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handoutMasterIdLst>
    <p:handoutMasterId r:id="rId49"/>
  </p:handoutMasterIdLst>
  <p:sldIdLst>
    <p:sldId id="256" r:id="rId2"/>
    <p:sldId id="292" r:id="rId3"/>
    <p:sldId id="293" r:id="rId4"/>
    <p:sldId id="261" r:id="rId5"/>
    <p:sldId id="262" r:id="rId6"/>
    <p:sldId id="322" r:id="rId7"/>
    <p:sldId id="294" r:id="rId8"/>
    <p:sldId id="295" r:id="rId9"/>
    <p:sldId id="296" r:id="rId10"/>
    <p:sldId id="297" r:id="rId11"/>
    <p:sldId id="298" r:id="rId12"/>
    <p:sldId id="299" r:id="rId13"/>
    <p:sldId id="266" r:id="rId14"/>
    <p:sldId id="267" r:id="rId15"/>
    <p:sldId id="269" r:id="rId16"/>
    <p:sldId id="300" r:id="rId17"/>
    <p:sldId id="271" r:id="rId18"/>
    <p:sldId id="301" r:id="rId19"/>
    <p:sldId id="323" r:id="rId20"/>
    <p:sldId id="324" r:id="rId21"/>
    <p:sldId id="325" r:id="rId22"/>
    <p:sldId id="326" r:id="rId23"/>
    <p:sldId id="272" r:id="rId24"/>
    <p:sldId id="273" r:id="rId25"/>
    <p:sldId id="302" r:id="rId26"/>
    <p:sldId id="278" r:id="rId27"/>
    <p:sldId id="279" r:id="rId28"/>
    <p:sldId id="303" r:id="rId29"/>
    <p:sldId id="281" r:id="rId30"/>
    <p:sldId id="283" r:id="rId31"/>
    <p:sldId id="288" r:id="rId32"/>
    <p:sldId id="290" r:id="rId33"/>
    <p:sldId id="304" r:id="rId34"/>
    <p:sldId id="305" r:id="rId35"/>
    <p:sldId id="306" r:id="rId36"/>
    <p:sldId id="308" r:id="rId37"/>
    <p:sldId id="309" r:id="rId38"/>
    <p:sldId id="310" r:id="rId39"/>
    <p:sldId id="311" r:id="rId40"/>
    <p:sldId id="312" r:id="rId41"/>
    <p:sldId id="313" r:id="rId42"/>
    <p:sldId id="315" r:id="rId43"/>
    <p:sldId id="316" r:id="rId44"/>
    <p:sldId id="317" r:id="rId45"/>
    <p:sldId id="318" r:id="rId46"/>
    <p:sldId id="319" r:id="rId47"/>
    <p:sldId id="321" r:id="rId4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1736"/>
    <a:srgbClr val="173A8D"/>
    <a:srgbClr val="129481"/>
    <a:srgbClr val="0F2741"/>
    <a:srgbClr val="003374"/>
    <a:srgbClr val="C9A093"/>
    <a:srgbClr val="F1F1F1"/>
    <a:srgbClr val="385592"/>
    <a:srgbClr val="3A5896"/>
    <a:srgbClr val="1D3C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3" d="100"/>
          <a:sy n="83" d="100"/>
        </p:scale>
        <p:origin x="1358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804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Lbls>
            <c:dLbl>
              <c:idx val="0"/>
              <c:layout>
                <c:manualLayout>
                  <c:x val="-0.17998748420336347"/>
                  <c:y val="1.2245128826727042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AC4-4695-A356-5B407410E7E1}"/>
                </c:ext>
              </c:extLst>
            </c:dLbl>
            <c:dLbl>
              <c:idx val="1"/>
              <c:layout>
                <c:manualLayout>
                  <c:x val="0.3071505905511811"/>
                  <c:y val="-1.6625853989526648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AC4-4695-A356-5B407410E7E1}"/>
                </c:ext>
              </c:extLst>
            </c:dLbl>
            <c:dLbl>
              <c:idx val="2"/>
              <c:layout>
                <c:manualLayout>
                  <c:x val="-0.28973151793525809"/>
                  <c:y val="-1.3819821328632161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AC4-4695-A356-5B407410E7E1}"/>
                </c:ext>
              </c:extLst>
            </c:dLbl>
            <c:dLbl>
              <c:idx val="3"/>
              <c:layout>
                <c:manualLayout>
                  <c:x val="0.16795324195586664"/>
                  <c:y val="-2.66953132405192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AC4-4695-A356-5B407410E7E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Лист1!$A$2:$A$7</c:f>
              <c:strCache>
                <c:ptCount val="6"/>
                <c:pt idx="0">
                  <c:v>ст. 361</c:v>
                </c:pt>
                <c:pt idx="1">
                  <c:v>ст. 361-1</c:v>
                </c:pt>
                <c:pt idx="2">
                  <c:v>ст.361-2</c:v>
                </c:pt>
                <c:pt idx="3">
                  <c:v>ст. 362</c:v>
                </c:pt>
                <c:pt idx="4">
                  <c:v>ст.363</c:v>
                </c:pt>
                <c:pt idx="5">
                  <c:v>ст. 363-1</c:v>
                </c:pt>
              </c:strCache>
            </c:strRef>
          </c:cat>
          <c:val>
            <c:numRef>
              <c:f>Лист1!$B$2:$B$7</c:f>
              <c:numCache>
                <c:formatCode>0.00%</c:formatCode>
                <c:ptCount val="6"/>
                <c:pt idx="0">
                  <c:v>0.41</c:v>
                </c:pt>
                <c:pt idx="1">
                  <c:v>8.2000000000000003E-2</c:v>
                </c:pt>
                <c:pt idx="2">
                  <c:v>1.7999999999999999E-2</c:v>
                </c:pt>
                <c:pt idx="3">
                  <c:v>0.48699999999999999</c:v>
                </c:pt>
                <c:pt idx="4">
                  <c:v>8.9999999999999998E-4</c:v>
                </c:pt>
                <c:pt idx="5">
                  <c:v>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AC4-4695-A356-5B407410E7E1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00DAE0E-847D-4439-AF0E-23A4C7E06FDD}" type="doc">
      <dgm:prSet loTypeId="urn:microsoft.com/office/officeart/2005/8/layout/orgChart1" loCatId="hierarchy" qsTypeId="urn:microsoft.com/office/officeart/2005/8/quickstyle/3d3" qsCatId="3D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3AA3B80D-5A2E-4907-87AE-8D0B66AFAE0D}">
      <dgm:prSet phldrT="[Текст]"/>
      <dgm:spPr/>
      <dgm:t>
        <a:bodyPr/>
        <a:lstStyle/>
        <a:p>
          <a:r>
            <a:rPr lang="ru-RU" dirty="0" err="1"/>
            <a:t>Об’єктивна</a:t>
          </a:r>
          <a:r>
            <a:rPr lang="ru-RU" dirty="0"/>
            <a:t> сторона</a:t>
          </a:r>
        </a:p>
      </dgm:t>
    </dgm:pt>
    <dgm:pt modelId="{DDC3C358-6ABB-40EA-B813-F6C26E324E5E}" type="parTrans" cxnId="{A8B973AA-0DE3-459B-A7F3-630F2781B166}">
      <dgm:prSet/>
      <dgm:spPr/>
      <dgm:t>
        <a:bodyPr/>
        <a:lstStyle/>
        <a:p>
          <a:endParaRPr lang="ru-RU"/>
        </a:p>
      </dgm:t>
    </dgm:pt>
    <dgm:pt modelId="{35F2AF35-D4C0-4FBB-8F63-F9ED5B6ADDD4}" type="sibTrans" cxnId="{A8B973AA-0DE3-459B-A7F3-630F2781B166}">
      <dgm:prSet/>
      <dgm:spPr/>
      <dgm:t>
        <a:bodyPr/>
        <a:lstStyle/>
        <a:p>
          <a:endParaRPr lang="ru-RU"/>
        </a:p>
      </dgm:t>
    </dgm:pt>
    <dgm:pt modelId="{650E3F5C-7745-45C9-B158-CE8BD352C2E0}">
      <dgm:prSet phldrT="[Текст]"/>
      <dgm:spPr/>
      <dgm:t>
        <a:bodyPr/>
        <a:lstStyle/>
        <a:p>
          <a:r>
            <a:rPr lang="uk-UA" dirty="0"/>
            <a:t>Бездіяльність</a:t>
          </a:r>
          <a:endParaRPr lang="ru-RU" dirty="0"/>
        </a:p>
      </dgm:t>
    </dgm:pt>
    <dgm:pt modelId="{E658E41F-1BB2-4271-9D32-81FB8ED26C7B}" type="parTrans" cxnId="{66AF88D9-C325-4492-AECC-4F6B76206193}">
      <dgm:prSet/>
      <dgm:spPr/>
      <dgm:t>
        <a:bodyPr/>
        <a:lstStyle/>
        <a:p>
          <a:endParaRPr lang="ru-RU"/>
        </a:p>
      </dgm:t>
    </dgm:pt>
    <dgm:pt modelId="{A5AD8AA8-F6C5-4710-8E75-49DF216789C4}" type="sibTrans" cxnId="{66AF88D9-C325-4492-AECC-4F6B76206193}">
      <dgm:prSet/>
      <dgm:spPr/>
      <dgm:t>
        <a:bodyPr/>
        <a:lstStyle/>
        <a:p>
          <a:endParaRPr lang="ru-RU"/>
        </a:p>
      </dgm:t>
    </dgm:pt>
    <dgm:pt modelId="{4BD50BC0-3A9B-47F8-B603-EAAD178EBD19}">
      <dgm:prSet phldrT="[Текст]"/>
      <dgm:spPr/>
      <dgm:t>
        <a:bodyPr/>
        <a:lstStyle/>
        <a:p>
          <a:r>
            <a:rPr lang="uk-UA" dirty="0"/>
            <a:t>Дія</a:t>
          </a:r>
          <a:endParaRPr lang="ru-RU" dirty="0"/>
        </a:p>
      </dgm:t>
    </dgm:pt>
    <dgm:pt modelId="{E4221C65-61F3-4C2C-AD14-30011A34B697}" type="parTrans" cxnId="{8D3A4287-9A1A-43B2-A992-9928E9EA1F36}">
      <dgm:prSet/>
      <dgm:spPr/>
    </dgm:pt>
    <dgm:pt modelId="{5248EAD2-1958-43D9-9A95-AFC69DA679F7}" type="sibTrans" cxnId="{8D3A4287-9A1A-43B2-A992-9928E9EA1F36}">
      <dgm:prSet/>
      <dgm:spPr/>
    </dgm:pt>
    <dgm:pt modelId="{93F6A8FB-F9F0-4C73-8229-123C501AD528}" type="pres">
      <dgm:prSet presAssocID="{600DAE0E-847D-4439-AF0E-23A4C7E06FD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94D54DDE-813E-4BE5-A619-F65833A3F28A}" type="pres">
      <dgm:prSet presAssocID="{3AA3B80D-5A2E-4907-87AE-8D0B66AFAE0D}" presName="hierRoot1" presStyleCnt="0">
        <dgm:presLayoutVars>
          <dgm:hierBranch val="init"/>
        </dgm:presLayoutVars>
      </dgm:prSet>
      <dgm:spPr/>
    </dgm:pt>
    <dgm:pt modelId="{19E26657-8CD5-41F2-B280-2216A5C52041}" type="pres">
      <dgm:prSet presAssocID="{3AA3B80D-5A2E-4907-87AE-8D0B66AFAE0D}" presName="rootComposite1" presStyleCnt="0"/>
      <dgm:spPr/>
    </dgm:pt>
    <dgm:pt modelId="{59E62862-E27F-43FE-8491-993D5A9907FA}" type="pres">
      <dgm:prSet presAssocID="{3AA3B80D-5A2E-4907-87AE-8D0B66AFAE0D}" presName="rootText1" presStyleLbl="node0" presStyleIdx="0" presStyleCnt="1">
        <dgm:presLayoutVars>
          <dgm:chPref val="3"/>
        </dgm:presLayoutVars>
      </dgm:prSet>
      <dgm:spPr/>
    </dgm:pt>
    <dgm:pt modelId="{680F6AA1-BD85-487B-A146-D11FEF7BCB6B}" type="pres">
      <dgm:prSet presAssocID="{3AA3B80D-5A2E-4907-87AE-8D0B66AFAE0D}" presName="rootConnector1" presStyleLbl="node1" presStyleIdx="0" presStyleCnt="0"/>
      <dgm:spPr/>
    </dgm:pt>
    <dgm:pt modelId="{3A489A8C-D583-4883-9BF9-7E04080711A9}" type="pres">
      <dgm:prSet presAssocID="{3AA3B80D-5A2E-4907-87AE-8D0B66AFAE0D}" presName="hierChild2" presStyleCnt="0"/>
      <dgm:spPr/>
    </dgm:pt>
    <dgm:pt modelId="{E6E97AC2-5495-4423-B8AA-9E9A39319448}" type="pres">
      <dgm:prSet presAssocID="{E658E41F-1BB2-4271-9D32-81FB8ED26C7B}" presName="Name37" presStyleLbl="parChTrans1D2" presStyleIdx="0" presStyleCnt="2"/>
      <dgm:spPr/>
    </dgm:pt>
    <dgm:pt modelId="{F8F0EEC6-25F8-4598-9D15-00E646ACFD6D}" type="pres">
      <dgm:prSet presAssocID="{650E3F5C-7745-45C9-B158-CE8BD352C2E0}" presName="hierRoot2" presStyleCnt="0">
        <dgm:presLayoutVars>
          <dgm:hierBranch val="init"/>
        </dgm:presLayoutVars>
      </dgm:prSet>
      <dgm:spPr/>
    </dgm:pt>
    <dgm:pt modelId="{0F2F2CDB-A878-4AA9-8086-AF7D876336CF}" type="pres">
      <dgm:prSet presAssocID="{650E3F5C-7745-45C9-B158-CE8BD352C2E0}" presName="rootComposite" presStyleCnt="0"/>
      <dgm:spPr/>
    </dgm:pt>
    <dgm:pt modelId="{F0DCD14E-17F6-44AA-A337-5522F38E3728}" type="pres">
      <dgm:prSet presAssocID="{650E3F5C-7745-45C9-B158-CE8BD352C2E0}" presName="rootText" presStyleLbl="node2" presStyleIdx="0" presStyleCnt="2">
        <dgm:presLayoutVars>
          <dgm:chPref val="3"/>
        </dgm:presLayoutVars>
      </dgm:prSet>
      <dgm:spPr/>
    </dgm:pt>
    <dgm:pt modelId="{6082236A-F30E-43E6-BCD0-FE9F09188214}" type="pres">
      <dgm:prSet presAssocID="{650E3F5C-7745-45C9-B158-CE8BD352C2E0}" presName="rootConnector" presStyleLbl="node2" presStyleIdx="0" presStyleCnt="2"/>
      <dgm:spPr/>
    </dgm:pt>
    <dgm:pt modelId="{8A879455-DCC3-4CC9-BC90-99691EA55DB9}" type="pres">
      <dgm:prSet presAssocID="{650E3F5C-7745-45C9-B158-CE8BD352C2E0}" presName="hierChild4" presStyleCnt="0"/>
      <dgm:spPr/>
    </dgm:pt>
    <dgm:pt modelId="{C776415B-1730-4C9D-B0BE-1FB14C354B17}" type="pres">
      <dgm:prSet presAssocID="{650E3F5C-7745-45C9-B158-CE8BD352C2E0}" presName="hierChild5" presStyleCnt="0"/>
      <dgm:spPr/>
    </dgm:pt>
    <dgm:pt modelId="{2A601518-BD09-4D01-A2AD-5172BD4D540F}" type="pres">
      <dgm:prSet presAssocID="{E4221C65-61F3-4C2C-AD14-30011A34B697}" presName="Name37" presStyleLbl="parChTrans1D2" presStyleIdx="1" presStyleCnt="2"/>
      <dgm:spPr/>
    </dgm:pt>
    <dgm:pt modelId="{756CACD3-92E6-46D2-AEE0-BEFEB4E341E5}" type="pres">
      <dgm:prSet presAssocID="{4BD50BC0-3A9B-47F8-B603-EAAD178EBD19}" presName="hierRoot2" presStyleCnt="0">
        <dgm:presLayoutVars>
          <dgm:hierBranch val="init"/>
        </dgm:presLayoutVars>
      </dgm:prSet>
      <dgm:spPr/>
    </dgm:pt>
    <dgm:pt modelId="{EF97CB0F-B323-459F-866D-A8C8DA70BF0E}" type="pres">
      <dgm:prSet presAssocID="{4BD50BC0-3A9B-47F8-B603-EAAD178EBD19}" presName="rootComposite" presStyleCnt="0"/>
      <dgm:spPr/>
    </dgm:pt>
    <dgm:pt modelId="{4B9D40E5-2A51-48AE-A77F-3044236244F3}" type="pres">
      <dgm:prSet presAssocID="{4BD50BC0-3A9B-47F8-B603-EAAD178EBD19}" presName="rootText" presStyleLbl="node2" presStyleIdx="1" presStyleCnt="2">
        <dgm:presLayoutVars>
          <dgm:chPref val="3"/>
        </dgm:presLayoutVars>
      </dgm:prSet>
      <dgm:spPr/>
    </dgm:pt>
    <dgm:pt modelId="{EC44636D-5570-4887-A3B9-7D291C9BE33A}" type="pres">
      <dgm:prSet presAssocID="{4BD50BC0-3A9B-47F8-B603-EAAD178EBD19}" presName="rootConnector" presStyleLbl="node2" presStyleIdx="1" presStyleCnt="2"/>
      <dgm:spPr/>
    </dgm:pt>
    <dgm:pt modelId="{9D757EE5-B3C3-43CA-8719-6F7249E34C36}" type="pres">
      <dgm:prSet presAssocID="{4BD50BC0-3A9B-47F8-B603-EAAD178EBD19}" presName="hierChild4" presStyleCnt="0"/>
      <dgm:spPr/>
    </dgm:pt>
    <dgm:pt modelId="{69A3433A-8305-4C2A-8F38-225557EEA156}" type="pres">
      <dgm:prSet presAssocID="{4BD50BC0-3A9B-47F8-B603-EAAD178EBD19}" presName="hierChild5" presStyleCnt="0"/>
      <dgm:spPr/>
    </dgm:pt>
    <dgm:pt modelId="{CAED17CF-A109-4523-886D-A57EB30C2890}" type="pres">
      <dgm:prSet presAssocID="{3AA3B80D-5A2E-4907-87AE-8D0B66AFAE0D}" presName="hierChild3" presStyleCnt="0"/>
      <dgm:spPr/>
    </dgm:pt>
  </dgm:ptLst>
  <dgm:cxnLst>
    <dgm:cxn modelId="{88DD7A61-DF04-44C2-B6F6-3D53F725F7B8}" type="presOf" srcId="{3AA3B80D-5A2E-4907-87AE-8D0B66AFAE0D}" destId="{59E62862-E27F-43FE-8491-993D5A9907FA}" srcOrd="0" destOrd="0" presId="urn:microsoft.com/office/officeart/2005/8/layout/orgChart1"/>
    <dgm:cxn modelId="{EE7C2359-DBB4-4A8D-A2CA-2FF70D54161D}" type="presOf" srcId="{E4221C65-61F3-4C2C-AD14-30011A34B697}" destId="{2A601518-BD09-4D01-A2AD-5172BD4D540F}" srcOrd="0" destOrd="0" presId="urn:microsoft.com/office/officeart/2005/8/layout/orgChart1"/>
    <dgm:cxn modelId="{E4515781-1AF5-429F-BE32-D01E1858C0F4}" type="presOf" srcId="{650E3F5C-7745-45C9-B158-CE8BD352C2E0}" destId="{F0DCD14E-17F6-44AA-A337-5522F38E3728}" srcOrd="0" destOrd="0" presId="urn:microsoft.com/office/officeart/2005/8/layout/orgChart1"/>
    <dgm:cxn modelId="{8D3A4287-9A1A-43B2-A992-9928E9EA1F36}" srcId="{3AA3B80D-5A2E-4907-87AE-8D0B66AFAE0D}" destId="{4BD50BC0-3A9B-47F8-B603-EAAD178EBD19}" srcOrd="1" destOrd="0" parTransId="{E4221C65-61F3-4C2C-AD14-30011A34B697}" sibTransId="{5248EAD2-1958-43D9-9A95-AFC69DA679F7}"/>
    <dgm:cxn modelId="{6DAEC08B-921F-4B65-A2C7-E2B6270F9BFC}" type="presOf" srcId="{4BD50BC0-3A9B-47F8-B603-EAAD178EBD19}" destId="{EC44636D-5570-4887-A3B9-7D291C9BE33A}" srcOrd="1" destOrd="0" presId="urn:microsoft.com/office/officeart/2005/8/layout/orgChart1"/>
    <dgm:cxn modelId="{7F6D0591-7409-45AB-B98C-DFE1078DE284}" type="presOf" srcId="{E658E41F-1BB2-4271-9D32-81FB8ED26C7B}" destId="{E6E97AC2-5495-4423-B8AA-9E9A39319448}" srcOrd="0" destOrd="0" presId="urn:microsoft.com/office/officeart/2005/8/layout/orgChart1"/>
    <dgm:cxn modelId="{A8B973AA-0DE3-459B-A7F3-630F2781B166}" srcId="{600DAE0E-847D-4439-AF0E-23A4C7E06FDD}" destId="{3AA3B80D-5A2E-4907-87AE-8D0B66AFAE0D}" srcOrd="0" destOrd="0" parTransId="{DDC3C358-6ABB-40EA-B813-F6C26E324E5E}" sibTransId="{35F2AF35-D4C0-4FBB-8F63-F9ED5B6ADDD4}"/>
    <dgm:cxn modelId="{98D575D0-5626-4BB1-B275-55945FD6F2AB}" type="presOf" srcId="{600DAE0E-847D-4439-AF0E-23A4C7E06FDD}" destId="{93F6A8FB-F9F0-4C73-8229-123C501AD528}" srcOrd="0" destOrd="0" presId="urn:microsoft.com/office/officeart/2005/8/layout/orgChart1"/>
    <dgm:cxn modelId="{66AF88D9-C325-4492-AECC-4F6B76206193}" srcId="{3AA3B80D-5A2E-4907-87AE-8D0B66AFAE0D}" destId="{650E3F5C-7745-45C9-B158-CE8BD352C2E0}" srcOrd="0" destOrd="0" parTransId="{E658E41F-1BB2-4271-9D32-81FB8ED26C7B}" sibTransId="{A5AD8AA8-F6C5-4710-8E75-49DF216789C4}"/>
    <dgm:cxn modelId="{54482BE8-2185-4B02-B430-AE4A2880D8E8}" type="presOf" srcId="{4BD50BC0-3A9B-47F8-B603-EAAD178EBD19}" destId="{4B9D40E5-2A51-48AE-A77F-3044236244F3}" srcOrd="0" destOrd="0" presId="urn:microsoft.com/office/officeart/2005/8/layout/orgChart1"/>
    <dgm:cxn modelId="{450154EB-0B1A-45D7-9B46-28AC448C280E}" type="presOf" srcId="{3AA3B80D-5A2E-4907-87AE-8D0B66AFAE0D}" destId="{680F6AA1-BD85-487B-A146-D11FEF7BCB6B}" srcOrd="1" destOrd="0" presId="urn:microsoft.com/office/officeart/2005/8/layout/orgChart1"/>
    <dgm:cxn modelId="{51D219F1-CB27-4DE6-889C-935C65471564}" type="presOf" srcId="{650E3F5C-7745-45C9-B158-CE8BD352C2E0}" destId="{6082236A-F30E-43E6-BCD0-FE9F09188214}" srcOrd="1" destOrd="0" presId="urn:microsoft.com/office/officeart/2005/8/layout/orgChart1"/>
    <dgm:cxn modelId="{80657D9F-A20E-4125-8D48-DD4483C7ECEC}" type="presParOf" srcId="{93F6A8FB-F9F0-4C73-8229-123C501AD528}" destId="{94D54DDE-813E-4BE5-A619-F65833A3F28A}" srcOrd="0" destOrd="0" presId="urn:microsoft.com/office/officeart/2005/8/layout/orgChart1"/>
    <dgm:cxn modelId="{B55F5A78-5D56-4D5E-A822-D9D7D639DADC}" type="presParOf" srcId="{94D54DDE-813E-4BE5-A619-F65833A3F28A}" destId="{19E26657-8CD5-41F2-B280-2216A5C52041}" srcOrd="0" destOrd="0" presId="urn:microsoft.com/office/officeart/2005/8/layout/orgChart1"/>
    <dgm:cxn modelId="{2212B6A1-17EB-45A8-BBBC-54A0BCA13EB6}" type="presParOf" srcId="{19E26657-8CD5-41F2-B280-2216A5C52041}" destId="{59E62862-E27F-43FE-8491-993D5A9907FA}" srcOrd="0" destOrd="0" presId="urn:microsoft.com/office/officeart/2005/8/layout/orgChart1"/>
    <dgm:cxn modelId="{E70E66C1-371C-43A9-AB21-29DEC6D9286E}" type="presParOf" srcId="{19E26657-8CD5-41F2-B280-2216A5C52041}" destId="{680F6AA1-BD85-487B-A146-D11FEF7BCB6B}" srcOrd="1" destOrd="0" presId="urn:microsoft.com/office/officeart/2005/8/layout/orgChart1"/>
    <dgm:cxn modelId="{82777168-B468-4A2D-A83D-7E4F66D834D5}" type="presParOf" srcId="{94D54DDE-813E-4BE5-A619-F65833A3F28A}" destId="{3A489A8C-D583-4883-9BF9-7E04080711A9}" srcOrd="1" destOrd="0" presId="urn:microsoft.com/office/officeart/2005/8/layout/orgChart1"/>
    <dgm:cxn modelId="{D3C2C8B8-3B76-46A6-90AF-DD7F0A795924}" type="presParOf" srcId="{3A489A8C-D583-4883-9BF9-7E04080711A9}" destId="{E6E97AC2-5495-4423-B8AA-9E9A39319448}" srcOrd="0" destOrd="0" presId="urn:microsoft.com/office/officeart/2005/8/layout/orgChart1"/>
    <dgm:cxn modelId="{70558F5A-ED60-47CA-85B4-434FFDB9D3DC}" type="presParOf" srcId="{3A489A8C-D583-4883-9BF9-7E04080711A9}" destId="{F8F0EEC6-25F8-4598-9D15-00E646ACFD6D}" srcOrd="1" destOrd="0" presId="urn:microsoft.com/office/officeart/2005/8/layout/orgChart1"/>
    <dgm:cxn modelId="{DE5274EB-4204-41C9-8BB5-E7D6925AEA6D}" type="presParOf" srcId="{F8F0EEC6-25F8-4598-9D15-00E646ACFD6D}" destId="{0F2F2CDB-A878-4AA9-8086-AF7D876336CF}" srcOrd="0" destOrd="0" presId="urn:microsoft.com/office/officeart/2005/8/layout/orgChart1"/>
    <dgm:cxn modelId="{E099068D-2CA4-40EF-81CE-386C95FA6A9D}" type="presParOf" srcId="{0F2F2CDB-A878-4AA9-8086-AF7D876336CF}" destId="{F0DCD14E-17F6-44AA-A337-5522F38E3728}" srcOrd="0" destOrd="0" presId="urn:microsoft.com/office/officeart/2005/8/layout/orgChart1"/>
    <dgm:cxn modelId="{D483A626-8191-4A58-B871-7743466E38FB}" type="presParOf" srcId="{0F2F2CDB-A878-4AA9-8086-AF7D876336CF}" destId="{6082236A-F30E-43E6-BCD0-FE9F09188214}" srcOrd="1" destOrd="0" presId="urn:microsoft.com/office/officeart/2005/8/layout/orgChart1"/>
    <dgm:cxn modelId="{F9DCB615-55F2-4C51-B082-CF86FAEB052C}" type="presParOf" srcId="{F8F0EEC6-25F8-4598-9D15-00E646ACFD6D}" destId="{8A879455-DCC3-4CC9-BC90-99691EA55DB9}" srcOrd="1" destOrd="0" presId="urn:microsoft.com/office/officeart/2005/8/layout/orgChart1"/>
    <dgm:cxn modelId="{73F67022-CD70-4DCF-8277-1E069261D787}" type="presParOf" srcId="{F8F0EEC6-25F8-4598-9D15-00E646ACFD6D}" destId="{C776415B-1730-4C9D-B0BE-1FB14C354B17}" srcOrd="2" destOrd="0" presId="urn:microsoft.com/office/officeart/2005/8/layout/orgChart1"/>
    <dgm:cxn modelId="{8C071612-DC26-4F37-9E98-6815E3E6A04F}" type="presParOf" srcId="{3A489A8C-D583-4883-9BF9-7E04080711A9}" destId="{2A601518-BD09-4D01-A2AD-5172BD4D540F}" srcOrd="2" destOrd="0" presId="urn:microsoft.com/office/officeart/2005/8/layout/orgChart1"/>
    <dgm:cxn modelId="{9DCF8250-ACE7-4001-9D8C-1F8D1AF88096}" type="presParOf" srcId="{3A489A8C-D583-4883-9BF9-7E04080711A9}" destId="{756CACD3-92E6-46D2-AEE0-BEFEB4E341E5}" srcOrd="3" destOrd="0" presId="urn:microsoft.com/office/officeart/2005/8/layout/orgChart1"/>
    <dgm:cxn modelId="{AF28EDE5-2695-4245-AB7C-37A38EDC8128}" type="presParOf" srcId="{756CACD3-92E6-46D2-AEE0-BEFEB4E341E5}" destId="{EF97CB0F-B323-459F-866D-A8C8DA70BF0E}" srcOrd="0" destOrd="0" presId="urn:microsoft.com/office/officeart/2005/8/layout/orgChart1"/>
    <dgm:cxn modelId="{A2656FCE-2267-4767-9B65-4CC5A80E515D}" type="presParOf" srcId="{EF97CB0F-B323-459F-866D-A8C8DA70BF0E}" destId="{4B9D40E5-2A51-48AE-A77F-3044236244F3}" srcOrd="0" destOrd="0" presId="urn:microsoft.com/office/officeart/2005/8/layout/orgChart1"/>
    <dgm:cxn modelId="{4AE54C8C-3196-4B05-A447-A3E8EB8E4DAD}" type="presParOf" srcId="{EF97CB0F-B323-459F-866D-A8C8DA70BF0E}" destId="{EC44636D-5570-4887-A3B9-7D291C9BE33A}" srcOrd="1" destOrd="0" presId="urn:microsoft.com/office/officeart/2005/8/layout/orgChart1"/>
    <dgm:cxn modelId="{2E8125F1-E1E9-4A7F-8B58-6BF5AA3BDBFD}" type="presParOf" srcId="{756CACD3-92E6-46D2-AEE0-BEFEB4E341E5}" destId="{9D757EE5-B3C3-43CA-8719-6F7249E34C36}" srcOrd="1" destOrd="0" presId="urn:microsoft.com/office/officeart/2005/8/layout/orgChart1"/>
    <dgm:cxn modelId="{68857AD1-7C89-4050-9BEE-D8DD6ECC565B}" type="presParOf" srcId="{756CACD3-92E6-46D2-AEE0-BEFEB4E341E5}" destId="{69A3433A-8305-4C2A-8F38-225557EEA156}" srcOrd="2" destOrd="0" presId="urn:microsoft.com/office/officeart/2005/8/layout/orgChart1"/>
    <dgm:cxn modelId="{9B3A1484-C005-4ECE-99A1-95EA6B2CA14E}" type="presParOf" srcId="{94D54DDE-813E-4BE5-A619-F65833A3F28A}" destId="{CAED17CF-A109-4523-886D-A57EB30C2890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3CB8C39-F23C-48EF-8EC1-07FB57F26839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6970645-2439-4118-A223-260A64C671ED}">
      <dgm:prSet custT="1"/>
      <dgm:spPr/>
      <dgm:t>
        <a:bodyPr/>
        <a:lstStyle/>
        <a:p>
          <a:pPr algn="ctr" rtl="0"/>
          <a:r>
            <a:rPr lang="ru-RU" sz="2800" b="1" dirty="0" err="1"/>
            <a:t>Об'єктивна</a:t>
          </a:r>
          <a:r>
            <a:rPr lang="ru-RU" sz="2800" b="1" dirty="0"/>
            <a:t> сторона</a:t>
          </a:r>
          <a:endParaRPr lang="ru-RU" sz="2800" dirty="0"/>
        </a:p>
      </dgm:t>
    </dgm:pt>
    <dgm:pt modelId="{F6AE987E-8E6C-4514-B431-DF37A4E54B02}" type="parTrans" cxnId="{CA6F0534-6CC3-4C25-AD82-61B4D78BB908}">
      <dgm:prSet/>
      <dgm:spPr/>
      <dgm:t>
        <a:bodyPr/>
        <a:lstStyle/>
        <a:p>
          <a:endParaRPr lang="ru-RU"/>
        </a:p>
      </dgm:t>
    </dgm:pt>
    <dgm:pt modelId="{565E9138-FF67-48E5-B79D-8533AEA6B091}" type="sibTrans" cxnId="{CA6F0534-6CC3-4C25-AD82-61B4D78BB908}">
      <dgm:prSet/>
      <dgm:spPr/>
      <dgm:t>
        <a:bodyPr/>
        <a:lstStyle/>
        <a:p>
          <a:endParaRPr lang="ru-RU"/>
        </a:p>
      </dgm:t>
    </dgm:pt>
    <dgm:pt modelId="{4F0218DF-2363-4B6E-9EFC-8B6B5814C72C}">
      <dgm:prSet custT="1"/>
      <dgm:spPr/>
      <dgm:t>
        <a:bodyPr/>
        <a:lstStyle/>
        <a:p>
          <a:pPr rtl="0"/>
          <a:r>
            <a:rPr lang="ru-RU" sz="2400" dirty="0"/>
            <a:t>1) </a:t>
          </a:r>
          <a:r>
            <a:rPr lang="uk-UA" sz="2400" dirty="0"/>
            <a:t>дія </a:t>
          </a:r>
          <a:r>
            <a:rPr lang="ru-RU" sz="2400" dirty="0"/>
            <a:t>у </a:t>
          </a:r>
          <a:r>
            <a:rPr lang="ru-RU" sz="2400" dirty="0" err="1"/>
            <a:t>вигляді</a:t>
          </a:r>
          <a:r>
            <a:rPr lang="ru-RU" sz="2400" dirty="0"/>
            <a:t> </a:t>
          </a:r>
          <a:r>
            <a:rPr lang="ru-RU" sz="2400" dirty="0" err="1"/>
            <a:t>несанкціонованого</a:t>
          </a:r>
          <a:r>
            <a:rPr lang="ru-RU" sz="2400" dirty="0"/>
            <a:t> </a:t>
          </a:r>
          <a:r>
            <a:rPr lang="ru-RU" sz="2400" dirty="0" err="1"/>
            <a:t>втручання</a:t>
          </a:r>
          <a:r>
            <a:rPr lang="ru-RU" sz="2400" dirty="0"/>
            <a:t> в роботу </a:t>
          </a:r>
          <a:r>
            <a:rPr lang="ru-RU" sz="2400" dirty="0" err="1"/>
            <a:t>інформаційних</a:t>
          </a:r>
          <a:r>
            <a:rPr lang="ru-RU" sz="2400" dirty="0"/>
            <a:t> (</a:t>
          </a:r>
          <a:r>
            <a:rPr lang="ru-RU" sz="2400" dirty="0" err="1"/>
            <a:t>автоматизованих</a:t>
          </a:r>
          <a:r>
            <a:rPr lang="ru-RU" sz="2400" dirty="0"/>
            <a:t>), </a:t>
          </a:r>
          <a:r>
            <a:rPr lang="ru-RU" sz="2400" dirty="0" err="1"/>
            <a:t>електронних</a:t>
          </a:r>
          <a:r>
            <a:rPr lang="ru-RU" sz="2400" dirty="0"/>
            <a:t> </a:t>
          </a:r>
          <a:r>
            <a:rPr lang="ru-RU" sz="2400" dirty="0" err="1"/>
            <a:t>комунікаційних</a:t>
          </a:r>
          <a:r>
            <a:rPr lang="ru-RU" sz="2400" dirty="0"/>
            <a:t>, </a:t>
          </a:r>
          <a:r>
            <a:rPr lang="ru-RU" sz="2400" dirty="0" err="1"/>
            <a:t>інформаційно-комунікаційних</a:t>
          </a:r>
          <a:r>
            <a:rPr lang="ru-RU" sz="2400" dirty="0"/>
            <a:t> систем, </a:t>
          </a:r>
          <a:r>
            <a:rPr lang="ru-RU" sz="2400" dirty="0" err="1"/>
            <a:t>електронних</a:t>
          </a:r>
          <a:r>
            <a:rPr lang="ru-RU" sz="2400" dirty="0"/>
            <a:t> </a:t>
          </a:r>
          <a:r>
            <a:rPr lang="ru-RU" sz="2400" dirty="0" err="1"/>
            <a:t>комунікаційних</a:t>
          </a:r>
          <a:r>
            <a:rPr lang="ru-RU" sz="2400" dirty="0"/>
            <a:t> мереж;</a:t>
          </a:r>
        </a:p>
      </dgm:t>
    </dgm:pt>
    <dgm:pt modelId="{7FCA7C40-0C40-4C41-886F-E842CE7B527F}" type="parTrans" cxnId="{995841ED-19DD-4002-962D-D518D2F1B24A}">
      <dgm:prSet/>
      <dgm:spPr/>
      <dgm:t>
        <a:bodyPr/>
        <a:lstStyle/>
        <a:p>
          <a:endParaRPr lang="ru-RU"/>
        </a:p>
      </dgm:t>
    </dgm:pt>
    <dgm:pt modelId="{FEA0E760-3078-4C3F-9C35-623AE763C816}" type="sibTrans" cxnId="{995841ED-19DD-4002-962D-D518D2F1B24A}">
      <dgm:prSet/>
      <dgm:spPr/>
      <dgm:t>
        <a:bodyPr/>
        <a:lstStyle/>
        <a:p>
          <a:endParaRPr lang="ru-RU"/>
        </a:p>
      </dgm:t>
    </dgm:pt>
    <dgm:pt modelId="{14E6235D-434B-4BDD-9212-96B64CDD5A11}" type="pres">
      <dgm:prSet presAssocID="{83CB8C39-F23C-48EF-8EC1-07FB57F26839}" presName="linear" presStyleCnt="0">
        <dgm:presLayoutVars>
          <dgm:animLvl val="lvl"/>
          <dgm:resizeHandles val="exact"/>
        </dgm:presLayoutVars>
      </dgm:prSet>
      <dgm:spPr/>
    </dgm:pt>
    <dgm:pt modelId="{F8C70152-2338-48DC-A819-0C4890C91A33}" type="pres">
      <dgm:prSet presAssocID="{E6970645-2439-4118-A223-260A64C671ED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DE359B3E-8980-4C3D-8A77-CB85D5E55859}" type="pres">
      <dgm:prSet presAssocID="{565E9138-FF67-48E5-B79D-8533AEA6B091}" presName="spacer" presStyleCnt="0"/>
      <dgm:spPr/>
    </dgm:pt>
    <dgm:pt modelId="{01D147E1-97CB-4C82-8E32-0E7FB9BEACE4}" type="pres">
      <dgm:prSet presAssocID="{4F0218DF-2363-4B6E-9EFC-8B6B5814C72C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CA6F0534-6CC3-4C25-AD82-61B4D78BB908}" srcId="{83CB8C39-F23C-48EF-8EC1-07FB57F26839}" destId="{E6970645-2439-4118-A223-260A64C671ED}" srcOrd="0" destOrd="0" parTransId="{F6AE987E-8E6C-4514-B431-DF37A4E54B02}" sibTransId="{565E9138-FF67-48E5-B79D-8533AEA6B091}"/>
    <dgm:cxn modelId="{5DBD7763-09A8-4C7C-85FA-FDDC373E6063}" type="presOf" srcId="{4F0218DF-2363-4B6E-9EFC-8B6B5814C72C}" destId="{01D147E1-97CB-4C82-8E32-0E7FB9BEACE4}" srcOrd="0" destOrd="0" presId="urn:microsoft.com/office/officeart/2005/8/layout/vList2"/>
    <dgm:cxn modelId="{374FA482-BD8A-40A6-B5D6-4EE6DED009DC}" type="presOf" srcId="{83CB8C39-F23C-48EF-8EC1-07FB57F26839}" destId="{14E6235D-434B-4BDD-9212-96B64CDD5A11}" srcOrd="0" destOrd="0" presId="urn:microsoft.com/office/officeart/2005/8/layout/vList2"/>
    <dgm:cxn modelId="{E90846A4-E903-483D-A25C-10468C6BE6E3}" type="presOf" srcId="{E6970645-2439-4118-A223-260A64C671ED}" destId="{F8C70152-2338-48DC-A819-0C4890C91A33}" srcOrd="0" destOrd="0" presId="urn:microsoft.com/office/officeart/2005/8/layout/vList2"/>
    <dgm:cxn modelId="{995841ED-19DD-4002-962D-D518D2F1B24A}" srcId="{83CB8C39-F23C-48EF-8EC1-07FB57F26839}" destId="{4F0218DF-2363-4B6E-9EFC-8B6B5814C72C}" srcOrd="1" destOrd="0" parTransId="{7FCA7C40-0C40-4C41-886F-E842CE7B527F}" sibTransId="{FEA0E760-3078-4C3F-9C35-623AE763C816}"/>
    <dgm:cxn modelId="{02DD38B2-41AA-4E64-952D-C04D0C2BD001}" type="presParOf" srcId="{14E6235D-434B-4BDD-9212-96B64CDD5A11}" destId="{F8C70152-2338-48DC-A819-0C4890C91A33}" srcOrd="0" destOrd="0" presId="urn:microsoft.com/office/officeart/2005/8/layout/vList2"/>
    <dgm:cxn modelId="{750B23F3-4C73-4B8E-8E7E-A86051AA23EE}" type="presParOf" srcId="{14E6235D-434B-4BDD-9212-96B64CDD5A11}" destId="{DE359B3E-8980-4C3D-8A77-CB85D5E55859}" srcOrd="1" destOrd="0" presId="urn:microsoft.com/office/officeart/2005/8/layout/vList2"/>
    <dgm:cxn modelId="{E105AE58-6892-43AD-B62F-0D191DD16569}" type="presParOf" srcId="{14E6235D-434B-4BDD-9212-96B64CDD5A11}" destId="{01D147E1-97CB-4C82-8E32-0E7FB9BEACE4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601518-BD09-4D01-A2AD-5172BD4D540F}">
      <dsp:nvSpPr>
        <dsp:cNvPr id="0" name=""/>
        <dsp:cNvSpPr/>
      </dsp:nvSpPr>
      <dsp:spPr>
        <a:xfrm>
          <a:off x="4114800" y="2469070"/>
          <a:ext cx="2251813" cy="7816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0810"/>
              </a:lnTo>
              <a:lnTo>
                <a:pt x="2251813" y="390810"/>
              </a:lnTo>
              <a:lnTo>
                <a:pt x="2251813" y="781621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E97AC2-5495-4423-B8AA-9E9A39319448}">
      <dsp:nvSpPr>
        <dsp:cNvPr id="0" name=""/>
        <dsp:cNvSpPr/>
      </dsp:nvSpPr>
      <dsp:spPr>
        <a:xfrm>
          <a:off x="1862986" y="2469070"/>
          <a:ext cx="2251813" cy="781621"/>
        </a:xfrm>
        <a:custGeom>
          <a:avLst/>
          <a:gdLst/>
          <a:ahLst/>
          <a:cxnLst/>
          <a:rect l="0" t="0" r="0" b="0"/>
          <a:pathLst>
            <a:path>
              <a:moveTo>
                <a:pt x="2251813" y="0"/>
              </a:moveTo>
              <a:lnTo>
                <a:pt x="2251813" y="390810"/>
              </a:lnTo>
              <a:lnTo>
                <a:pt x="0" y="390810"/>
              </a:lnTo>
              <a:lnTo>
                <a:pt x="0" y="781621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E62862-E27F-43FE-8491-993D5A9907FA}">
      <dsp:nvSpPr>
        <dsp:cNvPr id="0" name=""/>
        <dsp:cNvSpPr/>
      </dsp:nvSpPr>
      <dsp:spPr>
        <a:xfrm>
          <a:off x="2253797" y="608068"/>
          <a:ext cx="3722005" cy="18610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5000" kern="1200" dirty="0" err="1"/>
            <a:t>Об’єктивна</a:t>
          </a:r>
          <a:r>
            <a:rPr lang="ru-RU" sz="5000" kern="1200" dirty="0"/>
            <a:t> сторона</a:t>
          </a:r>
        </a:p>
      </dsp:txBody>
      <dsp:txXfrm>
        <a:off x="2253797" y="608068"/>
        <a:ext cx="3722005" cy="1861002"/>
      </dsp:txXfrm>
    </dsp:sp>
    <dsp:sp modelId="{F0DCD14E-17F6-44AA-A337-5522F38E3728}">
      <dsp:nvSpPr>
        <dsp:cNvPr id="0" name=""/>
        <dsp:cNvSpPr/>
      </dsp:nvSpPr>
      <dsp:spPr>
        <a:xfrm>
          <a:off x="1984" y="3250692"/>
          <a:ext cx="3722005" cy="186100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5000" kern="1200" dirty="0"/>
            <a:t>Бездіяльність</a:t>
          </a:r>
          <a:endParaRPr lang="ru-RU" sz="5000" kern="1200" dirty="0"/>
        </a:p>
      </dsp:txBody>
      <dsp:txXfrm>
        <a:off x="1984" y="3250692"/>
        <a:ext cx="3722005" cy="1861002"/>
      </dsp:txXfrm>
    </dsp:sp>
    <dsp:sp modelId="{4B9D40E5-2A51-48AE-A77F-3044236244F3}">
      <dsp:nvSpPr>
        <dsp:cNvPr id="0" name=""/>
        <dsp:cNvSpPr/>
      </dsp:nvSpPr>
      <dsp:spPr>
        <a:xfrm>
          <a:off x="4505610" y="3250692"/>
          <a:ext cx="3722005" cy="186100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5000" kern="1200" dirty="0"/>
            <a:t>Дія</a:t>
          </a:r>
          <a:endParaRPr lang="ru-RU" sz="5000" kern="1200" dirty="0"/>
        </a:p>
      </dsp:txBody>
      <dsp:txXfrm>
        <a:off x="4505610" y="3250692"/>
        <a:ext cx="3722005" cy="186100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C70152-2338-48DC-A819-0C4890C91A33}">
      <dsp:nvSpPr>
        <dsp:cNvPr id="0" name=""/>
        <dsp:cNvSpPr/>
      </dsp:nvSpPr>
      <dsp:spPr>
        <a:xfrm>
          <a:off x="0" y="1122890"/>
          <a:ext cx="7869891" cy="171112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kern="1200" dirty="0" err="1"/>
            <a:t>Об'єктивна</a:t>
          </a:r>
          <a:r>
            <a:rPr lang="ru-RU" sz="2800" b="1" kern="1200" dirty="0"/>
            <a:t> сторона</a:t>
          </a:r>
          <a:endParaRPr lang="ru-RU" sz="2800" kern="1200" dirty="0"/>
        </a:p>
      </dsp:txBody>
      <dsp:txXfrm>
        <a:off x="83530" y="1206420"/>
        <a:ext cx="7702831" cy="1544065"/>
      </dsp:txXfrm>
    </dsp:sp>
    <dsp:sp modelId="{01D147E1-97CB-4C82-8E32-0E7FB9BEACE4}">
      <dsp:nvSpPr>
        <dsp:cNvPr id="0" name=""/>
        <dsp:cNvSpPr/>
      </dsp:nvSpPr>
      <dsp:spPr>
        <a:xfrm>
          <a:off x="0" y="3021214"/>
          <a:ext cx="7869891" cy="171112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/>
            <a:t>1) </a:t>
          </a:r>
          <a:r>
            <a:rPr lang="uk-UA" sz="2400" kern="1200" dirty="0"/>
            <a:t>дія </a:t>
          </a:r>
          <a:r>
            <a:rPr lang="ru-RU" sz="2400" kern="1200" dirty="0"/>
            <a:t>у </a:t>
          </a:r>
          <a:r>
            <a:rPr lang="ru-RU" sz="2400" kern="1200" dirty="0" err="1"/>
            <a:t>вигляді</a:t>
          </a:r>
          <a:r>
            <a:rPr lang="ru-RU" sz="2400" kern="1200" dirty="0"/>
            <a:t> </a:t>
          </a:r>
          <a:r>
            <a:rPr lang="ru-RU" sz="2400" kern="1200" dirty="0" err="1"/>
            <a:t>несанкціонованого</a:t>
          </a:r>
          <a:r>
            <a:rPr lang="ru-RU" sz="2400" kern="1200" dirty="0"/>
            <a:t> </a:t>
          </a:r>
          <a:r>
            <a:rPr lang="ru-RU" sz="2400" kern="1200" dirty="0" err="1"/>
            <a:t>втручання</a:t>
          </a:r>
          <a:r>
            <a:rPr lang="ru-RU" sz="2400" kern="1200" dirty="0"/>
            <a:t> в роботу </a:t>
          </a:r>
          <a:r>
            <a:rPr lang="ru-RU" sz="2400" kern="1200" dirty="0" err="1"/>
            <a:t>інформаційних</a:t>
          </a:r>
          <a:r>
            <a:rPr lang="ru-RU" sz="2400" kern="1200" dirty="0"/>
            <a:t> (</a:t>
          </a:r>
          <a:r>
            <a:rPr lang="ru-RU" sz="2400" kern="1200" dirty="0" err="1"/>
            <a:t>автоматизованих</a:t>
          </a:r>
          <a:r>
            <a:rPr lang="ru-RU" sz="2400" kern="1200" dirty="0"/>
            <a:t>), </a:t>
          </a:r>
          <a:r>
            <a:rPr lang="ru-RU" sz="2400" kern="1200" dirty="0" err="1"/>
            <a:t>електронних</a:t>
          </a:r>
          <a:r>
            <a:rPr lang="ru-RU" sz="2400" kern="1200" dirty="0"/>
            <a:t> </a:t>
          </a:r>
          <a:r>
            <a:rPr lang="ru-RU" sz="2400" kern="1200" dirty="0" err="1"/>
            <a:t>комунікаційних</a:t>
          </a:r>
          <a:r>
            <a:rPr lang="ru-RU" sz="2400" kern="1200" dirty="0"/>
            <a:t>, </a:t>
          </a:r>
          <a:r>
            <a:rPr lang="ru-RU" sz="2400" kern="1200" dirty="0" err="1"/>
            <a:t>інформаційно-комунікаційних</a:t>
          </a:r>
          <a:r>
            <a:rPr lang="ru-RU" sz="2400" kern="1200" dirty="0"/>
            <a:t> систем, </a:t>
          </a:r>
          <a:r>
            <a:rPr lang="ru-RU" sz="2400" kern="1200" dirty="0" err="1"/>
            <a:t>електронних</a:t>
          </a:r>
          <a:r>
            <a:rPr lang="ru-RU" sz="2400" kern="1200" dirty="0"/>
            <a:t> </a:t>
          </a:r>
          <a:r>
            <a:rPr lang="ru-RU" sz="2400" kern="1200" dirty="0" err="1"/>
            <a:t>комунікаційних</a:t>
          </a:r>
          <a:r>
            <a:rPr lang="ru-RU" sz="2400" kern="1200" dirty="0"/>
            <a:t> мереж;</a:t>
          </a:r>
        </a:p>
      </dsp:txBody>
      <dsp:txXfrm>
        <a:off x="83530" y="3104744"/>
        <a:ext cx="7702831" cy="15440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2DD1C9-4BB6-422A-8F34-C157EA500BD9}" type="datetimeFigureOut">
              <a:rPr lang="en-US" smtClean="0"/>
              <a:pPr/>
              <a:t>4/18/2023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A997E4-EE34-411C-9FF1-22B934EF53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4113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4/18/2023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4/18/2023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4/18/2023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4/18/2023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4/18/2023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4/18/2023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4/18/2023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4/18/2023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4/18/2023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4/18/2023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4/18/2023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BD9794-A4CC-42D0-9A65-24C6B9EF4076}" type="datetimeFigureOut">
              <a:rPr lang="en-US" smtClean="0"/>
              <a:pPr/>
              <a:t>4/18/2023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02564" y="1236134"/>
            <a:ext cx="6088835" cy="3894666"/>
          </a:xfrm>
        </p:spPr>
        <p:txBody>
          <a:bodyPr>
            <a:noAutofit/>
          </a:bodyPr>
          <a:lstStyle/>
          <a:p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Тема 17</a:t>
            </a:r>
            <a:b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200" b="1" dirty="0"/>
              <a:t>КРИМІНАЛЬНІ ПРАВОПОРУШЕННЯ  У СФЕРІ ВИКОРИСТАННЯ ЕЛЕКТРОННО-ОБЧИСЛЮВАЛЬНИХ МАШИН (КОМП'ЮТЕРІВ), СИСТЕМ ТА КОМП'ЮТЕРНИХ МЕРЕЖ І МЕРЕЖ ЕЛЕКТРОЗВ'ЯЗКУ</a:t>
            </a:r>
            <a:endParaRPr lang="en-US" sz="32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806521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64068"/>
            <a:ext cx="8229600" cy="3234265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uk-UA" dirty="0"/>
              <a:t>8) мережі електрозв’язку — це сукупність технічних засобів та споруд зв’язку, з’єднаних у єдиний технологічний процес забезпечення інформаційного обміну — маршрутизації, комунікації, передачі, випромінювання або прийому знаків, сигналів, письмового тексту, зображень та звуків або повідомлень будь-якого роду по радіо, проводових, оптичних або інших електромагнітних системах. </a:t>
            </a:r>
            <a:endParaRPr lang="ru-RU" dirty="0"/>
          </a:p>
        </p:txBody>
      </p:sp>
      <p:pic>
        <p:nvPicPr>
          <p:cNvPr id="49154" name="Picture 2" descr="C:\Users\lenvo\Desktop\fif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14332" y="3675210"/>
            <a:ext cx="4233333" cy="292032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79400"/>
            <a:ext cx="8229600" cy="5846763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uk-UA" dirty="0"/>
              <a:t>9) </a:t>
            </a:r>
            <a:r>
              <a:rPr lang="uk-UA" i="1" dirty="0"/>
              <a:t>комп’ютерна інформація </a:t>
            </a:r>
            <a:r>
              <a:rPr lang="uk-UA" dirty="0"/>
              <a:t>— це текстова, цифрова, графічна чи інша інформація (дані, відомості) про осіб, предмети, події, явища, що існує в електронному вигляді і знаходиться в ЕОМ, АС чи в комп’ютерній мережі, а також зберігається на відповідних електронних носіях, до яких належать гнучкі магнітні диски (дискети), жорсткі магнітні диски (вінчестери), касетні магнітні стрічки (</a:t>
            </a:r>
            <a:r>
              <a:rPr lang="uk-UA" dirty="0" err="1"/>
              <a:t>стримери</a:t>
            </a:r>
            <a:r>
              <a:rPr lang="uk-UA" dirty="0"/>
              <a:t>), магнітні барабани, магнітні карти та ін. Інформація носіїв може використовуватися, оброблятися чи змінюватися за допомогою ЕОМ (комп’ютерів);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uk-UA" dirty="0"/>
              <a:t>10) </a:t>
            </a:r>
            <a:r>
              <a:rPr lang="uk-UA" i="1" dirty="0"/>
              <a:t>інформація, що передається мережами електрозв’язку (телекомунікаційними мережами) </a:t>
            </a:r>
            <a:r>
              <a:rPr lang="uk-UA" dirty="0"/>
              <a:t>— будь-які відомості, подані у вигляді сигналів, знаків, звуків, зображень чи в інший спосіб (телефонні повідомлення, радіо- та телепередачі тощо), у тому числі й за допомогою комп’ютера, якщо вона передається через мережі електрозв’язку.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406400"/>
          <a:ext cx="8229600" cy="57197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кругленный прямоугольник 5"/>
          <p:cNvSpPr/>
          <p:nvPr/>
        </p:nvSpPr>
        <p:spPr>
          <a:xfrm>
            <a:off x="465667" y="194733"/>
            <a:ext cx="4250265" cy="31750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err="1"/>
              <a:t>Суб’єктивна</a:t>
            </a:r>
            <a:r>
              <a:rPr lang="ru-RU" sz="2800" b="1" dirty="0"/>
              <a:t> сторона </a:t>
            </a:r>
            <a:r>
              <a:rPr lang="ru-RU" sz="2800" dirty="0" err="1"/>
              <a:t>даних</a:t>
            </a:r>
            <a:r>
              <a:rPr lang="ru-RU" sz="2800" dirty="0"/>
              <a:t> </a:t>
            </a:r>
            <a:r>
              <a:rPr lang="ru-RU" sz="2800" dirty="0" err="1"/>
              <a:t>кримінальних</a:t>
            </a:r>
            <a:r>
              <a:rPr lang="ru-RU" sz="2800" dirty="0"/>
              <a:t> </a:t>
            </a:r>
            <a:r>
              <a:rPr lang="ru-RU" sz="2800" dirty="0" err="1"/>
              <a:t>правопорушень</a:t>
            </a:r>
            <a:r>
              <a:rPr lang="ru-RU" sz="2800" dirty="0"/>
              <a:t> в </a:t>
            </a:r>
            <a:r>
              <a:rPr lang="ru-RU" sz="2800" dirty="0" err="1"/>
              <a:t>переважній</a:t>
            </a:r>
            <a:r>
              <a:rPr lang="ru-RU" sz="2800" dirty="0"/>
              <a:t> </a:t>
            </a:r>
            <a:r>
              <a:rPr lang="ru-RU" sz="2800" dirty="0" err="1"/>
              <a:t>більшості</a:t>
            </a:r>
            <a:r>
              <a:rPr lang="ru-RU" sz="2800" dirty="0"/>
              <a:t> </a:t>
            </a:r>
            <a:r>
              <a:rPr lang="ru-RU" sz="2800" dirty="0" err="1"/>
              <a:t>характеризується</a:t>
            </a:r>
            <a:r>
              <a:rPr lang="ru-RU" sz="2800" dirty="0"/>
              <a:t> </a:t>
            </a:r>
            <a:r>
              <a:rPr lang="ru-RU" sz="2800" b="1" i="1" dirty="0" err="1"/>
              <a:t>умисною</a:t>
            </a:r>
            <a:r>
              <a:rPr lang="ru-RU" sz="2800" b="1" i="1" dirty="0"/>
              <a:t> формою </a:t>
            </a:r>
            <a:r>
              <a:rPr lang="ru-RU" sz="2800" dirty="0"/>
              <a:t>вини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4910667" y="246062"/>
            <a:ext cx="4097866" cy="3166005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>
              <a:buNone/>
            </a:pPr>
            <a:r>
              <a:rPr lang="ru-RU" b="1" dirty="0"/>
              <a:t>Мотив і мета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різноманітними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91067" y="3683000"/>
            <a:ext cx="4216400" cy="2954867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err="1"/>
              <a:t>Суб’єкт</a:t>
            </a:r>
            <a:r>
              <a:rPr lang="ru-RU" sz="2800" b="1" dirty="0"/>
              <a:t> </a:t>
            </a:r>
            <a:r>
              <a:rPr lang="ru-RU" sz="2800" dirty="0" err="1"/>
              <a:t>цих</a:t>
            </a:r>
            <a:r>
              <a:rPr lang="ru-RU" sz="2800" dirty="0"/>
              <a:t> </a:t>
            </a:r>
            <a:r>
              <a:rPr lang="ru-RU" sz="2800" dirty="0" err="1"/>
              <a:t>кримінальних</a:t>
            </a:r>
            <a:r>
              <a:rPr lang="ru-RU" sz="2800" dirty="0"/>
              <a:t> </a:t>
            </a:r>
            <a:r>
              <a:rPr lang="ru-RU" sz="2800" dirty="0" err="1"/>
              <a:t>правопорушень</a:t>
            </a:r>
            <a:r>
              <a:rPr lang="ru-RU" sz="2800" dirty="0"/>
              <a:t>, як правило, </a:t>
            </a:r>
            <a:r>
              <a:rPr lang="ru-RU" sz="2800" dirty="0" err="1"/>
              <a:t>фізична</a:t>
            </a:r>
            <a:r>
              <a:rPr lang="ru-RU" sz="2800" dirty="0"/>
              <a:t> </a:t>
            </a:r>
            <a:r>
              <a:rPr lang="ru-RU" sz="2800" dirty="0" err="1"/>
              <a:t>осудна</a:t>
            </a:r>
            <a:r>
              <a:rPr lang="ru-RU" sz="2800" dirty="0"/>
              <a:t> особа, яка </a:t>
            </a:r>
            <a:r>
              <a:rPr lang="ru-RU" sz="2800" dirty="0" err="1"/>
              <a:t>досягла</a:t>
            </a:r>
            <a:r>
              <a:rPr lang="ru-RU" sz="2800" dirty="0"/>
              <a:t> 16 </a:t>
            </a:r>
            <a:r>
              <a:rPr lang="ru-RU" sz="2800" dirty="0" err="1"/>
              <a:t>річного</a:t>
            </a:r>
            <a:r>
              <a:rPr lang="ru-RU" sz="2800" dirty="0"/>
              <a:t> </a:t>
            </a:r>
            <a:r>
              <a:rPr lang="ru-RU" sz="2800" dirty="0" err="1"/>
              <a:t>віку</a:t>
            </a:r>
            <a:r>
              <a:rPr lang="ru-RU" sz="2800" dirty="0"/>
              <a:t>, </a:t>
            </a:r>
            <a:r>
              <a:rPr lang="ru-RU" sz="2800" dirty="0" err="1"/>
              <a:t>тобто</a:t>
            </a:r>
            <a:r>
              <a:rPr lang="ru-RU" sz="2800" dirty="0"/>
              <a:t> </a:t>
            </a:r>
            <a:r>
              <a:rPr lang="ru-RU" sz="2800" dirty="0" err="1"/>
              <a:t>загальний</a:t>
            </a:r>
            <a:r>
              <a:rPr lang="ru-RU" sz="2800" dirty="0"/>
              <a:t> </a:t>
            </a:r>
            <a:r>
              <a:rPr lang="ru-RU" sz="2800" dirty="0" err="1"/>
              <a:t>суб</a:t>
            </a:r>
            <a:r>
              <a:rPr lang="uk-UA" sz="2800" dirty="0"/>
              <a:t>’</a:t>
            </a:r>
            <a:r>
              <a:rPr lang="ru-RU" sz="2800" dirty="0" err="1"/>
              <a:t>єкт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851400" y="3615267"/>
            <a:ext cx="4182532" cy="308186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800" dirty="0">
                <a:solidFill>
                  <a:schemeClr val="tx1"/>
                </a:solidFill>
              </a:rPr>
              <a:t>У деяких випадках (ст. 363 КК)</a:t>
            </a:r>
            <a:endParaRPr lang="uk-UA" sz="2800" i="1" dirty="0">
              <a:solidFill>
                <a:schemeClr val="tx1"/>
              </a:solidFill>
            </a:endParaRPr>
          </a:p>
          <a:p>
            <a:pPr algn="ctr"/>
            <a:r>
              <a:rPr lang="uk-UA" sz="2800" b="1" i="1" dirty="0">
                <a:solidFill>
                  <a:schemeClr val="tx1"/>
                </a:solidFill>
              </a:rPr>
              <a:t>суб’єкт спеціальний</a:t>
            </a:r>
            <a:endParaRPr lang="ru-RU" sz="2800" b="1" i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6400" y="119268"/>
            <a:ext cx="8500533" cy="1226931"/>
          </a:xfrm>
        </p:spPr>
        <p:txBody>
          <a:bodyPr>
            <a:noAutofit/>
          </a:bodyPr>
          <a:lstStyle/>
          <a:p>
            <a:pPr algn="just"/>
            <a:r>
              <a:rPr lang="uk-UA" sz="2400" b="1" dirty="0"/>
              <a:t>2. </a:t>
            </a:r>
            <a:r>
              <a:rPr lang="ru-RU" sz="2400" b="1" dirty="0" err="1"/>
              <a:t>Несанкціоноване</a:t>
            </a:r>
            <a:r>
              <a:rPr lang="ru-RU" sz="2400" b="1" dirty="0"/>
              <a:t> </a:t>
            </a:r>
            <a:r>
              <a:rPr lang="ru-RU" sz="2400" b="1" dirty="0" err="1"/>
              <a:t>втручання</a:t>
            </a:r>
            <a:r>
              <a:rPr lang="ru-RU" sz="2400" b="1" dirty="0"/>
              <a:t> в роботу </a:t>
            </a:r>
            <a:r>
              <a:rPr lang="ru-RU" sz="2400" b="1" dirty="0" err="1"/>
              <a:t>інформаційних</a:t>
            </a:r>
            <a:r>
              <a:rPr lang="ru-RU" sz="2400" b="1" dirty="0"/>
              <a:t> (</a:t>
            </a:r>
            <a:r>
              <a:rPr lang="ru-RU" sz="2400" b="1" dirty="0" err="1"/>
              <a:t>автоматизованих</a:t>
            </a:r>
            <a:r>
              <a:rPr lang="ru-RU" sz="2400" b="1" dirty="0"/>
              <a:t>), </a:t>
            </a:r>
            <a:r>
              <a:rPr lang="ru-RU" sz="2400" b="1" dirty="0" err="1"/>
              <a:t>електронних</a:t>
            </a:r>
            <a:r>
              <a:rPr lang="ru-RU" sz="2400" b="1" dirty="0"/>
              <a:t> </a:t>
            </a:r>
            <a:r>
              <a:rPr lang="ru-RU" sz="2400" b="1" dirty="0" err="1"/>
              <a:t>комунікаційних</a:t>
            </a:r>
            <a:r>
              <a:rPr lang="ru-RU" sz="2400" b="1" dirty="0"/>
              <a:t>, </a:t>
            </a:r>
            <a:r>
              <a:rPr lang="ru-RU" sz="2400" b="1" dirty="0" err="1"/>
              <a:t>інформаційно-комунікаційних</a:t>
            </a:r>
            <a:r>
              <a:rPr lang="ru-RU" sz="2400" b="1" dirty="0"/>
              <a:t> систем, </a:t>
            </a:r>
            <a:r>
              <a:rPr lang="ru-RU" sz="2400" b="1" dirty="0" err="1"/>
              <a:t>електронних</a:t>
            </a:r>
            <a:r>
              <a:rPr lang="ru-RU" sz="2400" b="1" dirty="0"/>
              <a:t> </a:t>
            </a:r>
            <a:r>
              <a:rPr lang="ru-RU" sz="2400" b="1" dirty="0" err="1"/>
              <a:t>комунікаційних</a:t>
            </a:r>
            <a:r>
              <a:rPr lang="ru-RU" sz="2400" b="1" dirty="0"/>
              <a:t> мереж (ст. 361 КК).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15532"/>
            <a:ext cx="8686800" cy="5223199"/>
          </a:xfrm>
        </p:spPr>
        <p:txBody>
          <a:bodyPr>
            <a:normAutofit fontScale="47500" lnSpcReduction="20000"/>
          </a:bodyPr>
          <a:lstStyle/>
          <a:p>
            <a:pPr marL="0" indent="0" algn="just">
              <a:buNone/>
            </a:pPr>
            <a:r>
              <a:rPr lang="ru-RU" sz="3400" dirty="0"/>
              <a:t>1. </a:t>
            </a:r>
            <a:r>
              <a:rPr lang="ru-RU" sz="3400" dirty="0" err="1"/>
              <a:t>Несанкціоноване</a:t>
            </a:r>
            <a:r>
              <a:rPr lang="ru-RU" sz="3400" dirty="0"/>
              <a:t> </a:t>
            </a:r>
            <a:r>
              <a:rPr lang="ru-RU" sz="3400" dirty="0" err="1"/>
              <a:t>втручання</a:t>
            </a:r>
            <a:r>
              <a:rPr lang="ru-RU" sz="3400" dirty="0"/>
              <a:t> в роботу </a:t>
            </a:r>
            <a:r>
              <a:rPr lang="ru-RU" sz="3400" dirty="0" err="1"/>
              <a:t>інформаційних</a:t>
            </a:r>
            <a:r>
              <a:rPr lang="ru-RU" sz="3400" dirty="0"/>
              <a:t> (</a:t>
            </a:r>
            <a:r>
              <a:rPr lang="ru-RU" sz="3400" dirty="0" err="1"/>
              <a:t>автоматизованих</a:t>
            </a:r>
            <a:r>
              <a:rPr lang="ru-RU" sz="3400" dirty="0"/>
              <a:t>), </a:t>
            </a:r>
            <a:r>
              <a:rPr lang="ru-RU" sz="3400" dirty="0" err="1"/>
              <a:t>електронних</a:t>
            </a:r>
            <a:r>
              <a:rPr lang="ru-RU" sz="3400" dirty="0"/>
              <a:t> </a:t>
            </a:r>
            <a:r>
              <a:rPr lang="ru-RU" sz="3400" dirty="0" err="1"/>
              <a:t>комунікаційних</a:t>
            </a:r>
            <a:r>
              <a:rPr lang="ru-RU" sz="3400" dirty="0"/>
              <a:t>, </a:t>
            </a:r>
            <a:r>
              <a:rPr lang="ru-RU" sz="3400" dirty="0" err="1"/>
              <a:t>інформаційно-комунікаційних</a:t>
            </a:r>
            <a:r>
              <a:rPr lang="ru-RU" sz="3400" dirty="0"/>
              <a:t> систем, </a:t>
            </a:r>
            <a:r>
              <a:rPr lang="ru-RU" sz="3400" dirty="0" err="1"/>
              <a:t>електронних</a:t>
            </a:r>
            <a:r>
              <a:rPr lang="ru-RU" sz="3400" dirty="0"/>
              <a:t> </a:t>
            </a:r>
            <a:r>
              <a:rPr lang="ru-RU" sz="3400" dirty="0" err="1"/>
              <a:t>комунікаційних</a:t>
            </a:r>
            <a:r>
              <a:rPr lang="ru-RU" sz="3400" dirty="0"/>
              <a:t> мереж -</a:t>
            </a:r>
          </a:p>
          <a:p>
            <a:pPr marL="0" indent="0" algn="just">
              <a:buNone/>
            </a:pPr>
            <a:r>
              <a:rPr lang="ru-RU" sz="3400" dirty="0"/>
              <a:t>2. </a:t>
            </a:r>
            <a:r>
              <a:rPr lang="ru-RU" sz="3400" dirty="0" err="1"/>
              <a:t>Ті</a:t>
            </a:r>
            <a:r>
              <a:rPr lang="ru-RU" sz="3400" dirty="0"/>
              <a:t> </a:t>
            </a:r>
            <a:r>
              <a:rPr lang="ru-RU" sz="3400" dirty="0" err="1"/>
              <a:t>самі</a:t>
            </a:r>
            <a:r>
              <a:rPr lang="ru-RU" sz="3400" dirty="0"/>
              <a:t> </a:t>
            </a:r>
            <a:r>
              <a:rPr lang="ru-RU" sz="3400" dirty="0" err="1"/>
              <a:t>дії</a:t>
            </a:r>
            <a:r>
              <a:rPr lang="ru-RU" sz="3400" dirty="0"/>
              <a:t>, </a:t>
            </a:r>
            <a:r>
              <a:rPr lang="ru-RU" sz="3400" dirty="0" err="1"/>
              <a:t>вчинені</a:t>
            </a:r>
            <a:r>
              <a:rPr lang="ru-RU" sz="3400" dirty="0"/>
              <a:t> повторно </a:t>
            </a:r>
            <a:r>
              <a:rPr lang="ru-RU" sz="3400" dirty="0" err="1"/>
              <a:t>або</a:t>
            </a:r>
            <a:r>
              <a:rPr lang="ru-RU" sz="3400" dirty="0"/>
              <a:t> за </a:t>
            </a:r>
            <a:r>
              <a:rPr lang="ru-RU" sz="3400" dirty="0" err="1"/>
              <a:t>попередньою</a:t>
            </a:r>
            <a:r>
              <a:rPr lang="ru-RU" sz="3400" dirty="0"/>
              <a:t> </a:t>
            </a:r>
            <a:r>
              <a:rPr lang="ru-RU" sz="3400" dirty="0" err="1"/>
              <a:t>змовою</a:t>
            </a:r>
            <a:r>
              <a:rPr lang="ru-RU" sz="3400" dirty="0"/>
              <a:t> </a:t>
            </a:r>
            <a:r>
              <a:rPr lang="ru-RU" sz="3400" dirty="0" err="1"/>
              <a:t>групою</a:t>
            </a:r>
            <a:r>
              <a:rPr lang="ru-RU" sz="3400" dirty="0"/>
              <a:t> </a:t>
            </a:r>
            <a:r>
              <a:rPr lang="ru-RU" sz="3400" dirty="0" err="1"/>
              <a:t>осіб</a:t>
            </a:r>
            <a:r>
              <a:rPr lang="ru-RU" sz="3400" dirty="0"/>
              <a:t>, -</a:t>
            </a:r>
          </a:p>
          <a:p>
            <a:pPr marL="0" indent="0" algn="just">
              <a:buNone/>
            </a:pPr>
            <a:r>
              <a:rPr lang="ru-RU" sz="3400" dirty="0"/>
              <a:t>3. </a:t>
            </a:r>
            <a:r>
              <a:rPr lang="ru-RU" sz="3400" dirty="0" err="1"/>
              <a:t>Дії</a:t>
            </a:r>
            <a:r>
              <a:rPr lang="ru-RU" sz="3400" dirty="0"/>
              <a:t>, </a:t>
            </a:r>
            <a:r>
              <a:rPr lang="ru-RU" sz="3400" dirty="0" err="1"/>
              <a:t>передбачені</a:t>
            </a:r>
            <a:r>
              <a:rPr lang="ru-RU" sz="3400" dirty="0"/>
              <a:t> </a:t>
            </a:r>
            <a:r>
              <a:rPr lang="ru-RU" sz="3400" dirty="0" err="1"/>
              <a:t>частиною</a:t>
            </a:r>
            <a:r>
              <a:rPr lang="ru-RU" sz="3400" dirty="0"/>
              <a:t> </a:t>
            </a:r>
            <a:r>
              <a:rPr lang="ru-RU" sz="3400" dirty="0" err="1"/>
              <a:t>першою</a:t>
            </a:r>
            <a:r>
              <a:rPr lang="ru-RU" sz="3400" dirty="0"/>
              <a:t> </a:t>
            </a:r>
            <a:r>
              <a:rPr lang="ru-RU" sz="3400" dirty="0" err="1"/>
              <a:t>або</a:t>
            </a:r>
            <a:r>
              <a:rPr lang="ru-RU" sz="3400" dirty="0"/>
              <a:t> другою </a:t>
            </a:r>
            <a:r>
              <a:rPr lang="ru-RU" sz="3400" dirty="0" err="1"/>
              <a:t>цієї</a:t>
            </a:r>
            <a:r>
              <a:rPr lang="ru-RU" sz="3400" dirty="0"/>
              <a:t> </a:t>
            </a:r>
            <a:r>
              <a:rPr lang="ru-RU" sz="3400" dirty="0" err="1"/>
              <a:t>статті</a:t>
            </a:r>
            <a:r>
              <a:rPr lang="ru-RU" sz="3400" dirty="0"/>
              <a:t>, </a:t>
            </a:r>
            <a:r>
              <a:rPr lang="ru-RU" sz="3400" dirty="0" err="1"/>
              <a:t>якщо</a:t>
            </a:r>
            <a:r>
              <a:rPr lang="ru-RU" sz="3400" dirty="0"/>
              <a:t> вони </a:t>
            </a:r>
            <a:r>
              <a:rPr lang="ru-RU" sz="3400" dirty="0" err="1"/>
              <a:t>призвели</a:t>
            </a:r>
            <a:r>
              <a:rPr lang="ru-RU" sz="3400" dirty="0"/>
              <a:t> до </a:t>
            </a:r>
            <a:r>
              <a:rPr lang="ru-RU" sz="3400" dirty="0" err="1"/>
              <a:t>витоку</a:t>
            </a:r>
            <a:r>
              <a:rPr lang="ru-RU" sz="3400" dirty="0"/>
              <a:t>, </a:t>
            </a:r>
            <a:r>
              <a:rPr lang="ru-RU" sz="3400" dirty="0" err="1"/>
              <a:t>втрати</a:t>
            </a:r>
            <a:r>
              <a:rPr lang="ru-RU" sz="3400" dirty="0"/>
              <a:t>, </a:t>
            </a:r>
            <a:r>
              <a:rPr lang="ru-RU" sz="3400" dirty="0" err="1"/>
              <a:t>підробки</a:t>
            </a:r>
            <a:r>
              <a:rPr lang="ru-RU" sz="3400" dirty="0"/>
              <a:t>, </a:t>
            </a:r>
            <a:r>
              <a:rPr lang="ru-RU" sz="3400" dirty="0" err="1"/>
              <a:t>блокування</a:t>
            </a:r>
            <a:r>
              <a:rPr lang="ru-RU" sz="3400" dirty="0"/>
              <a:t> </a:t>
            </a:r>
            <a:r>
              <a:rPr lang="ru-RU" sz="3400" dirty="0" err="1"/>
              <a:t>інформації</a:t>
            </a:r>
            <a:r>
              <a:rPr lang="ru-RU" sz="3400" dirty="0"/>
              <a:t>, </a:t>
            </a:r>
            <a:r>
              <a:rPr lang="ru-RU" sz="3400" dirty="0" err="1"/>
              <a:t>спотворення</a:t>
            </a:r>
            <a:r>
              <a:rPr lang="ru-RU" sz="3400" dirty="0"/>
              <a:t> </a:t>
            </a:r>
            <a:r>
              <a:rPr lang="ru-RU" sz="3400" dirty="0" err="1"/>
              <a:t>процесу</a:t>
            </a:r>
            <a:r>
              <a:rPr lang="ru-RU" sz="3400" dirty="0"/>
              <a:t> </a:t>
            </a:r>
            <a:r>
              <a:rPr lang="ru-RU" sz="3400" dirty="0" err="1"/>
              <a:t>обробки</a:t>
            </a:r>
            <a:r>
              <a:rPr lang="ru-RU" sz="3400" dirty="0"/>
              <a:t> </a:t>
            </a:r>
            <a:r>
              <a:rPr lang="ru-RU" sz="3400" dirty="0" err="1"/>
              <a:t>інформації</a:t>
            </a:r>
            <a:r>
              <a:rPr lang="ru-RU" sz="3400" dirty="0"/>
              <a:t> </a:t>
            </a:r>
            <a:r>
              <a:rPr lang="ru-RU" sz="3400" dirty="0" err="1"/>
              <a:t>або</a:t>
            </a:r>
            <a:r>
              <a:rPr lang="ru-RU" sz="3400" dirty="0"/>
              <a:t> до </a:t>
            </a:r>
            <a:r>
              <a:rPr lang="ru-RU" sz="3400" dirty="0" err="1"/>
              <a:t>порушення</a:t>
            </a:r>
            <a:r>
              <a:rPr lang="ru-RU" sz="3400" dirty="0"/>
              <a:t> </a:t>
            </a:r>
            <a:r>
              <a:rPr lang="ru-RU" sz="3400" dirty="0" err="1"/>
              <a:t>встановленого</a:t>
            </a:r>
            <a:r>
              <a:rPr lang="ru-RU" sz="3400" dirty="0"/>
              <a:t> порядку </a:t>
            </a:r>
            <a:r>
              <a:rPr lang="ru-RU" sz="3400" dirty="0" err="1"/>
              <a:t>її</a:t>
            </a:r>
            <a:r>
              <a:rPr lang="ru-RU" sz="3400" dirty="0"/>
              <a:t> </a:t>
            </a:r>
            <a:r>
              <a:rPr lang="ru-RU" sz="3400" dirty="0" err="1"/>
              <a:t>маршрутизації</a:t>
            </a:r>
            <a:r>
              <a:rPr lang="ru-RU" sz="3400" dirty="0"/>
              <a:t>, -</a:t>
            </a:r>
          </a:p>
          <a:p>
            <a:pPr marL="0" indent="0" algn="just">
              <a:buNone/>
            </a:pPr>
            <a:r>
              <a:rPr lang="ru-RU" sz="3400" dirty="0"/>
              <a:t>4. </a:t>
            </a:r>
            <a:r>
              <a:rPr lang="ru-RU" sz="3400" dirty="0" err="1"/>
              <a:t>Дії</a:t>
            </a:r>
            <a:r>
              <a:rPr lang="ru-RU" sz="3400" dirty="0"/>
              <a:t>, </a:t>
            </a:r>
            <a:r>
              <a:rPr lang="ru-RU" sz="3400" dirty="0" err="1"/>
              <a:t>передбачені</a:t>
            </a:r>
            <a:r>
              <a:rPr lang="ru-RU" sz="3400" dirty="0"/>
              <a:t> </a:t>
            </a:r>
            <a:r>
              <a:rPr lang="ru-RU" sz="3400" dirty="0" err="1"/>
              <a:t>частиною</a:t>
            </a:r>
            <a:r>
              <a:rPr lang="ru-RU" sz="3400" dirty="0"/>
              <a:t> </a:t>
            </a:r>
            <a:r>
              <a:rPr lang="ru-RU" sz="3400" dirty="0" err="1"/>
              <a:t>першою</a:t>
            </a:r>
            <a:r>
              <a:rPr lang="ru-RU" sz="3400" dirty="0"/>
              <a:t> </a:t>
            </a:r>
            <a:r>
              <a:rPr lang="ru-RU" sz="3400" dirty="0" err="1"/>
              <a:t>або</a:t>
            </a:r>
            <a:r>
              <a:rPr lang="ru-RU" sz="3400" dirty="0"/>
              <a:t> другою </a:t>
            </a:r>
            <a:r>
              <a:rPr lang="ru-RU" sz="3400" dirty="0" err="1"/>
              <a:t>цієї</a:t>
            </a:r>
            <a:r>
              <a:rPr lang="ru-RU" sz="3400" dirty="0"/>
              <a:t> </a:t>
            </a:r>
            <a:r>
              <a:rPr lang="ru-RU" sz="3400" dirty="0" err="1"/>
              <a:t>статті</a:t>
            </a:r>
            <a:r>
              <a:rPr lang="ru-RU" sz="3400" dirty="0"/>
              <a:t>, </a:t>
            </a:r>
            <a:r>
              <a:rPr lang="ru-RU" sz="3400" dirty="0" err="1"/>
              <a:t>якщо</a:t>
            </a:r>
            <a:r>
              <a:rPr lang="ru-RU" sz="3400" dirty="0"/>
              <a:t> вони </a:t>
            </a:r>
            <a:r>
              <a:rPr lang="ru-RU" sz="3400" dirty="0" err="1"/>
              <a:t>заподіяли</a:t>
            </a:r>
            <a:r>
              <a:rPr lang="ru-RU" sz="3400" dirty="0"/>
              <a:t> </a:t>
            </a:r>
            <a:r>
              <a:rPr lang="ru-RU" sz="3400" dirty="0" err="1"/>
              <a:t>значну</a:t>
            </a:r>
            <a:r>
              <a:rPr lang="ru-RU" sz="3400" dirty="0"/>
              <a:t> шкоду </a:t>
            </a:r>
            <a:r>
              <a:rPr lang="ru-RU" sz="3400" dirty="0" err="1"/>
              <a:t>чи</a:t>
            </a:r>
            <a:r>
              <a:rPr lang="ru-RU" sz="3400" dirty="0"/>
              <a:t> створили </a:t>
            </a:r>
            <a:r>
              <a:rPr lang="ru-RU" sz="3400" dirty="0" err="1"/>
              <a:t>небезпеку</a:t>
            </a:r>
            <a:r>
              <a:rPr lang="ru-RU" sz="3400" dirty="0"/>
              <a:t> тяжких </a:t>
            </a:r>
            <a:r>
              <a:rPr lang="ru-RU" sz="3400" dirty="0" err="1"/>
              <a:t>технологічних</a:t>
            </a:r>
            <a:r>
              <a:rPr lang="ru-RU" sz="3400" dirty="0"/>
              <a:t> </a:t>
            </a:r>
            <a:r>
              <a:rPr lang="ru-RU" sz="3400" dirty="0" err="1"/>
              <a:t>аварій</a:t>
            </a:r>
            <a:r>
              <a:rPr lang="ru-RU" sz="3400" dirty="0"/>
              <a:t> </a:t>
            </a:r>
            <a:r>
              <a:rPr lang="ru-RU" sz="3400" dirty="0" err="1"/>
              <a:t>або</a:t>
            </a:r>
            <a:r>
              <a:rPr lang="ru-RU" sz="3400" dirty="0"/>
              <a:t> </a:t>
            </a:r>
            <a:r>
              <a:rPr lang="ru-RU" sz="3400" dirty="0" err="1"/>
              <a:t>екологічних</a:t>
            </a:r>
            <a:r>
              <a:rPr lang="ru-RU" sz="3400" dirty="0"/>
              <a:t> катастроф, </a:t>
            </a:r>
            <a:r>
              <a:rPr lang="ru-RU" sz="3400" dirty="0" err="1"/>
              <a:t>загибелі</a:t>
            </a:r>
            <a:r>
              <a:rPr lang="ru-RU" sz="3400" dirty="0"/>
              <a:t> </a:t>
            </a:r>
            <a:r>
              <a:rPr lang="ru-RU" sz="3400" dirty="0" err="1"/>
              <a:t>або</a:t>
            </a:r>
            <a:r>
              <a:rPr lang="ru-RU" sz="3400" dirty="0"/>
              <a:t> </a:t>
            </a:r>
            <a:r>
              <a:rPr lang="ru-RU" sz="3400" dirty="0" err="1"/>
              <a:t>масового</a:t>
            </a:r>
            <a:r>
              <a:rPr lang="ru-RU" sz="3400" dirty="0"/>
              <a:t> </a:t>
            </a:r>
            <a:r>
              <a:rPr lang="ru-RU" sz="3400" dirty="0" err="1"/>
              <a:t>захворювання</a:t>
            </a:r>
            <a:r>
              <a:rPr lang="ru-RU" sz="3400" dirty="0"/>
              <a:t> </a:t>
            </a:r>
            <a:r>
              <a:rPr lang="ru-RU" sz="3400" dirty="0" err="1"/>
              <a:t>населення</a:t>
            </a:r>
            <a:r>
              <a:rPr lang="ru-RU" sz="3400" dirty="0"/>
              <a:t> </a:t>
            </a:r>
            <a:r>
              <a:rPr lang="ru-RU" sz="3400" dirty="0" err="1"/>
              <a:t>чи</a:t>
            </a:r>
            <a:r>
              <a:rPr lang="ru-RU" sz="3400" dirty="0"/>
              <a:t> </a:t>
            </a:r>
            <a:r>
              <a:rPr lang="ru-RU" sz="3400" dirty="0" err="1"/>
              <a:t>інших</a:t>
            </a:r>
            <a:r>
              <a:rPr lang="ru-RU" sz="3400" dirty="0"/>
              <a:t> тяжких </a:t>
            </a:r>
            <a:r>
              <a:rPr lang="ru-RU" sz="3400" dirty="0" err="1"/>
              <a:t>наслідків</a:t>
            </a:r>
            <a:r>
              <a:rPr lang="ru-RU" sz="3400" dirty="0"/>
              <a:t>, -</a:t>
            </a:r>
          </a:p>
          <a:p>
            <a:pPr marL="0" indent="0" algn="just">
              <a:buNone/>
            </a:pPr>
            <a:r>
              <a:rPr lang="ru-RU" sz="3400" dirty="0"/>
              <a:t>5. </a:t>
            </a:r>
            <a:r>
              <a:rPr lang="ru-RU" sz="3400" dirty="0" err="1"/>
              <a:t>Дії</a:t>
            </a:r>
            <a:r>
              <a:rPr lang="ru-RU" sz="3400" dirty="0"/>
              <a:t>, </a:t>
            </a:r>
            <a:r>
              <a:rPr lang="ru-RU" sz="3400" dirty="0" err="1"/>
              <a:t>передбачені</a:t>
            </a:r>
            <a:r>
              <a:rPr lang="ru-RU" sz="3400" dirty="0"/>
              <a:t> </a:t>
            </a:r>
            <a:r>
              <a:rPr lang="ru-RU" sz="3400" dirty="0" err="1"/>
              <a:t>частиною</a:t>
            </a:r>
            <a:r>
              <a:rPr lang="ru-RU" sz="3400" dirty="0"/>
              <a:t> </a:t>
            </a:r>
            <a:r>
              <a:rPr lang="ru-RU" sz="3400" dirty="0" err="1"/>
              <a:t>третьою</a:t>
            </a:r>
            <a:r>
              <a:rPr lang="ru-RU" sz="3400" dirty="0"/>
              <a:t> </a:t>
            </a:r>
            <a:r>
              <a:rPr lang="ru-RU" sz="3400" dirty="0" err="1"/>
              <a:t>або</a:t>
            </a:r>
            <a:r>
              <a:rPr lang="ru-RU" sz="3400" dirty="0"/>
              <a:t> четвертою </a:t>
            </a:r>
            <a:r>
              <a:rPr lang="ru-RU" sz="3400" dirty="0" err="1"/>
              <a:t>цієї</a:t>
            </a:r>
            <a:r>
              <a:rPr lang="ru-RU" sz="3400" dirty="0"/>
              <a:t> </a:t>
            </a:r>
            <a:r>
              <a:rPr lang="ru-RU" sz="3400" dirty="0" err="1"/>
              <a:t>статті</a:t>
            </a:r>
            <a:r>
              <a:rPr lang="ru-RU" sz="3400" dirty="0"/>
              <a:t>, </a:t>
            </a:r>
            <a:r>
              <a:rPr lang="ru-RU" sz="3400" dirty="0" err="1"/>
              <a:t>вчинені</a:t>
            </a:r>
            <a:r>
              <a:rPr lang="ru-RU" sz="3400" dirty="0"/>
              <a:t> </a:t>
            </a:r>
            <a:r>
              <a:rPr lang="ru-RU" sz="3400" dirty="0" err="1"/>
              <a:t>під</a:t>
            </a:r>
            <a:r>
              <a:rPr lang="ru-RU" sz="3400" dirty="0"/>
              <a:t> час </a:t>
            </a:r>
            <a:r>
              <a:rPr lang="ru-RU" sz="3400" dirty="0" err="1"/>
              <a:t>дії</a:t>
            </a:r>
            <a:r>
              <a:rPr lang="ru-RU" sz="3400" dirty="0"/>
              <a:t> </a:t>
            </a:r>
            <a:r>
              <a:rPr lang="ru-RU" sz="3400" dirty="0" err="1"/>
              <a:t>воєнного</a:t>
            </a:r>
            <a:r>
              <a:rPr lang="ru-RU" sz="3400" dirty="0"/>
              <a:t> стану, -</a:t>
            </a:r>
          </a:p>
          <a:p>
            <a:pPr marL="0" indent="0" algn="just">
              <a:buNone/>
            </a:pPr>
            <a:r>
              <a:rPr lang="ru-RU" sz="3400" dirty="0"/>
              <a:t>6. </a:t>
            </a:r>
            <a:r>
              <a:rPr lang="ru-RU" sz="3400" dirty="0" err="1"/>
              <a:t>Дії</a:t>
            </a:r>
            <a:r>
              <a:rPr lang="ru-RU" sz="3400" dirty="0"/>
              <a:t>, </a:t>
            </a:r>
            <a:r>
              <a:rPr lang="ru-RU" sz="3400" dirty="0" err="1"/>
              <a:t>передбачені</a:t>
            </a:r>
            <a:r>
              <a:rPr lang="ru-RU" sz="3400" dirty="0"/>
              <a:t> </a:t>
            </a:r>
            <a:r>
              <a:rPr lang="ru-RU" sz="3400" dirty="0" err="1"/>
              <a:t>частинами</a:t>
            </a:r>
            <a:r>
              <a:rPr lang="ru-RU" sz="3400" dirty="0"/>
              <a:t> </a:t>
            </a:r>
            <a:r>
              <a:rPr lang="ru-RU" sz="3400" dirty="0" err="1"/>
              <a:t>першою</a:t>
            </a:r>
            <a:r>
              <a:rPr lang="ru-RU" sz="3400" dirty="0"/>
              <a:t> - четвертою </a:t>
            </a:r>
            <a:r>
              <a:rPr lang="ru-RU" sz="3400" dirty="0" err="1"/>
              <a:t>цієї</a:t>
            </a:r>
            <a:r>
              <a:rPr lang="ru-RU" sz="3400" dirty="0"/>
              <a:t> </a:t>
            </a:r>
            <a:r>
              <a:rPr lang="ru-RU" sz="3400" dirty="0" err="1"/>
              <a:t>статті</a:t>
            </a:r>
            <a:r>
              <a:rPr lang="ru-RU" sz="3400" dirty="0"/>
              <a:t>, не </a:t>
            </a:r>
            <a:r>
              <a:rPr lang="ru-RU" sz="3400" dirty="0" err="1"/>
              <a:t>вважаються</a:t>
            </a:r>
            <a:r>
              <a:rPr lang="ru-RU" sz="3400" dirty="0"/>
              <a:t> </a:t>
            </a:r>
            <a:r>
              <a:rPr lang="ru-RU" sz="3400" dirty="0" err="1"/>
              <a:t>несанкціонованим</a:t>
            </a:r>
            <a:r>
              <a:rPr lang="ru-RU" sz="3400" dirty="0"/>
              <a:t> </a:t>
            </a:r>
            <a:r>
              <a:rPr lang="ru-RU" sz="3400" dirty="0" err="1"/>
              <a:t>втручанням</a:t>
            </a:r>
            <a:r>
              <a:rPr lang="ru-RU" sz="3400" dirty="0"/>
              <a:t> в роботу </a:t>
            </a:r>
            <a:r>
              <a:rPr lang="ru-RU" sz="3400" dirty="0" err="1"/>
              <a:t>інформаційних</a:t>
            </a:r>
            <a:r>
              <a:rPr lang="ru-RU" sz="3400" dirty="0"/>
              <a:t> (</a:t>
            </a:r>
            <a:r>
              <a:rPr lang="ru-RU" sz="3400" dirty="0" err="1"/>
              <a:t>автоматизованих</a:t>
            </a:r>
            <a:r>
              <a:rPr lang="ru-RU" sz="3400" dirty="0"/>
              <a:t>), </a:t>
            </a:r>
            <a:r>
              <a:rPr lang="ru-RU" sz="3400" dirty="0" err="1"/>
              <a:t>електронних</a:t>
            </a:r>
            <a:r>
              <a:rPr lang="ru-RU" sz="3400" dirty="0"/>
              <a:t> </a:t>
            </a:r>
            <a:r>
              <a:rPr lang="ru-RU" sz="3400" dirty="0" err="1"/>
              <a:t>комунікаційних</a:t>
            </a:r>
            <a:r>
              <a:rPr lang="ru-RU" sz="3400" dirty="0"/>
              <a:t>, </a:t>
            </a:r>
            <a:r>
              <a:rPr lang="ru-RU" sz="3400" dirty="0" err="1"/>
              <a:t>інформаційно-комунікаційних</a:t>
            </a:r>
            <a:r>
              <a:rPr lang="ru-RU" sz="3400" dirty="0"/>
              <a:t> систем, </a:t>
            </a:r>
            <a:r>
              <a:rPr lang="ru-RU" sz="3400" dirty="0" err="1"/>
              <a:t>електронних</a:t>
            </a:r>
            <a:r>
              <a:rPr lang="ru-RU" sz="3400" dirty="0"/>
              <a:t> </a:t>
            </a:r>
            <a:r>
              <a:rPr lang="ru-RU" sz="3400" dirty="0" err="1"/>
              <a:t>комунікаційних</a:t>
            </a:r>
            <a:r>
              <a:rPr lang="ru-RU" sz="3400" dirty="0"/>
              <a:t> мереж, </a:t>
            </a:r>
            <a:r>
              <a:rPr lang="ru-RU" sz="3400" dirty="0" err="1"/>
              <a:t>якщо</a:t>
            </a:r>
            <a:r>
              <a:rPr lang="ru-RU" sz="3400" dirty="0"/>
              <a:t> вони </a:t>
            </a:r>
            <a:r>
              <a:rPr lang="ru-RU" sz="3400" dirty="0" err="1"/>
              <a:t>були</a:t>
            </a:r>
            <a:r>
              <a:rPr lang="ru-RU" sz="3400" dirty="0"/>
              <a:t> </a:t>
            </a:r>
            <a:r>
              <a:rPr lang="ru-RU" sz="3400" dirty="0" err="1"/>
              <a:t>вчинені</a:t>
            </a:r>
            <a:r>
              <a:rPr lang="ru-RU" sz="3400" dirty="0"/>
              <a:t> </a:t>
            </a:r>
            <a:r>
              <a:rPr lang="ru-RU" sz="3400" dirty="0" err="1"/>
              <a:t>відповідно</a:t>
            </a:r>
            <a:r>
              <a:rPr lang="ru-RU" sz="3400" dirty="0"/>
              <a:t> до порядку </a:t>
            </a:r>
            <a:r>
              <a:rPr lang="ru-RU" sz="3400" dirty="0" err="1"/>
              <a:t>пошуку</a:t>
            </a:r>
            <a:r>
              <a:rPr lang="ru-RU" sz="3400" dirty="0"/>
              <a:t> та </a:t>
            </a:r>
            <a:r>
              <a:rPr lang="ru-RU" sz="3400" dirty="0" err="1"/>
              <a:t>виявлення</a:t>
            </a:r>
            <a:r>
              <a:rPr lang="ru-RU" sz="3400" dirty="0"/>
              <a:t> </a:t>
            </a:r>
            <a:r>
              <a:rPr lang="ru-RU" sz="3400" dirty="0" err="1"/>
              <a:t>потенційних</a:t>
            </a:r>
            <a:r>
              <a:rPr lang="ru-RU" sz="3400" dirty="0"/>
              <a:t> </a:t>
            </a:r>
            <a:r>
              <a:rPr lang="ru-RU" sz="3400" dirty="0" err="1"/>
              <a:t>вразливостей</a:t>
            </a:r>
            <a:r>
              <a:rPr lang="ru-RU" sz="3400" dirty="0"/>
              <a:t> таких систем </a:t>
            </a:r>
            <a:r>
              <a:rPr lang="ru-RU" sz="3400" dirty="0" err="1"/>
              <a:t>чи</a:t>
            </a:r>
            <a:r>
              <a:rPr lang="ru-RU" sz="3400" dirty="0"/>
              <a:t> мереж.</a:t>
            </a:r>
          </a:p>
          <a:p>
            <a:pPr marL="0" indent="0" algn="just">
              <a:buNone/>
            </a:pPr>
            <a:r>
              <a:rPr lang="ru-RU" sz="3400" dirty="0" err="1"/>
              <a:t>Примітка</a:t>
            </a:r>
            <a:r>
              <a:rPr lang="ru-RU" sz="3400" dirty="0"/>
              <a:t>. </a:t>
            </a:r>
            <a:r>
              <a:rPr lang="ru-RU" sz="3400" dirty="0" err="1"/>
              <a:t>Значною</a:t>
            </a:r>
            <a:r>
              <a:rPr lang="ru-RU" sz="3400" dirty="0"/>
              <a:t> шкодою у </a:t>
            </a:r>
            <a:r>
              <a:rPr lang="ru-RU" sz="3400" dirty="0" err="1"/>
              <a:t>статтях</a:t>
            </a:r>
            <a:r>
              <a:rPr lang="ru-RU" sz="3400" dirty="0"/>
              <a:t> 361-363-1 </a:t>
            </a:r>
            <a:r>
              <a:rPr lang="ru-RU" sz="3400" dirty="0" err="1"/>
              <a:t>вважається</a:t>
            </a:r>
            <a:r>
              <a:rPr lang="ru-RU" sz="3400" dirty="0"/>
              <a:t> </a:t>
            </a:r>
            <a:r>
              <a:rPr lang="ru-RU" sz="3400" dirty="0" err="1"/>
              <a:t>така</a:t>
            </a:r>
            <a:r>
              <a:rPr lang="ru-RU" sz="3400" dirty="0"/>
              <a:t> шкода, яка в триста і </a:t>
            </a:r>
            <a:r>
              <a:rPr lang="ru-RU" sz="3400" dirty="0" err="1"/>
              <a:t>більше</a:t>
            </a:r>
            <a:r>
              <a:rPr lang="ru-RU" sz="3400" dirty="0"/>
              <a:t> </a:t>
            </a:r>
            <a:r>
              <a:rPr lang="ru-RU" sz="3400" dirty="0" err="1"/>
              <a:t>разів</a:t>
            </a:r>
            <a:r>
              <a:rPr lang="ru-RU" sz="3400" dirty="0"/>
              <a:t> </a:t>
            </a:r>
            <a:r>
              <a:rPr lang="ru-RU" sz="3400" dirty="0" err="1"/>
              <a:t>перевищує</a:t>
            </a:r>
            <a:r>
              <a:rPr lang="ru-RU" sz="3400" dirty="0"/>
              <a:t> </a:t>
            </a:r>
            <a:r>
              <a:rPr lang="ru-RU" sz="3400" dirty="0" err="1"/>
              <a:t>неоподатковуваний</a:t>
            </a:r>
            <a:r>
              <a:rPr lang="ru-RU" sz="3400" dirty="0"/>
              <a:t> </a:t>
            </a:r>
            <a:r>
              <a:rPr lang="ru-RU" sz="3400" dirty="0" err="1"/>
              <a:t>мінімум</a:t>
            </a:r>
            <a:r>
              <a:rPr lang="ru-RU" sz="3400" dirty="0"/>
              <a:t> </a:t>
            </a:r>
            <a:r>
              <a:rPr lang="ru-RU" sz="3400" dirty="0" err="1"/>
              <a:t>доходів</a:t>
            </a:r>
            <a:r>
              <a:rPr lang="ru-RU" sz="3400" dirty="0"/>
              <a:t> </a:t>
            </a:r>
            <a:r>
              <a:rPr lang="ru-RU" sz="3400" dirty="0" err="1"/>
              <a:t>громадян</a:t>
            </a:r>
            <a:r>
              <a:rPr lang="ru-RU" sz="3400" dirty="0"/>
              <a:t>.</a:t>
            </a:r>
          </a:p>
          <a:p>
            <a:pPr marL="0" indent="0" algn="just">
              <a:buNone/>
            </a:pPr>
            <a:r>
              <a:rPr lang="ru-RU" sz="3400" dirty="0"/>
              <a:t>{</a:t>
            </a:r>
            <a:r>
              <a:rPr lang="ru-RU" sz="3400" dirty="0" err="1"/>
              <a:t>Стаття</a:t>
            </a:r>
            <a:r>
              <a:rPr lang="ru-RU" sz="3400" dirty="0"/>
              <a:t> 361 в </a:t>
            </a:r>
            <a:r>
              <a:rPr lang="ru-RU" sz="3400" dirty="0" err="1"/>
              <a:t>редакції</a:t>
            </a:r>
            <a:r>
              <a:rPr lang="ru-RU" sz="3400" dirty="0"/>
              <a:t> </a:t>
            </a:r>
            <a:r>
              <a:rPr lang="ru-RU" sz="3400" dirty="0" err="1"/>
              <a:t>Законів</a:t>
            </a:r>
            <a:r>
              <a:rPr lang="ru-RU" sz="3400" dirty="0"/>
              <a:t> № 908-</a:t>
            </a:r>
            <a:r>
              <a:rPr lang="en-US" sz="3400" dirty="0"/>
              <a:t>IV </a:t>
            </a:r>
            <a:r>
              <a:rPr lang="ru-RU" sz="3400" dirty="0" err="1"/>
              <a:t>від</a:t>
            </a:r>
            <a:r>
              <a:rPr lang="ru-RU" sz="3400" dirty="0"/>
              <a:t> 05.06.2003, № 2289-</a:t>
            </a:r>
            <a:r>
              <a:rPr lang="en-US" sz="3400" dirty="0"/>
              <a:t>IV </a:t>
            </a:r>
            <a:r>
              <a:rPr lang="ru-RU" sz="3400" dirty="0" err="1"/>
              <a:t>від</a:t>
            </a:r>
            <a:r>
              <a:rPr lang="ru-RU" sz="3400" dirty="0"/>
              <a:t> 23.12.2004; </a:t>
            </a:r>
            <a:r>
              <a:rPr lang="ru-RU" sz="3400" dirty="0" err="1"/>
              <a:t>із</a:t>
            </a:r>
            <a:r>
              <a:rPr lang="ru-RU" sz="3400" dirty="0"/>
              <a:t> </a:t>
            </a:r>
            <a:r>
              <a:rPr lang="ru-RU" sz="3400" dirty="0" err="1"/>
              <a:t>змінами</a:t>
            </a:r>
            <a:r>
              <a:rPr lang="ru-RU" sz="3400" dirty="0"/>
              <a:t>, </a:t>
            </a:r>
            <a:r>
              <a:rPr lang="ru-RU" sz="3400" dirty="0" err="1"/>
              <a:t>внесеними</a:t>
            </a:r>
            <a:r>
              <a:rPr lang="ru-RU" sz="3400" dirty="0"/>
              <a:t> </a:t>
            </a:r>
            <a:r>
              <a:rPr lang="ru-RU" sz="3400" dirty="0" err="1"/>
              <a:t>згідно</a:t>
            </a:r>
            <a:r>
              <a:rPr lang="ru-RU" sz="3400" dirty="0"/>
              <a:t> </a:t>
            </a:r>
            <a:r>
              <a:rPr lang="ru-RU" sz="3400" dirty="0" err="1"/>
              <a:t>із</a:t>
            </a:r>
            <a:r>
              <a:rPr lang="ru-RU" sz="3400" dirty="0"/>
              <a:t> Законом № 770-</a:t>
            </a:r>
            <a:r>
              <a:rPr lang="en-US" sz="3400" dirty="0"/>
              <a:t>VIII </a:t>
            </a:r>
            <a:r>
              <a:rPr lang="ru-RU" sz="3400" dirty="0" err="1"/>
              <a:t>від</a:t>
            </a:r>
            <a:r>
              <a:rPr lang="ru-RU" sz="3400" dirty="0"/>
              <a:t> 10.11.2015; в </a:t>
            </a:r>
            <a:r>
              <a:rPr lang="ru-RU" sz="3400" dirty="0" err="1"/>
              <a:t>редакції</a:t>
            </a:r>
            <a:r>
              <a:rPr lang="ru-RU" sz="3400" dirty="0"/>
              <a:t> Закону № 2149-</a:t>
            </a:r>
            <a:r>
              <a:rPr lang="en-US" sz="3400" dirty="0"/>
              <a:t>IX </a:t>
            </a:r>
            <a:r>
              <a:rPr lang="ru-RU" sz="3400" dirty="0" err="1"/>
              <a:t>від</a:t>
            </a:r>
            <a:r>
              <a:rPr lang="ru-RU" sz="3400" dirty="0"/>
              <a:t> 24.03.2022}</a:t>
            </a:r>
          </a:p>
          <a:p>
            <a:pPr marL="0" indent="0" algn="just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2059572"/>
              </p:ext>
            </p:extLst>
          </p:nvPr>
        </p:nvGraphicFramePr>
        <p:xfrm>
          <a:off x="645459" y="321733"/>
          <a:ext cx="7869891" cy="58552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54000"/>
            <a:ext cx="8229600" cy="58721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i="1" dirty="0" err="1"/>
              <a:t>Несанкціоноване</a:t>
            </a:r>
            <a:r>
              <a:rPr lang="ru-RU" i="1" dirty="0"/>
              <a:t> </a:t>
            </a:r>
            <a:r>
              <a:rPr lang="ru-RU" i="1" dirty="0" err="1"/>
              <a:t>втручання</a:t>
            </a:r>
            <a:r>
              <a:rPr lang="ru-RU" i="1" dirty="0"/>
              <a:t> в </a:t>
            </a:r>
            <a:r>
              <a:rPr lang="ru-RU" i="1" dirty="0" err="1"/>
              <a:t>інформаційних</a:t>
            </a:r>
            <a:r>
              <a:rPr lang="ru-RU" i="1" dirty="0"/>
              <a:t> (</a:t>
            </a:r>
            <a:r>
              <a:rPr lang="ru-RU" i="1" dirty="0" err="1"/>
              <a:t>автоматизованих</a:t>
            </a:r>
            <a:r>
              <a:rPr lang="ru-RU" i="1" dirty="0"/>
              <a:t>), </a:t>
            </a:r>
            <a:r>
              <a:rPr lang="ru-RU" i="1" dirty="0" err="1"/>
              <a:t>електронних</a:t>
            </a:r>
            <a:r>
              <a:rPr lang="ru-RU" i="1" dirty="0"/>
              <a:t> </a:t>
            </a:r>
            <a:r>
              <a:rPr lang="ru-RU" i="1" dirty="0" err="1"/>
              <a:t>комунікаційних</a:t>
            </a:r>
            <a:r>
              <a:rPr lang="ru-RU" i="1" dirty="0"/>
              <a:t>, </a:t>
            </a:r>
            <a:r>
              <a:rPr lang="ru-RU" i="1" dirty="0" err="1"/>
              <a:t>інформаційно-комунікаційних</a:t>
            </a:r>
            <a:r>
              <a:rPr lang="ru-RU" i="1" dirty="0"/>
              <a:t> систем, </a:t>
            </a:r>
            <a:r>
              <a:rPr lang="ru-RU" i="1" dirty="0" err="1"/>
              <a:t>електронних</a:t>
            </a:r>
            <a:r>
              <a:rPr lang="ru-RU" i="1" dirty="0"/>
              <a:t> </a:t>
            </a:r>
            <a:r>
              <a:rPr lang="ru-RU" i="1" dirty="0" err="1"/>
              <a:t>комунікаційних</a:t>
            </a:r>
            <a:r>
              <a:rPr lang="ru-RU" i="1" dirty="0"/>
              <a:t> мереж —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самочинне</a:t>
            </a:r>
            <a:r>
              <a:rPr lang="ru-RU" dirty="0"/>
              <a:t>, без </a:t>
            </a:r>
            <a:r>
              <a:rPr lang="ru-RU" dirty="0" err="1"/>
              <a:t>дозволу</a:t>
            </a:r>
            <a:r>
              <a:rPr lang="ru-RU" dirty="0"/>
              <a:t> </a:t>
            </a:r>
            <a:r>
              <a:rPr lang="ru-RU" dirty="0" err="1"/>
              <a:t>власника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уповноваженої</a:t>
            </a:r>
            <a:r>
              <a:rPr lang="ru-RU" dirty="0"/>
              <a:t> особи </a:t>
            </a:r>
            <a:r>
              <a:rPr lang="ru-RU" dirty="0" err="1"/>
              <a:t>проникнення</a:t>
            </a:r>
            <a:r>
              <a:rPr lang="ru-RU" dirty="0"/>
              <a:t> у </a:t>
            </a:r>
            <a:r>
              <a:rPr lang="ru-RU" dirty="0" err="1"/>
              <a:t>вказані</a:t>
            </a:r>
            <a:r>
              <a:rPr lang="ru-RU" dirty="0"/>
              <a:t> </a:t>
            </a:r>
            <a:r>
              <a:rPr lang="ru-RU" dirty="0" err="1"/>
              <a:t>електронні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мережі</a:t>
            </a:r>
            <a:r>
              <a:rPr lang="uk-UA" dirty="0"/>
              <a:t>. </a:t>
            </a:r>
            <a:endParaRPr lang="ru-RU" dirty="0"/>
          </a:p>
        </p:txBody>
      </p:sp>
      <p:pic>
        <p:nvPicPr>
          <p:cNvPr id="50178" name="Picture 2" descr="C:\Users\lenvo\Desktop\кібер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46891" y="3749964"/>
            <a:ext cx="4852105" cy="29133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5534" y="1239839"/>
            <a:ext cx="4047067" cy="457676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b="1" dirty="0" err="1"/>
              <a:t>Суб'єктивна</a:t>
            </a:r>
            <a:r>
              <a:rPr lang="ru-RU" b="1" dirty="0"/>
              <a:t> сторона</a:t>
            </a:r>
            <a:r>
              <a:rPr lang="ru-RU" dirty="0"/>
              <a:t> - вина у </a:t>
            </a:r>
            <a:r>
              <a:rPr lang="ru-RU" dirty="0" err="1"/>
              <a:t>формі</a:t>
            </a:r>
            <a:r>
              <a:rPr lang="ru-RU" dirty="0"/>
              <a:t> прямого </a:t>
            </a:r>
            <a:r>
              <a:rPr lang="ru-RU" dirty="0" err="1"/>
              <a:t>умислу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58267" y="1261533"/>
            <a:ext cx="4140199" cy="452596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buNone/>
            </a:pPr>
            <a:endParaRPr lang="ru-RU" b="1" dirty="0"/>
          </a:p>
          <a:p>
            <a:pPr algn="ctr">
              <a:buNone/>
            </a:pPr>
            <a:endParaRPr lang="ru-RU" b="1" dirty="0"/>
          </a:p>
          <a:p>
            <a:pPr algn="ctr">
              <a:buNone/>
            </a:pPr>
            <a:r>
              <a:rPr lang="ru-RU" b="1" dirty="0" err="1"/>
              <a:t>Суб'єкт</a:t>
            </a:r>
            <a:r>
              <a:rPr lang="ru-RU" dirty="0"/>
              <a:t> - особа, яка </a:t>
            </a:r>
            <a:r>
              <a:rPr lang="ru-RU" dirty="0" err="1"/>
              <a:t>досягла</a:t>
            </a:r>
            <a:r>
              <a:rPr lang="ru-RU" dirty="0"/>
              <a:t> 16 </a:t>
            </a:r>
            <a:r>
              <a:rPr lang="ru-RU" dirty="0" err="1"/>
              <a:t>років</a:t>
            </a:r>
            <a:r>
              <a:rPr lang="ru-RU" dirty="0"/>
              <a:t>  і не </a:t>
            </a:r>
            <a:r>
              <a:rPr lang="ru-RU" dirty="0" err="1"/>
              <a:t>має</a:t>
            </a:r>
            <a:r>
              <a:rPr lang="ru-RU" dirty="0"/>
              <a:t> права доступу до </a:t>
            </a:r>
            <a:r>
              <a:rPr lang="ru-RU" dirty="0" err="1"/>
              <a:t>інформації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обробляється</a:t>
            </a: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54000"/>
            <a:ext cx="8229600" cy="5872163"/>
          </a:xfrm>
        </p:spPr>
        <p:txBody>
          <a:bodyPr/>
          <a:lstStyle/>
          <a:p>
            <a:pPr marL="0" indent="0">
              <a:buNone/>
            </a:pPr>
            <a:r>
              <a:rPr lang="uk-UA" b="1" i="1" dirty="0"/>
              <a:t>Кваліфікуючі ознаки (ч. 2 ст. 361 КК):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Кваліфікуючі та </a:t>
            </a:r>
            <a:r>
              <a:rPr lang="uk-UA" dirty="0" err="1"/>
              <a:t>особоливо</a:t>
            </a:r>
            <a:r>
              <a:rPr lang="uk-UA" dirty="0"/>
              <a:t> кваліфікуючі ознаки:</a:t>
            </a:r>
          </a:p>
          <a:p>
            <a:pPr marL="0" indent="0">
              <a:buNone/>
            </a:pPr>
            <a:r>
              <a:rPr lang="uk-UA" dirty="0"/>
              <a:t>1) повторність (ч. 2 ст. 361 КК);</a:t>
            </a:r>
          </a:p>
          <a:p>
            <a:pPr marL="0" indent="0">
              <a:buNone/>
            </a:pPr>
            <a:r>
              <a:rPr lang="uk-UA" dirty="0"/>
              <a:t>2) за попередньою змовою групою осіб(ч. 2 ст. 361 КК);</a:t>
            </a:r>
          </a:p>
          <a:p>
            <a:pPr marL="0" indent="0">
              <a:buNone/>
            </a:pPr>
            <a:r>
              <a:rPr lang="uk-UA" dirty="0"/>
              <a:t>3) якщо вказані дії призвели до витоку, втрати, підробки, блокування інформації, спотворення процесу обробки інформації або до порушення встановленого порядку її маршрутизації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CBD4FE9-C795-46AE-A3E7-4A568B5B85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3200"/>
            <a:ext cx="8229600" cy="5922963"/>
          </a:xfrm>
        </p:spPr>
        <p:txBody>
          <a:bodyPr>
            <a:normAutofit fontScale="85000" lnSpcReduction="20000"/>
          </a:bodyPr>
          <a:lstStyle/>
          <a:p>
            <a:r>
              <a:rPr lang="ru-RU" i="1" dirty="0" err="1"/>
              <a:t>Витік</a:t>
            </a:r>
            <a:r>
              <a:rPr lang="ru-RU" i="1" dirty="0"/>
              <a:t> </a:t>
            </a:r>
            <a:r>
              <a:rPr lang="ru-RU" i="1" dirty="0" err="1"/>
              <a:t>інформації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місце</a:t>
            </a:r>
            <a:r>
              <a:rPr lang="ru-RU" dirty="0"/>
              <a:t> у </a:t>
            </a:r>
            <a:r>
              <a:rPr lang="ru-RU" dirty="0" err="1"/>
              <a:t>випадках</a:t>
            </a:r>
            <a:r>
              <a:rPr lang="ru-RU" dirty="0"/>
              <a:t>, коли вона </a:t>
            </a:r>
            <a:r>
              <a:rPr lang="ru-RU" dirty="0" err="1"/>
              <a:t>стає</a:t>
            </a:r>
            <a:r>
              <a:rPr lang="ru-RU" dirty="0"/>
              <a:t> </a:t>
            </a:r>
            <a:r>
              <a:rPr lang="ru-RU" dirty="0" err="1"/>
              <a:t>відомою</a:t>
            </a:r>
            <a:r>
              <a:rPr lang="ru-RU" dirty="0"/>
              <a:t> (доступною) </a:t>
            </a:r>
            <a:r>
              <a:rPr lang="ru-RU" dirty="0" err="1"/>
              <a:t>хоча</a:t>
            </a:r>
            <a:r>
              <a:rPr lang="ru-RU" dirty="0"/>
              <a:t> б </a:t>
            </a:r>
            <a:r>
              <a:rPr lang="ru-RU" dirty="0" err="1"/>
              <a:t>одній</a:t>
            </a:r>
            <a:r>
              <a:rPr lang="ru-RU" dirty="0"/>
              <a:t> </a:t>
            </a:r>
            <a:r>
              <a:rPr lang="ru-RU" dirty="0" err="1"/>
              <a:t>особі</a:t>
            </a:r>
            <a:r>
              <a:rPr lang="ru-RU" dirty="0"/>
              <a:t>, яка не </a:t>
            </a:r>
            <a:r>
              <a:rPr lang="ru-RU" dirty="0" err="1"/>
              <a:t>має</a:t>
            </a:r>
            <a:r>
              <a:rPr lang="ru-RU" dirty="0"/>
              <a:t> на </a:t>
            </a:r>
            <a:r>
              <a:rPr lang="ru-RU" dirty="0" err="1"/>
              <a:t>це</a:t>
            </a:r>
            <a:r>
              <a:rPr lang="ru-RU" dirty="0"/>
              <a:t> права, 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унаслідок</a:t>
            </a:r>
            <a:r>
              <a:rPr lang="ru-RU" dirty="0"/>
              <a:t> </a:t>
            </a:r>
            <a:r>
              <a:rPr lang="ru-RU" dirty="0" err="1"/>
              <a:t>ознайомлення</a:t>
            </a:r>
            <a:r>
              <a:rPr lang="ru-RU" dirty="0"/>
              <a:t> з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змістом</a:t>
            </a:r>
            <a:r>
              <a:rPr lang="ru-RU" dirty="0"/>
              <a:t>, шляхом </a:t>
            </a:r>
            <a:r>
              <a:rPr lang="ru-RU" dirty="0" err="1"/>
              <a:t>копіювання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. При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власник</a:t>
            </a:r>
            <a:r>
              <a:rPr lang="ru-RU" dirty="0"/>
              <a:t> не </a:t>
            </a:r>
            <a:r>
              <a:rPr lang="ru-RU" dirty="0" err="1"/>
              <a:t>позбавляється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, яка </a:t>
            </a:r>
            <a:r>
              <a:rPr lang="ru-RU" dirty="0" err="1"/>
              <a:t>йому</a:t>
            </a:r>
            <a:r>
              <a:rPr lang="ru-RU" dirty="0"/>
              <a:t> </a:t>
            </a:r>
            <a:r>
              <a:rPr lang="ru-RU" dirty="0" err="1"/>
              <a:t>належить</a:t>
            </a:r>
            <a:r>
              <a:rPr lang="ru-RU" dirty="0"/>
              <a:t>.</a:t>
            </a:r>
          </a:p>
          <a:p>
            <a:r>
              <a:rPr lang="ru-RU" i="1" dirty="0" err="1"/>
              <a:t>Втрата</a:t>
            </a:r>
            <a:r>
              <a:rPr lang="ru-RU" i="1" dirty="0"/>
              <a:t> </a:t>
            </a:r>
            <a:r>
              <a:rPr lang="ru-RU" i="1" dirty="0" err="1"/>
              <a:t>інформації</a:t>
            </a:r>
            <a:r>
              <a:rPr lang="ru-RU" i="1" dirty="0"/>
              <a:t> </a:t>
            </a:r>
            <a:r>
              <a:rPr lang="ru-RU" dirty="0"/>
              <a:t>—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припинення</a:t>
            </a:r>
            <a:r>
              <a:rPr lang="ru-RU" dirty="0"/>
              <a:t> </a:t>
            </a:r>
            <a:r>
              <a:rPr lang="ru-RU" dirty="0" err="1"/>
              <a:t>існування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</a:t>
            </a:r>
            <a:r>
              <a:rPr lang="ru-RU" dirty="0" err="1"/>
              <a:t>відносно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право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неї</a:t>
            </a:r>
            <a:r>
              <a:rPr lang="ru-RU" dirty="0"/>
              <a:t>. </a:t>
            </a:r>
            <a:r>
              <a:rPr lang="ru-RU" dirty="0" err="1"/>
              <a:t>Втрата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результатом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знищення</a:t>
            </a:r>
            <a:r>
              <a:rPr lang="ru-RU" dirty="0"/>
              <a:t>, «</a:t>
            </a:r>
            <a:r>
              <a:rPr lang="ru-RU" dirty="0" err="1"/>
              <a:t>викрадання</a:t>
            </a:r>
            <a:r>
              <a:rPr lang="ru-RU" dirty="0"/>
              <a:t>», </a:t>
            </a:r>
            <a:r>
              <a:rPr lang="ru-RU" dirty="0" err="1"/>
              <a:t>внаслідок</a:t>
            </a:r>
            <a:r>
              <a:rPr lang="ru-RU" dirty="0"/>
              <a:t>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власник</a:t>
            </a:r>
            <a:r>
              <a:rPr lang="ru-RU" dirty="0"/>
              <a:t> </a:t>
            </a:r>
            <a:r>
              <a:rPr lang="ru-RU" dirty="0" err="1"/>
              <a:t>позбавляється</a:t>
            </a:r>
            <a:r>
              <a:rPr lang="ru-RU" dirty="0"/>
              <a:t> </a:t>
            </a:r>
            <a:r>
              <a:rPr lang="ru-RU" dirty="0" err="1"/>
              <a:t>належної</a:t>
            </a:r>
            <a:r>
              <a:rPr lang="ru-RU" dirty="0"/>
              <a:t> </a:t>
            </a:r>
            <a:r>
              <a:rPr lang="ru-RU" dirty="0" err="1"/>
              <a:t>йому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.</a:t>
            </a:r>
          </a:p>
          <a:p>
            <a:r>
              <a:rPr lang="ru-RU" i="1" dirty="0" err="1"/>
              <a:t>Підробка</a:t>
            </a:r>
            <a:r>
              <a:rPr lang="ru-RU" i="1" dirty="0"/>
              <a:t> </a:t>
            </a:r>
            <a:r>
              <a:rPr lang="ru-RU" i="1" dirty="0" err="1"/>
              <a:t>інформації</a:t>
            </a:r>
            <a:r>
              <a:rPr lang="ru-RU" i="1" dirty="0"/>
              <a:t> </a:t>
            </a:r>
            <a:r>
              <a:rPr lang="ru-RU" dirty="0"/>
              <a:t>—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призводять</a:t>
            </a:r>
            <a:r>
              <a:rPr lang="ru-RU" dirty="0"/>
              <a:t> до </a:t>
            </a:r>
            <a:r>
              <a:rPr lang="ru-RU" dirty="0" err="1"/>
              <a:t>перекручення</a:t>
            </a:r>
            <a:r>
              <a:rPr lang="ru-RU" dirty="0"/>
              <a:t> (</a:t>
            </a:r>
            <a:r>
              <a:rPr lang="ru-RU" dirty="0" err="1"/>
              <a:t>модифікації</a:t>
            </a:r>
            <a:r>
              <a:rPr lang="ru-RU" dirty="0"/>
              <a:t>) </a:t>
            </a:r>
            <a:r>
              <a:rPr lang="ru-RU" dirty="0" err="1"/>
              <a:t>змісту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, яка </a:t>
            </a:r>
            <a:r>
              <a:rPr lang="ru-RU" dirty="0" err="1"/>
              <a:t>обробляється</a:t>
            </a:r>
            <a:r>
              <a:rPr lang="ru-RU" dirty="0"/>
              <a:t> у </a:t>
            </a:r>
            <a:r>
              <a:rPr lang="ru-RU" dirty="0" err="1"/>
              <a:t>відповідних</a:t>
            </a:r>
            <a:r>
              <a:rPr lang="ru-RU" dirty="0"/>
              <a:t> системах і мережах,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за </a:t>
            </a:r>
            <a:r>
              <a:rPr lang="ru-RU" dirty="0" err="1"/>
              <a:t>змістом</a:t>
            </a:r>
            <a:r>
              <a:rPr lang="ru-RU" dirty="0"/>
              <a:t> не </a:t>
            </a:r>
            <a:r>
              <a:rPr lang="ru-RU" dirty="0" err="1"/>
              <a:t>відповідає</a:t>
            </a:r>
            <a:r>
              <a:rPr lang="ru-RU" dirty="0"/>
              <a:t> </a:t>
            </a:r>
            <a:r>
              <a:rPr lang="ru-RU" dirty="0" err="1"/>
              <a:t>дійсності</a:t>
            </a:r>
            <a:r>
              <a:rPr lang="ru-RU" dirty="0"/>
              <a:t> (</a:t>
            </a:r>
            <a:r>
              <a:rPr lang="ru-RU" dirty="0" err="1"/>
              <a:t>фальсифікація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859576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01600"/>
            <a:ext cx="8229600" cy="567267"/>
          </a:xfrm>
        </p:spPr>
        <p:txBody>
          <a:bodyPr>
            <a:normAutofit/>
          </a:bodyPr>
          <a:lstStyle/>
          <a:p>
            <a:r>
              <a:rPr lang="ru-RU" sz="2800" dirty="0"/>
              <a:t>План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199" y="609600"/>
            <a:ext cx="8517467" cy="5977467"/>
          </a:xfrm>
        </p:spPr>
        <p:txBody>
          <a:bodyPr>
            <a:normAutofit fontScale="5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dirty="0" err="1"/>
              <a:t>Загальна</a:t>
            </a:r>
            <a:r>
              <a:rPr lang="ru-RU" dirty="0"/>
              <a:t> характеристика </a:t>
            </a:r>
            <a:r>
              <a:rPr lang="ru-RU" dirty="0" err="1"/>
              <a:t>кримінальних</a:t>
            </a:r>
            <a:r>
              <a:rPr lang="ru-RU" dirty="0"/>
              <a:t> </a:t>
            </a:r>
            <a:r>
              <a:rPr lang="ru-RU" dirty="0" err="1"/>
              <a:t>правопорушень</a:t>
            </a:r>
            <a:r>
              <a:rPr lang="ru-RU" dirty="0"/>
              <a:t> у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електронно-обчислювальних</a:t>
            </a:r>
            <a:r>
              <a:rPr lang="ru-RU" dirty="0"/>
              <a:t> машин (</a:t>
            </a:r>
            <a:r>
              <a:rPr lang="ru-RU" dirty="0" err="1"/>
              <a:t>комп'ютерів</a:t>
            </a:r>
            <a:r>
              <a:rPr lang="ru-RU" dirty="0"/>
              <a:t>), систем та </a:t>
            </a:r>
            <a:r>
              <a:rPr lang="ru-RU" dirty="0" err="1"/>
              <a:t>комп'ютерних</a:t>
            </a:r>
            <a:r>
              <a:rPr lang="ru-RU" dirty="0"/>
              <a:t> мереж і мереж </a:t>
            </a:r>
            <a:r>
              <a:rPr lang="ru-RU" dirty="0" err="1"/>
              <a:t>електрозв'язку</a:t>
            </a:r>
            <a:r>
              <a:rPr lang="ru-RU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err="1"/>
              <a:t>Несанкціоноване</a:t>
            </a:r>
            <a:r>
              <a:rPr lang="ru-RU" dirty="0"/>
              <a:t> </a:t>
            </a:r>
            <a:r>
              <a:rPr lang="ru-RU" dirty="0" err="1"/>
              <a:t>втручання</a:t>
            </a:r>
            <a:r>
              <a:rPr lang="ru-RU" dirty="0"/>
              <a:t> в роботу </a:t>
            </a:r>
            <a:r>
              <a:rPr lang="ru-RU" dirty="0" err="1"/>
              <a:t>інформаційних</a:t>
            </a:r>
            <a:r>
              <a:rPr lang="ru-RU" dirty="0"/>
              <a:t> (</a:t>
            </a:r>
            <a:r>
              <a:rPr lang="ru-RU" dirty="0" err="1"/>
              <a:t>автоматизованих</a:t>
            </a:r>
            <a:r>
              <a:rPr lang="ru-RU" dirty="0"/>
              <a:t>), </a:t>
            </a:r>
            <a:r>
              <a:rPr lang="ru-RU" dirty="0" err="1"/>
              <a:t>електронних</a:t>
            </a:r>
            <a:r>
              <a:rPr lang="ru-RU" dirty="0"/>
              <a:t> </a:t>
            </a:r>
            <a:r>
              <a:rPr lang="ru-RU" dirty="0" err="1"/>
              <a:t>комунікаційних</a:t>
            </a:r>
            <a:r>
              <a:rPr lang="ru-RU" dirty="0"/>
              <a:t>, </a:t>
            </a:r>
            <a:r>
              <a:rPr lang="ru-RU" dirty="0" err="1"/>
              <a:t>інформаційно-комунікаційних</a:t>
            </a:r>
            <a:r>
              <a:rPr lang="ru-RU" dirty="0"/>
              <a:t> систем, </a:t>
            </a:r>
            <a:r>
              <a:rPr lang="ru-RU" dirty="0" err="1"/>
              <a:t>електронних</a:t>
            </a:r>
            <a:r>
              <a:rPr lang="ru-RU" dirty="0"/>
              <a:t> </a:t>
            </a:r>
            <a:r>
              <a:rPr lang="ru-RU" dirty="0" err="1"/>
              <a:t>комунікаційних</a:t>
            </a:r>
            <a:r>
              <a:rPr lang="ru-RU" dirty="0"/>
              <a:t> мереж (ст. 361 КК).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err="1"/>
              <a:t>Створення</a:t>
            </a:r>
            <a:r>
              <a:rPr lang="ru-RU" dirty="0"/>
              <a:t> з метою </a:t>
            </a:r>
            <a:r>
              <a:rPr lang="ru-RU" dirty="0" err="1"/>
              <a:t>протиправного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, </a:t>
            </a:r>
            <a:r>
              <a:rPr lang="ru-RU" dirty="0" err="1"/>
              <a:t>розповсюдження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збуту</a:t>
            </a:r>
            <a:r>
              <a:rPr lang="ru-RU" dirty="0"/>
              <a:t> </a:t>
            </a:r>
            <a:r>
              <a:rPr lang="ru-RU" dirty="0" err="1"/>
              <a:t>шкідливих</a:t>
            </a:r>
            <a:r>
              <a:rPr lang="ru-RU" dirty="0"/>
              <a:t> </a:t>
            </a:r>
            <a:r>
              <a:rPr lang="ru-RU" dirty="0" err="1"/>
              <a:t>програмних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технічних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розповсюдження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збут</a:t>
            </a:r>
            <a:r>
              <a:rPr lang="ru-RU" dirty="0"/>
              <a:t> (ст. 3611 КК)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err="1"/>
              <a:t>Несанкціоновані</a:t>
            </a:r>
            <a:r>
              <a:rPr lang="ru-RU" dirty="0"/>
              <a:t> </a:t>
            </a:r>
            <a:r>
              <a:rPr lang="ru-RU" dirty="0" err="1"/>
              <a:t>збут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розповсюдження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з </a:t>
            </a:r>
            <a:r>
              <a:rPr lang="ru-RU" dirty="0" err="1"/>
              <a:t>обмеженим</a:t>
            </a:r>
            <a:r>
              <a:rPr lang="ru-RU" dirty="0"/>
              <a:t> доступом, яка </a:t>
            </a:r>
            <a:r>
              <a:rPr lang="ru-RU" dirty="0" err="1"/>
              <a:t>зберігається</a:t>
            </a:r>
            <a:r>
              <a:rPr lang="ru-RU" dirty="0"/>
              <a:t> в </a:t>
            </a:r>
            <a:r>
              <a:rPr lang="ru-RU" dirty="0" err="1"/>
              <a:t>електронно-обчислювальних</a:t>
            </a:r>
            <a:r>
              <a:rPr lang="ru-RU" dirty="0"/>
              <a:t> машинах (</a:t>
            </a:r>
            <a:r>
              <a:rPr lang="ru-RU" dirty="0" err="1"/>
              <a:t>комп'ютерах</a:t>
            </a:r>
            <a:r>
              <a:rPr lang="ru-RU" dirty="0"/>
              <a:t>), </a:t>
            </a:r>
            <a:r>
              <a:rPr lang="ru-RU" dirty="0" err="1"/>
              <a:t>автоматизованих</a:t>
            </a:r>
            <a:r>
              <a:rPr lang="ru-RU" dirty="0"/>
              <a:t> системах, </a:t>
            </a:r>
            <a:r>
              <a:rPr lang="ru-RU" dirty="0" err="1"/>
              <a:t>комп'ютерних</a:t>
            </a:r>
            <a:r>
              <a:rPr lang="ru-RU" dirty="0"/>
              <a:t> мережах </a:t>
            </a:r>
            <a:r>
              <a:rPr lang="ru-RU" dirty="0" err="1"/>
              <a:t>або</a:t>
            </a:r>
            <a:r>
              <a:rPr lang="ru-RU" dirty="0"/>
              <a:t> на </a:t>
            </a:r>
            <a:r>
              <a:rPr lang="ru-RU" dirty="0" err="1"/>
              <a:t>носіях</a:t>
            </a:r>
            <a:r>
              <a:rPr lang="ru-RU" dirty="0"/>
              <a:t> </a:t>
            </a:r>
            <a:r>
              <a:rPr lang="ru-RU" dirty="0" err="1"/>
              <a:t>такої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(ст. 3612 КК).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err="1"/>
              <a:t>Несанкціоновані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з </a:t>
            </a:r>
            <a:r>
              <a:rPr lang="ru-RU" dirty="0" err="1"/>
              <a:t>інформацією</a:t>
            </a:r>
            <a:r>
              <a:rPr lang="ru-RU" dirty="0"/>
              <a:t>, яка </a:t>
            </a:r>
            <a:r>
              <a:rPr lang="ru-RU" dirty="0" err="1"/>
              <a:t>оброблюється</a:t>
            </a:r>
            <a:r>
              <a:rPr lang="ru-RU" dirty="0"/>
              <a:t> в </a:t>
            </a:r>
            <a:r>
              <a:rPr lang="ru-RU" dirty="0" err="1"/>
              <a:t>електронно-обчислювальних</a:t>
            </a:r>
            <a:r>
              <a:rPr lang="ru-RU" dirty="0"/>
              <a:t> машинах (</a:t>
            </a:r>
            <a:r>
              <a:rPr lang="ru-RU" dirty="0" err="1"/>
              <a:t>комп'ютерах</a:t>
            </a:r>
            <a:r>
              <a:rPr lang="ru-RU" dirty="0"/>
              <a:t>), </a:t>
            </a:r>
            <a:r>
              <a:rPr lang="ru-RU" dirty="0" err="1"/>
              <a:t>автоматизованих</a:t>
            </a:r>
            <a:r>
              <a:rPr lang="ru-RU" dirty="0"/>
              <a:t> системах, </a:t>
            </a:r>
            <a:r>
              <a:rPr lang="ru-RU" dirty="0" err="1"/>
              <a:t>комп'ютерних</a:t>
            </a:r>
            <a:r>
              <a:rPr lang="ru-RU" dirty="0"/>
              <a:t> мережах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зберігається</a:t>
            </a:r>
            <a:r>
              <a:rPr lang="ru-RU" dirty="0"/>
              <a:t> на </a:t>
            </a:r>
            <a:r>
              <a:rPr lang="ru-RU" dirty="0" err="1"/>
              <a:t>носіях</a:t>
            </a:r>
            <a:r>
              <a:rPr lang="ru-RU" dirty="0"/>
              <a:t> </a:t>
            </a:r>
            <a:r>
              <a:rPr lang="ru-RU" dirty="0" err="1"/>
              <a:t>такої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, </a:t>
            </a:r>
            <a:r>
              <a:rPr lang="ru-RU" dirty="0" err="1"/>
              <a:t>вчинені</a:t>
            </a:r>
            <a:r>
              <a:rPr lang="ru-RU" dirty="0"/>
              <a:t> особою, яка </a:t>
            </a:r>
            <a:r>
              <a:rPr lang="ru-RU" dirty="0" err="1"/>
              <a:t>має</a:t>
            </a:r>
            <a:r>
              <a:rPr lang="ru-RU" dirty="0"/>
              <a:t> право доступу до </a:t>
            </a:r>
            <a:r>
              <a:rPr lang="ru-RU" dirty="0" err="1"/>
              <a:t>неї</a:t>
            </a:r>
            <a:r>
              <a:rPr lang="ru-RU" dirty="0"/>
              <a:t> (ст. 362 КК).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err="1"/>
              <a:t>Порушення</a:t>
            </a:r>
            <a:r>
              <a:rPr lang="ru-RU" dirty="0"/>
              <a:t> правил </a:t>
            </a:r>
            <a:r>
              <a:rPr lang="ru-RU" dirty="0" err="1"/>
              <a:t>експлуатації</a:t>
            </a:r>
            <a:r>
              <a:rPr lang="ru-RU" dirty="0"/>
              <a:t> </a:t>
            </a:r>
            <a:r>
              <a:rPr lang="ru-RU" dirty="0" err="1"/>
              <a:t>електронно-обчислювальних</a:t>
            </a:r>
            <a:r>
              <a:rPr lang="ru-RU" dirty="0"/>
              <a:t> машин (</a:t>
            </a:r>
            <a:r>
              <a:rPr lang="ru-RU" dirty="0" err="1"/>
              <a:t>комп'ютерів</a:t>
            </a:r>
            <a:r>
              <a:rPr lang="ru-RU" dirty="0"/>
              <a:t>), </a:t>
            </a:r>
            <a:r>
              <a:rPr lang="ru-RU" dirty="0" err="1"/>
              <a:t>автоматизованих</a:t>
            </a:r>
            <a:r>
              <a:rPr lang="ru-RU" dirty="0"/>
              <a:t> систем, </a:t>
            </a:r>
            <a:r>
              <a:rPr lang="ru-RU" dirty="0" err="1"/>
              <a:t>комп'ютерних</a:t>
            </a:r>
            <a:r>
              <a:rPr lang="ru-RU" dirty="0"/>
              <a:t> мереж </a:t>
            </a:r>
            <a:r>
              <a:rPr lang="ru-RU" dirty="0" err="1"/>
              <a:t>чи</a:t>
            </a:r>
            <a:r>
              <a:rPr lang="ru-RU" dirty="0"/>
              <a:t> мереж </a:t>
            </a:r>
            <a:r>
              <a:rPr lang="ru-RU" dirty="0" err="1"/>
              <a:t>електрозв'язку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порядку </a:t>
            </a:r>
            <a:r>
              <a:rPr lang="ru-RU" dirty="0" err="1"/>
              <a:t>чи</a:t>
            </a:r>
            <a:r>
              <a:rPr lang="ru-RU" dirty="0"/>
              <a:t> правил </a:t>
            </a:r>
            <a:r>
              <a:rPr lang="ru-RU" dirty="0" err="1"/>
              <a:t>захисту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, яка в них </a:t>
            </a:r>
            <a:r>
              <a:rPr lang="ru-RU" dirty="0" err="1"/>
              <a:t>оброблюється</a:t>
            </a:r>
            <a:r>
              <a:rPr lang="ru-RU" dirty="0"/>
              <a:t> (ст. 363 КК).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err="1"/>
              <a:t>Перешкоджання</a:t>
            </a:r>
            <a:r>
              <a:rPr lang="ru-RU" dirty="0"/>
              <a:t> </a:t>
            </a:r>
            <a:r>
              <a:rPr lang="ru-RU" dirty="0" err="1"/>
              <a:t>роботі</a:t>
            </a:r>
            <a:r>
              <a:rPr lang="ru-RU" dirty="0"/>
              <a:t> </a:t>
            </a:r>
            <a:r>
              <a:rPr lang="ru-RU" dirty="0" err="1"/>
              <a:t>електронно-обчислювальних</a:t>
            </a:r>
            <a:r>
              <a:rPr lang="ru-RU" dirty="0"/>
              <a:t> машин (</a:t>
            </a:r>
            <a:r>
              <a:rPr lang="ru-RU" dirty="0" err="1"/>
              <a:t>комп'ютерів</a:t>
            </a:r>
            <a:r>
              <a:rPr lang="ru-RU" dirty="0"/>
              <a:t>), </a:t>
            </a:r>
            <a:r>
              <a:rPr lang="ru-RU" dirty="0" err="1"/>
              <a:t>автоматизованих</a:t>
            </a:r>
            <a:r>
              <a:rPr lang="ru-RU" dirty="0"/>
              <a:t> систем, </a:t>
            </a:r>
            <a:r>
              <a:rPr lang="ru-RU" dirty="0" err="1"/>
              <a:t>комп'ютерних</a:t>
            </a:r>
            <a:r>
              <a:rPr lang="ru-RU" dirty="0"/>
              <a:t> мереж </a:t>
            </a:r>
            <a:r>
              <a:rPr lang="ru-RU" dirty="0" err="1"/>
              <a:t>чи</a:t>
            </a:r>
            <a:r>
              <a:rPr lang="ru-RU" dirty="0"/>
              <a:t> мереж </a:t>
            </a:r>
            <a:r>
              <a:rPr lang="ru-RU" dirty="0" err="1"/>
              <a:t>електрозв'язку</a:t>
            </a:r>
            <a:r>
              <a:rPr lang="ru-RU" dirty="0"/>
              <a:t> шляхом </a:t>
            </a:r>
            <a:r>
              <a:rPr lang="ru-RU" dirty="0" err="1"/>
              <a:t>масового</a:t>
            </a:r>
            <a:r>
              <a:rPr lang="ru-RU" dirty="0"/>
              <a:t> </a:t>
            </a:r>
            <a:r>
              <a:rPr lang="ru-RU" dirty="0" err="1"/>
              <a:t>розповсюдження</a:t>
            </a:r>
            <a:r>
              <a:rPr lang="ru-RU" dirty="0"/>
              <a:t> </a:t>
            </a:r>
            <a:r>
              <a:rPr lang="ru-RU" dirty="0" err="1"/>
              <a:t>повідомлень</a:t>
            </a:r>
            <a:r>
              <a:rPr lang="ru-RU" dirty="0"/>
              <a:t> </a:t>
            </a:r>
            <a:r>
              <a:rPr lang="ru-RU" dirty="0" err="1"/>
              <a:t>електрозв'язку</a:t>
            </a:r>
            <a:r>
              <a:rPr lang="ru-RU" dirty="0"/>
              <a:t> (ст. 3631 КК)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3BE3343-A8FE-47BE-A353-194650082D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72656"/>
            <a:ext cx="8229600" cy="5553508"/>
          </a:xfrm>
        </p:spPr>
        <p:txBody>
          <a:bodyPr>
            <a:normAutofit fontScale="62500" lnSpcReduction="20000"/>
          </a:bodyPr>
          <a:lstStyle/>
          <a:p>
            <a:r>
              <a:rPr lang="ru-RU" i="1" dirty="0" err="1"/>
              <a:t>Блокування</a:t>
            </a:r>
            <a:r>
              <a:rPr lang="ru-RU" i="1" dirty="0"/>
              <a:t> </a:t>
            </a:r>
            <a:r>
              <a:rPr lang="ru-RU" i="1" dirty="0" err="1"/>
              <a:t>інформації</a:t>
            </a:r>
            <a:r>
              <a:rPr lang="ru-RU" i="1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місце</a:t>
            </a:r>
            <a:r>
              <a:rPr lang="ru-RU" dirty="0"/>
              <a:t> у </a:t>
            </a:r>
            <a:r>
              <a:rPr lang="ru-RU" dirty="0" err="1"/>
              <a:t>випадках</a:t>
            </a:r>
            <a:r>
              <a:rPr lang="ru-RU" dirty="0"/>
              <a:t>, коли </a:t>
            </a:r>
            <a:r>
              <a:rPr lang="ru-RU" dirty="0" err="1"/>
              <a:t>внаслідок</a:t>
            </a:r>
            <a:r>
              <a:rPr lang="ru-RU" dirty="0"/>
              <a:t> </a:t>
            </a:r>
            <a:r>
              <a:rPr lang="ru-RU" dirty="0" err="1"/>
              <a:t>несанкціонованого</a:t>
            </a:r>
            <a:r>
              <a:rPr lang="ru-RU" dirty="0"/>
              <a:t> </a:t>
            </a:r>
            <a:r>
              <a:rPr lang="ru-RU" dirty="0" err="1"/>
              <a:t>втручання</a:t>
            </a:r>
            <a:r>
              <a:rPr lang="ru-RU" dirty="0"/>
              <a:t> в роботу </a:t>
            </a:r>
            <a:r>
              <a:rPr lang="ru-RU" dirty="0" err="1"/>
              <a:t>відповідних</a:t>
            </a:r>
            <a:r>
              <a:rPr lang="ru-RU" dirty="0"/>
              <a:t> систем та мереж </a:t>
            </a:r>
            <a:r>
              <a:rPr lang="ru-RU" dirty="0" err="1"/>
              <a:t>власник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уповноважена</a:t>
            </a:r>
            <a:r>
              <a:rPr lang="ru-RU" dirty="0"/>
              <a:t> особа не </a:t>
            </a:r>
            <a:r>
              <a:rPr lang="ru-RU" dirty="0" err="1"/>
              <a:t>має</a:t>
            </a:r>
            <a:r>
              <a:rPr lang="ru-RU" dirty="0"/>
              <a:t> доступу до </a:t>
            </a:r>
            <a:r>
              <a:rPr lang="ru-RU" dirty="0" err="1"/>
              <a:t>інформації</a:t>
            </a:r>
            <a:r>
              <a:rPr lang="ru-RU" dirty="0"/>
              <a:t>, не </a:t>
            </a:r>
            <a:r>
              <a:rPr lang="ru-RU" dirty="0" err="1"/>
              <a:t>отримує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і не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можливості</a:t>
            </a:r>
            <a:r>
              <a:rPr lang="ru-RU" dirty="0"/>
              <a:t> </a:t>
            </a:r>
            <a:r>
              <a:rPr lang="ru-RU" dirty="0" err="1"/>
              <a:t>користування</a:t>
            </a:r>
            <a:r>
              <a:rPr lang="ru-RU" dirty="0"/>
              <a:t> нею. Тут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мати</a:t>
            </a:r>
            <a:r>
              <a:rPr lang="ru-RU" dirty="0"/>
              <a:t>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приховування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стримування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для </a:t>
            </a:r>
            <a:r>
              <a:rPr lang="ru-RU" dirty="0" err="1"/>
              <a:t>запобігання</a:t>
            </a:r>
            <a:r>
              <a:rPr lang="ru-RU" dirty="0"/>
              <a:t> </a:t>
            </a:r>
            <a:r>
              <a:rPr lang="ru-RU" dirty="0" err="1"/>
              <a:t>користуванню</a:t>
            </a:r>
            <a:r>
              <a:rPr lang="ru-RU" dirty="0"/>
              <a:t> нею в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обробки</a:t>
            </a:r>
            <a:r>
              <a:rPr lang="ru-RU" dirty="0"/>
              <a:t>.</a:t>
            </a:r>
          </a:p>
          <a:p>
            <a:r>
              <a:rPr lang="ru-RU" i="1" dirty="0" err="1"/>
              <a:t>Спотворення</a:t>
            </a:r>
            <a:r>
              <a:rPr lang="ru-RU" i="1" dirty="0"/>
              <a:t> </a:t>
            </a:r>
            <a:r>
              <a:rPr lang="ru-RU" i="1" dirty="0" err="1"/>
              <a:t>процесу</a:t>
            </a:r>
            <a:r>
              <a:rPr lang="ru-RU" i="1" dirty="0"/>
              <a:t> </a:t>
            </a:r>
            <a:r>
              <a:rPr lang="ru-RU" i="1" dirty="0" err="1"/>
              <a:t>обробки</a:t>
            </a:r>
            <a:r>
              <a:rPr lang="ru-RU" i="1" dirty="0"/>
              <a:t> </a:t>
            </a:r>
            <a:r>
              <a:rPr lang="ru-RU" i="1" dirty="0" err="1"/>
              <a:t>інформації</a:t>
            </a:r>
            <a:r>
              <a:rPr lang="ru-RU" i="1" dirty="0"/>
              <a:t> </a:t>
            </a:r>
            <a:r>
              <a:rPr lang="ru-RU" dirty="0"/>
              <a:t>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зміна</a:t>
            </a:r>
            <a:r>
              <a:rPr lang="ru-RU" dirty="0"/>
              <a:t> </a:t>
            </a:r>
            <a:r>
              <a:rPr lang="ru-RU" dirty="0" err="1"/>
              <a:t>послідовності</a:t>
            </a:r>
            <a:r>
              <a:rPr lang="ru-RU" dirty="0"/>
              <a:t> </a:t>
            </a:r>
            <a:r>
              <a:rPr lang="ru-RU" dirty="0" err="1"/>
              <a:t>оброблення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, порядок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встановлюється</a:t>
            </a:r>
            <a:r>
              <a:rPr lang="ru-RU" dirty="0"/>
              <a:t> </a:t>
            </a:r>
            <a:r>
              <a:rPr lang="ru-RU" dirty="0" err="1"/>
              <a:t>власником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мережі</a:t>
            </a:r>
            <a:r>
              <a:rPr lang="ru-RU" dirty="0"/>
              <a:t>. Тут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порушуватись</a:t>
            </a:r>
            <a:r>
              <a:rPr lang="ru-RU" dirty="0"/>
              <a:t> порядок: </a:t>
            </a:r>
            <a:r>
              <a:rPr lang="ru-RU" dirty="0" err="1"/>
              <a:t>збирання</a:t>
            </a:r>
            <a:r>
              <a:rPr lang="ru-RU" dirty="0"/>
              <a:t>, </a:t>
            </a:r>
            <a:r>
              <a:rPr lang="ru-RU" dirty="0" err="1"/>
              <a:t>ведення</a:t>
            </a:r>
            <a:r>
              <a:rPr lang="ru-RU" dirty="0"/>
              <a:t>, </a:t>
            </a:r>
            <a:r>
              <a:rPr lang="ru-RU" dirty="0" err="1"/>
              <a:t>записування</a:t>
            </a:r>
            <a:r>
              <a:rPr lang="ru-RU" dirty="0"/>
              <a:t>, </a:t>
            </a:r>
            <a:r>
              <a:rPr lang="ru-RU" dirty="0" err="1"/>
              <a:t>перетворення</a:t>
            </a:r>
            <a:r>
              <a:rPr lang="ru-RU" dirty="0"/>
              <a:t>, </a:t>
            </a:r>
            <a:r>
              <a:rPr lang="ru-RU" dirty="0" err="1"/>
              <a:t>зчитування</a:t>
            </a:r>
            <a:r>
              <a:rPr lang="ru-RU" dirty="0"/>
              <a:t>, </a:t>
            </a:r>
            <a:r>
              <a:rPr lang="ru-RU" dirty="0" err="1"/>
              <a:t>знищення</a:t>
            </a:r>
            <a:r>
              <a:rPr lang="ru-RU" dirty="0"/>
              <a:t>, </a:t>
            </a:r>
            <a:r>
              <a:rPr lang="ru-RU" dirty="0" err="1"/>
              <a:t>реєстрації</a:t>
            </a:r>
            <a:r>
              <a:rPr lang="ru-RU" dirty="0"/>
              <a:t>, </a:t>
            </a:r>
            <a:r>
              <a:rPr lang="ru-RU" dirty="0" err="1"/>
              <a:t>прийняття</a:t>
            </a:r>
            <a:r>
              <a:rPr lang="ru-RU" dirty="0"/>
              <a:t>, </a:t>
            </a:r>
            <a:r>
              <a:rPr lang="ru-RU" dirty="0" err="1"/>
              <a:t>отримання</a:t>
            </a:r>
            <a:r>
              <a:rPr lang="ru-RU" dirty="0"/>
              <a:t>, </a:t>
            </a:r>
            <a:r>
              <a:rPr lang="ru-RU" dirty="0" err="1"/>
              <a:t>передавання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. </a:t>
            </a:r>
            <a:r>
              <a:rPr lang="ru-RU" dirty="0" err="1"/>
              <a:t>Унаслідок</a:t>
            </a:r>
            <a:r>
              <a:rPr lang="ru-RU" dirty="0"/>
              <a:t> </a:t>
            </a:r>
            <a:r>
              <a:rPr lang="ru-RU" dirty="0" err="1"/>
              <a:t>вказаного</a:t>
            </a:r>
            <a:r>
              <a:rPr lang="ru-RU" dirty="0"/>
              <a:t> </a:t>
            </a:r>
            <a:r>
              <a:rPr lang="ru-RU" dirty="0" err="1"/>
              <a:t>спотворення</a:t>
            </a:r>
            <a:r>
              <a:rPr lang="ru-RU" dirty="0"/>
              <a:t> </a:t>
            </a:r>
            <a:r>
              <a:rPr lang="ru-RU" dirty="0" err="1"/>
              <a:t>процесу</a:t>
            </a:r>
            <a:r>
              <a:rPr lang="ru-RU" dirty="0"/>
              <a:t> </a:t>
            </a:r>
            <a:r>
              <a:rPr lang="ru-RU" dirty="0" err="1"/>
              <a:t>обробки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</a:t>
            </a:r>
            <a:r>
              <a:rPr lang="ru-RU" dirty="0" err="1"/>
              <a:t>одержується</a:t>
            </a:r>
            <a:r>
              <a:rPr lang="ru-RU" dirty="0"/>
              <a:t> </a:t>
            </a:r>
            <a:r>
              <a:rPr lang="ru-RU" dirty="0" err="1"/>
              <a:t>інший</a:t>
            </a:r>
            <a:r>
              <a:rPr lang="ru-RU" dirty="0"/>
              <a:t> результат, </a:t>
            </a:r>
            <a:r>
              <a:rPr lang="ru-RU" dirty="0" err="1"/>
              <a:t>ніж</a:t>
            </a:r>
            <a:r>
              <a:rPr lang="ru-RU" dirty="0"/>
              <a:t> </a:t>
            </a:r>
            <a:r>
              <a:rPr lang="ru-RU" dirty="0" err="1"/>
              <a:t>очікувався</a:t>
            </a:r>
            <a:r>
              <a:rPr lang="ru-RU" dirty="0"/>
              <a:t>.</a:t>
            </a:r>
          </a:p>
          <a:p>
            <a:r>
              <a:rPr lang="ru-RU" i="1" dirty="0" err="1"/>
              <a:t>Порушення</a:t>
            </a:r>
            <a:r>
              <a:rPr lang="ru-RU" i="1" dirty="0"/>
              <a:t> </a:t>
            </a:r>
            <a:r>
              <a:rPr lang="ru-RU" i="1" dirty="0" err="1"/>
              <a:t>встановленого</a:t>
            </a:r>
            <a:r>
              <a:rPr lang="ru-RU" i="1" dirty="0"/>
              <a:t> порядку </a:t>
            </a:r>
            <a:r>
              <a:rPr lang="ru-RU" i="1" dirty="0" err="1"/>
              <a:t>маршрутизації</a:t>
            </a:r>
            <a:r>
              <a:rPr lang="ru-RU" i="1" dirty="0"/>
              <a:t> </a:t>
            </a:r>
            <a:r>
              <a:rPr lang="ru-RU" dirty="0"/>
              <a:t>—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протиправна</a:t>
            </a:r>
            <a:r>
              <a:rPr lang="ru-RU" dirty="0"/>
              <a:t>, </a:t>
            </a:r>
            <a:r>
              <a:rPr lang="ru-RU" dirty="0" err="1"/>
              <a:t>внаслідок</a:t>
            </a:r>
            <a:r>
              <a:rPr lang="ru-RU" dirty="0"/>
              <a:t> </a:t>
            </a:r>
            <a:r>
              <a:rPr lang="ru-RU" dirty="0" err="1"/>
              <a:t>несанкціонованого</a:t>
            </a:r>
            <a:r>
              <a:rPr lang="ru-RU" dirty="0"/>
              <a:t> </a:t>
            </a:r>
            <a:r>
              <a:rPr lang="ru-RU" dirty="0" err="1"/>
              <a:t>втручання</a:t>
            </a:r>
            <a:r>
              <a:rPr lang="ru-RU" dirty="0"/>
              <a:t>, </a:t>
            </a:r>
            <a:r>
              <a:rPr lang="ru-RU" dirty="0" err="1"/>
              <a:t>зміна</a:t>
            </a:r>
            <a:r>
              <a:rPr lang="ru-RU" dirty="0"/>
              <a:t> адресата </a:t>
            </a:r>
            <a:r>
              <a:rPr lang="ru-RU" dirty="0" err="1"/>
              <a:t>інформації</a:t>
            </a:r>
            <a:r>
              <a:rPr lang="ru-RU" dirty="0"/>
              <a:t>, яка </a:t>
            </a:r>
            <a:r>
              <a:rPr lang="ru-RU" dirty="0" err="1"/>
              <a:t>передасться</a:t>
            </a:r>
            <a:r>
              <a:rPr lang="ru-RU" dirty="0"/>
              <a:t> </a:t>
            </a:r>
            <a:r>
              <a:rPr lang="ru-RU" dirty="0" err="1"/>
              <a:t>електроними</a:t>
            </a:r>
            <a:r>
              <a:rPr lang="ru-RU" dirty="0"/>
              <a:t> </a:t>
            </a:r>
            <a:r>
              <a:rPr lang="ru-RU" dirty="0" err="1"/>
              <a:t>комунікаційними</a:t>
            </a:r>
            <a:r>
              <a:rPr lang="ru-RU" dirty="0"/>
              <a:t> каналами. </a:t>
            </a:r>
            <a:r>
              <a:rPr lang="ru-RU" dirty="0" err="1"/>
              <a:t>Унаслідок</a:t>
            </a:r>
            <a:r>
              <a:rPr lang="ru-RU" dirty="0"/>
              <a:t> </a:t>
            </a:r>
            <a:r>
              <a:rPr lang="ru-RU" dirty="0" err="1"/>
              <a:t>порушення</a:t>
            </a:r>
            <a:r>
              <a:rPr lang="ru-RU" dirty="0"/>
              <a:t> порядку </a:t>
            </a:r>
            <a:r>
              <a:rPr lang="ru-RU" dirty="0" err="1"/>
              <a:t>маршрутизації</a:t>
            </a:r>
            <a:r>
              <a:rPr lang="ru-RU" dirty="0"/>
              <a:t> адресат не </a:t>
            </a:r>
            <a:r>
              <a:rPr lang="ru-RU" dirty="0" err="1"/>
              <a:t>отримує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, яка </a:t>
            </a:r>
            <a:r>
              <a:rPr lang="ru-RU" dirty="0" err="1"/>
              <a:t>була</a:t>
            </a:r>
            <a:r>
              <a:rPr lang="ru-RU" dirty="0"/>
              <a:t> для </a:t>
            </a:r>
            <a:r>
              <a:rPr lang="ru-RU" dirty="0" err="1"/>
              <a:t>нього</a:t>
            </a:r>
            <a:r>
              <a:rPr lang="ru-RU" dirty="0"/>
              <a:t> направлена,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таку</a:t>
            </a:r>
            <a:r>
              <a:rPr lang="ru-RU" dirty="0"/>
              <a:t> </a:t>
            </a:r>
            <a:r>
              <a:rPr lang="ru-RU" dirty="0" err="1"/>
              <a:t>інформацію</a:t>
            </a:r>
            <a:r>
              <a:rPr lang="ru-RU" dirty="0"/>
              <a:t> </a:t>
            </a:r>
            <a:r>
              <a:rPr lang="ru-RU" dirty="0" err="1"/>
              <a:t>отримують</a:t>
            </a:r>
            <a:r>
              <a:rPr lang="ru-RU" dirty="0"/>
              <a:t> і </a:t>
            </a:r>
            <a:r>
              <a:rPr lang="ru-RU" dirty="0" err="1"/>
              <a:t>інші</a:t>
            </a:r>
            <a:r>
              <a:rPr lang="ru-RU" dirty="0"/>
              <a:t> особи, </a:t>
            </a:r>
            <a:r>
              <a:rPr lang="ru-RU" dirty="0" err="1"/>
              <a:t>яким</a:t>
            </a:r>
            <a:r>
              <a:rPr lang="ru-RU" dirty="0"/>
              <a:t> </a:t>
            </a:r>
            <a:r>
              <a:rPr lang="ru-RU" dirty="0" err="1"/>
              <a:t>ця</a:t>
            </a:r>
            <a:r>
              <a:rPr lang="ru-RU" dirty="0"/>
              <a:t> </a:t>
            </a:r>
            <a:r>
              <a:rPr lang="ru-RU" dirty="0" err="1"/>
              <a:t>інформація</a:t>
            </a:r>
            <a:r>
              <a:rPr lang="ru-RU" dirty="0"/>
              <a:t> не </a:t>
            </a:r>
            <a:r>
              <a:rPr lang="ru-RU" dirty="0" err="1"/>
              <a:t>була</a:t>
            </a:r>
            <a:r>
              <a:rPr lang="ru-RU" dirty="0"/>
              <a:t> адресована.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6403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CB0E7D1-6CD7-4AA9-9813-1D12F3D8C8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54182"/>
            <a:ext cx="8229600" cy="5571981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4) </a:t>
            </a:r>
            <a:r>
              <a:rPr lang="ru-RU" dirty="0" err="1"/>
              <a:t>значна</a:t>
            </a:r>
            <a:r>
              <a:rPr lang="ru-RU" dirty="0"/>
              <a:t> </a:t>
            </a:r>
            <a:r>
              <a:rPr lang="ru-RU" dirty="0" err="1"/>
              <a:t>шода</a:t>
            </a:r>
            <a:r>
              <a:rPr lang="ru-RU" dirty="0"/>
              <a:t> (ч. 4 ст. 361 КК).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примітки</a:t>
            </a:r>
            <a:r>
              <a:rPr lang="ru-RU" dirty="0"/>
              <a:t> до ст. 361 </a:t>
            </a:r>
            <a:r>
              <a:rPr lang="ru-RU" dirty="0" err="1"/>
              <a:t>значною</a:t>
            </a:r>
            <a:r>
              <a:rPr lang="ru-RU" dirty="0"/>
              <a:t> шкодою у </a:t>
            </a:r>
            <a:r>
              <a:rPr lang="ru-RU" dirty="0" err="1"/>
              <a:t>статтях</a:t>
            </a:r>
            <a:r>
              <a:rPr lang="ru-RU" dirty="0"/>
              <a:t> 361-363-1 </a:t>
            </a:r>
            <a:r>
              <a:rPr lang="ru-RU" dirty="0" err="1"/>
              <a:t>вважається</a:t>
            </a:r>
            <a:r>
              <a:rPr lang="ru-RU" dirty="0"/>
              <a:t> </a:t>
            </a:r>
            <a:r>
              <a:rPr lang="ru-RU" dirty="0" err="1"/>
              <a:t>така</a:t>
            </a:r>
            <a:r>
              <a:rPr lang="ru-RU" dirty="0"/>
              <a:t> шкода, яка в триста і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разів</a:t>
            </a:r>
            <a:r>
              <a:rPr lang="ru-RU" dirty="0"/>
              <a:t> </a:t>
            </a:r>
            <a:r>
              <a:rPr lang="ru-RU" dirty="0" err="1"/>
              <a:t>перевищує</a:t>
            </a:r>
            <a:r>
              <a:rPr lang="ru-RU" dirty="0"/>
              <a:t> </a:t>
            </a:r>
            <a:r>
              <a:rPr lang="ru-RU" dirty="0" err="1"/>
              <a:t>неоподатковуваний</a:t>
            </a:r>
            <a:r>
              <a:rPr lang="ru-RU" dirty="0"/>
              <a:t> </a:t>
            </a:r>
            <a:r>
              <a:rPr lang="ru-RU" dirty="0" err="1"/>
              <a:t>мінімум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</a:t>
            </a:r>
            <a:r>
              <a:rPr lang="ru-RU" dirty="0" err="1"/>
              <a:t>громадян</a:t>
            </a:r>
            <a:r>
              <a:rPr lang="ru-RU" dirty="0"/>
              <a:t>.</a:t>
            </a:r>
          </a:p>
          <a:p>
            <a:r>
              <a:rPr lang="ru-RU" dirty="0"/>
              <a:t>5)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створили </a:t>
            </a:r>
            <a:r>
              <a:rPr lang="ru-RU" dirty="0" err="1"/>
              <a:t>небезпеку</a:t>
            </a:r>
            <a:r>
              <a:rPr lang="ru-RU" dirty="0"/>
              <a:t> тяжких </a:t>
            </a:r>
            <a:r>
              <a:rPr lang="ru-RU" dirty="0" err="1"/>
              <a:t>технологічних</a:t>
            </a:r>
            <a:r>
              <a:rPr lang="ru-RU" dirty="0"/>
              <a:t> </a:t>
            </a:r>
            <a:r>
              <a:rPr lang="ru-RU" dirty="0" err="1"/>
              <a:t>аварій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екологічних</a:t>
            </a:r>
            <a:r>
              <a:rPr lang="ru-RU" dirty="0"/>
              <a:t> катастроф, </a:t>
            </a:r>
            <a:r>
              <a:rPr lang="ru-RU" dirty="0" err="1"/>
              <a:t>загибелі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масового</a:t>
            </a:r>
            <a:r>
              <a:rPr lang="ru-RU" dirty="0"/>
              <a:t> </a:t>
            </a:r>
            <a:r>
              <a:rPr lang="ru-RU" dirty="0" err="1"/>
              <a:t>захворювання</a:t>
            </a:r>
            <a:r>
              <a:rPr lang="ru-RU" dirty="0"/>
              <a:t> </a:t>
            </a:r>
            <a:r>
              <a:rPr lang="ru-RU" dirty="0" err="1"/>
              <a:t>населення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тяжких </a:t>
            </a:r>
            <a:r>
              <a:rPr lang="ru-RU" dirty="0" err="1"/>
              <a:t>наслідків</a:t>
            </a:r>
            <a:r>
              <a:rPr lang="ru-RU" dirty="0"/>
              <a:t> (ч. 4 ст. 361 КК);</a:t>
            </a:r>
          </a:p>
          <a:p>
            <a:r>
              <a:rPr lang="ru-RU" dirty="0"/>
              <a:t>6) </a:t>
            </a:r>
            <a:r>
              <a:rPr lang="ru-RU" dirty="0" err="1"/>
              <a:t>дії</a:t>
            </a:r>
            <a:r>
              <a:rPr lang="ru-RU" dirty="0"/>
              <a:t>, </a:t>
            </a:r>
            <a:r>
              <a:rPr lang="ru-RU" dirty="0" err="1"/>
              <a:t>передбачені</a:t>
            </a:r>
            <a:r>
              <a:rPr lang="ru-RU" dirty="0"/>
              <a:t> </a:t>
            </a:r>
            <a:r>
              <a:rPr lang="ru-RU" dirty="0" err="1"/>
              <a:t>частиною</a:t>
            </a:r>
            <a:r>
              <a:rPr lang="ru-RU" dirty="0"/>
              <a:t> </a:t>
            </a:r>
            <a:r>
              <a:rPr lang="ru-RU" dirty="0" err="1"/>
              <a:t>третьою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четвертою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статті</a:t>
            </a:r>
            <a:r>
              <a:rPr lang="ru-RU" dirty="0"/>
              <a:t>, </a:t>
            </a:r>
            <a:r>
              <a:rPr lang="ru-RU" dirty="0" err="1"/>
              <a:t>вчинені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дії</a:t>
            </a:r>
            <a:r>
              <a:rPr lang="ru-RU" dirty="0"/>
              <a:t> </a:t>
            </a:r>
            <a:r>
              <a:rPr lang="ru-RU" dirty="0" err="1"/>
              <a:t>воєнного</a:t>
            </a:r>
            <a:r>
              <a:rPr lang="ru-RU" dirty="0"/>
              <a:t> стану (ч. 5 ст. 361 КК)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1735180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B1426DD-8ABF-428F-BAE6-A3B52CC051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/>
          </a:bodyPr>
          <a:lstStyle/>
          <a:p>
            <a:pPr algn="just"/>
            <a:r>
              <a:rPr lang="ru-RU" dirty="0" err="1"/>
              <a:t>Дії</a:t>
            </a:r>
            <a:r>
              <a:rPr lang="ru-RU" dirty="0"/>
              <a:t>, </a:t>
            </a:r>
            <a:r>
              <a:rPr lang="ru-RU" dirty="0" err="1"/>
              <a:t>передбачені</a:t>
            </a:r>
            <a:r>
              <a:rPr lang="ru-RU" dirty="0"/>
              <a:t> </a:t>
            </a:r>
            <a:r>
              <a:rPr lang="ru-RU" dirty="0" err="1"/>
              <a:t>частинами</a:t>
            </a:r>
            <a:r>
              <a:rPr lang="ru-RU" dirty="0"/>
              <a:t> </a:t>
            </a:r>
            <a:r>
              <a:rPr lang="ru-RU" dirty="0" err="1"/>
              <a:t>першою</a:t>
            </a:r>
            <a:r>
              <a:rPr lang="ru-RU" dirty="0"/>
              <a:t> - четвертою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статті</a:t>
            </a:r>
            <a:r>
              <a:rPr lang="ru-RU" dirty="0"/>
              <a:t>, не </a:t>
            </a:r>
            <a:r>
              <a:rPr lang="ru-RU" dirty="0" err="1"/>
              <a:t>вважаються</a:t>
            </a:r>
            <a:r>
              <a:rPr lang="ru-RU" dirty="0"/>
              <a:t> </a:t>
            </a:r>
            <a:r>
              <a:rPr lang="ru-RU" dirty="0" err="1"/>
              <a:t>несанкціонованим</a:t>
            </a:r>
            <a:r>
              <a:rPr lang="ru-RU" dirty="0"/>
              <a:t> </a:t>
            </a:r>
            <a:r>
              <a:rPr lang="ru-RU" dirty="0" err="1"/>
              <a:t>втручанням</a:t>
            </a:r>
            <a:r>
              <a:rPr lang="ru-RU" dirty="0"/>
              <a:t> в роботу </a:t>
            </a:r>
            <a:r>
              <a:rPr lang="ru-RU" dirty="0" err="1"/>
              <a:t>інформаційних</a:t>
            </a:r>
            <a:r>
              <a:rPr lang="ru-RU" dirty="0"/>
              <a:t> (</a:t>
            </a:r>
            <a:r>
              <a:rPr lang="ru-RU" dirty="0" err="1"/>
              <a:t>автоматизованих</a:t>
            </a:r>
            <a:r>
              <a:rPr lang="ru-RU" dirty="0"/>
              <a:t>), </a:t>
            </a:r>
            <a:r>
              <a:rPr lang="ru-RU" dirty="0" err="1"/>
              <a:t>електронних</a:t>
            </a:r>
            <a:r>
              <a:rPr lang="ru-RU" dirty="0"/>
              <a:t> </a:t>
            </a:r>
            <a:r>
              <a:rPr lang="ru-RU" dirty="0" err="1"/>
              <a:t>комунікаційних</a:t>
            </a:r>
            <a:r>
              <a:rPr lang="ru-RU" dirty="0"/>
              <a:t>, </a:t>
            </a:r>
            <a:r>
              <a:rPr lang="ru-RU" dirty="0" err="1"/>
              <a:t>інформаційно-комунікаційних</a:t>
            </a:r>
            <a:r>
              <a:rPr lang="ru-RU" dirty="0"/>
              <a:t> систем, </a:t>
            </a:r>
            <a:r>
              <a:rPr lang="ru-RU" dirty="0" err="1"/>
              <a:t>електронних</a:t>
            </a:r>
            <a:r>
              <a:rPr lang="ru-RU" dirty="0"/>
              <a:t> </a:t>
            </a:r>
            <a:r>
              <a:rPr lang="ru-RU" dirty="0" err="1"/>
              <a:t>комунікаційних</a:t>
            </a:r>
            <a:r>
              <a:rPr lang="ru-RU" dirty="0"/>
              <a:t> мереж, </a:t>
            </a:r>
            <a:r>
              <a:rPr lang="ru-RU" dirty="0" err="1"/>
              <a:t>якщо</a:t>
            </a:r>
            <a:r>
              <a:rPr lang="ru-RU" dirty="0"/>
              <a:t> вони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вчинені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порядку </a:t>
            </a:r>
            <a:r>
              <a:rPr lang="ru-RU" dirty="0" err="1"/>
              <a:t>пошуку</a:t>
            </a:r>
            <a:r>
              <a:rPr lang="ru-RU" dirty="0"/>
              <a:t> та </a:t>
            </a:r>
            <a:r>
              <a:rPr lang="ru-RU" dirty="0" err="1"/>
              <a:t>виявлення</a:t>
            </a:r>
            <a:r>
              <a:rPr lang="ru-RU" dirty="0"/>
              <a:t> </a:t>
            </a:r>
            <a:r>
              <a:rPr lang="ru-RU" dirty="0" err="1"/>
              <a:t>потенційних</a:t>
            </a:r>
            <a:r>
              <a:rPr lang="ru-RU" dirty="0"/>
              <a:t> </a:t>
            </a:r>
            <a:r>
              <a:rPr lang="ru-RU" dirty="0" err="1"/>
              <a:t>вразливостей</a:t>
            </a:r>
            <a:r>
              <a:rPr lang="ru-RU" dirty="0"/>
              <a:t> таких систем </a:t>
            </a:r>
            <a:r>
              <a:rPr lang="ru-RU" dirty="0" err="1"/>
              <a:t>чи</a:t>
            </a:r>
            <a:r>
              <a:rPr lang="ru-RU" dirty="0"/>
              <a:t> мереж.</a:t>
            </a:r>
          </a:p>
        </p:txBody>
      </p:sp>
    </p:spTree>
    <p:extLst>
      <p:ext uri="{BB962C8B-B14F-4D97-AF65-F5344CB8AC3E}">
        <p14:creationId xmlns:p14="http://schemas.microsoft.com/office/powerpoint/2010/main" val="155179041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34"/>
            <a:ext cx="8229600" cy="1346200"/>
          </a:xfrm>
        </p:spPr>
        <p:txBody>
          <a:bodyPr>
            <a:noAutofit/>
          </a:bodyPr>
          <a:lstStyle/>
          <a:p>
            <a:pPr algn="just"/>
            <a:r>
              <a:rPr lang="ru-RU" sz="2400" b="1" dirty="0"/>
              <a:t>3. </a:t>
            </a:r>
            <a:r>
              <a:rPr lang="ru-RU" sz="2400" b="1" dirty="0" err="1"/>
              <a:t>Створення</a:t>
            </a:r>
            <a:r>
              <a:rPr lang="ru-RU" sz="2400" b="1" dirty="0"/>
              <a:t> з метою </a:t>
            </a:r>
            <a:r>
              <a:rPr lang="ru-RU" sz="2400" b="1" dirty="0" err="1"/>
              <a:t>протиправного</a:t>
            </a:r>
            <a:r>
              <a:rPr lang="ru-RU" sz="2400" b="1" dirty="0"/>
              <a:t> </a:t>
            </a:r>
            <a:r>
              <a:rPr lang="ru-RU" sz="2400" b="1" dirty="0" err="1"/>
              <a:t>використання</a:t>
            </a:r>
            <a:r>
              <a:rPr lang="ru-RU" sz="2400" b="1" dirty="0"/>
              <a:t>, </a:t>
            </a:r>
            <a:r>
              <a:rPr lang="ru-RU" sz="2400" b="1" dirty="0" err="1"/>
              <a:t>розповсюдження</a:t>
            </a:r>
            <a:r>
              <a:rPr lang="ru-RU" sz="2400" b="1" dirty="0"/>
              <a:t> </a:t>
            </a:r>
            <a:r>
              <a:rPr lang="ru-RU" sz="2400" b="1" dirty="0" err="1"/>
              <a:t>або</a:t>
            </a:r>
            <a:r>
              <a:rPr lang="ru-RU" sz="2400" b="1" dirty="0"/>
              <a:t> </a:t>
            </a:r>
            <a:r>
              <a:rPr lang="ru-RU" sz="2400" b="1" dirty="0" err="1"/>
              <a:t>збуту</a:t>
            </a:r>
            <a:r>
              <a:rPr lang="ru-RU" sz="2400" b="1" dirty="0"/>
              <a:t> </a:t>
            </a:r>
            <a:r>
              <a:rPr lang="ru-RU" sz="2400" b="1" dirty="0" err="1"/>
              <a:t>шкідливих</a:t>
            </a:r>
            <a:r>
              <a:rPr lang="ru-RU" sz="2400" b="1" dirty="0"/>
              <a:t> </a:t>
            </a:r>
            <a:r>
              <a:rPr lang="ru-RU" sz="2400" b="1" dirty="0" err="1"/>
              <a:t>програмних</a:t>
            </a:r>
            <a:r>
              <a:rPr lang="ru-RU" sz="2400" b="1" dirty="0"/>
              <a:t> </a:t>
            </a:r>
            <a:r>
              <a:rPr lang="ru-RU" sz="2400" b="1" dirty="0" err="1"/>
              <a:t>чи</a:t>
            </a:r>
            <a:r>
              <a:rPr lang="ru-RU" sz="2400" b="1" dirty="0"/>
              <a:t> </a:t>
            </a:r>
            <a:r>
              <a:rPr lang="ru-RU" sz="2400" b="1" dirty="0" err="1"/>
              <a:t>технічних</a:t>
            </a:r>
            <a:r>
              <a:rPr lang="ru-RU" sz="2400" b="1" dirty="0"/>
              <a:t> </a:t>
            </a:r>
            <a:r>
              <a:rPr lang="ru-RU" sz="2400" b="1" dirty="0" err="1"/>
              <a:t>засобів</a:t>
            </a:r>
            <a:r>
              <a:rPr lang="ru-RU" sz="2400" b="1" dirty="0"/>
              <a:t>, а </a:t>
            </a:r>
            <a:r>
              <a:rPr lang="ru-RU" sz="2400" b="1" dirty="0" err="1"/>
              <a:t>також</a:t>
            </a:r>
            <a:r>
              <a:rPr lang="ru-RU" sz="2400" b="1" dirty="0"/>
              <a:t> </a:t>
            </a:r>
            <a:r>
              <a:rPr lang="ru-RU" sz="2400" b="1" dirty="0" err="1"/>
              <a:t>їх</a:t>
            </a:r>
            <a:r>
              <a:rPr lang="ru-RU" sz="2400" b="1" dirty="0"/>
              <a:t> </a:t>
            </a:r>
            <a:r>
              <a:rPr lang="ru-RU" sz="2400" b="1" dirty="0" err="1"/>
              <a:t>розповсюдження</a:t>
            </a:r>
            <a:r>
              <a:rPr lang="ru-RU" sz="2400" b="1" dirty="0"/>
              <a:t> </a:t>
            </a:r>
            <a:r>
              <a:rPr lang="ru-RU" sz="2400" b="1" dirty="0" err="1"/>
              <a:t>або</a:t>
            </a:r>
            <a:r>
              <a:rPr lang="ru-RU" sz="2400" b="1" dirty="0"/>
              <a:t> </a:t>
            </a:r>
            <a:r>
              <a:rPr lang="ru-RU" sz="2400" b="1" dirty="0" err="1"/>
              <a:t>збут</a:t>
            </a:r>
            <a:r>
              <a:rPr lang="ru-RU" sz="2400" b="1" dirty="0"/>
              <a:t> (ст. 361-1 КК)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07068"/>
            <a:ext cx="8559800" cy="523239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i="1" dirty="0"/>
              <a:t>1. </a:t>
            </a:r>
            <a:r>
              <a:rPr lang="ru-RU" sz="2400" i="1" dirty="0" err="1"/>
              <a:t>Створення</a:t>
            </a:r>
            <a:r>
              <a:rPr lang="ru-RU" sz="2400" i="1" dirty="0"/>
              <a:t> з метою </a:t>
            </a:r>
            <a:r>
              <a:rPr lang="ru-RU" sz="2400" i="1" dirty="0" err="1"/>
              <a:t>протиправного</a:t>
            </a:r>
            <a:r>
              <a:rPr lang="ru-RU" sz="2400" i="1" dirty="0"/>
              <a:t> </a:t>
            </a:r>
            <a:r>
              <a:rPr lang="ru-RU" sz="2400" i="1" dirty="0" err="1"/>
              <a:t>використання</a:t>
            </a:r>
            <a:r>
              <a:rPr lang="ru-RU" sz="2400" i="1" dirty="0"/>
              <a:t>, </a:t>
            </a:r>
            <a:r>
              <a:rPr lang="ru-RU" sz="2400" i="1" dirty="0" err="1"/>
              <a:t>розповсюдження</a:t>
            </a:r>
            <a:r>
              <a:rPr lang="ru-RU" sz="2400" i="1" dirty="0"/>
              <a:t> </a:t>
            </a:r>
            <a:r>
              <a:rPr lang="ru-RU" sz="2400" i="1" dirty="0" err="1"/>
              <a:t>або</a:t>
            </a:r>
            <a:r>
              <a:rPr lang="ru-RU" sz="2400" i="1" dirty="0"/>
              <a:t> </a:t>
            </a:r>
            <a:r>
              <a:rPr lang="ru-RU" sz="2400" i="1" dirty="0" err="1"/>
              <a:t>збуту</a:t>
            </a:r>
            <a:r>
              <a:rPr lang="ru-RU" sz="2400" i="1" dirty="0"/>
              <a:t>, а </a:t>
            </a:r>
            <a:r>
              <a:rPr lang="ru-RU" sz="2400" i="1" dirty="0" err="1"/>
              <a:t>також</a:t>
            </a:r>
            <a:r>
              <a:rPr lang="ru-RU" sz="2400" i="1" dirty="0"/>
              <a:t> </a:t>
            </a:r>
            <a:r>
              <a:rPr lang="ru-RU" sz="2400" i="1" dirty="0" err="1"/>
              <a:t>розповсюдження</a:t>
            </a:r>
            <a:r>
              <a:rPr lang="ru-RU" sz="2400" i="1" dirty="0"/>
              <a:t> </a:t>
            </a:r>
            <a:r>
              <a:rPr lang="ru-RU" sz="2400" i="1" dirty="0" err="1"/>
              <a:t>або</a:t>
            </a:r>
            <a:r>
              <a:rPr lang="ru-RU" sz="2400" i="1" dirty="0"/>
              <a:t> </a:t>
            </a:r>
            <a:r>
              <a:rPr lang="ru-RU" sz="2400" i="1" dirty="0" err="1"/>
              <a:t>збут</a:t>
            </a:r>
            <a:r>
              <a:rPr lang="ru-RU" sz="2400" i="1" dirty="0"/>
              <a:t> </a:t>
            </a:r>
            <a:r>
              <a:rPr lang="ru-RU" sz="2400" i="1" dirty="0" err="1"/>
              <a:t>шкідливих</a:t>
            </a:r>
            <a:r>
              <a:rPr lang="ru-RU" sz="2400" i="1" dirty="0"/>
              <a:t> </a:t>
            </a:r>
            <a:r>
              <a:rPr lang="ru-RU" sz="2400" i="1" dirty="0" err="1"/>
              <a:t>програмних</a:t>
            </a:r>
            <a:r>
              <a:rPr lang="ru-RU" sz="2400" i="1" dirty="0"/>
              <a:t> </a:t>
            </a:r>
            <a:r>
              <a:rPr lang="ru-RU" sz="2400" i="1" dirty="0" err="1"/>
              <a:t>чи</a:t>
            </a:r>
            <a:r>
              <a:rPr lang="ru-RU" sz="2400" i="1" dirty="0"/>
              <a:t> </a:t>
            </a:r>
            <a:r>
              <a:rPr lang="ru-RU" sz="2400" i="1" dirty="0" err="1"/>
              <a:t>технічних</a:t>
            </a:r>
            <a:r>
              <a:rPr lang="ru-RU" sz="2400" i="1" dirty="0"/>
              <a:t> </a:t>
            </a:r>
            <a:r>
              <a:rPr lang="ru-RU" sz="2400" i="1" dirty="0" err="1"/>
              <a:t>засобів</a:t>
            </a:r>
            <a:r>
              <a:rPr lang="ru-RU" sz="2400" i="1" dirty="0"/>
              <a:t>, </a:t>
            </a:r>
            <a:r>
              <a:rPr lang="ru-RU" sz="2400" i="1" dirty="0" err="1"/>
              <a:t>призначених</a:t>
            </a:r>
            <a:r>
              <a:rPr lang="ru-RU" sz="2400" i="1" dirty="0"/>
              <a:t> для </a:t>
            </a:r>
            <a:r>
              <a:rPr lang="ru-RU" sz="2400" i="1" dirty="0" err="1"/>
              <a:t>несанкціонованого</a:t>
            </a:r>
            <a:r>
              <a:rPr lang="ru-RU" sz="2400" i="1" dirty="0"/>
              <a:t> </a:t>
            </a:r>
            <a:r>
              <a:rPr lang="ru-RU" sz="2400" i="1" dirty="0" err="1"/>
              <a:t>втручання</a:t>
            </a:r>
            <a:r>
              <a:rPr lang="ru-RU" sz="2400" i="1" dirty="0"/>
              <a:t> в роботу </a:t>
            </a:r>
            <a:r>
              <a:rPr lang="ru-RU" sz="2400" i="1" dirty="0" err="1"/>
              <a:t>інформаційних</a:t>
            </a:r>
            <a:r>
              <a:rPr lang="ru-RU" sz="2400" i="1" dirty="0"/>
              <a:t> (</a:t>
            </a:r>
            <a:r>
              <a:rPr lang="ru-RU" sz="2400" i="1" dirty="0" err="1"/>
              <a:t>автоматизованих</a:t>
            </a:r>
            <a:r>
              <a:rPr lang="ru-RU" sz="2400" i="1" dirty="0"/>
              <a:t>), </a:t>
            </a:r>
            <a:r>
              <a:rPr lang="ru-RU" sz="2400" i="1" dirty="0" err="1"/>
              <a:t>електронних</a:t>
            </a:r>
            <a:r>
              <a:rPr lang="ru-RU" sz="2400" i="1" dirty="0"/>
              <a:t> </a:t>
            </a:r>
            <a:r>
              <a:rPr lang="ru-RU" sz="2400" i="1" dirty="0" err="1"/>
              <a:t>комунікаційних</a:t>
            </a:r>
            <a:r>
              <a:rPr lang="ru-RU" sz="2400" i="1" dirty="0"/>
              <a:t>, </a:t>
            </a:r>
            <a:r>
              <a:rPr lang="ru-RU" sz="2400" i="1" dirty="0" err="1"/>
              <a:t>інформаційно-комунікаційних</a:t>
            </a:r>
            <a:r>
              <a:rPr lang="ru-RU" sz="2400" i="1" dirty="0"/>
              <a:t> систем, </a:t>
            </a:r>
            <a:r>
              <a:rPr lang="ru-RU" sz="2400" i="1" dirty="0" err="1"/>
              <a:t>електронних</a:t>
            </a:r>
            <a:r>
              <a:rPr lang="ru-RU" sz="2400" i="1" dirty="0"/>
              <a:t> </a:t>
            </a:r>
            <a:r>
              <a:rPr lang="ru-RU" sz="2400" i="1" dirty="0" err="1"/>
              <a:t>комунікаційних</a:t>
            </a:r>
            <a:r>
              <a:rPr lang="ru-RU" sz="2400" i="1" dirty="0"/>
              <a:t> мереж, -</a:t>
            </a:r>
          </a:p>
          <a:p>
            <a:pPr marL="0" indent="0">
              <a:buNone/>
            </a:pPr>
            <a:r>
              <a:rPr lang="ru-RU" sz="2400" i="1" dirty="0"/>
              <a:t>2. </a:t>
            </a:r>
            <a:r>
              <a:rPr lang="ru-RU" sz="2400" i="1" dirty="0" err="1"/>
              <a:t>Ті</a:t>
            </a:r>
            <a:r>
              <a:rPr lang="ru-RU" sz="2400" i="1" dirty="0"/>
              <a:t> </a:t>
            </a:r>
            <a:r>
              <a:rPr lang="ru-RU" sz="2400" i="1" dirty="0" err="1"/>
              <a:t>самі</a:t>
            </a:r>
            <a:r>
              <a:rPr lang="ru-RU" sz="2400" i="1" dirty="0"/>
              <a:t> </a:t>
            </a:r>
            <a:r>
              <a:rPr lang="ru-RU" sz="2400" i="1" dirty="0" err="1"/>
              <a:t>дії</a:t>
            </a:r>
            <a:r>
              <a:rPr lang="ru-RU" sz="2400" i="1" dirty="0"/>
              <a:t>, </a:t>
            </a:r>
            <a:r>
              <a:rPr lang="ru-RU" sz="2400" i="1" dirty="0" err="1"/>
              <a:t>вчинені</a:t>
            </a:r>
            <a:r>
              <a:rPr lang="ru-RU" sz="2400" i="1" dirty="0"/>
              <a:t> повторно </a:t>
            </a:r>
            <a:r>
              <a:rPr lang="ru-RU" sz="2400" i="1" dirty="0" err="1"/>
              <a:t>або</a:t>
            </a:r>
            <a:r>
              <a:rPr lang="ru-RU" sz="2400" i="1" dirty="0"/>
              <a:t> за </a:t>
            </a:r>
            <a:r>
              <a:rPr lang="ru-RU" sz="2400" i="1" dirty="0" err="1"/>
              <a:t>попередньою</a:t>
            </a:r>
            <a:r>
              <a:rPr lang="ru-RU" sz="2400" i="1" dirty="0"/>
              <a:t> </a:t>
            </a:r>
            <a:r>
              <a:rPr lang="ru-RU" sz="2400" i="1" dirty="0" err="1"/>
              <a:t>змовою</a:t>
            </a:r>
            <a:r>
              <a:rPr lang="ru-RU" sz="2400" i="1" dirty="0"/>
              <a:t> </a:t>
            </a:r>
            <a:r>
              <a:rPr lang="ru-RU" sz="2400" i="1" dirty="0" err="1"/>
              <a:t>групою</a:t>
            </a:r>
            <a:r>
              <a:rPr lang="ru-RU" sz="2400" i="1" dirty="0"/>
              <a:t> </a:t>
            </a:r>
            <a:r>
              <a:rPr lang="ru-RU" sz="2400" i="1" dirty="0" err="1"/>
              <a:t>осіб</a:t>
            </a:r>
            <a:r>
              <a:rPr lang="ru-RU" sz="2400" i="1" dirty="0"/>
              <a:t>, </a:t>
            </a:r>
            <a:r>
              <a:rPr lang="ru-RU" sz="2400" i="1" dirty="0" err="1"/>
              <a:t>або</a:t>
            </a:r>
            <a:r>
              <a:rPr lang="ru-RU" sz="2400" i="1" dirty="0"/>
              <a:t> </a:t>
            </a:r>
            <a:r>
              <a:rPr lang="ru-RU" sz="2400" i="1" dirty="0" err="1"/>
              <a:t>якщо</a:t>
            </a:r>
            <a:r>
              <a:rPr lang="ru-RU" sz="2400" i="1" dirty="0"/>
              <a:t> вони </a:t>
            </a:r>
            <a:r>
              <a:rPr lang="ru-RU" sz="2400" i="1" dirty="0" err="1"/>
              <a:t>заподіяли</a:t>
            </a:r>
            <a:r>
              <a:rPr lang="ru-RU" sz="2400" i="1" dirty="0"/>
              <a:t> </a:t>
            </a:r>
            <a:r>
              <a:rPr lang="ru-RU" sz="2400" i="1" dirty="0" err="1"/>
              <a:t>значну</a:t>
            </a:r>
            <a:r>
              <a:rPr lang="ru-RU" sz="2400" i="1" dirty="0"/>
              <a:t> шкоду, -</a:t>
            </a:r>
          </a:p>
          <a:p>
            <a:pPr marL="0" indent="0">
              <a:buNone/>
            </a:pPr>
            <a:r>
              <a:rPr lang="ru-RU" sz="2400" i="1" dirty="0" err="1"/>
              <a:t>караються</a:t>
            </a:r>
            <a:r>
              <a:rPr lang="ru-RU" sz="2400" i="1" dirty="0"/>
              <a:t> </a:t>
            </a:r>
            <a:r>
              <a:rPr lang="ru-RU" sz="2400" i="1" dirty="0" err="1"/>
              <a:t>позбавленням</a:t>
            </a:r>
            <a:r>
              <a:rPr lang="ru-RU" sz="2400" i="1" dirty="0"/>
              <a:t> </a:t>
            </a:r>
            <a:r>
              <a:rPr lang="ru-RU" sz="2400" i="1" dirty="0" err="1"/>
              <a:t>волі</a:t>
            </a:r>
            <a:r>
              <a:rPr lang="ru-RU" sz="2400" i="1" dirty="0"/>
              <a:t> на строк до </a:t>
            </a:r>
            <a:r>
              <a:rPr lang="ru-RU" sz="2400" i="1" dirty="0" err="1"/>
              <a:t>п'яти</a:t>
            </a:r>
            <a:r>
              <a:rPr lang="ru-RU" sz="2400" i="1" dirty="0"/>
              <a:t> </a:t>
            </a:r>
            <a:r>
              <a:rPr lang="ru-RU" sz="2400" i="1" dirty="0" err="1"/>
              <a:t>років</a:t>
            </a:r>
            <a:r>
              <a:rPr lang="ru-RU" sz="2400" i="1" dirty="0"/>
              <a:t>.</a:t>
            </a:r>
          </a:p>
          <a:p>
            <a:pPr marL="0" indent="0">
              <a:buNone/>
            </a:pPr>
            <a:r>
              <a:rPr lang="ru-RU" sz="2400" i="1" dirty="0"/>
              <a:t>{Кодекс </a:t>
            </a:r>
            <a:r>
              <a:rPr lang="ru-RU" sz="2400" i="1" dirty="0" err="1"/>
              <a:t>доповнено</a:t>
            </a:r>
            <a:r>
              <a:rPr lang="ru-RU" sz="2400" i="1" dirty="0"/>
              <a:t> </a:t>
            </a:r>
            <a:r>
              <a:rPr lang="ru-RU" sz="2400" i="1" dirty="0" err="1"/>
              <a:t>статтею</a:t>
            </a:r>
            <a:r>
              <a:rPr lang="ru-RU" sz="2400" i="1" dirty="0"/>
              <a:t> 361-1 </a:t>
            </a:r>
            <a:r>
              <a:rPr lang="ru-RU" sz="2400" i="1" dirty="0" err="1"/>
              <a:t>згідно</a:t>
            </a:r>
            <a:r>
              <a:rPr lang="ru-RU" sz="2400" i="1" dirty="0"/>
              <a:t> </a:t>
            </a:r>
            <a:r>
              <a:rPr lang="ru-RU" sz="2400" i="1" dirty="0" err="1"/>
              <a:t>із</a:t>
            </a:r>
            <a:r>
              <a:rPr lang="ru-RU" sz="2400" i="1" dirty="0"/>
              <a:t> Законом № 2289-</a:t>
            </a:r>
            <a:r>
              <a:rPr lang="en-US" sz="2400" i="1" dirty="0"/>
              <a:t>IV </a:t>
            </a:r>
            <a:r>
              <a:rPr lang="ru-RU" sz="2400" i="1" dirty="0" err="1"/>
              <a:t>від</a:t>
            </a:r>
            <a:r>
              <a:rPr lang="ru-RU" sz="2400" i="1" dirty="0"/>
              <a:t> 23.12.2004; </a:t>
            </a:r>
            <a:r>
              <a:rPr lang="ru-RU" sz="2400" i="1" dirty="0" err="1"/>
              <a:t>із</a:t>
            </a:r>
            <a:r>
              <a:rPr lang="ru-RU" sz="2400" i="1" dirty="0"/>
              <a:t> </a:t>
            </a:r>
            <a:r>
              <a:rPr lang="ru-RU" sz="2400" i="1" dirty="0" err="1"/>
              <a:t>змінами</a:t>
            </a:r>
            <a:r>
              <a:rPr lang="ru-RU" sz="2400" i="1" dirty="0"/>
              <a:t>, </a:t>
            </a:r>
            <a:r>
              <a:rPr lang="ru-RU" sz="2400" i="1" dirty="0" err="1"/>
              <a:t>внесеними</a:t>
            </a:r>
            <a:r>
              <a:rPr lang="ru-RU" sz="2400" i="1" dirty="0"/>
              <a:t> </a:t>
            </a:r>
            <a:r>
              <a:rPr lang="ru-RU" sz="2400" i="1" dirty="0" err="1"/>
              <a:t>згідно</a:t>
            </a:r>
            <a:r>
              <a:rPr lang="ru-RU" sz="2400" i="1" dirty="0"/>
              <a:t> </a:t>
            </a:r>
            <a:r>
              <a:rPr lang="ru-RU" sz="2400" i="1" dirty="0" err="1"/>
              <a:t>із</a:t>
            </a:r>
            <a:r>
              <a:rPr lang="ru-RU" sz="2400" i="1" dirty="0"/>
              <a:t> Законами № 770-</a:t>
            </a:r>
            <a:r>
              <a:rPr lang="en-US" sz="2400" i="1" dirty="0"/>
              <a:t>VIII </a:t>
            </a:r>
            <a:r>
              <a:rPr lang="ru-RU" sz="2400" i="1" dirty="0" err="1"/>
              <a:t>від</a:t>
            </a:r>
            <a:r>
              <a:rPr lang="ru-RU" sz="2400" i="1" dirty="0"/>
              <a:t> 10.11.2015, № 2617-</a:t>
            </a:r>
            <a:r>
              <a:rPr lang="en-US" sz="2400" i="1" dirty="0"/>
              <a:t>VIII </a:t>
            </a:r>
            <a:r>
              <a:rPr lang="ru-RU" sz="2400" i="1" dirty="0" err="1"/>
              <a:t>від</a:t>
            </a:r>
            <a:r>
              <a:rPr lang="ru-RU" sz="2400" i="1" dirty="0"/>
              <a:t> 22.11.2018, № 2149-</a:t>
            </a:r>
            <a:r>
              <a:rPr lang="en-US" sz="2400" i="1" dirty="0"/>
              <a:t>IX </a:t>
            </a:r>
            <a:r>
              <a:rPr lang="ru-RU" sz="2400" i="1" dirty="0" err="1"/>
              <a:t>від</a:t>
            </a:r>
            <a:r>
              <a:rPr lang="ru-RU" sz="2400" i="1" dirty="0"/>
              <a:t> 24.03.2022} 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7933" y="135468"/>
            <a:ext cx="8576734" cy="4724399"/>
          </a:xfrm>
        </p:spPr>
        <p:txBody>
          <a:bodyPr/>
          <a:lstStyle/>
          <a:p>
            <a:pPr marL="0" indent="0" algn="just">
              <a:buNone/>
            </a:pPr>
            <a:r>
              <a:rPr lang="ru-RU" b="1" i="1" dirty="0"/>
              <a:t>Предмет </a:t>
            </a:r>
            <a:r>
              <a:rPr lang="ru-RU" b="1" i="1" dirty="0" err="1"/>
              <a:t>кримінального</a:t>
            </a:r>
            <a:r>
              <a:rPr lang="ru-RU" b="1" i="1" dirty="0"/>
              <a:t> </a:t>
            </a:r>
            <a:r>
              <a:rPr lang="ru-RU" b="1" i="1" dirty="0" err="1"/>
              <a:t>правопорушення</a:t>
            </a:r>
            <a:r>
              <a:rPr lang="ru-RU" b="1" i="1" dirty="0"/>
              <a:t> - </a:t>
            </a:r>
            <a:r>
              <a:rPr lang="ru-RU" i="1" dirty="0" err="1"/>
              <a:t>шкідливі</a:t>
            </a:r>
            <a:r>
              <a:rPr lang="ru-RU" i="1" dirty="0"/>
              <a:t> </a:t>
            </a:r>
            <a:r>
              <a:rPr lang="ru-RU" i="1" dirty="0" err="1"/>
              <a:t>програмні</a:t>
            </a:r>
            <a:r>
              <a:rPr lang="ru-RU" i="1" dirty="0"/>
              <a:t> та </a:t>
            </a:r>
            <a:r>
              <a:rPr lang="ru-RU" i="1" dirty="0" err="1"/>
              <a:t>технічні</a:t>
            </a:r>
            <a:r>
              <a:rPr lang="ru-RU" i="1" dirty="0"/>
              <a:t> </a:t>
            </a:r>
            <a:r>
              <a:rPr lang="ru-RU" i="1" dirty="0" err="1"/>
              <a:t>засоби</a:t>
            </a:r>
            <a:r>
              <a:rPr lang="ru-RU" i="1" dirty="0"/>
              <a:t>, </a:t>
            </a:r>
            <a:r>
              <a:rPr lang="ru-RU" i="1" dirty="0" err="1"/>
              <a:t>призначені</a:t>
            </a:r>
            <a:r>
              <a:rPr lang="ru-RU" i="1" dirty="0"/>
              <a:t> для </a:t>
            </a:r>
            <a:r>
              <a:rPr lang="ru-RU" i="1" dirty="0" err="1"/>
              <a:t>несанкціонованого</a:t>
            </a:r>
            <a:r>
              <a:rPr lang="ru-RU" i="1" dirty="0"/>
              <a:t> </a:t>
            </a:r>
            <a:r>
              <a:rPr lang="ru-RU" i="1" dirty="0" err="1"/>
              <a:t>втручання</a:t>
            </a:r>
            <a:r>
              <a:rPr lang="ru-RU" i="1" dirty="0"/>
              <a:t> в роботу </a:t>
            </a:r>
            <a:r>
              <a:rPr lang="ru-RU" i="1" dirty="0" err="1"/>
              <a:t>інформаційних</a:t>
            </a:r>
            <a:r>
              <a:rPr lang="ru-RU" i="1" dirty="0"/>
              <a:t> (</a:t>
            </a:r>
            <a:r>
              <a:rPr lang="ru-RU" i="1" dirty="0" err="1"/>
              <a:t>автоматизованих</a:t>
            </a:r>
            <a:r>
              <a:rPr lang="ru-RU" i="1" dirty="0"/>
              <a:t>), </a:t>
            </a:r>
            <a:r>
              <a:rPr lang="ru-RU" i="1" dirty="0" err="1"/>
              <a:t>електронних</a:t>
            </a:r>
            <a:r>
              <a:rPr lang="ru-RU" i="1" dirty="0"/>
              <a:t> </a:t>
            </a:r>
            <a:r>
              <a:rPr lang="ru-RU" i="1" dirty="0" err="1"/>
              <a:t>комунікаційних</a:t>
            </a:r>
            <a:r>
              <a:rPr lang="ru-RU" i="1" dirty="0"/>
              <a:t>, </a:t>
            </a:r>
            <a:r>
              <a:rPr lang="ru-RU" i="1" dirty="0" err="1"/>
              <a:t>інформаційно-комунікаційних</a:t>
            </a:r>
            <a:r>
              <a:rPr lang="ru-RU" i="1" dirty="0"/>
              <a:t> систем, </a:t>
            </a:r>
            <a:r>
              <a:rPr lang="ru-RU" i="1" dirty="0" err="1"/>
              <a:t>електронних</a:t>
            </a:r>
            <a:r>
              <a:rPr lang="ru-RU" i="1" dirty="0"/>
              <a:t> </a:t>
            </a:r>
            <a:r>
              <a:rPr lang="ru-RU" i="1" dirty="0" err="1"/>
              <a:t>комунікаційних</a:t>
            </a:r>
            <a:r>
              <a:rPr lang="ru-RU" i="1" dirty="0"/>
              <a:t> мереж</a:t>
            </a:r>
          </a:p>
        </p:txBody>
      </p:sp>
      <p:pic>
        <p:nvPicPr>
          <p:cNvPr id="23554" name="Picture 2" descr="ÐÐ°ÑÑÐ¸Ð½ÐºÐ¸ Ð¿Ð¾ Ð·Ð°Ð¿ÑÐ¾ÑÑ ÐÑÑÑÑ ÐÐµÑÑ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33750" y="3581399"/>
            <a:ext cx="5810250" cy="32766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96333"/>
            <a:ext cx="8229600" cy="637539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i="1" dirty="0"/>
              <a:t>Програмні засоби (комп’ютерні програми) — </a:t>
            </a:r>
            <a:r>
              <a:rPr lang="uk-UA" dirty="0"/>
              <a:t>це певний набір інструкцій у вигляді слів, цифр, кодів, схем, символів, виражених у формі, придатній для зчитування комп’ютером, який приводить цю програму в дію для досягнення певної мети.</a:t>
            </a:r>
            <a:endParaRPr lang="ru-RU" dirty="0"/>
          </a:p>
          <a:p>
            <a:pPr marL="0" indent="0" algn="just">
              <a:buNone/>
            </a:pPr>
            <a:r>
              <a:rPr lang="uk-UA" i="1" dirty="0"/>
              <a:t>Шкідливі технічні засоби</a:t>
            </a:r>
            <a:r>
              <a:rPr lang="uk-UA" dirty="0"/>
              <a:t> - це різного роду прилади, обладнання, устаткування тощо, з допомогою яких вчинюється несанкціонований доступ до систем та мереж.</a:t>
            </a:r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4200" y="156104"/>
            <a:ext cx="8229600" cy="6990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uk-UA" sz="2800" dirty="0"/>
              <a:t>Об’єктивна сторона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199" y="1016000"/>
            <a:ext cx="8576733" cy="53594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449263" algn="just">
              <a:buNone/>
            </a:pPr>
            <a:r>
              <a:rPr lang="ru-RU" dirty="0"/>
              <a:t>1)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шкідливих</a:t>
            </a:r>
            <a:r>
              <a:rPr lang="ru-RU" dirty="0"/>
              <a:t> </a:t>
            </a:r>
            <a:r>
              <a:rPr lang="ru-RU" dirty="0" err="1"/>
              <a:t>програмних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технічних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, </a:t>
            </a:r>
            <a:r>
              <a:rPr lang="ru-RU" dirty="0" err="1"/>
              <a:t>призначених</a:t>
            </a:r>
            <a:r>
              <a:rPr lang="ru-RU" dirty="0"/>
              <a:t> для </a:t>
            </a:r>
            <a:r>
              <a:rPr lang="ru-RU" dirty="0" err="1"/>
              <a:t>несанкціонованого</a:t>
            </a:r>
            <a:r>
              <a:rPr lang="ru-RU" dirty="0"/>
              <a:t> </a:t>
            </a:r>
            <a:r>
              <a:rPr lang="ru-RU" dirty="0" err="1"/>
              <a:t>втручання</a:t>
            </a:r>
            <a:r>
              <a:rPr lang="ru-RU" dirty="0"/>
              <a:t> в роботу ЕОМ (</a:t>
            </a:r>
            <a:r>
              <a:rPr lang="ru-RU" dirty="0" err="1"/>
              <a:t>комп’ютерів</a:t>
            </a:r>
            <a:r>
              <a:rPr lang="ru-RU" dirty="0"/>
              <a:t>), АС, </a:t>
            </a:r>
            <a:r>
              <a:rPr lang="ru-RU" dirty="0" err="1"/>
              <a:t>комп’ютерних</a:t>
            </a:r>
            <a:r>
              <a:rPr lang="ru-RU" dirty="0"/>
              <a:t> мереж </a:t>
            </a:r>
            <a:r>
              <a:rPr lang="ru-RU" dirty="0" err="1"/>
              <a:t>чи</a:t>
            </a:r>
            <a:r>
              <a:rPr lang="ru-RU" dirty="0"/>
              <a:t> мереж </a:t>
            </a:r>
            <a:r>
              <a:rPr lang="ru-RU" dirty="0" err="1"/>
              <a:t>електрозв’язку</a:t>
            </a:r>
            <a:r>
              <a:rPr lang="ru-RU" dirty="0"/>
              <a:t>; </a:t>
            </a:r>
          </a:p>
          <a:p>
            <a:pPr marL="0" indent="449263" algn="just">
              <a:buNone/>
            </a:pPr>
            <a:r>
              <a:rPr lang="ru-RU" dirty="0"/>
              <a:t>2) </a:t>
            </a:r>
            <a:r>
              <a:rPr lang="ru-RU" dirty="0" err="1"/>
              <a:t>розповсюдження</a:t>
            </a:r>
            <a:r>
              <a:rPr lang="ru-RU" dirty="0"/>
              <a:t> таких </a:t>
            </a:r>
            <a:r>
              <a:rPr lang="ru-RU" dirty="0" err="1"/>
              <a:t>програмних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технічних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; </a:t>
            </a:r>
          </a:p>
          <a:p>
            <a:pPr marL="0" indent="449263" algn="just">
              <a:buNone/>
            </a:pPr>
            <a:r>
              <a:rPr lang="ru-RU" dirty="0"/>
              <a:t>3) </a:t>
            </a:r>
            <a:r>
              <a:rPr lang="ru-RU" dirty="0" err="1"/>
              <a:t>збут</a:t>
            </a:r>
            <a:r>
              <a:rPr lang="ru-RU" dirty="0"/>
              <a:t> </a:t>
            </a:r>
            <a:r>
              <a:rPr lang="ru-RU" dirty="0" err="1"/>
              <a:t>вказаних</a:t>
            </a:r>
            <a:r>
              <a:rPr lang="ru-RU" dirty="0"/>
              <a:t> </a:t>
            </a:r>
            <a:r>
              <a:rPr lang="ru-RU" dirty="0" err="1"/>
              <a:t>програмних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технічних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5667" y="249239"/>
            <a:ext cx="3826934" cy="319669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b="1" dirty="0" err="1"/>
              <a:t>Суб'єктивна</a:t>
            </a:r>
            <a:r>
              <a:rPr lang="ru-RU" b="1" dirty="0"/>
              <a:t> сторона</a:t>
            </a:r>
            <a:r>
              <a:rPr lang="ru-RU" dirty="0"/>
              <a:t> - вина у </a:t>
            </a:r>
            <a:r>
              <a:rPr lang="ru-RU" dirty="0" err="1"/>
              <a:t>формі</a:t>
            </a:r>
            <a:r>
              <a:rPr lang="ru-RU" dirty="0"/>
              <a:t> прямого </a:t>
            </a:r>
            <a:r>
              <a:rPr lang="ru-RU" dirty="0" err="1"/>
              <a:t>умислу</a:t>
            </a:r>
            <a:r>
              <a:rPr lang="ru-RU" dirty="0"/>
              <a:t>.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49801" y="262466"/>
            <a:ext cx="3987800" cy="3183467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algn="ctr">
              <a:buNone/>
            </a:pPr>
            <a:endParaRPr lang="ru-RU" b="1" dirty="0"/>
          </a:p>
          <a:p>
            <a:pPr algn="ctr">
              <a:buNone/>
            </a:pPr>
            <a:endParaRPr lang="ru-RU" b="1" dirty="0"/>
          </a:p>
          <a:p>
            <a:pPr algn="ctr">
              <a:buNone/>
            </a:pPr>
            <a:r>
              <a:rPr lang="ru-RU" b="1" dirty="0" err="1"/>
              <a:t>Суб'єктом</a:t>
            </a:r>
            <a:r>
              <a:rPr lang="ru-RU" dirty="0"/>
              <a:t> </a:t>
            </a:r>
            <a:r>
              <a:rPr lang="ru-RU" dirty="0" err="1"/>
              <a:t>кримінального</a:t>
            </a:r>
            <a:r>
              <a:rPr lang="ru-RU" dirty="0"/>
              <a:t> </a:t>
            </a:r>
            <a:r>
              <a:rPr lang="ru-RU" dirty="0" err="1"/>
              <a:t>правопорушення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особа, яка </a:t>
            </a:r>
            <a:r>
              <a:rPr lang="ru-RU" dirty="0" err="1"/>
              <a:t>досягла</a:t>
            </a:r>
            <a:r>
              <a:rPr lang="ru-RU" dirty="0"/>
              <a:t> 16 </a:t>
            </a:r>
            <a:r>
              <a:rPr lang="ru-RU" dirty="0" err="1"/>
              <a:t>років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751667" y="4072466"/>
            <a:ext cx="4258733" cy="230832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dirty="0" err="1"/>
              <a:t>Обов'язкова</a:t>
            </a:r>
            <a:r>
              <a:rPr lang="ru-RU" sz="2400" dirty="0"/>
              <a:t> </a:t>
            </a:r>
            <a:r>
              <a:rPr lang="ru-RU" sz="2400" dirty="0" err="1"/>
              <a:t>ознака</a:t>
            </a:r>
            <a:r>
              <a:rPr lang="ru-RU" sz="2400" dirty="0"/>
              <a:t> </a:t>
            </a:r>
            <a:r>
              <a:rPr lang="ru-RU" sz="2400" dirty="0" err="1"/>
              <a:t>суб'єктивної</a:t>
            </a:r>
            <a:r>
              <a:rPr lang="ru-RU" sz="2400" dirty="0"/>
              <a:t> </a:t>
            </a:r>
            <a:r>
              <a:rPr lang="ru-RU" sz="2400" dirty="0" err="1"/>
              <a:t>сторони</a:t>
            </a:r>
            <a:r>
              <a:rPr lang="ru-RU" sz="2400" dirty="0"/>
              <a:t> - </a:t>
            </a:r>
            <a:r>
              <a:rPr lang="ru-RU" sz="2400" b="1" i="1" dirty="0"/>
              <a:t>мета</a:t>
            </a:r>
            <a:r>
              <a:rPr lang="ru-RU" sz="2400" dirty="0"/>
              <a:t> - </a:t>
            </a:r>
            <a:r>
              <a:rPr lang="uk-UA" sz="2400" dirty="0"/>
              <a:t>використання, розповсюдження або збут цих шкідливих програмних чи технічних засобів</a:t>
            </a:r>
            <a:r>
              <a:rPr lang="ru-RU" sz="2400" dirty="0"/>
              <a:t>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54000"/>
            <a:ext cx="8229600" cy="5872163"/>
          </a:xfrm>
        </p:spPr>
        <p:txBody>
          <a:bodyPr/>
          <a:lstStyle/>
          <a:p>
            <a:pPr marL="0" indent="0">
              <a:buNone/>
            </a:pPr>
            <a:r>
              <a:rPr lang="uk-UA" b="1" i="1" dirty="0"/>
              <a:t>Кваліфікуючі ознаки (ч. 2 ст. 361 КК):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1) повторність;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2) за попередньою змовою групою осіб;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3) заподіяння значної шкоди.</a:t>
            </a:r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1"/>
            <a:ext cx="8229600" cy="1947332"/>
          </a:xfrm>
        </p:spPr>
        <p:txBody>
          <a:bodyPr>
            <a:noAutofit/>
          </a:bodyPr>
          <a:lstStyle/>
          <a:p>
            <a:r>
              <a:rPr lang="uk-UA" sz="2400" b="1" dirty="0"/>
              <a:t>4. Несанкціоновані збут або розповсюдження інформації з обмеженим доступом, яка зберігається в електронно-обчислювальних машинах (комп'ютерах), автоматизованих системах, комп'ютерних мережах або на носіях такої інформації (ст. 361</a:t>
            </a:r>
            <a:r>
              <a:rPr lang="uk-UA" sz="2400" b="1" baseline="30000" dirty="0"/>
              <a:t>2</a:t>
            </a:r>
            <a:r>
              <a:rPr lang="uk-UA" sz="2400" b="1" dirty="0"/>
              <a:t> КК).</a:t>
            </a:r>
            <a:endParaRPr lang="ru-RU" sz="2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9467" y="2057400"/>
            <a:ext cx="8644465" cy="4800599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uk-UA" sz="5400" i="1" dirty="0"/>
              <a:t>1. Несанкціоновані збут або розповсюдження інформації з обмеженим доступом, яка зберігається в електронно-обчислювальних машинах (комп'ютерах), автоматизованих системах, комп'ютерних мережах або на носіях такої інформації, створеної та захищеної відповідно до чинного законодавства, -</a:t>
            </a:r>
            <a:endParaRPr lang="ru-RU" sz="5400" dirty="0"/>
          </a:p>
          <a:p>
            <a:pPr marL="0" indent="0">
              <a:buNone/>
            </a:pPr>
            <a:r>
              <a:rPr lang="ru-RU" sz="5400" i="1" dirty="0" err="1"/>
              <a:t>караються</a:t>
            </a:r>
            <a:r>
              <a:rPr lang="ru-RU" sz="5400" i="1" dirty="0"/>
              <a:t> штрафом від </a:t>
            </a:r>
            <a:r>
              <a:rPr lang="ru-RU" sz="5400" i="1" dirty="0" err="1"/>
              <a:t>п'ятисот</a:t>
            </a:r>
            <a:r>
              <a:rPr lang="ru-RU" sz="5400" i="1" dirty="0"/>
              <a:t> до </a:t>
            </a:r>
            <a:r>
              <a:rPr lang="ru-RU" sz="5400" i="1" dirty="0" err="1"/>
              <a:t>тисячі</a:t>
            </a:r>
            <a:r>
              <a:rPr lang="ru-RU" sz="5400" i="1" dirty="0"/>
              <a:t> </a:t>
            </a:r>
            <a:r>
              <a:rPr lang="ru-RU" sz="5400" i="1" dirty="0" err="1"/>
              <a:t>неоподатковуваних</a:t>
            </a:r>
            <a:r>
              <a:rPr lang="ru-RU" sz="5400" i="1" dirty="0"/>
              <a:t> </a:t>
            </a:r>
            <a:r>
              <a:rPr lang="ru-RU" sz="5400" i="1" dirty="0" err="1"/>
              <a:t>мінімумів</a:t>
            </a:r>
            <a:r>
              <a:rPr lang="ru-RU" sz="5400" i="1" dirty="0"/>
              <a:t> </a:t>
            </a:r>
            <a:r>
              <a:rPr lang="ru-RU" sz="5400" i="1" dirty="0" err="1"/>
              <a:t>доходів</a:t>
            </a:r>
            <a:r>
              <a:rPr lang="ru-RU" sz="5400" i="1" dirty="0"/>
              <a:t> </a:t>
            </a:r>
            <a:r>
              <a:rPr lang="ru-RU" sz="5400" i="1" dirty="0" err="1"/>
              <a:t>громадян</a:t>
            </a:r>
            <a:r>
              <a:rPr lang="ru-RU" sz="5400" i="1" dirty="0"/>
              <a:t> </a:t>
            </a:r>
            <a:r>
              <a:rPr lang="ru-RU" sz="5400" i="1" dirty="0" err="1"/>
              <a:t>або</a:t>
            </a:r>
            <a:r>
              <a:rPr lang="ru-RU" sz="5400" i="1" dirty="0"/>
              <a:t> </a:t>
            </a:r>
            <a:r>
              <a:rPr lang="ru-RU" sz="5400" i="1" dirty="0" err="1"/>
              <a:t>позбавленням</a:t>
            </a:r>
            <a:r>
              <a:rPr lang="ru-RU" sz="5400" i="1" dirty="0"/>
              <a:t> </a:t>
            </a:r>
            <a:r>
              <a:rPr lang="ru-RU" sz="5400" i="1" dirty="0" err="1"/>
              <a:t>волі</a:t>
            </a:r>
            <a:r>
              <a:rPr lang="ru-RU" sz="5400" i="1" dirty="0"/>
              <a:t> на строк до </a:t>
            </a:r>
            <a:r>
              <a:rPr lang="ru-RU" sz="5400" i="1" dirty="0" err="1"/>
              <a:t>двох</a:t>
            </a:r>
            <a:r>
              <a:rPr lang="ru-RU" sz="5400" i="1" dirty="0"/>
              <a:t> </a:t>
            </a:r>
            <a:r>
              <a:rPr lang="ru-RU" sz="5400" i="1" dirty="0" err="1"/>
              <a:t>років</a:t>
            </a:r>
            <a:r>
              <a:rPr lang="ru-RU" sz="5400" i="1" dirty="0"/>
              <a:t>.</a:t>
            </a:r>
            <a:endParaRPr lang="ru-RU" sz="5400" dirty="0"/>
          </a:p>
          <a:p>
            <a:pPr marL="0" indent="0">
              <a:buNone/>
            </a:pPr>
            <a:r>
              <a:rPr lang="ru-RU" sz="5400" i="1" dirty="0"/>
              <a:t>2. </a:t>
            </a:r>
            <a:r>
              <a:rPr lang="ru-RU" sz="5400" i="1" dirty="0" err="1"/>
              <a:t>Ті</a:t>
            </a:r>
            <a:r>
              <a:rPr lang="ru-RU" sz="5400" i="1" dirty="0"/>
              <a:t> </a:t>
            </a:r>
            <a:r>
              <a:rPr lang="ru-RU" sz="5400" i="1" dirty="0" err="1"/>
              <a:t>самі</a:t>
            </a:r>
            <a:r>
              <a:rPr lang="ru-RU" sz="5400" i="1" dirty="0"/>
              <a:t> </a:t>
            </a:r>
            <a:r>
              <a:rPr lang="ru-RU" sz="5400" i="1" dirty="0" err="1"/>
              <a:t>дії</a:t>
            </a:r>
            <a:r>
              <a:rPr lang="ru-RU" sz="5400" i="1" dirty="0"/>
              <a:t>, </a:t>
            </a:r>
            <a:r>
              <a:rPr lang="ru-RU" sz="5400" i="1" dirty="0" err="1"/>
              <a:t>вчинені</a:t>
            </a:r>
            <a:r>
              <a:rPr lang="ru-RU" sz="5400" i="1" dirty="0"/>
              <a:t> повторно </a:t>
            </a:r>
            <a:r>
              <a:rPr lang="ru-RU" sz="5400" i="1" dirty="0" err="1"/>
              <a:t>або</a:t>
            </a:r>
            <a:r>
              <a:rPr lang="ru-RU" sz="5400" i="1" dirty="0"/>
              <a:t> за </a:t>
            </a:r>
            <a:r>
              <a:rPr lang="ru-RU" sz="5400" i="1" dirty="0" err="1"/>
              <a:t>попередньою</a:t>
            </a:r>
            <a:r>
              <a:rPr lang="ru-RU" sz="5400" i="1" dirty="0"/>
              <a:t> </a:t>
            </a:r>
            <a:r>
              <a:rPr lang="ru-RU" sz="5400" i="1" dirty="0" err="1"/>
              <a:t>змовою</a:t>
            </a:r>
            <a:r>
              <a:rPr lang="ru-RU" sz="5400" i="1" dirty="0"/>
              <a:t> </a:t>
            </a:r>
            <a:r>
              <a:rPr lang="ru-RU" sz="5400" i="1" dirty="0" err="1"/>
              <a:t>групою</a:t>
            </a:r>
            <a:r>
              <a:rPr lang="ru-RU" sz="5400" i="1" dirty="0"/>
              <a:t> </a:t>
            </a:r>
            <a:r>
              <a:rPr lang="ru-RU" sz="5400" i="1" dirty="0" err="1"/>
              <a:t>осіб</a:t>
            </a:r>
            <a:r>
              <a:rPr lang="ru-RU" sz="5400" i="1" dirty="0"/>
              <a:t>, </a:t>
            </a:r>
            <a:r>
              <a:rPr lang="ru-RU" sz="5400" i="1" dirty="0" err="1"/>
              <a:t>або</a:t>
            </a:r>
            <a:r>
              <a:rPr lang="ru-RU" sz="5400" i="1" dirty="0"/>
              <a:t> </a:t>
            </a:r>
            <a:r>
              <a:rPr lang="ru-RU" sz="5400" i="1" dirty="0" err="1"/>
              <a:t>якщо</a:t>
            </a:r>
            <a:r>
              <a:rPr lang="ru-RU" sz="5400" i="1" dirty="0"/>
              <a:t> вони </a:t>
            </a:r>
            <a:r>
              <a:rPr lang="ru-RU" sz="5400" i="1" dirty="0" err="1"/>
              <a:t>заподіяли</a:t>
            </a:r>
            <a:r>
              <a:rPr lang="ru-RU" sz="5400" i="1" dirty="0"/>
              <a:t> </a:t>
            </a:r>
            <a:r>
              <a:rPr lang="ru-RU" sz="5400" i="1" dirty="0" err="1"/>
              <a:t>значну</a:t>
            </a:r>
            <a:r>
              <a:rPr lang="ru-RU" sz="5400" i="1" dirty="0"/>
              <a:t> шкоду, -</a:t>
            </a:r>
            <a:endParaRPr lang="ru-RU" sz="5400" dirty="0"/>
          </a:p>
          <a:p>
            <a:pPr marL="0" indent="0">
              <a:buNone/>
            </a:pPr>
            <a:r>
              <a:rPr lang="ru-RU" sz="5400" i="1" dirty="0" err="1"/>
              <a:t>караються</a:t>
            </a:r>
            <a:r>
              <a:rPr lang="ru-RU" sz="5400" i="1" dirty="0"/>
              <a:t> </a:t>
            </a:r>
            <a:r>
              <a:rPr lang="ru-RU" sz="5400" i="1" dirty="0" err="1"/>
              <a:t>позбавленням</a:t>
            </a:r>
            <a:r>
              <a:rPr lang="ru-RU" sz="5400" i="1" dirty="0"/>
              <a:t> </a:t>
            </a:r>
            <a:r>
              <a:rPr lang="ru-RU" sz="5400" i="1" dirty="0" err="1"/>
              <a:t>волі</a:t>
            </a:r>
            <a:r>
              <a:rPr lang="ru-RU" sz="5400" i="1" dirty="0"/>
              <a:t> на строк від </a:t>
            </a:r>
            <a:r>
              <a:rPr lang="ru-RU" sz="5400" i="1" dirty="0" err="1"/>
              <a:t>двох</a:t>
            </a:r>
            <a:r>
              <a:rPr lang="ru-RU" sz="5400" i="1" dirty="0"/>
              <a:t> до </a:t>
            </a:r>
            <a:r>
              <a:rPr lang="ru-RU" sz="5400" i="1" dirty="0" err="1"/>
              <a:t>п'яти</a:t>
            </a:r>
            <a:r>
              <a:rPr lang="ru-RU" sz="5400" i="1" dirty="0"/>
              <a:t> </a:t>
            </a:r>
            <a:r>
              <a:rPr lang="ru-RU" sz="5400" i="1" dirty="0" err="1"/>
              <a:t>років</a:t>
            </a:r>
            <a:r>
              <a:rPr lang="ru-RU" sz="5400" i="1" dirty="0"/>
              <a:t>.</a:t>
            </a:r>
            <a:endParaRPr lang="ru-RU" sz="5400" dirty="0"/>
          </a:p>
          <a:p>
            <a:pPr marL="0" indent="0">
              <a:buNone/>
            </a:pPr>
            <a:endParaRPr lang="ru-RU" sz="4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7867"/>
            <a:ext cx="8229600" cy="6248399"/>
          </a:xfrm>
        </p:spPr>
        <p:txBody>
          <a:bodyPr>
            <a:normAutofit/>
          </a:bodyPr>
          <a:lstStyle/>
          <a:p>
            <a:r>
              <a:rPr lang="uk-UA" dirty="0"/>
              <a:t>ЗУ </a:t>
            </a:r>
            <a:r>
              <a:rPr lang="uk-UA" dirty="0" err="1"/>
              <a:t>“Про</a:t>
            </a:r>
            <a:r>
              <a:rPr lang="uk-UA" dirty="0"/>
              <a:t> захист інформації в інформаційно-телекомунікаційних </a:t>
            </a:r>
            <a:r>
              <a:rPr lang="uk-UA" dirty="0" err="1"/>
              <a:t>системах”</a:t>
            </a:r>
            <a:r>
              <a:rPr lang="uk-UA" dirty="0"/>
              <a:t> </a:t>
            </a:r>
          </a:p>
          <a:p>
            <a:r>
              <a:rPr lang="uk-UA" dirty="0"/>
              <a:t>ЗУ “Про електронні комунікації”</a:t>
            </a:r>
          </a:p>
          <a:p>
            <a:r>
              <a:rPr lang="uk-UA" dirty="0"/>
              <a:t>Положення про технічний захист інформації в Україні</a:t>
            </a:r>
          </a:p>
          <a:p>
            <a:r>
              <a:rPr lang="ru-RU" dirty="0"/>
              <a:t>Правила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захисту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в </a:t>
            </a:r>
            <a:r>
              <a:rPr lang="ru-RU" dirty="0" err="1"/>
              <a:t>інформаційних</a:t>
            </a:r>
            <a:r>
              <a:rPr lang="ru-RU" dirty="0"/>
              <a:t>, </a:t>
            </a:r>
            <a:r>
              <a:rPr lang="ru-RU" dirty="0" err="1"/>
              <a:t>електронних</a:t>
            </a:r>
            <a:r>
              <a:rPr lang="ru-RU" dirty="0"/>
              <a:t> </a:t>
            </a:r>
            <a:r>
              <a:rPr lang="ru-RU" dirty="0" err="1"/>
              <a:t>комунікаційних</a:t>
            </a:r>
            <a:r>
              <a:rPr lang="ru-RU" dirty="0"/>
              <a:t> та </a:t>
            </a:r>
            <a:r>
              <a:rPr lang="ru-RU" dirty="0" err="1"/>
              <a:t>інформаційно-комунікаційних</a:t>
            </a:r>
            <a:r>
              <a:rPr lang="ru-RU" dirty="0"/>
              <a:t> системах</a:t>
            </a:r>
            <a:r>
              <a:rPr lang="uk-UA" dirty="0"/>
              <a:t>, тощо</a:t>
            </a:r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21734"/>
            <a:ext cx="8229600" cy="5804430"/>
          </a:xfrm>
        </p:spPr>
        <p:txBody>
          <a:bodyPr/>
          <a:lstStyle/>
          <a:p>
            <a:pPr marL="0" indent="0" algn="just">
              <a:buNone/>
            </a:pPr>
            <a:r>
              <a:rPr lang="uk-UA" b="1" i="1" dirty="0"/>
              <a:t>Предмет</a:t>
            </a:r>
            <a:r>
              <a:rPr lang="uk-UA" dirty="0"/>
              <a:t> — інформація з обмеженим доступом, яка зберігається в ЕОМ (комп’ютерах), АС, комп’ютерних мережах або носіях такої інформації, створена та захищена відповідно до чинного законодавства.</a:t>
            </a:r>
            <a:endParaRPr lang="ru-RU" dirty="0"/>
          </a:p>
        </p:txBody>
      </p:sp>
      <p:sp>
        <p:nvSpPr>
          <p:cNvPr id="4" name="Стрелка вниз 3"/>
          <p:cNvSpPr/>
          <p:nvPr/>
        </p:nvSpPr>
        <p:spPr>
          <a:xfrm>
            <a:off x="1608666" y="3429000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низ 4"/>
          <p:cNvSpPr/>
          <p:nvPr/>
        </p:nvSpPr>
        <p:spPr>
          <a:xfrm>
            <a:off x="4394200" y="3437467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низ 5"/>
          <p:cNvSpPr/>
          <p:nvPr/>
        </p:nvSpPr>
        <p:spPr>
          <a:xfrm>
            <a:off x="7459133" y="3437466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72347" y="4673599"/>
            <a:ext cx="2221652" cy="660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err="1"/>
              <a:t>конфіденційна</a:t>
            </a:r>
            <a:endParaRPr lang="ru-RU" sz="2400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510281" y="4690532"/>
            <a:ext cx="2221652" cy="660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err="1"/>
              <a:t>таємна</a:t>
            </a:r>
            <a:endParaRPr lang="ru-RU" sz="2400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592147" y="4724399"/>
            <a:ext cx="2221652" cy="660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err="1"/>
              <a:t>службова</a:t>
            </a:r>
            <a:endParaRPr lang="ru-RU" sz="24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Об’єктивна сторона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/>
              <a:t>вчинення несанкціонованого </a:t>
            </a:r>
            <a:r>
              <a:rPr lang="uk-UA" u="sng" dirty="0"/>
              <a:t>збуту</a:t>
            </a:r>
            <a:r>
              <a:rPr lang="uk-UA" dirty="0"/>
              <a:t> або </a:t>
            </a:r>
            <a:r>
              <a:rPr lang="uk-UA" u="sng" dirty="0"/>
              <a:t>розповсюдження</a:t>
            </a:r>
            <a:r>
              <a:rPr lang="uk-UA" dirty="0"/>
              <a:t> комп’ютерної інформації з обмеженим доступом, яка зберігається в ЕОМ (комп’ютерах), АС, комп’ютерних мережах </a:t>
            </a:r>
            <a:r>
              <a:rPr lang="uk-UA" dirty="0" err="1"/>
              <a:t>або'на</a:t>
            </a:r>
            <a:r>
              <a:rPr lang="uk-UA" dirty="0"/>
              <a:t> носіях такої інформації</a:t>
            </a:r>
            <a:endParaRPr lang="ru-RU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5667" y="249239"/>
            <a:ext cx="3826934" cy="319669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b="1" dirty="0" err="1"/>
              <a:t>Суб'єктивна</a:t>
            </a:r>
            <a:r>
              <a:rPr lang="ru-RU" b="1" dirty="0"/>
              <a:t> сторона</a:t>
            </a:r>
            <a:r>
              <a:rPr lang="ru-RU" dirty="0"/>
              <a:t> - вина у </a:t>
            </a:r>
            <a:r>
              <a:rPr lang="ru-RU" dirty="0" err="1"/>
              <a:t>формі</a:t>
            </a:r>
            <a:r>
              <a:rPr lang="ru-RU" dirty="0"/>
              <a:t> прямого </a:t>
            </a:r>
            <a:r>
              <a:rPr lang="ru-RU" dirty="0" err="1"/>
              <a:t>умислу</a:t>
            </a:r>
            <a:r>
              <a:rPr lang="ru-RU" dirty="0"/>
              <a:t>.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49801" y="262466"/>
            <a:ext cx="3987800" cy="3183467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ru-RU" b="1" dirty="0" err="1"/>
              <a:t>Суб'єктом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особа, яка </a:t>
            </a:r>
            <a:r>
              <a:rPr lang="ru-RU" dirty="0" err="1"/>
              <a:t>досягла</a:t>
            </a:r>
            <a:r>
              <a:rPr lang="ru-RU" dirty="0"/>
              <a:t> 16 </a:t>
            </a:r>
            <a:r>
              <a:rPr lang="ru-RU" dirty="0" err="1"/>
              <a:t>років</a:t>
            </a:r>
            <a:endParaRPr lang="ru-RU" dirty="0"/>
          </a:p>
          <a:p>
            <a:pPr algn="ctr">
              <a:buNone/>
            </a:pP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710267" y="4014169"/>
            <a:ext cx="5350933" cy="230832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2400" b="1" i="1" dirty="0"/>
              <a:t>Кваліфікуючі ознаки (ч. 2 ст. 361-2 КК):</a:t>
            </a:r>
            <a:endParaRPr lang="ru-RU" sz="2400" dirty="0"/>
          </a:p>
          <a:p>
            <a:r>
              <a:rPr lang="uk-UA" sz="2400" dirty="0"/>
              <a:t>1) повторність;</a:t>
            </a:r>
            <a:endParaRPr lang="ru-RU" sz="2400" dirty="0"/>
          </a:p>
          <a:p>
            <a:r>
              <a:rPr lang="uk-UA" sz="2400" dirty="0"/>
              <a:t>2) за попередньою змовою групою осіб;</a:t>
            </a:r>
            <a:endParaRPr lang="ru-RU" sz="2400" dirty="0"/>
          </a:p>
          <a:p>
            <a:r>
              <a:rPr lang="uk-UA" sz="2400" dirty="0"/>
              <a:t>3) заподіяння значної шкоди.</a:t>
            </a:r>
            <a:endParaRPr lang="ru-RU" sz="24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57199" y="177800"/>
            <a:ext cx="8517467" cy="6680200"/>
          </a:xfrm>
        </p:spPr>
        <p:txBody>
          <a:bodyPr>
            <a:normAutofit fontScale="62500" lnSpcReduction="20000"/>
          </a:bodyPr>
          <a:lstStyle/>
          <a:p>
            <a:pPr marL="0" lvl="0" indent="449263" algn="just">
              <a:buNone/>
            </a:pPr>
            <a:r>
              <a:rPr lang="uk-UA" b="1" dirty="0"/>
              <a:t>Несанкціоновані дії з інформацією, яка оброблюється в електронно-обчислювальних машинах (комп'ютерах), автоматизованих системах, комп'ютерних мережах або зберігається на носіях такої інформації, вчинені особою, яка має право доступу до неї (ст. 362 КК).</a:t>
            </a:r>
            <a:endParaRPr lang="ru-RU" dirty="0"/>
          </a:p>
          <a:p>
            <a:pPr marL="0" indent="449263" algn="just">
              <a:buNone/>
            </a:pPr>
            <a:r>
              <a:rPr lang="uk-UA" i="1" dirty="0"/>
              <a:t>1. Несанкціоновані зміна, знищення або блокування інформації, яка оброблюється в електронно-обчислювальних машинах (комп'ютерах), автоматизованих системах чи комп'ютерних мережах або зберігається на носіях такої інформації, вчинені особою, яка має право доступу до неї, -</a:t>
            </a:r>
            <a:endParaRPr lang="ru-RU" dirty="0"/>
          </a:p>
          <a:p>
            <a:pPr marL="0" indent="449263" algn="just">
              <a:buNone/>
            </a:pPr>
            <a:r>
              <a:rPr lang="ru-RU" i="1" dirty="0" err="1"/>
              <a:t>караються</a:t>
            </a:r>
            <a:r>
              <a:rPr lang="ru-RU" i="1" dirty="0"/>
              <a:t> штрафом від шестисот до </a:t>
            </a:r>
            <a:r>
              <a:rPr lang="ru-RU" i="1" dirty="0" err="1"/>
              <a:t>тисячі</a:t>
            </a:r>
            <a:r>
              <a:rPr lang="ru-RU" i="1" dirty="0"/>
              <a:t> </a:t>
            </a:r>
            <a:r>
              <a:rPr lang="ru-RU" i="1" dirty="0" err="1"/>
              <a:t>неоподатковуваних</a:t>
            </a:r>
            <a:r>
              <a:rPr lang="ru-RU" i="1" dirty="0"/>
              <a:t> </a:t>
            </a:r>
            <a:r>
              <a:rPr lang="ru-RU" i="1" dirty="0" err="1"/>
              <a:t>мінімумів</a:t>
            </a:r>
            <a:r>
              <a:rPr lang="ru-RU" i="1" dirty="0"/>
              <a:t> </a:t>
            </a:r>
            <a:r>
              <a:rPr lang="ru-RU" i="1" dirty="0" err="1"/>
              <a:t>доходів</a:t>
            </a:r>
            <a:r>
              <a:rPr lang="ru-RU" i="1" dirty="0"/>
              <a:t> </a:t>
            </a:r>
            <a:r>
              <a:rPr lang="ru-RU" i="1" dirty="0" err="1"/>
              <a:t>громадян</a:t>
            </a:r>
            <a:r>
              <a:rPr lang="ru-RU" i="1" dirty="0"/>
              <a:t> </a:t>
            </a:r>
            <a:r>
              <a:rPr lang="ru-RU" i="1" dirty="0" err="1"/>
              <a:t>або</a:t>
            </a:r>
            <a:r>
              <a:rPr lang="ru-RU" i="1" dirty="0"/>
              <a:t> </a:t>
            </a:r>
            <a:r>
              <a:rPr lang="ru-RU" i="1" dirty="0" err="1"/>
              <a:t>виправними</a:t>
            </a:r>
            <a:r>
              <a:rPr lang="ru-RU" i="1" dirty="0"/>
              <a:t> роботами на строк до </a:t>
            </a:r>
            <a:r>
              <a:rPr lang="ru-RU" i="1" dirty="0" err="1"/>
              <a:t>двох</a:t>
            </a:r>
            <a:r>
              <a:rPr lang="ru-RU" i="1" dirty="0"/>
              <a:t> </a:t>
            </a:r>
            <a:r>
              <a:rPr lang="ru-RU" i="1" dirty="0" err="1"/>
              <a:t>років</a:t>
            </a:r>
            <a:r>
              <a:rPr lang="ru-RU" i="1" dirty="0"/>
              <a:t>.</a:t>
            </a:r>
            <a:endParaRPr lang="ru-RU" dirty="0"/>
          </a:p>
          <a:p>
            <a:pPr marL="0" indent="449263" algn="just">
              <a:buNone/>
            </a:pPr>
            <a:r>
              <a:rPr lang="ru-RU" i="1" dirty="0"/>
              <a:t>2. </a:t>
            </a:r>
            <a:r>
              <a:rPr lang="ru-RU" i="1" dirty="0" err="1"/>
              <a:t>Несанкціоновані</a:t>
            </a:r>
            <a:r>
              <a:rPr lang="ru-RU" i="1" dirty="0"/>
              <a:t> </a:t>
            </a:r>
            <a:r>
              <a:rPr lang="ru-RU" i="1" dirty="0" err="1"/>
              <a:t>перехоплення</a:t>
            </a:r>
            <a:r>
              <a:rPr lang="ru-RU" i="1" dirty="0"/>
              <a:t> </a:t>
            </a:r>
            <a:r>
              <a:rPr lang="ru-RU" i="1" dirty="0" err="1"/>
              <a:t>або</a:t>
            </a:r>
            <a:r>
              <a:rPr lang="ru-RU" i="1" dirty="0"/>
              <a:t> </a:t>
            </a:r>
            <a:r>
              <a:rPr lang="ru-RU" i="1" dirty="0" err="1"/>
              <a:t>копіювання</a:t>
            </a:r>
            <a:r>
              <a:rPr lang="ru-RU" i="1" dirty="0"/>
              <a:t> </a:t>
            </a:r>
            <a:r>
              <a:rPr lang="ru-RU" i="1" dirty="0" err="1"/>
              <a:t>інформації</a:t>
            </a:r>
            <a:r>
              <a:rPr lang="ru-RU" i="1" dirty="0"/>
              <a:t>, яка </a:t>
            </a:r>
            <a:r>
              <a:rPr lang="ru-RU" i="1" dirty="0" err="1"/>
              <a:t>оброблюється</a:t>
            </a:r>
            <a:r>
              <a:rPr lang="ru-RU" i="1" dirty="0"/>
              <a:t> в </a:t>
            </a:r>
            <a:r>
              <a:rPr lang="ru-RU" i="1" dirty="0" err="1"/>
              <a:t>електронно-обчислювальних</a:t>
            </a:r>
            <a:r>
              <a:rPr lang="ru-RU" i="1" dirty="0"/>
              <a:t> машинах (</a:t>
            </a:r>
            <a:r>
              <a:rPr lang="ru-RU" i="1" dirty="0" err="1"/>
              <a:t>комп'ютерах</a:t>
            </a:r>
            <a:r>
              <a:rPr lang="ru-RU" i="1" dirty="0"/>
              <a:t>), </a:t>
            </a:r>
            <a:r>
              <a:rPr lang="ru-RU" i="1" dirty="0" err="1"/>
              <a:t>автоматизованих</a:t>
            </a:r>
            <a:r>
              <a:rPr lang="ru-RU" i="1" dirty="0"/>
              <a:t> системах, </a:t>
            </a:r>
            <a:r>
              <a:rPr lang="ru-RU" i="1" dirty="0" err="1"/>
              <a:t>комп'ютерних</a:t>
            </a:r>
            <a:r>
              <a:rPr lang="ru-RU" i="1" dirty="0"/>
              <a:t> мережах </a:t>
            </a:r>
            <a:r>
              <a:rPr lang="ru-RU" i="1" dirty="0" err="1"/>
              <a:t>або</a:t>
            </a:r>
            <a:r>
              <a:rPr lang="ru-RU" i="1" dirty="0"/>
              <a:t> </a:t>
            </a:r>
            <a:r>
              <a:rPr lang="ru-RU" i="1" dirty="0" err="1"/>
              <a:t>зберігається</a:t>
            </a:r>
            <a:r>
              <a:rPr lang="ru-RU" i="1" dirty="0"/>
              <a:t> на </a:t>
            </a:r>
            <a:r>
              <a:rPr lang="ru-RU" i="1" dirty="0" err="1"/>
              <a:t>носіях</a:t>
            </a:r>
            <a:r>
              <a:rPr lang="ru-RU" i="1" dirty="0"/>
              <a:t> </a:t>
            </a:r>
            <a:r>
              <a:rPr lang="ru-RU" i="1" dirty="0" err="1"/>
              <a:t>такої</a:t>
            </a:r>
            <a:r>
              <a:rPr lang="ru-RU" i="1" dirty="0"/>
              <a:t> </a:t>
            </a:r>
            <a:r>
              <a:rPr lang="ru-RU" i="1" dirty="0" err="1"/>
              <a:t>інформації</a:t>
            </a:r>
            <a:r>
              <a:rPr lang="ru-RU" i="1" dirty="0"/>
              <a:t>, </a:t>
            </a:r>
            <a:r>
              <a:rPr lang="ru-RU" i="1" dirty="0" err="1"/>
              <a:t>якщо</a:t>
            </a:r>
            <a:r>
              <a:rPr lang="ru-RU" i="1" dirty="0"/>
              <a:t> </a:t>
            </a:r>
            <a:r>
              <a:rPr lang="ru-RU" i="1" dirty="0" err="1"/>
              <a:t>це</a:t>
            </a:r>
            <a:r>
              <a:rPr lang="ru-RU" i="1" dirty="0"/>
              <a:t> </a:t>
            </a:r>
            <a:r>
              <a:rPr lang="ru-RU" i="1" dirty="0" err="1"/>
              <a:t>призвело</a:t>
            </a:r>
            <a:r>
              <a:rPr lang="ru-RU" i="1" dirty="0"/>
              <a:t> до </a:t>
            </a:r>
            <a:r>
              <a:rPr lang="ru-RU" i="1" dirty="0" err="1"/>
              <a:t>її</a:t>
            </a:r>
            <a:r>
              <a:rPr lang="ru-RU" i="1" dirty="0"/>
              <a:t> </a:t>
            </a:r>
            <a:r>
              <a:rPr lang="ru-RU" i="1" dirty="0" err="1"/>
              <a:t>витоку</a:t>
            </a:r>
            <a:r>
              <a:rPr lang="ru-RU" i="1" dirty="0"/>
              <a:t>, </a:t>
            </a:r>
            <a:r>
              <a:rPr lang="ru-RU" i="1" dirty="0" err="1"/>
              <a:t>вчинені</a:t>
            </a:r>
            <a:r>
              <a:rPr lang="ru-RU" i="1" dirty="0"/>
              <a:t> особою, яка </a:t>
            </a:r>
            <a:r>
              <a:rPr lang="ru-RU" i="1" dirty="0" err="1"/>
              <a:t>має</a:t>
            </a:r>
            <a:r>
              <a:rPr lang="ru-RU" i="1" dirty="0"/>
              <a:t> право доступу до </a:t>
            </a:r>
            <a:r>
              <a:rPr lang="ru-RU" i="1" dirty="0" err="1"/>
              <a:t>такої</a:t>
            </a:r>
            <a:r>
              <a:rPr lang="ru-RU" i="1" dirty="0"/>
              <a:t> </a:t>
            </a:r>
            <a:r>
              <a:rPr lang="ru-RU" i="1" dirty="0" err="1"/>
              <a:t>інформації</a:t>
            </a:r>
            <a:r>
              <a:rPr lang="ru-RU" i="1" dirty="0"/>
              <a:t>, -</a:t>
            </a:r>
            <a:endParaRPr lang="ru-RU" dirty="0"/>
          </a:p>
          <a:p>
            <a:pPr marL="0" indent="449263" algn="just">
              <a:buNone/>
            </a:pPr>
            <a:r>
              <a:rPr lang="ru-RU" i="1" dirty="0" err="1"/>
              <a:t>караються</a:t>
            </a:r>
            <a:r>
              <a:rPr lang="ru-RU" i="1" dirty="0"/>
              <a:t> </a:t>
            </a:r>
            <a:r>
              <a:rPr lang="ru-RU" i="1" dirty="0" err="1"/>
              <a:t>позбавленням</a:t>
            </a:r>
            <a:r>
              <a:rPr lang="ru-RU" i="1" dirty="0"/>
              <a:t> </a:t>
            </a:r>
            <a:r>
              <a:rPr lang="ru-RU" i="1" dirty="0" err="1"/>
              <a:t>волі</a:t>
            </a:r>
            <a:r>
              <a:rPr lang="ru-RU" i="1" dirty="0"/>
              <a:t> на строк до </a:t>
            </a:r>
            <a:r>
              <a:rPr lang="ru-RU" i="1" dirty="0" err="1"/>
              <a:t>трьох</a:t>
            </a:r>
            <a:r>
              <a:rPr lang="ru-RU" i="1" dirty="0"/>
              <a:t> </a:t>
            </a:r>
            <a:r>
              <a:rPr lang="ru-RU" i="1" dirty="0" err="1"/>
              <a:t>років</a:t>
            </a:r>
            <a:r>
              <a:rPr lang="ru-RU" i="1" dirty="0"/>
              <a:t> </a:t>
            </a:r>
            <a:r>
              <a:rPr lang="ru-RU" i="1" dirty="0" err="1"/>
              <a:t>з</a:t>
            </a:r>
            <a:r>
              <a:rPr lang="ru-RU" i="1" dirty="0"/>
              <a:t> </a:t>
            </a:r>
            <a:r>
              <a:rPr lang="ru-RU" i="1" dirty="0" err="1"/>
              <a:t>позбавленням</a:t>
            </a:r>
            <a:r>
              <a:rPr lang="ru-RU" i="1" dirty="0"/>
              <a:t> права </a:t>
            </a:r>
            <a:r>
              <a:rPr lang="ru-RU" i="1" dirty="0" err="1"/>
              <a:t>обіймати</a:t>
            </a:r>
            <a:r>
              <a:rPr lang="ru-RU" i="1" dirty="0"/>
              <a:t> </a:t>
            </a:r>
            <a:r>
              <a:rPr lang="ru-RU" i="1" dirty="0" err="1"/>
              <a:t>певні</a:t>
            </a:r>
            <a:r>
              <a:rPr lang="ru-RU" i="1" dirty="0"/>
              <a:t> посади </a:t>
            </a:r>
            <a:r>
              <a:rPr lang="ru-RU" i="1" dirty="0" err="1"/>
              <a:t>або</a:t>
            </a:r>
            <a:r>
              <a:rPr lang="ru-RU" i="1" dirty="0"/>
              <a:t> </a:t>
            </a:r>
            <a:r>
              <a:rPr lang="ru-RU" i="1" dirty="0" err="1"/>
              <a:t>займатися</a:t>
            </a:r>
            <a:r>
              <a:rPr lang="ru-RU" i="1" dirty="0"/>
              <a:t> </a:t>
            </a:r>
            <a:r>
              <a:rPr lang="ru-RU" i="1" dirty="0" err="1"/>
              <a:t>певною</a:t>
            </a:r>
            <a:r>
              <a:rPr lang="ru-RU" i="1" dirty="0"/>
              <a:t> </a:t>
            </a:r>
            <a:r>
              <a:rPr lang="ru-RU" i="1" dirty="0" err="1"/>
              <a:t>діяльністю</a:t>
            </a:r>
            <a:r>
              <a:rPr lang="ru-RU" i="1" dirty="0"/>
              <a:t> на той </a:t>
            </a:r>
            <a:r>
              <a:rPr lang="ru-RU" i="1" dirty="0" err="1"/>
              <a:t>самий</a:t>
            </a:r>
            <a:r>
              <a:rPr lang="ru-RU" i="1" dirty="0"/>
              <a:t> строк.</a:t>
            </a:r>
            <a:endParaRPr lang="ru-RU" dirty="0"/>
          </a:p>
          <a:p>
            <a:pPr marL="0" indent="449263" algn="just">
              <a:buNone/>
            </a:pPr>
            <a:r>
              <a:rPr lang="ru-RU" i="1" dirty="0"/>
              <a:t>3. </a:t>
            </a:r>
            <a:r>
              <a:rPr lang="ru-RU" i="1" dirty="0" err="1"/>
              <a:t>Дії</a:t>
            </a:r>
            <a:r>
              <a:rPr lang="ru-RU" i="1" dirty="0"/>
              <a:t>, </a:t>
            </a:r>
            <a:r>
              <a:rPr lang="ru-RU" i="1" dirty="0" err="1"/>
              <a:t>передбачені</a:t>
            </a:r>
            <a:r>
              <a:rPr lang="ru-RU" i="1" dirty="0"/>
              <a:t> </a:t>
            </a:r>
            <a:r>
              <a:rPr lang="ru-RU" i="1" dirty="0" err="1"/>
              <a:t>частиною</a:t>
            </a:r>
            <a:r>
              <a:rPr lang="ru-RU" i="1" dirty="0"/>
              <a:t> </a:t>
            </a:r>
            <a:r>
              <a:rPr lang="ru-RU" i="1" dirty="0" err="1"/>
              <a:t>першою</a:t>
            </a:r>
            <a:r>
              <a:rPr lang="ru-RU" i="1" dirty="0"/>
              <a:t> </a:t>
            </a:r>
            <a:r>
              <a:rPr lang="ru-RU" i="1" dirty="0" err="1"/>
              <a:t>або</a:t>
            </a:r>
            <a:r>
              <a:rPr lang="ru-RU" i="1" dirty="0"/>
              <a:t> другою </a:t>
            </a:r>
            <a:r>
              <a:rPr lang="ru-RU" i="1" dirty="0" err="1"/>
              <a:t>цієї</a:t>
            </a:r>
            <a:r>
              <a:rPr lang="ru-RU" i="1" dirty="0"/>
              <a:t> </a:t>
            </a:r>
            <a:r>
              <a:rPr lang="ru-RU" i="1" dirty="0" err="1"/>
              <a:t>статті</a:t>
            </a:r>
            <a:r>
              <a:rPr lang="ru-RU" i="1" dirty="0"/>
              <a:t>, </a:t>
            </a:r>
            <a:r>
              <a:rPr lang="ru-RU" i="1" dirty="0" err="1"/>
              <a:t>вчинені</a:t>
            </a:r>
            <a:r>
              <a:rPr lang="ru-RU" i="1" dirty="0"/>
              <a:t> повторно </a:t>
            </a:r>
            <a:r>
              <a:rPr lang="ru-RU" i="1" dirty="0" err="1"/>
              <a:t>або</a:t>
            </a:r>
            <a:r>
              <a:rPr lang="ru-RU" i="1" dirty="0"/>
              <a:t> за </a:t>
            </a:r>
            <a:r>
              <a:rPr lang="ru-RU" i="1" dirty="0" err="1"/>
              <a:t>попередньою</a:t>
            </a:r>
            <a:r>
              <a:rPr lang="ru-RU" i="1" dirty="0"/>
              <a:t> </a:t>
            </a:r>
            <a:r>
              <a:rPr lang="ru-RU" i="1" dirty="0" err="1"/>
              <a:t>змовою</a:t>
            </a:r>
            <a:r>
              <a:rPr lang="ru-RU" i="1" dirty="0"/>
              <a:t> </a:t>
            </a:r>
            <a:r>
              <a:rPr lang="ru-RU" i="1" dirty="0" err="1"/>
              <a:t>групою</a:t>
            </a:r>
            <a:r>
              <a:rPr lang="ru-RU" i="1" dirty="0"/>
              <a:t> </a:t>
            </a:r>
            <a:r>
              <a:rPr lang="ru-RU" i="1" dirty="0" err="1"/>
              <a:t>осіб</a:t>
            </a:r>
            <a:r>
              <a:rPr lang="ru-RU" i="1" dirty="0"/>
              <a:t>, </a:t>
            </a:r>
            <a:r>
              <a:rPr lang="ru-RU" i="1" dirty="0" err="1"/>
              <a:t>або</a:t>
            </a:r>
            <a:r>
              <a:rPr lang="ru-RU" i="1" dirty="0"/>
              <a:t> </a:t>
            </a:r>
            <a:r>
              <a:rPr lang="ru-RU" i="1" dirty="0" err="1"/>
              <a:t>якщо</a:t>
            </a:r>
            <a:r>
              <a:rPr lang="ru-RU" i="1" dirty="0"/>
              <a:t> вони </a:t>
            </a:r>
            <a:r>
              <a:rPr lang="ru-RU" i="1" dirty="0" err="1"/>
              <a:t>заподіяли</a:t>
            </a:r>
            <a:r>
              <a:rPr lang="ru-RU" i="1" dirty="0"/>
              <a:t> </a:t>
            </a:r>
            <a:r>
              <a:rPr lang="ru-RU" i="1" dirty="0" err="1"/>
              <a:t>значну</a:t>
            </a:r>
            <a:r>
              <a:rPr lang="ru-RU" i="1" dirty="0"/>
              <a:t> шкоду, -</a:t>
            </a:r>
            <a:endParaRPr lang="ru-RU" dirty="0"/>
          </a:p>
          <a:p>
            <a:pPr marL="0" indent="449263" algn="just">
              <a:buNone/>
            </a:pPr>
            <a:r>
              <a:rPr lang="ru-RU" i="1" dirty="0" err="1"/>
              <a:t>караються</a:t>
            </a:r>
            <a:r>
              <a:rPr lang="ru-RU" i="1" dirty="0"/>
              <a:t> </a:t>
            </a:r>
            <a:r>
              <a:rPr lang="ru-RU" i="1" dirty="0" err="1"/>
              <a:t>позбавленням</a:t>
            </a:r>
            <a:r>
              <a:rPr lang="ru-RU" i="1" dirty="0"/>
              <a:t> </a:t>
            </a:r>
            <a:r>
              <a:rPr lang="ru-RU" i="1" dirty="0" err="1"/>
              <a:t>волі</a:t>
            </a:r>
            <a:r>
              <a:rPr lang="ru-RU" i="1" dirty="0"/>
              <a:t> на строк від </a:t>
            </a:r>
            <a:r>
              <a:rPr lang="ru-RU" i="1" dirty="0" err="1"/>
              <a:t>трьох</a:t>
            </a:r>
            <a:r>
              <a:rPr lang="ru-RU" i="1" dirty="0"/>
              <a:t> до шести </a:t>
            </a:r>
            <a:r>
              <a:rPr lang="ru-RU" i="1" dirty="0" err="1"/>
              <a:t>років</a:t>
            </a:r>
            <a:r>
              <a:rPr lang="ru-RU" i="1" dirty="0"/>
              <a:t> </a:t>
            </a:r>
            <a:r>
              <a:rPr lang="ru-RU" i="1" dirty="0" err="1"/>
              <a:t>з</a:t>
            </a:r>
            <a:r>
              <a:rPr lang="ru-RU" i="1" dirty="0"/>
              <a:t> </a:t>
            </a:r>
            <a:r>
              <a:rPr lang="ru-RU" i="1" dirty="0" err="1"/>
              <a:t>позбавленням</a:t>
            </a:r>
            <a:r>
              <a:rPr lang="ru-RU" i="1" dirty="0"/>
              <a:t> права </a:t>
            </a:r>
            <a:r>
              <a:rPr lang="ru-RU" i="1" dirty="0" err="1"/>
              <a:t>обіймати</a:t>
            </a:r>
            <a:r>
              <a:rPr lang="ru-RU" i="1" dirty="0"/>
              <a:t> </a:t>
            </a:r>
            <a:r>
              <a:rPr lang="ru-RU" i="1" dirty="0" err="1"/>
              <a:t>певні</a:t>
            </a:r>
            <a:r>
              <a:rPr lang="ru-RU" i="1" dirty="0"/>
              <a:t> посади </a:t>
            </a:r>
            <a:r>
              <a:rPr lang="ru-RU" i="1" dirty="0" err="1"/>
              <a:t>або</a:t>
            </a:r>
            <a:r>
              <a:rPr lang="ru-RU" i="1" dirty="0"/>
              <a:t> </a:t>
            </a:r>
            <a:r>
              <a:rPr lang="ru-RU" i="1" dirty="0" err="1"/>
              <a:t>займатися</a:t>
            </a:r>
            <a:r>
              <a:rPr lang="ru-RU" i="1" dirty="0"/>
              <a:t> </a:t>
            </a:r>
            <a:r>
              <a:rPr lang="ru-RU" i="1" dirty="0" err="1"/>
              <a:t>певною</a:t>
            </a:r>
            <a:r>
              <a:rPr lang="ru-RU" i="1" dirty="0"/>
              <a:t> </a:t>
            </a:r>
            <a:r>
              <a:rPr lang="ru-RU" i="1" dirty="0" err="1"/>
              <a:t>діяльністю</a:t>
            </a:r>
            <a:r>
              <a:rPr lang="ru-RU" i="1" dirty="0"/>
              <a:t> на строк до </a:t>
            </a:r>
            <a:r>
              <a:rPr lang="ru-RU" i="1" dirty="0" err="1"/>
              <a:t>трьох</a:t>
            </a:r>
            <a:r>
              <a:rPr lang="ru-RU" i="1" dirty="0"/>
              <a:t> </a:t>
            </a:r>
            <a:r>
              <a:rPr lang="ru-RU" i="1" dirty="0" err="1"/>
              <a:t>років</a:t>
            </a:r>
            <a:r>
              <a:rPr lang="ru-RU" i="1" dirty="0"/>
              <a:t>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51933" y="1905001"/>
            <a:ext cx="8229600" cy="245533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 algn="just">
              <a:buNone/>
            </a:pPr>
            <a:r>
              <a:rPr lang="uk-UA" b="1" i="1" dirty="0"/>
              <a:t>Предмет</a:t>
            </a:r>
            <a:r>
              <a:rPr lang="uk-UA" dirty="0"/>
              <a:t> — інформація, яка оброблюється в ЕОМ (комп’ютерах), АС чи комп’ютерних мережах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uk-UA" dirty="0"/>
              <a:t>інформація, яка зберігається на носіях цієї інформації</a:t>
            </a:r>
            <a:endParaRPr lang="uk-UA" b="1" i="1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Об’єктивна сторона (ч.1)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/>
              <a:t>несанкціонована </a:t>
            </a:r>
            <a:r>
              <a:rPr lang="uk-UA" u="sng" dirty="0"/>
              <a:t>зміна</a:t>
            </a:r>
            <a:r>
              <a:rPr lang="uk-UA" dirty="0"/>
              <a:t>, </a:t>
            </a:r>
            <a:r>
              <a:rPr lang="uk-UA" u="sng" dirty="0"/>
              <a:t>знищення</a:t>
            </a:r>
            <a:r>
              <a:rPr lang="uk-UA" dirty="0"/>
              <a:t> або </a:t>
            </a:r>
            <a:r>
              <a:rPr lang="uk-UA" u="sng" dirty="0"/>
              <a:t>блокування</a:t>
            </a:r>
            <a:r>
              <a:rPr lang="uk-UA" dirty="0"/>
              <a:t> комп’ютерної інформації. Обов’язковими ознаками зміни, знищення або блокування комп’ютерної інформації є те, що ці дії є </a:t>
            </a:r>
            <a:r>
              <a:rPr lang="uk-UA" b="1" i="1" dirty="0"/>
              <a:t>несанкціонованими,</a:t>
            </a:r>
            <a:r>
              <a:rPr lang="uk-UA" dirty="0"/>
              <a:t> тобто на вчинення таких дій особа, яка має доступ до цієї інформації, не має ні дійсного, ні передбачуваного права.</a:t>
            </a:r>
            <a:endParaRPr lang="ru-RU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Об’єктивна сторона (ч.2)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/>
              <a:t>несанкціоноване </a:t>
            </a:r>
            <a:r>
              <a:rPr lang="uk-UA" u="sng" dirty="0"/>
              <a:t>перехоплення</a:t>
            </a:r>
            <a:r>
              <a:rPr lang="uk-UA" dirty="0"/>
              <a:t> або </a:t>
            </a:r>
            <a:r>
              <a:rPr lang="uk-UA" u="sng" dirty="0"/>
              <a:t>копіювання </a:t>
            </a:r>
            <a:r>
              <a:rPr lang="uk-UA" dirty="0"/>
              <a:t>інформації.</a:t>
            </a:r>
            <a:endParaRPr lang="ru-RU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6534" y="1476905"/>
            <a:ext cx="3826934" cy="319669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b="1" dirty="0" err="1"/>
              <a:t>Суб'єктивна</a:t>
            </a:r>
            <a:r>
              <a:rPr lang="ru-RU" b="1" dirty="0"/>
              <a:t> сторона</a:t>
            </a:r>
            <a:r>
              <a:rPr lang="ru-RU" dirty="0"/>
              <a:t> - вина у </a:t>
            </a:r>
            <a:r>
              <a:rPr lang="ru-RU" dirty="0" err="1"/>
              <a:t>формі</a:t>
            </a:r>
            <a:r>
              <a:rPr lang="ru-RU" dirty="0"/>
              <a:t> прямого </a:t>
            </a:r>
            <a:r>
              <a:rPr lang="ru-RU" dirty="0" err="1"/>
              <a:t>умислу</a:t>
            </a:r>
            <a:r>
              <a:rPr lang="ru-RU" dirty="0"/>
              <a:t>.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49801" y="262466"/>
            <a:ext cx="3987800" cy="6324601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b="1" dirty="0" err="1"/>
              <a:t>Суб'єктом</a:t>
            </a:r>
            <a:r>
              <a:rPr lang="ru-RU" dirty="0"/>
              <a:t> -особа, яка </a:t>
            </a:r>
            <a:r>
              <a:rPr lang="ru-RU" dirty="0" err="1"/>
              <a:t>досягла</a:t>
            </a:r>
            <a:r>
              <a:rPr lang="ru-RU" dirty="0"/>
              <a:t> 16 </a:t>
            </a:r>
            <a:r>
              <a:rPr lang="ru-RU" dirty="0" err="1"/>
              <a:t>років</a:t>
            </a:r>
            <a:endParaRPr lang="ru-RU" dirty="0"/>
          </a:p>
          <a:p>
            <a:pPr algn="ctr">
              <a:buNone/>
            </a:pPr>
            <a:r>
              <a:rPr lang="uk-UA" dirty="0"/>
              <a:t>і має право доступу до комп’ютерної інформації або носіїв такої інформації, має право експлуатувати, використовувати за дорученням власника ЕОМ (комп’ютери), АС, комп’ютерні мережі чи носії комп’ютерної інформації.</a:t>
            </a:r>
            <a:endParaRPr lang="ru-RU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54000"/>
            <a:ext cx="8229600" cy="5872163"/>
          </a:xfrm>
        </p:spPr>
        <p:txBody>
          <a:bodyPr/>
          <a:lstStyle/>
          <a:p>
            <a:pPr marL="0" indent="0">
              <a:buNone/>
            </a:pPr>
            <a:r>
              <a:rPr lang="uk-UA" b="1" i="1" dirty="0"/>
              <a:t>Кваліфікуючі ознаки (ч. 3 ст. 361 КК):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1) повторність;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2) за попередньою змовою групою осіб;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3) заподіяння значної шкоди.</a:t>
            </a:r>
            <a:endParaRPr lang="ru-RU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79400"/>
            <a:ext cx="8229600" cy="6273800"/>
          </a:xfrm>
        </p:spPr>
        <p:txBody>
          <a:bodyPr>
            <a:normAutofit fontScale="77500" lnSpcReduction="20000"/>
          </a:bodyPr>
          <a:lstStyle/>
          <a:p>
            <a:pPr marL="0" lvl="0" indent="449263" algn="just">
              <a:buNone/>
            </a:pPr>
            <a:r>
              <a:rPr lang="uk-UA" b="1" dirty="0"/>
              <a:t>6. Порушення правил експлуатації електронно-обчислювальних машин (комп'ютерів), автоматизованих систем, комп'ютерних мереж чи мереж електрозв'язку або порядку чи правил захисту інформації, яка в них оброблюється (ст. 363 КК).</a:t>
            </a:r>
            <a:endParaRPr lang="ru-RU" dirty="0"/>
          </a:p>
          <a:p>
            <a:pPr marL="0" indent="449263" algn="just">
              <a:buNone/>
            </a:pPr>
            <a:r>
              <a:rPr lang="uk-UA" b="1" dirty="0"/>
              <a:t> </a:t>
            </a:r>
            <a:endParaRPr lang="ru-RU" dirty="0"/>
          </a:p>
          <a:p>
            <a:pPr marL="0" indent="449263" algn="just">
              <a:buNone/>
            </a:pPr>
            <a:r>
              <a:rPr lang="uk-UA" i="1" dirty="0"/>
              <a:t>Порушення правил експлуатації електронно-обчислювальних машин (комп'ютерів), автоматизованих систем, комп'ютерних мереж чи мереж електрозв'язку або порядку чи правил захисту інформації, яка в них оброблюється, якщо це заподіяло значну шкоду, вчинені особою, яка відповідає за їх експлуатацію, -</a:t>
            </a:r>
            <a:endParaRPr lang="ru-RU" dirty="0"/>
          </a:p>
          <a:p>
            <a:pPr marL="0" indent="449263" algn="just">
              <a:buNone/>
            </a:pPr>
            <a:r>
              <a:rPr lang="uk-UA" i="1" dirty="0"/>
              <a:t>караються штрафом від п'ятисот до тисячі неоподатковуваних мінімумів доходів громадян або обмеженням волі на строк до трьох років з позбавленням права обіймати певні посади чи займатися певною діяльністю на той самий строк.</a:t>
            </a:r>
            <a:r>
              <a:rPr lang="uk-UA" b="1" i="1" dirty="0"/>
              <a:t> 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0267" y="119269"/>
            <a:ext cx="8432799" cy="1303131"/>
          </a:xfrm>
        </p:spPr>
        <p:txBody>
          <a:bodyPr>
            <a:normAutofit fontScale="90000"/>
          </a:bodyPr>
          <a:lstStyle/>
          <a:p>
            <a:pPr lvl="0" algn="just"/>
            <a:r>
              <a:rPr lang="ru-RU" sz="2400" b="1" dirty="0"/>
              <a:t> 1. </a:t>
            </a:r>
            <a:r>
              <a:rPr lang="ru-RU" sz="2400" b="1" dirty="0" err="1"/>
              <a:t>Загальна</a:t>
            </a:r>
            <a:r>
              <a:rPr lang="ru-RU" sz="2400" b="1" dirty="0"/>
              <a:t> характеристика </a:t>
            </a:r>
            <a:r>
              <a:rPr lang="ru-RU" sz="2400" b="1" dirty="0" err="1"/>
              <a:t>кримінальних</a:t>
            </a:r>
            <a:r>
              <a:rPr lang="ru-RU" sz="2400" b="1" dirty="0"/>
              <a:t> </a:t>
            </a:r>
            <a:r>
              <a:rPr lang="ru-RU" sz="2400" b="1" dirty="0" err="1"/>
              <a:t>правопорушень</a:t>
            </a:r>
            <a:r>
              <a:rPr lang="ru-RU" sz="2400" b="1" dirty="0"/>
              <a:t> у </a:t>
            </a:r>
            <a:r>
              <a:rPr lang="ru-RU" sz="2400" b="1" dirty="0" err="1"/>
              <a:t>сфері</a:t>
            </a:r>
            <a:r>
              <a:rPr lang="ru-RU" sz="2400" b="1" dirty="0"/>
              <a:t> </a:t>
            </a:r>
            <a:r>
              <a:rPr lang="ru-RU" sz="2400" b="1" dirty="0" err="1"/>
              <a:t>використання</a:t>
            </a:r>
            <a:r>
              <a:rPr lang="ru-RU" sz="2400" b="1" dirty="0"/>
              <a:t> </a:t>
            </a:r>
            <a:r>
              <a:rPr lang="ru-RU" sz="2400" b="1" dirty="0" err="1"/>
              <a:t>електронно-обчислювальних</a:t>
            </a:r>
            <a:r>
              <a:rPr lang="ru-RU" sz="2400" b="1" dirty="0"/>
              <a:t> машин (</a:t>
            </a:r>
            <a:r>
              <a:rPr lang="ru-RU" sz="2400" b="1" dirty="0" err="1"/>
              <a:t>комп'ютерів</a:t>
            </a:r>
            <a:r>
              <a:rPr lang="ru-RU" sz="2400" b="1" dirty="0"/>
              <a:t>), систем та </a:t>
            </a:r>
            <a:r>
              <a:rPr lang="ru-RU" sz="2400" b="1" dirty="0" err="1"/>
              <a:t>комп'ютерних</a:t>
            </a:r>
            <a:r>
              <a:rPr lang="ru-RU" sz="2400" b="1" dirty="0"/>
              <a:t> мереж і мереж </a:t>
            </a:r>
            <a:r>
              <a:rPr lang="ru-RU" sz="2400" b="1" dirty="0" err="1"/>
              <a:t>електрозв'язку</a:t>
            </a:r>
            <a:endParaRPr lang="ru-RU" sz="2400" b="1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90634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51933" y="1905001"/>
            <a:ext cx="8229600" cy="245533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 algn="just">
              <a:buNone/>
            </a:pPr>
            <a:r>
              <a:rPr lang="uk-UA" b="1" i="1" dirty="0"/>
              <a:t>Предмет</a:t>
            </a:r>
            <a:r>
              <a:rPr lang="uk-UA" dirty="0"/>
              <a:t> — ЕОМ (комп’ютери), АС, комп’ютерні мережі, мережі електрозв’язку, комп’ютерна інформація, а також інформація, що передається мережами електрозв’язку</a:t>
            </a:r>
            <a:endParaRPr lang="uk-UA" b="1" i="1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Об’єктивна сторона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449263" algn="just">
              <a:buNone/>
            </a:pPr>
            <a:r>
              <a:rPr lang="uk-UA" dirty="0"/>
              <a:t>1) суспільно небезпечними діяннями (діями чи бездіяльністю) у формі: порушення правил експлуатації ЕОМ (комп’ютерів), АС, комп’ютерних мереж чи мереж електрозв’язку або порушення порядку чи правил захисту інформації, яка в них оброблюється; </a:t>
            </a:r>
            <a:endParaRPr lang="ru-RU" dirty="0"/>
          </a:p>
          <a:p>
            <a:pPr marL="0" indent="449263" algn="just">
              <a:buNone/>
            </a:pPr>
            <a:r>
              <a:rPr lang="uk-UA" dirty="0"/>
              <a:t>2) суспільно небезпечними наслідками у вигляді значної шкоди, яка спричиняється вказаними діями; </a:t>
            </a:r>
            <a:endParaRPr lang="ru-RU" dirty="0"/>
          </a:p>
          <a:p>
            <a:pPr marL="0" indent="449263" algn="just">
              <a:buNone/>
            </a:pPr>
            <a:r>
              <a:rPr lang="uk-UA" dirty="0"/>
              <a:t>3) причинним зв’язком між суспільно небезпечними діяннями та суспільно небезпечними наслідками.</a:t>
            </a:r>
            <a:endParaRPr lang="ru-RU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6534" y="270933"/>
            <a:ext cx="3826934" cy="63754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2700" b="1" dirty="0" err="1"/>
              <a:t>Суб'єктивна</a:t>
            </a:r>
            <a:r>
              <a:rPr lang="ru-RU" sz="2700" b="1" dirty="0"/>
              <a:t> сторона</a:t>
            </a:r>
            <a:r>
              <a:rPr lang="ru-RU" sz="2700" dirty="0"/>
              <a:t> - вина у </a:t>
            </a:r>
            <a:r>
              <a:rPr lang="ru-RU" sz="2700" dirty="0" err="1"/>
              <a:t>формі</a:t>
            </a:r>
            <a:r>
              <a:rPr lang="ru-RU" sz="2700" dirty="0"/>
              <a:t> прямого </a:t>
            </a:r>
            <a:r>
              <a:rPr lang="ru-RU" sz="2700" dirty="0" err="1"/>
              <a:t>умислу</a:t>
            </a:r>
            <a:r>
              <a:rPr lang="ru-RU" sz="2700" dirty="0"/>
              <a:t> </a:t>
            </a:r>
            <a:r>
              <a:rPr lang="ru-RU" sz="2700" dirty="0" err="1"/>
              <a:t>або</a:t>
            </a:r>
            <a:r>
              <a:rPr lang="ru-RU" sz="2700" dirty="0"/>
              <a:t> </a:t>
            </a:r>
            <a:r>
              <a:rPr lang="ru-RU" sz="2700" dirty="0" err="1"/>
              <a:t>необережності</a:t>
            </a:r>
            <a:r>
              <a:rPr lang="uk-UA" sz="2700" dirty="0"/>
              <a:t>до порушення правил експлуатації ЕОМ (комп’ютерів), АС, комп’ютерних мереж чи мереж електрозв’язку або порядку чи захисту інформації і необережною формою вини до суспільно небезпечних наслідків — значної шкоди, яка спричинена власнику інформації</a:t>
            </a:r>
            <a:endParaRPr lang="ru-RU" sz="27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49801" y="262466"/>
            <a:ext cx="3987800" cy="6324601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b="1" dirty="0" err="1"/>
              <a:t>Суб'єктом</a:t>
            </a:r>
            <a:r>
              <a:rPr lang="ru-RU" dirty="0"/>
              <a:t> -</a:t>
            </a:r>
            <a:r>
              <a:rPr lang="uk-UA" dirty="0"/>
              <a:t>особа фізична, осудна, яка досягла 16-річного віку і відповідає за експлуатацію ЕОМ (комп’ютерів), АС, комп’ютерних мереж чи мереж електрозв’язку або повинна забезпечувати правила захисту інформації, яка в них обробляється (спеціальний суб’єкт)</a:t>
            </a:r>
            <a:endParaRPr lang="ru-RU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3200"/>
            <a:ext cx="8229600" cy="6477000"/>
          </a:xfrm>
        </p:spPr>
        <p:txBody>
          <a:bodyPr>
            <a:normAutofit fontScale="70000" lnSpcReduction="20000"/>
          </a:bodyPr>
          <a:lstStyle/>
          <a:p>
            <a:pPr marL="0" lvl="0" indent="449263" algn="just">
              <a:buNone/>
            </a:pPr>
            <a:r>
              <a:rPr lang="uk-UA" b="1" dirty="0"/>
              <a:t>7. Перешкоджання роботі електронно-обчислювальних машин (комп'ютерів), автоматизованих систем, комп'ютерних мереж чи мереж електрозв'язку шляхом масового розповсюдження повідомлень електрозв'язку (ст. 363</a:t>
            </a:r>
            <a:r>
              <a:rPr lang="uk-UA" b="1" baseline="30000" dirty="0"/>
              <a:t>1</a:t>
            </a:r>
            <a:r>
              <a:rPr lang="uk-UA" b="1" dirty="0"/>
              <a:t> КК)</a:t>
            </a:r>
            <a:endParaRPr lang="ru-RU" dirty="0"/>
          </a:p>
          <a:p>
            <a:pPr marL="0" indent="449263" algn="just">
              <a:buNone/>
            </a:pPr>
            <a:r>
              <a:rPr lang="ru-RU" i="1" dirty="0"/>
              <a:t>1. </a:t>
            </a:r>
            <a:r>
              <a:rPr lang="ru-RU" i="1" dirty="0" err="1"/>
              <a:t>Умисне</a:t>
            </a:r>
            <a:r>
              <a:rPr lang="ru-RU" i="1" dirty="0"/>
              <a:t> </a:t>
            </a:r>
            <a:r>
              <a:rPr lang="ru-RU" i="1" dirty="0" err="1"/>
              <a:t>масове</a:t>
            </a:r>
            <a:r>
              <a:rPr lang="ru-RU" i="1" dirty="0"/>
              <a:t> </a:t>
            </a:r>
            <a:r>
              <a:rPr lang="ru-RU" i="1" dirty="0" err="1"/>
              <a:t>розповсюдження</a:t>
            </a:r>
            <a:r>
              <a:rPr lang="ru-RU" i="1" dirty="0"/>
              <a:t> </a:t>
            </a:r>
            <a:r>
              <a:rPr lang="ru-RU" i="1" dirty="0" err="1"/>
              <a:t>повідомлень</a:t>
            </a:r>
            <a:r>
              <a:rPr lang="ru-RU" i="1" dirty="0"/>
              <a:t> </a:t>
            </a:r>
            <a:r>
              <a:rPr lang="ru-RU" i="1" dirty="0" err="1"/>
              <a:t>електрозв'язку</a:t>
            </a:r>
            <a:r>
              <a:rPr lang="ru-RU" i="1" dirty="0"/>
              <a:t>, </a:t>
            </a:r>
            <a:r>
              <a:rPr lang="ru-RU" i="1" dirty="0" err="1"/>
              <a:t>здійснене</a:t>
            </a:r>
            <a:r>
              <a:rPr lang="ru-RU" i="1" dirty="0"/>
              <a:t> без </a:t>
            </a:r>
            <a:r>
              <a:rPr lang="ru-RU" i="1" dirty="0" err="1"/>
              <a:t>попередньої</a:t>
            </a:r>
            <a:r>
              <a:rPr lang="ru-RU" i="1" dirty="0"/>
              <a:t> </a:t>
            </a:r>
            <a:r>
              <a:rPr lang="ru-RU" i="1" dirty="0" err="1"/>
              <a:t>згоди</a:t>
            </a:r>
            <a:r>
              <a:rPr lang="ru-RU" i="1" dirty="0"/>
              <a:t> </a:t>
            </a:r>
            <a:r>
              <a:rPr lang="ru-RU" i="1" dirty="0" err="1"/>
              <a:t>адресатів</a:t>
            </a:r>
            <a:r>
              <a:rPr lang="ru-RU" i="1" dirty="0"/>
              <a:t>, </a:t>
            </a:r>
            <a:r>
              <a:rPr lang="ru-RU" i="1" dirty="0" err="1"/>
              <a:t>що</a:t>
            </a:r>
            <a:r>
              <a:rPr lang="ru-RU" i="1" dirty="0"/>
              <a:t> </a:t>
            </a:r>
            <a:r>
              <a:rPr lang="ru-RU" i="1" dirty="0" err="1"/>
              <a:t>призвело</a:t>
            </a:r>
            <a:r>
              <a:rPr lang="ru-RU" i="1" dirty="0"/>
              <a:t> до </a:t>
            </a:r>
            <a:r>
              <a:rPr lang="ru-RU" i="1" dirty="0" err="1"/>
              <a:t>порушення</a:t>
            </a:r>
            <a:r>
              <a:rPr lang="ru-RU" i="1" dirty="0"/>
              <a:t> </a:t>
            </a:r>
            <a:r>
              <a:rPr lang="ru-RU" i="1" dirty="0" err="1"/>
              <a:t>або</a:t>
            </a:r>
            <a:r>
              <a:rPr lang="ru-RU" i="1" dirty="0"/>
              <a:t> </a:t>
            </a:r>
            <a:r>
              <a:rPr lang="ru-RU" i="1" dirty="0" err="1"/>
              <a:t>припинення</a:t>
            </a:r>
            <a:r>
              <a:rPr lang="ru-RU" i="1" dirty="0"/>
              <a:t> </a:t>
            </a:r>
            <a:r>
              <a:rPr lang="ru-RU" i="1" dirty="0" err="1"/>
              <a:t>роботи</a:t>
            </a:r>
            <a:r>
              <a:rPr lang="ru-RU" i="1" dirty="0"/>
              <a:t> </a:t>
            </a:r>
            <a:r>
              <a:rPr lang="ru-RU" i="1" dirty="0" err="1"/>
              <a:t>електронно-обчислювальних</a:t>
            </a:r>
            <a:r>
              <a:rPr lang="ru-RU" i="1" dirty="0"/>
              <a:t> машин (</a:t>
            </a:r>
            <a:r>
              <a:rPr lang="ru-RU" i="1" dirty="0" err="1"/>
              <a:t>комп'ютерів</a:t>
            </a:r>
            <a:r>
              <a:rPr lang="ru-RU" i="1" dirty="0"/>
              <a:t>), </a:t>
            </a:r>
            <a:r>
              <a:rPr lang="ru-RU" i="1" dirty="0" err="1"/>
              <a:t>автоматизованих</a:t>
            </a:r>
            <a:r>
              <a:rPr lang="ru-RU" i="1" dirty="0"/>
              <a:t> систем, </a:t>
            </a:r>
            <a:r>
              <a:rPr lang="ru-RU" i="1" dirty="0" err="1"/>
              <a:t>комп'ютерних</a:t>
            </a:r>
            <a:r>
              <a:rPr lang="ru-RU" i="1" dirty="0"/>
              <a:t> мереж </a:t>
            </a:r>
            <a:r>
              <a:rPr lang="ru-RU" i="1" dirty="0" err="1"/>
              <a:t>чи</a:t>
            </a:r>
            <a:r>
              <a:rPr lang="ru-RU" i="1" dirty="0"/>
              <a:t> </a:t>
            </a:r>
            <a:r>
              <a:rPr lang="ru-RU" i="1" dirty="0" err="1"/>
              <a:t>мереж</a:t>
            </a:r>
            <a:r>
              <a:rPr lang="ru-RU" i="1" dirty="0"/>
              <a:t> </a:t>
            </a:r>
            <a:r>
              <a:rPr lang="ru-RU" i="1" dirty="0" err="1"/>
              <a:t>електрозв'язку</a:t>
            </a:r>
            <a:r>
              <a:rPr lang="ru-RU" i="1" dirty="0"/>
              <a:t>, -</a:t>
            </a:r>
            <a:endParaRPr lang="ru-RU" dirty="0"/>
          </a:p>
          <a:p>
            <a:pPr marL="0" indent="449263" algn="just">
              <a:buNone/>
            </a:pPr>
            <a:r>
              <a:rPr lang="ru-RU" i="1" dirty="0" err="1"/>
              <a:t>карається</a:t>
            </a:r>
            <a:r>
              <a:rPr lang="ru-RU" i="1" dirty="0"/>
              <a:t> штрафом від </a:t>
            </a:r>
            <a:r>
              <a:rPr lang="ru-RU" i="1" dirty="0" err="1"/>
              <a:t>п'ятисот</a:t>
            </a:r>
            <a:r>
              <a:rPr lang="ru-RU" i="1" dirty="0"/>
              <a:t> до </a:t>
            </a:r>
            <a:r>
              <a:rPr lang="ru-RU" i="1" dirty="0" err="1"/>
              <a:t>тисячі</a:t>
            </a:r>
            <a:r>
              <a:rPr lang="ru-RU" i="1" dirty="0"/>
              <a:t> </a:t>
            </a:r>
            <a:r>
              <a:rPr lang="ru-RU" i="1" dirty="0" err="1"/>
              <a:t>неоподатковуваних</a:t>
            </a:r>
            <a:r>
              <a:rPr lang="ru-RU" i="1" dirty="0"/>
              <a:t> </a:t>
            </a:r>
            <a:r>
              <a:rPr lang="ru-RU" i="1" dirty="0" err="1"/>
              <a:t>мінімумів</a:t>
            </a:r>
            <a:r>
              <a:rPr lang="ru-RU" i="1" dirty="0"/>
              <a:t> </a:t>
            </a:r>
            <a:r>
              <a:rPr lang="ru-RU" i="1" dirty="0" err="1"/>
              <a:t>доходів</a:t>
            </a:r>
            <a:r>
              <a:rPr lang="ru-RU" i="1" dirty="0"/>
              <a:t> </a:t>
            </a:r>
            <a:r>
              <a:rPr lang="ru-RU" i="1" dirty="0" err="1"/>
              <a:t>громадян</a:t>
            </a:r>
            <a:r>
              <a:rPr lang="ru-RU" i="1" dirty="0"/>
              <a:t> </a:t>
            </a:r>
            <a:r>
              <a:rPr lang="ru-RU" i="1" dirty="0" err="1"/>
              <a:t>або</a:t>
            </a:r>
            <a:r>
              <a:rPr lang="ru-RU" i="1" dirty="0"/>
              <a:t> </a:t>
            </a:r>
            <a:r>
              <a:rPr lang="ru-RU" i="1" dirty="0" err="1"/>
              <a:t>обмеженням</a:t>
            </a:r>
            <a:r>
              <a:rPr lang="ru-RU" i="1" dirty="0"/>
              <a:t> </a:t>
            </a:r>
            <a:r>
              <a:rPr lang="ru-RU" i="1" dirty="0" err="1"/>
              <a:t>волі</a:t>
            </a:r>
            <a:r>
              <a:rPr lang="ru-RU" i="1" dirty="0"/>
              <a:t> на строк до </a:t>
            </a:r>
            <a:r>
              <a:rPr lang="ru-RU" i="1" dirty="0" err="1"/>
              <a:t>трьох</a:t>
            </a:r>
            <a:r>
              <a:rPr lang="ru-RU" i="1" dirty="0"/>
              <a:t> </a:t>
            </a:r>
            <a:r>
              <a:rPr lang="ru-RU" i="1" dirty="0" err="1"/>
              <a:t>років</a:t>
            </a:r>
            <a:r>
              <a:rPr lang="ru-RU" i="1" dirty="0"/>
              <a:t>.</a:t>
            </a:r>
            <a:endParaRPr lang="ru-RU" dirty="0"/>
          </a:p>
          <a:p>
            <a:pPr marL="0" indent="449263" algn="just">
              <a:buNone/>
            </a:pPr>
            <a:r>
              <a:rPr lang="ru-RU" i="1" dirty="0"/>
              <a:t>2. </a:t>
            </a:r>
            <a:r>
              <a:rPr lang="ru-RU" i="1" dirty="0" err="1"/>
              <a:t>Ті</a:t>
            </a:r>
            <a:r>
              <a:rPr lang="ru-RU" i="1" dirty="0"/>
              <a:t> </a:t>
            </a:r>
            <a:r>
              <a:rPr lang="ru-RU" i="1" dirty="0" err="1"/>
              <a:t>самі</a:t>
            </a:r>
            <a:r>
              <a:rPr lang="ru-RU" i="1" dirty="0"/>
              <a:t> </a:t>
            </a:r>
            <a:r>
              <a:rPr lang="ru-RU" i="1" dirty="0" err="1"/>
              <a:t>дії</a:t>
            </a:r>
            <a:r>
              <a:rPr lang="ru-RU" i="1" dirty="0"/>
              <a:t>, </a:t>
            </a:r>
            <a:r>
              <a:rPr lang="ru-RU" i="1" dirty="0" err="1"/>
              <a:t>вчинені</a:t>
            </a:r>
            <a:r>
              <a:rPr lang="ru-RU" i="1" dirty="0"/>
              <a:t> повторно </a:t>
            </a:r>
            <a:r>
              <a:rPr lang="ru-RU" i="1" dirty="0" err="1"/>
              <a:t>або</a:t>
            </a:r>
            <a:r>
              <a:rPr lang="ru-RU" i="1" dirty="0"/>
              <a:t> за </a:t>
            </a:r>
            <a:r>
              <a:rPr lang="ru-RU" i="1" dirty="0" err="1"/>
              <a:t>попередньою</a:t>
            </a:r>
            <a:r>
              <a:rPr lang="ru-RU" i="1" dirty="0"/>
              <a:t> </a:t>
            </a:r>
            <a:r>
              <a:rPr lang="ru-RU" i="1" dirty="0" err="1"/>
              <a:t>змовою</a:t>
            </a:r>
            <a:r>
              <a:rPr lang="ru-RU" i="1" dirty="0"/>
              <a:t> </a:t>
            </a:r>
            <a:r>
              <a:rPr lang="ru-RU" i="1" dirty="0" err="1"/>
              <a:t>групою</a:t>
            </a:r>
            <a:r>
              <a:rPr lang="ru-RU" i="1" dirty="0"/>
              <a:t> </a:t>
            </a:r>
            <a:r>
              <a:rPr lang="ru-RU" i="1" dirty="0" err="1"/>
              <a:t>осіб</a:t>
            </a:r>
            <a:r>
              <a:rPr lang="ru-RU" i="1" dirty="0"/>
              <a:t>, </a:t>
            </a:r>
            <a:r>
              <a:rPr lang="ru-RU" i="1" dirty="0" err="1"/>
              <a:t>якщо</a:t>
            </a:r>
            <a:r>
              <a:rPr lang="ru-RU" i="1" dirty="0"/>
              <a:t> вони </a:t>
            </a:r>
            <a:r>
              <a:rPr lang="ru-RU" i="1" dirty="0" err="1"/>
              <a:t>заподіяли</a:t>
            </a:r>
            <a:r>
              <a:rPr lang="ru-RU" i="1" dirty="0"/>
              <a:t> </a:t>
            </a:r>
            <a:r>
              <a:rPr lang="ru-RU" i="1" dirty="0" err="1"/>
              <a:t>значну</a:t>
            </a:r>
            <a:r>
              <a:rPr lang="ru-RU" i="1" dirty="0"/>
              <a:t> шкоду, -</a:t>
            </a:r>
            <a:endParaRPr lang="ru-RU" dirty="0"/>
          </a:p>
          <a:p>
            <a:pPr marL="0" indent="449263" algn="just">
              <a:buNone/>
            </a:pPr>
            <a:r>
              <a:rPr lang="ru-RU" i="1" dirty="0" err="1"/>
              <a:t>караються</a:t>
            </a:r>
            <a:r>
              <a:rPr lang="ru-RU" i="1" dirty="0"/>
              <a:t> </a:t>
            </a:r>
            <a:r>
              <a:rPr lang="ru-RU" i="1" dirty="0" err="1"/>
              <a:t>обмеженням</a:t>
            </a:r>
            <a:r>
              <a:rPr lang="ru-RU" i="1" dirty="0"/>
              <a:t> </a:t>
            </a:r>
            <a:r>
              <a:rPr lang="ru-RU" i="1" dirty="0" err="1"/>
              <a:t>волі</a:t>
            </a:r>
            <a:r>
              <a:rPr lang="ru-RU" i="1" dirty="0"/>
              <a:t> на строк до </a:t>
            </a:r>
            <a:r>
              <a:rPr lang="ru-RU" i="1" dirty="0" err="1"/>
              <a:t>п'яти</a:t>
            </a:r>
            <a:r>
              <a:rPr lang="ru-RU" i="1" dirty="0"/>
              <a:t> </a:t>
            </a:r>
            <a:r>
              <a:rPr lang="ru-RU" i="1" dirty="0" err="1"/>
              <a:t>років</a:t>
            </a:r>
            <a:r>
              <a:rPr lang="ru-RU" i="1" dirty="0"/>
              <a:t> </a:t>
            </a:r>
            <a:r>
              <a:rPr lang="ru-RU" i="1" dirty="0" err="1"/>
              <a:t>або</a:t>
            </a:r>
            <a:r>
              <a:rPr lang="ru-RU" i="1" dirty="0"/>
              <a:t> </a:t>
            </a:r>
            <a:r>
              <a:rPr lang="ru-RU" i="1" dirty="0" err="1"/>
              <a:t>позбавленням</a:t>
            </a:r>
            <a:r>
              <a:rPr lang="ru-RU" i="1" dirty="0"/>
              <a:t> </a:t>
            </a:r>
            <a:r>
              <a:rPr lang="ru-RU" i="1" dirty="0" err="1"/>
              <a:t>волі</a:t>
            </a:r>
            <a:r>
              <a:rPr lang="ru-RU" i="1" dirty="0"/>
              <a:t> на той </a:t>
            </a:r>
            <a:r>
              <a:rPr lang="ru-RU" i="1" dirty="0" err="1"/>
              <a:t>самий</a:t>
            </a:r>
            <a:r>
              <a:rPr lang="ru-RU" i="1" dirty="0"/>
              <a:t> строк, </a:t>
            </a:r>
            <a:r>
              <a:rPr lang="ru-RU" i="1" dirty="0" err="1"/>
              <a:t>з</a:t>
            </a:r>
            <a:r>
              <a:rPr lang="ru-RU" i="1" dirty="0"/>
              <a:t> </a:t>
            </a:r>
            <a:r>
              <a:rPr lang="ru-RU" i="1" dirty="0" err="1"/>
              <a:t>позбавленням</a:t>
            </a:r>
            <a:r>
              <a:rPr lang="ru-RU" i="1" dirty="0"/>
              <a:t> права </a:t>
            </a:r>
            <a:r>
              <a:rPr lang="ru-RU" i="1" dirty="0" err="1"/>
              <a:t>обіймати</a:t>
            </a:r>
            <a:r>
              <a:rPr lang="ru-RU" i="1" dirty="0"/>
              <a:t> </a:t>
            </a:r>
            <a:r>
              <a:rPr lang="ru-RU" i="1" dirty="0" err="1"/>
              <a:t>певні</a:t>
            </a:r>
            <a:r>
              <a:rPr lang="ru-RU" i="1" dirty="0"/>
              <a:t> посади </a:t>
            </a:r>
            <a:r>
              <a:rPr lang="ru-RU" i="1" dirty="0" err="1"/>
              <a:t>або</a:t>
            </a:r>
            <a:r>
              <a:rPr lang="ru-RU" i="1" dirty="0"/>
              <a:t> </a:t>
            </a:r>
            <a:r>
              <a:rPr lang="ru-RU" i="1" dirty="0" err="1"/>
              <a:t>займатися</a:t>
            </a:r>
            <a:r>
              <a:rPr lang="ru-RU" i="1" dirty="0"/>
              <a:t> </a:t>
            </a:r>
            <a:r>
              <a:rPr lang="ru-RU" i="1" dirty="0" err="1"/>
              <a:t>певною</a:t>
            </a:r>
            <a:r>
              <a:rPr lang="ru-RU" i="1" dirty="0"/>
              <a:t> </a:t>
            </a:r>
            <a:r>
              <a:rPr lang="ru-RU" i="1" dirty="0" err="1"/>
              <a:t>діяльністю</a:t>
            </a:r>
            <a:r>
              <a:rPr lang="ru-RU" i="1" dirty="0"/>
              <a:t> на строк до </a:t>
            </a:r>
            <a:r>
              <a:rPr lang="ru-RU" i="1" dirty="0" err="1"/>
              <a:t>трьох</a:t>
            </a:r>
            <a:r>
              <a:rPr lang="ru-RU" i="1" dirty="0"/>
              <a:t> </a:t>
            </a:r>
            <a:r>
              <a:rPr lang="ru-RU" i="1" dirty="0" err="1"/>
              <a:t>років</a:t>
            </a:r>
            <a:r>
              <a:rPr lang="ru-RU" i="1" dirty="0"/>
              <a:t>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51933" y="1905001"/>
            <a:ext cx="8229600" cy="245533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marL="0" indent="449263" algn="just">
              <a:buNone/>
            </a:pPr>
            <a:r>
              <a:rPr lang="uk-UA" b="1" i="1" dirty="0"/>
              <a:t>Безпосередній об’єкт</a:t>
            </a:r>
            <a:r>
              <a:rPr lang="uk-UA" dirty="0"/>
              <a:t> - нормальне функціонування ЕОМ (комп’ютерів), АС, комп’ютерних мереж чи мереж електрозв’язку.</a:t>
            </a:r>
            <a:endParaRPr lang="ru-RU" dirty="0"/>
          </a:p>
          <a:p>
            <a:pPr marL="0" indent="449263" algn="just">
              <a:buNone/>
            </a:pPr>
            <a:r>
              <a:rPr lang="uk-UA" b="1" i="1"/>
              <a:t>Предмет</a:t>
            </a:r>
            <a:r>
              <a:rPr lang="uk-UA"/>
              <a:t> - </a:t>
            </a:r>
            <a:r>
              <a:rPr lang="uk-UA" dirty="0"/>
              <a:t>ЕОМ (комп’ютери), АС, комп’ютерні мережі чи мережі електрозв’язку, комп’ютерна інформація, а також інформація, що передається засобами електрозв’язку.</a:t>
            </a:r>
            <a:endParaRPr lang="ru-RU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Об’єктивна сторона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449263" algn="just">
              <a:buNone/>
            </a:pPr>
            <a:r>
              <a:rPr lang="uk-UA" dirty="0"/>
              <a:t>1) суспільно небезпечними діями у вигляді масового розповсюдження повідомлень електрозв’язку, здійсненого без попередньої згоди адресатів; </a:t>
            </a:r>
            <a:endParaRPr lang="ru-RU" dirty="0"/>
          </a:p>
          <a:p>
            <a:pPr marL="0" indent="449263" algn="just">
              <a:buNone/>
            </a:pPr>
            <a:r>
              <a:rPr lang="uk-UA" dirty="0"/>
              <a:t>2) суспільно небезпечними наслідками у вигляді порушення або припинення роботи автоматизованих систем, комп’ютерних мереж чи мереж електрозв’язку; </a:t>
            </a:r>
            <a:endParaRPr lang="ru-RU" dirty="0"/>
          </a:p>
          <a:p>
            <a:pPr marL="0" indent="449263" algn="just">
              <a:buNone/>
            </a:pPr>
            <a:r>
              <a:rPr lang="uk-UA" dirty="0"/>
              <a:t>3) причинним зв’язком зазначених дій із наслідками.</a:t>
            </a:r>
            <a:endParaRPr lang="ru-RU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6534" y="1481667"/>
            <a:ext cx="3826934" cy="276013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700" b="1" dirty="0" err="1"/>
              <a:t>Суб'єктивна</a:t>
            </a:r>
            <a:r>
              <a:rPr lang="ru-RU" sz="2700" b="1" dirty="0"/>
              <a:t> сторона</a:t>
            </a:r>
            <a:r>
              <a:rPr lang="ru-RU" sz="2700" dirty="0"/>
              <a:t> - вина у </a:t>
            </a:r>
            <a:r>
              <a:rPr lang="ru-RU" sz="2700" dirty="0" err="1"/>
              <a:t>формі</a:t>
            </a:r>
            <a:r>
              <a:rPr lang="ru-RU" sz="2700" dirty="0"/>
              <a:t> </a:t>
            </a:r>
            <a:r>
              <a:rPr lang="ru-RU" sz="2700" dirty="0" err="1"/>
              <a:t>умислу</a:t>
            </a:r>
            <a:endParaRPr lang="ru-RU" sz="27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49801" y="1456267"/>
            <a:ext cx="3987800" cy="28194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>
              <a:buNone/>
            </a:pPr>
            <a:endParaRPr lang="ru-RU" b="1" dirty="0"/>
          </a:p>
          <a:p>
            <a:pPr algn="ctr">
              <a:buNone/>
            </a:pPr>
            <a:r>
              <a:rPr lang="ru-RU" b="1" dirty="0" err="1"/>
              <a:t>Суб'єктом</a:t>
            </a:r>
            <a:r>
              <a:rPr lang="ru-RU" dirty="0"/>
              <a:t> -</a:t>
            </a:r>
            <a:r>
              <a:rPr lang="uk-UA" dirty="0"/>
              <a:t>особа фізична, осудна, яка досягла 16-річного віку</a:t>
            </a:r>
            <a:endParaRPr lang="ru-RU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54000"/>
            <a:ext cx="8229600" cy="5872163"/>
          </a:xfrm>
        </p:spPr>
        <p:txBody>
          <a:bodyPr/>
          <a:lstStyle/>
          <a:p>
            <a:pPr marL="0" indent="0">
              <a:buNone/>
            </a:pPr>
            <a:r>
              <a:rPr lang="uk-UA" b="1" i="1" dirty="0"/>
              <a:t>Кваліфікуючі ознаки (ч. 3 ст. 361 КК):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1) повторність;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2) за попередньою змовою </a:t>
            </a:r>
            <a:r>
              <a:rPr lang="uk-UA"/>
              <a:t>групою осіб.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lenvo\Desktop\info-1170-mi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69268" y="3217333"/>
            <a:ext cx="5274732" cy="3530599"/>
          </a:xfrm>
          <a:prstGeom prst="rect">
            <a:avLst/>
          </a:prstGeom>
          <a:noFill/>
          <a:effectLst>
            <a:softEdge rad="63500"/>
          </a:effectLst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5459" y="220133"/>
            <a:ext cx="7869891" cy="5956830"/>
          </a:xfrm>
        </p:spPr>
        <p:txBody>
          <a:bodyPr/>
          <a:lstStyle/>
          <a:p>
            <a:pPr marL="0" indent="449263">
              <a:buNone/>
            </a:pPr>
            <a:endParaRPr lang="uk-UA" b="1" dirty="0"/>
          </a:p>
          <a:p>
            <a:pPr marL="0" indent="449263">
              <a:buNone/>
            </a:pPr>
            <a:r>
              <a:rPr lang="uk-UA" b="1" dirty="0"/>
              <a:t>Родовий об’єкт </a:t>
            </a:r>
            <a:r>
              <a:rPr lang="uk-UA" b="1" i="1" dirty="0"/>
              <a:t>– </a:t>
            </a:r>
            <a:r>
              <a:rPr lang="uk-UA" dirty="0"/>
              <a:t>інформаційна безпека</a:t>
            </a:r>
          </a:p>
          <a:p>
            <a:pPr marL="0" indent="449263">
              <a:buNone/>
            </a:pPr>
            <a:r>
              <a:rPr lang="uk-UA" b="1" i="1" dirty="0"/>
              <a:t> 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DE9187B-3F8A-4563-85F8-77B36006D2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86328"/>
            <a:ext cx="8229600" cy="5839836"/>
          </a:xfrm>
        </p:spPr>
        <p:txBody>
          <a:bodyPr>
            <a:normAutofit fontScale="77500" lnSpcReduction="20000"/>
          </a:bodyPr>
          <a:lstStyle/>
          <a:p>
            <a:pPr marL="514350" indent="-514350" algn="just">
              <a:buFont typeface="+mj-lt"/>
              <a:buAutoNum type="arabicParenR"/>
            </a:pPr>
            <a:r>
              <a:rPr lang="ru-RU" b="1" i="1" dirty="0" err="1"/>
              <a:t>інформаційна</a:t>
            </a:r>
            <a:r>
              <a:rPr lang="ru-RU" b="1" i="1" dirty="0"/>
              <a:t> (</a:t>
            </a:r>
            <a:r>
              <a:rPr lang="ru-RU" b="1" i="1" dirty="0" err="1"/>
              <a:t>автоматизована</a:t>
            </a:r>
            <a:r>
              <a:rPr lang="ru-RU" b="1" i="1" dirty="0"/>
              <a:t>) система </a:t>
            </a:r>
            <a:r>
              <a:rPr lang="ru-RU" dirty="0"/>
              <a:t>– </a:t>
            </a:r>
            <a:r>
              <a:rPr lang="ru-RU" dirty="0" err="1"/>
              <a:t>організаційно-технічна</a:t>
            </a:r>
            <a:r>
              <a:rPr lang="ru-RU" dirty="0"/>
              <a:t> система, в </a:t>
            </a:r>
            <a:r>
              <a:rPr lang="ru-RU" dirty="0" err="1"/>
              <a:t>якій</a:t>
            </a:r>
            <a:r>
              <a:rPr lang="ru-RU" dirty="0"/>
              <a:t> </a:t>
            </a:r>
            <a:r>
              <a:rPr lang="ru-RU" dirty="0" err="1"/>
              <a:t>реалізується</a:t>
            </a:r>
            <a:r>
              <a:rPr lang="ru-RU" dirty="0"/>
              <a:t> </a:t>
            </a:r>
            <a:r>
              <a:rPr lang="ru-RU" dirty="0" err="1"/>
              <a:t>технологія</a:t>
            </a:r>
            <a:r>
              <a:rPr lang="ru-RU" dirty="0"/>
              <a:t> </a:t>
            </a:r>
            <a:r>
              <a:rPr lang="ru-RU" dirty="0" err="1"/>
              <a:t>обробки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з </a:t>
            </a:r>
            <a:r>
              <a:rPr lang="ru-RU" dirty="0" err="1"/>
              <a:t>використанням</a:t>
            </a:r>
            <a:r>
              <a:rPr lang="ru-RU" dirty="0"/>
              <a:t> </a:t>
            </a:r>
            <a:r>
              <a:rPr lang="ru-RU" dirty="0" err="1"/>
              <a:t>технічних</a:t>
            </a:r>
            <a:r>
              <a:rPr lang="ru-RU" dirty="0"/>
              <a:t> і </a:t>
            </a:r>
            <a:r>
              <a:rPr lang="ru-RU" dirty="0" err="1"/>
              <a:t>програмних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(ст. 1 Закону «Про </a:t>
            </a:r>
            <a:r>
              <a:rPr lang="ru-RU" dirty="0" err="1"/>
              <a:t>захист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в </a:t>
            </a:r>
            <a:r>
              <a:rPr lang="ru-RU" dirty="0" err="1"/>
              <a:t>інформаційно-комунікаційних</a:t>
            </a:r>
            <a:r>
              <a:rPr lang="ru-RU" dirty="0"/>
              <a:t> системах»)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ru-RU" b="1" i="1" dirty="0" err="1"/>
              <a:t>електронні</a:t>
            </a:r>
            <a:r>
              <a:rPr lang="ru-RU" b="1" i="1" dirty="0"/>
              <a:t> </a:t>
            </a:r>
            <a:r>
              <a:rPr lang="ru-RU" b="1" i="1" dirty="0" err="1"/>
              <a:t>комунікаційні</a:t>
            </a:r>
            <a:r>
              <a:rPr lang="ru-RU" b="1" i="1" dirty="0"/>
              <a:t> </a:t>
            </a:r>
            <a:r>
              <a:rPr lang="ru-RU" b="1" i="1" dirty="0" err="1"/>
              <a:t>системи</a:t>
            </a:r>
            <a:r>
              <a:rPr lang="ru-RU" b="1" i="1" dirty="0"/>
              <a:t> </a:t>
            </a:r>
            <a:r>
              <a:rPr lang="ru-RU" dirty="0"/>
              <a:t>– </a:t>
            </a:r>
            <a:r>
              <a:rPr lang="ru-RU" dirty="0" err="1"/>
              <a:t>визначення</a:t>
            </a:r>
            <a:r>
              <a:rPr lang="ru-RU" dirty="0"/>
              <a:t> в </a:t>
            </a:r>
            <a:r>
              <a:rPr lang="ru-RU" dirty="0" err="1"/>
              <a:t>законодавстві</a:t>
            </a:r>
            <a:r>
              <a:rPr lang="ru-RU" dirty="0"/>
              <a:t> </a:t>
            </a:r>
            <a:r>
              <a:rPr lang="ru-RU" dirty="0" err="1"/>
              <a:t>немає</a:t>
            </a:r>
            <a:r>
              <a:rPr lang="ru-RU" dirty="0"/>
              <a:t>. Є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е.к</a:t>
            </a:r>
            <a:r>
              <a:rPr lang="ru-RU" dirty="0"/>
              <a:t>. мережа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ru-RU" b="1" i="1" dirty="0" err="1"/>
              <a:t>інформаційно-комунікаційна</a:t>
            </a:r>
            <a:r>
              <a:rPr lang="ru-RU" b="1" i="1" dirty="0"/>
              <a:t> система </a:t>
            </a:r>
            <a:r>
              <a:rPr lang="ru-RU" dirty="0"/>
              <a:t>– </a:t>
            </a:r>
            <a:r>
              <a:rPr lang="ru-RU" dirty="0" err="1"/>
              <a:t>сукупність</a:t>
            </a:r>
            <a:r>
              <a:rPr lang="ru-RU" dirty="0"/>
              <a:t> </a:t>
            </a:r>
            <a:r>
              <a:rPr lang="ru-RU" dirty="0" err="1"/>
              <a:t>інформаційних</a:t>
            </a:r>
            <a:r>
              <a:rPr lang="ru-RU" dirty="0"/>
              <a:t> та </a:t>
            </a:r>
            <a:r>
              <a:rPr lang="ru-RU" dirty="0" err="1"/>
              <a:t>електронних</a:t>
            </a:r>
            <a:r>
              <a:rPr lang="ru-RU" dirty="0"/>
              <a:t> </a:t>
            </a:r>
            <a:r>
              <a:rPr lang="ru-RU" dirty="0" err="1"/>
              <a:t>комунікаційних</a:t>
            </a:r>
            <a:r>
              <a:rPr lang="ru-RU" dirty="0"/>
              <a:t> систем, </a:t>
            </a:r>
            <a:r>
              <a:rPr lang="ru-RU" dirty="0" err="1"/>
              <a:t>які</a:t>
            </a:r>
            <a:r>
              <a:rPr lang="ru-RU" dirty="0"/>
              <a:t> у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обробки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</a:t>
            </a:r>
            <a:r>
              <a:rPr lang="ru-RU" dirty="0" err="1"/>
              <a:t>діють</a:t>
            </a:r>
            <a:r>
              <a:rPr lang="ru-RU" dirty="0"/>
              <a:t> як </a:t>
            </a:r>
            <a:r>
              <a:rPr lang="ru-RU" dirty="0" err="1"/>
              <a:t>єдине</a:t>
            </a:r>
            <a:r>
              <a:rPr lang="ru-RU" dirty="0"/>
              <a:t> </a:t>
            </a:r>
            <a:r>
              <a:rPr lang="ru-RU" dirty="0" err="1"/>
              <a:t>ціле</a:t>
            </a:r>
            <a:r>
              <a:rPr lang="ru-RU" dirty="0"/>
              <a:t> (ст. 1 Закону «Про </a:t>
            </a:r>
            <a:r>
              <a:rPr lang="ru-RU" dirty="0" err="1"/>
              <a:t>захист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в </a:t>
            </a:r>
            <a:r>
              <a:rPr lang="ru-RU" dirty="0" err="1"/>
              <a:t>інформаційно-комунікаційних</a:t>
            </a:r>
            <a:r>
              <a:rPr lang="ru-RU" dirty="0"/>
              <a:t> системах»)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ru-RU" b="1" i="1" dirty="0" err="1"/>
              <a:t>електронна</a:t>
            </a:r>
            <a:r>
              <a:rPr lang="ru-RU" b="1" i="1" dirty="0"/>
              <a:t> </a:t>
            </a:r>
            <a:r>
              <a:rPr lang="ru-RU" b="1" i="1" dirty="0" err="1"/>
              <a:t>комунікаційна</a:t>
            </a:r>
            <a:r>
              <a:rPr lang="ru-RU" b="1" i="1" dirty="0"/>
              <a:t> мережа </a:t>
            </a:r>
            <a:r>
              <a:rPr lang="ru-RU" dirty="0"/>
              <a:t>– комплекс </a:t>
            </a:r>
            <a:r>
              <a:rPr lang="ru-RU" dirty="0" err="1"/>
              <a:t>технічних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електронних</a:t>
            </a:r>
            <a:r>
              <a:rPr lang="ru-RU" dirty="0"/>
              <a:t> </a:t>
            </a:r>
            <a:r>
              <a:rPr lang="ru-RU" dirty="0" err="1"/>
              <a:t>комунікацій</a:t>
            </a:r>
            <a:r>
              <a:rPr lang="ru-RU" dirty="0"/>
              <a:t> та </a:t>
            </a:r>
            <a:r>
              <a:rPr lang="ru-RU" dirty="0" err="1"/>
              <a:t>споруд</a:t>
            </a:r>
            <a:r>
              <a:rPr lang="ru-RU" dirty="0"/>
              <a:t>, </a:t>
            </a:r>
            <a:r>
              <a:rPr lang="ru-RU" dirty="0" err="1"/>
              <a:t>призначених</a:t>
            </a:r>
            <a:r>
              <a:rPr lang="ru-RU" dirty="0"/>
              <a:t> для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електронних</a:t>
            </a:r>
            <a:r>
              <a:rPr lang="ru-RU" dirty="0"/>
              <a:t> </a:t>
            </a:r>
            <a:r>
              <a:rPr lang="ru-RU" dirty="0" err="1"/>
              <a:t>комунікаційних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(п. 26 ст. 2 Закону «Про </a:t>
            </a:r>
            <a:r>
              <a:rPr lang="ru-RU" dirty="0" err="1"/>
              <a:t>електронні</a:t>
            </a:r>
            <a:r>
              <a:rPr lang="ru-RU" dirty="0"/>
              <a:t> </a:t>
            </a:r>
            <a:r>
              <a:rPr lang="ru-RU" dirty="0" err="1"/>
              <a:t>комунікації</a:t>
            </a:r>
            <a:r>
              <a:rPr lang="ru-RU" dirty="0"/>
              <a:t>»)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42292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3333" y="0"/>
            <a:ext cx="8229600" cy="521229"/>
          </a:xfrm>
        </p:spPr>
        <p:txBody>
          <a:bodyPr>
            <a:normAutofit/>
          </a:bodyPr>
          <a:lstStyle/>
          <a:p>
            <a:r>
              <a:rPr lang="uk-UA" sz="2400" b="1" dirty="0"/>
              <a:t>Предмет</a:t>
            </a:r>
            <a:endParaRPr lang="ru-RU" sz="2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82600" y="482601"/>
            <a:ext cx="8483599" cy="2497666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3400" b="1" i="1" dirty="0"/>
              <a:t>5) електронно-обчислювальна машина — ЕОМ (комп’ютер) </a:t>
            </a:r>
            <a:r>
              <a:rPr lang="uk-UA" sz="3400" dirty="0"/>
              <a:t>— комплекс електронних технічних засобів, побудованих на основі мікропроцесорів і призначених для автоматичної обробки інформації при вирішенні обчислювальних та інформаційних завдань; 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2050" name="Picture 2" descr="ÐÐ°ÑÑÐ¸Ð½ÐºÐ¸ Ð¿Ð¾ Ð·Ð°Ð¿ÑÐ¾ÑÑ ÐºÐ¾Ð¼Ð¿ÑÑÑÐµÑ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75200" y="2561694"/>
            <a:ext cx="4119033" cy="411903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0068"/>
            <a:ext cx="8229600" cy="60160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/>
              <a:t>6) автоматизовані системи (АС) — системи, що здійснюють автоматизовану обробку даних, до складу яких входять технічні засоби їх обробки (засоби обчислювальної техніки і зв’язку), а також методи і процедури, програмне забезпечення. </a:t>
            </a:r>
            <a:endParaRPr lang="ru-RU" dirty="0"/>
          </a:p>
          <a:p>
            <a:endParaRPr lang="ru-RU" dirty="0"/>
          </a:p>
        </p:txBody>
      </p:sp>
      <p:pic>
        <p:nvPicPr>
          <p:cNvPr id="47106" name="Picture 2" descr="C:\Users\lenvo\Desktop\klasifkacya-as-zabezpechennya-nformacynoyi-bezpeki-avtomatizovanih-sistem_441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11615" y="3170275"/>
            <a:ext cx="4239434" cy="31795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4734"/>
            <a:ext cx="8229600" cy="593143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/>
              <a:t>7) комп’ютерні мережі (мережа ЕОМ) —- це об’єднання кількох комп’ютерів (ЕОМ) і комп’ютерних систем, взаємопов’язаних і розподілених за фіксованою територією та орієнтованих на колективне використання </a:t>
            </a:r>
            <a:r>
              <a:rPr lang="uk-UA" dirty="0" err="1"/>
              <a:t>загальномережевих</a:t>
            </a:r>
            <a:r>
              <a:rPr lang="uk-UA" dirty="0"/>
              <a:t> ресурсів. </a:t>
            </a:r>
            <a:endParaRPr lang="ru-RU" dirty="0"/>
          </a:p>
          <a:p>
            <a:endParaRPr lang="ru-RU" dirty="0"/>
          </a:p>
        </p:txBody>
      </p:sp>
      <p:pic>
        <p:nvPicPr>
          <p:cNvPr id="48130" name="Picture 2" descr="C:\Users\lenvo\Desktop\Без названия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6909" y="3369734"/>
            <a:ext cx="7575424" cy="33718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710</TotalTime>
  <Words>3093</Words>
  <Application>Microsoft Office PowerPoint</Application>
  <PresentationFormat>Экран (4:3)</PresentationFormat>
  <Paragraphs>157</Paragraphs>
  <Slides>47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47</vt:i4>
      </vt:variant>
    </vt:vector>
  </HeadingPairs>
  <TitlesOfParts>
    <vt:vector size="50" baseType="lpstr">
      <vt:lpstr>Arial</vt:lpstr>
      <vt:lpstr>Calibri</vt:lpstr>
      <vt:lpstr>Тема Office</vt:lpstr>
      <vt:lpstr>Тема 17 КРИМІНАЛЬНІ ПРАВОПОРУШЕННЯ  У СФЕРІ ВИКОРИСТАННЯ ЕЛЕКТРОННО-ОБЧИСЛЮВАЛЬНИХ МАШИН (КОМП'ЮТЕРІВ), СИСТЕМ ТА КОМП'ЮТЕРНИХ МЕРЕЖ І МЕРЕЖ ЕЛЕКТРОЗВ'ЯЗКУ</vt:lpstr>
      <vt:lpstr>План</vt:lpstr>
      <vt:lpstr>Презентация PowerPoint</vt:lpstr>
      <vt:lpstr> 1. Загальна характеристика кримінальних правопорушень у сфері використання електронно-обчислювальних машин (комп'ютерів), систем та комп'ютерних мереж і мереж електрозв'язку</vt:lpstr>
      <vt:lpstr>Презентация PowerPoint</vt:lpstr>
      <vt:lpstr>Презентация PowerPoint</vt:lpstr>
      <vt:lpstr>Предмет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2. Несанкціоноване втручання в роботу інформаційних (автоматизованих), електронних комунікаційних, інформаційно-комунікаційних систем, електронних комунікаційних мереж (ст. 361 КК).</vt:lpstr>
      <vt:lpstr>Презентация PowerPoint</vt:lpstr>
      <vt:lpstr>Презентация PowerPoint</vt:lpstr>
      <vt:lpstr>Суб'єктивна сторона - вина у формі прямого умислу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3. Створення з метою протиправного використання, розповсюдження або збуту шкідливих програмних чи технічних засобів, а також їх розповсюдження або збут (ст. 361-1 КК)</vt:lpstr>
      <vt:lpstr>Презентация PowerPoint</vt:lpstr>
      <vt:lpstr>Презентация PowerPoint</vt:lpstr>
      <vt:lpstr>Об’єктивна сторона</vt:lpstr>
      <vt:lpstr>Суб'єктивна сторона - вина у формі прямого умислу. </vt:lpstr>
      <vt:lpstr>Презентация PowerPoint</vt:lpstr>
      <vt:lpstr>4. Несанкціоновані збут або розповсюдження інформації з обмеженим доступом, яка зберігається в електронно-обчислювальних машинах (комп'ютерах), автоматизованих системах, комп'ютерних мережах або на носіях такої інформації (ст. 3612 КК).</vt:lpstr>
      <vt:lpstr>Презентация PowerPoint</vt:lpstr>
      <vt:lpstr>Об’єктивна сторона</vt:lpstr>
      <vt:lpstr>Суб'єктивна сторона - вина у формі прямого умислу. </vt:lpstr>
      <vt:lpstr>Презентация PowerPoint</vt:lpstr>
      <vt:lpstr>Презентация PowerPoint</vt:lpstr>
      <vt:lpstr>Об’єктивна сторона (ч.1)</vt:lpstr>
      <vt:lpstr>Об’єктивна сторона (ч.2)</vt:lpstr>
      <vt:lpstr>Суб'єктивна сторона - вина у формі прямого умислу. </vt:lpstr>
      <vt:lpstr>Презентация PowerPoint</vt:lpstr>
      <vt:lpstr>Презентация PowerPoint</vt:lpstr>
      <vt:lpstr>Презентация PowerPoint</vt:lpstr>
      <vt:lpstr>Об’єктивна сторона </vt:lpstr>
      <vt:lpstr>Суб'єктивна сторона - вина у формі прямого умислу або необережностідо порушення правил експлуатації ЕОМ (комп’ютерів), АС, комп’ютерних мереж чи мереж електрозв’язку або порядку чи захисту інформації і необережною формою вини до суспільно небезпечних наслідків — значної шкоди, яка спричинена власнику інформації</vt:lpstr>
      <vt:lpstr>Презентация PowerPoint</vt:lpstr>
      <vt:lpstr>Презентация PowerPoint</vt:lpstr>
      <vt:lpstr>Об’єктивна сторона </vt:lpstr>
      <vt:lpstr>Суб'єктивна сторона - вина у формі умислу</vt:lpstr>
      <vt:lpstr>Презентация PowerPoint</vt:lpstr>
    </vt:vector>
  </TitlesOfParts>
  <Company>PJSC "New Engineering Technologies"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Markasian, Pavel (KIEVH)</dc:creator>
  <cp:lastModifiedBy>Пользователь</cp:lastModifiedBy>
  <cp:revision>100</cp:revision>
  <dcterms:created xsi:type="dcterms:W3CDTF">2016-11-18T14:12:19Z</dcterms:created>
  <dcterms:modified xsi:type="dcterms:W3CDTF">2023-04-18T06:21:33Z</dcterms:modified>
</cp:coreProperties>
</file>