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2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99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47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303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526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17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90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12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63551"/>
            <a:ext cx="10350500" cy="143351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073649" cy="410527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A290B677-400D-410E-BD13-312431D35BB6}" type="slidenum">
              <a:rPr lang="en-GB" altLang="uk-UA"/>
              <a:pPr/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105637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великий об'єкт і два маленьких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63551"/>
            <a:ext cx="10350500" cy="143351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073649" cy="19764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6191252" y="4110039"/>
            <a:ext cx="5073649" cy="197643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дати 5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A91193D1-2318-4A55-BBBE-7C969874A87A}" type="slidenum">
              <a:rPr lang="en-GB" altLang="uk-UA"/>
              <a:pPr/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353610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63551"/>
            <a:ext cx="10350500" cy="143351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914400" y="1981201"/>
            <a:ext cx="5073651" cy="410527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073649" cy="19764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6191252" y="4110039"/>
            <a:ext cx="5073649" cy="197643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дати 5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endParaRPr lang="en-GB" alt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fld id="{917AD842-CBDE-44BB-A96D-902B9933F706}" type="slidenum">
              <a:rPr lang="en-GB" altLang="uk-UA"/>
              <a:pPr/>
              <a:t>‹№›</a:t>
            </a:fld>
            <a:endParaRPr lang="en-GB" altLang="uk-UA"/>
          </a:p>
        </p:txBody>
      </p:sp>
    </p:spTree>
    <p:extLst>
      <p:ext uri="{BB962C8B-B14F-4D97-AF65-F5344CB8AC3E}">
        <p14:creationId xmlns:p14="http://schemas.microsoft.com/office/powerpoint/2010/main" val="61270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0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22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74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5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61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49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E402-0034-4736-BEED-80E17EA42A38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1017D-B96F-464A-9141-D7ED1A365F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4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243" y="421910"/>
            <a:ext cx="7594204" cy="167181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uk-UA" sz="2800" dirty="0" smtClean="0"/>
              <a:t>Модуль 2. Математичні методи.</a:t>
            </a:r>
            <a:br>
              <a:rPr lang="uk-UA" sz="2800" dirty="0" smtClean="0"/>
            </a:br>
            <a:r>
              <a:rPr lang="uk-UA" sz="2000" dirty="0" smtClean="0"/>
              <a:t>Змістовний модуль 4. Поняття диференціалів та інтегралів</a:t>
            </a:r>
            <a:br>
              <a:rPr lang="uk-UA" sz="2000" dirty="0" smtClean="0"/>
            </a:br>
            <a:r>
              <a:rPr lang="uk-UA" sz="2000" dirty="0" smtClean="0"/>
              <a:t>Лекція 4.1 Поняття, види та розрахунок диференціалів</a:t>
            </a:r>
            <a:endParaRPr lang="uk-UA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777383"/>
            <a:ext cx="7766936" cy="2370349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План</a:t>
            </a:r>
          </a:p>
          <a:p>
            <a:pPr algn="l"/>
            <a:r>
              <a:rPr lang="uk-UA" dirty="0" smtClean="0"/>
              <a:t>1.	Загальне поняття диференціалу.</a:t>
            </a:r>
          </a:p>
          <a:p>
            <a:pPr algn="l"/>
            <a:r>
              <a:rPr lang="uk-UA" dirty="0" smtClean="0"/>
              <a:t>2.	Поняття похідної.</a:t>
            </a:r>
          </a:p>
          <a:p>
            <a:pPr algn="l"/>
            <a:r>
              <a:rPr lang="uk-UA" dirty="0" smtClean="0"/>
              <a:t>3.	Таблиця похідної</a:t>
            </a:r>
          </a:p>
          <a:p>
            <a:pPr algn="l"/>
            <a:r>
              <a:rPr lang="uk-UA" dirty="0" smtClean="0"/>
              <a:t>4.	Визначення диференціалу.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845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i="1"/>
              <a:t>Правила диференціювання</a:t>
            </a:r>
            <a:r>
              <a:rPr lang="ru-RU" altLang="uk-UA"/>
              <a:t> 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1175" y="1700213"/>
            <a:ext cx="4826000" cy="44577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uk-UA" altLang="uk-UA"/>
              <a:t>- похідна алгебраїчної суми функції; </a:t>
            </a:r>
          </a:p>
          <a:p>
            <a:pPr marL="609600" indent="-609600">
              <a:lnSpc>
                <a:spcPct val="90000"/>
              </a:lnSpc>
              <a:buNone/>
            </a:pPr>
            <a:endParaRPr lang="uk-UA" altLang="uk-UA"/>
          </a:p>
          <a:p>
            <a:pPr marL="609600" indent="-609600">
              <a:lnSpc>
                <a:spcPct val="90000"/>
              </a:lnSpc>
              <a:buNone/>
            </a:pPr>
            <a:r>
              <a:rPr lang="uk-UA" altLang="uk-UA"/>
              <a:t>- похідна добутку функції;</a:t>
            </a:r>
          </a:p>
          <a:p>
            <a:pPr marL="609600" indent="-609600">
              <a:lnSpc>
                <a:spcPct val="90000"/>
              </a:lnSpc>
              <a:buNone/>
            </a:pPr>
            <a:endParaRPr lang="uk-UA" altLang="uk-UA"/>
          </a:p>
          <a:p>
            <a:pPr marL="609600" indent="-609600">
              <a:lnSpc>
                <a:spcPct val="90000"/>
              </a:lnSpc>
              <a:buNone/>
            </a:pPr>
            <a:r>
              <a:rPr lang="uk-UA" altLang="uk-UA"/>
              <a:t>                                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uk-UA" altLang="uk-UA"/>
              <a:t>- похідна від частки                    функцій.</a:t>
            </a:r>
            <a:endParaRPr lang="ru-RU" altLang="uk-UA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2063750" y="1773238"/>
          <a:ext cx="27368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3" imgW="1155600" imgH="241200" progId="Equation.3">
                  <p:embed/>
                </p:oleObj>
              </mc:Choice>
              <mc:Fallback>
                <p:oleObj name="Формула" r:id="rId3" imgW="1155600" imgH="241200" progId="Equation.3">
                  <p:embed/>
                  <p:pic>
                    <p:nvPicPr>
                      <p:cNvPr id="22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773238"/>
                        <a:ext cx="27368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2063750" y="3213100"/>
          <a:ext cx="29273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5" imgW="1460160" imgH="241200" progId="Equation.3">
                  <p:embed/>
                </p:oleObj>
              </mc:Choice>
              <mc:Fallback>
                <p:oleObj name="Формула" r:id="rId5" imgW="1460160" imgH="241200" progId="Equation.3">
                  <p:embed/>
                  <p:pic>
                    <p:nvPicPr>
                      <p:cNvPr id="229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213100"/>
                        <a:ext cx="292735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1524001" y="2963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1992314" y="4581525"/>
          <a:ext cx="345598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7" imgW="1384200" imgH="571320" progId="Equation.3">
                  <p:embed/>
                </p:oleObj>
              </mc:Choice>
              <mc:Fallback>
                <p:oleObj name="Формула" r:id="rId7" imgW="1384200" imgH="571320" progId="Equation.3">
                  <p:embed/>
                  <p:pic>
                    <p:nvPicPr>
                      <p:cNvPr id="229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4581525"/>
                        <a:ext cx="3455987" cy="12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802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918450" cy="792162"/>
          </a:xfrm>
        </p:spPr>
        <p:txBody>
          <a:bodyPr>
            <a:normAutofit fontScale="90000"/>
          </a:bodyPr>
          <a:lstStyle/>
          <a:p>
            <a:r>
              <a:rPr lang="uk-UA" altLang="uk-UA" sz="2400" b="1" i="1"/>
              <a:t>Таблиця знаходження похідних елементарних функцій</a:t>
            </a:r>
            <a:endParaRPr lang="ru-RU" altLang="uk-UA" sz="2400" b="1" i="1"/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>
            <p:ph idx="1"/>
          </p:nvPr>
        </p:nvGraphicFramePr>
        <p:xfrm>
          <a:off x="3863975" y="1096964"/>
          <a:ext cx="4249738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Точечный рисунок" r:id="rId3" imgW="2200582" imgH="3296110" progId="Paint.Picture">
                  <p:embed/>
                </p:oleObj>
              </mc:Choice>
              <mc:Fallback>
                <p:oleObj name="Точечный рисунок" r:id="rId3" imgW="2200582" imgH="3296110" progId="Paint.Picture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096964"/>
                        <a:ext cx="4249738" cy="5761037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5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260351"/>
            <a:ext cx="7762875" cy="792163"/>
          </a:xfrm>
        </p:spPr>
        <p:txBody>
          <a:bodyPr>
            <a:normAutofit fontScale="90000"/>
          </a:bodyPr>
          <a:lstStyle/>
          <a:p>
            <a:r>
              <a:rPr lang="uk-UA" altLang="uk-UA" sz="2400" b="1" i="1"/>
              <a:t>Таблиця знаходження похідних елементарних функцій</a:t>
            </a:r>
            <a:endParaRPr lang="ru-RU" altLang="uk-UA" sz="2400" b="1" i="1"/>
          </a:p>
        </p:txBody>
      </p:sp>
      <p:graphicFrame>
        <p:nvGraphicFramePr>
          <p:cNvPr id="257027" name="Object 3"/>
          <p:cNvGraphicFramePr>
            <a:graphicFrameLocks noChangeAspect="1"/>
          </p:cNvGraphicFramePr>
          <p:nvPr>
            <p:ph idx="1"/>
          </p:nvPr>
        </p:nvGraphicFramePr>
        <p:xfrm>
          <a:off x="4224339" y="908050"/>
          <a:ext cx="4103687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Точечный рисунок" r:id="rId3" imgW="2123810" imgH="3323810" progId="Paint.Picture">
                  <p:embed/>
                </p:oleObj>
              </mc:Choice>
              <mc:Fallback>
                <p:oleObj name="Точечный рисунок" r:id="rId3" imgW="2123810" imgH="3323810" progId="Paint.Picture">
                  <p:embed/>
                  <p:pic>
                    <p:nvPicPr>
                      <p:cNvPr id="257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9" y="908050"/>
                        <a:ext cx="4103687" cy="5949950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61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/>
              <a:t>Приклади визначення похідної функції</a:t>
            </a:r>
            <a:endParaRPr lang="ru-RU" altLang="uk-UA" sz="400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None/>
            </a:pPr>
            <a:r>
              <a:rPr lang="uk-UA" altLang="uk-UA" sz="2400" b="1"/>
              <a:t>№1</a:t>
            </a:r>
          </a:p>
          <a:p>
            <a:pPr>
              <a:spcBef>
                <a:spcPct val="20000"/>
              </a:spcBef>
              <a:buNone/>
            </a:pPr>
            <a:endParaRPr lang="uk-UA" altLang="uk-UA" sz="2400"/>
          </a:p>
          <a:p>
            <a:pPr>
              <a:spcBef>
                <a:spcPct val="20000"/>
              </a:spcBef>
              <a:buNone/>
            </a:pPr>
            <a:endParaRPr lang="uk-UA" altLang="uk-UA" sz="2400"/>
          </a:p>
          <a:p>
            <a:pPr>
              <a:spcBef>
                <a:spcPct val="20000"/>
              </a:spcBef>
              <a:buNone/>
            </a:pPr>
            <a:r>
              <a:rPr lang="uk-UA" altLang="uk-UA" sz="2400" b="1"/>
              <a:t>№2</a:t>
            </a:r>
          </a:p>
          <a:p>
            <a:pPr>
              <a:spcBef>
                <a:spcPct val="20000"/>
              </a:spcBef>
              <a:buNone/>
            </a:pPr>
            <a:endParaRPr lang="uk-UA" altLang="uk-UA" sz="2400" b="1"/>
          </a:p>
          <a:p>
            <a:pPr>
              <a:spcBef>
                <a:spcPct val="20000"/>
              </a:spcBef>
              <a:buNone/>
            </a:pPr>
            <a:endParaRPr lang="uk-UA" altLang="uk-UA" sz="2400"/>
          </a:p>
          <a:p>
            <a:pPr>
              <a:spcBef>
                <a:spcPct val="20000"/>
              </a:spcBef>
              <a:buNone/>
            </a:pPr>
            <a:r>
              <a:rPr lang="uk-UA" altLang="uk-UA" sz="2400" b="1"/>
              <a:t>№3</a:t>
            </a:r>
          </a:p>
          <a:p>
            <a:pPr>
              <a:spcBef>
                <a:spcPct val="20000"/>
              </a:spcBef>
              <a:buNone/>
            </a:pPr>
            <a:endParaRPr lang="ru-RU" altLang="uk-UA" sz="2400"/>
          </a:p>
        </p:txBody>
      </p:sp>
      <p:graphicFrame>
        <p:nvGraphicFramePr>
          <p:cNvPr id="217106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1847851" y="2565400"/>
          <a:ext cx="73453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3" imgW="3301920" imgH="266400" progId="Equation.3">
                  <p:embed/>
                </p:oleObj>
              </mc:Choice>
              <mc:Fallback>
                <p:oleObj name="Формула" r:id="rId3" imgW="3301920" imgH="266400" progId="Equation.3">
                  <p:embed/>
                  <p:pic>
                    <p:nvPicPr>
                      <p:cNvPr id="21710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565400"/>
                        <a:ext cx="7345363" cy="554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1524001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1524001" y="2791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1524001" y="2782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1524001" y="2739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17104" name="Object 16"/>
          <p:cNvGraphicFramePr>
            <a:graphicFrameLocks noChangeAspect="1"/>
          </p:cNvGraphicFramePr>
          <p:nvPr/>
        </p:nvGraphicFramePr>
        <p:xfrm>
          <a:off x="1919289" y="3716338"/>
          <a:ext cx="81930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5" imgW="4457520" imgH="469800" progId="Equation.3">
                  <p:embed/>
                </p:oleObj>
              </mc:Choice>
              <mc:Fallback>
                <p:oleObj name="Формула" r:id="rId5" imgW="4457520" imgH="469800" progId="Equation.3">
                  <p:embed/>
                  <p:pic>
                    <p:nvPicPr>
                      <p:cNvPr id="2171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3716338"/>
                        <a:ext cx="8193087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108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1847850" y="5157789"/>
          <a:ext cx="83899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7" imgW="5562360" imgH="482400" progId="Equation.3">
                  <p:embed/>
                </p:oleObj>
              </mc:Choice>
              <mc:Fallback>
                <p:oleObj name="Формула" r:id="rId7" imgW="5562360" imgH="482400" progId="Equation.3">
                  <p:embed/>
                  <p:pic>
                    <p:nvPicPr>
                      <p:cNvPr id="217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157789"/>
                        <a:ext cx="8389938" cy="765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81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uk-UA" b="1"/>
              <a:t/>
            </a:r>
            <a:br>
              <a:rPr lang="ru-RU" altLang="uk-UA" b="1"/>
            </a:br>
            <a:r>
              <a:rPr lang="ru-RU" altLang="uk-UA" b="1"/>
              <a:t> </a:t>
            </a:r>
            <a:r>
              <a:rPr lang="uk-UA" altLang="uk-UA" b="1"/>
              <a:t>Диференціювання складених функцій</a:t>
            </a:r>
            <a:endParaRPr lang="ru-RU" altLang="uk-UA" b="1"/>
          </a:p>
        </p:txBody>
      </p:sp>
      <p:graphicFrame>
        <p:nvGraphicFramePr>
          <p:cNvPr id="234499" name="Object 3"/>
          <p:cNvGraphicFramePr>
            <a:graphicFrameLocks noChangeAspect="1"/>
          </p:cNvGraphicFramePr>
          <p:nvPr>
            <p:ph idx="1"/>
          </p:nvPr>
        </p:nvGraphicFramePr>
        <p:xfrm>
          <a:off x="1919289" y="2205038"/>
          <a:ext cx="8497887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Точечный рисунок" r:id="rId3" imgW="4610744" imgH="1733333" progId="Paint.Picture">
                  <p:embed/>
                </p:oleObj>
              </mc:Choice>
              <mc:Fallback>
                <p:oleObj name="Точечный рисунок" r:id="rId3" imgW="4610744" imgH="1733333" progId="Paint.Picture">
                  <p:embed/>
                  <p:pic>
                    <p:nvPicPr>
                      <p:cNvPr id="234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2205038"/>
                        <a:ext cx="8497887" cy="3816350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695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4000" b="1"/>
              <a:t>Диференціювання складених функцій</a:t>
            </a:r>
            <a:endParaRPr lang="ru-RU" altLang="uk-UA" sz="4000" b="1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67439" y="2133601"/>
            <a:ext cx="3805237" cy="24479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uk-UA" altLang="uk-UA" sz="2800"/>
              <a:t>- складена функція</a:t>
            </a: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endParaRPr lang="uk-UA" altLang="uk-UA" sz="2800"/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uk-UA" altLang="uk-UA" sz="2800"/>
              <a:t>- загальний вигляд складеної функції, де</a:t>
            </a: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uk-UA" altLang="uk-UA" sz="2800"/>
              <a:t>- проміжний аргумент</a:t>
            </a: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endParaRPr lang="uk-UA" altLang="uk-UA" sz="2800"/>
          </a:p>
        </p:txBody>
      </p:sp>
      <p:graphicFrame>
        <p:nvGraphicFramePr>
          <p:cNvPr id="25190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432176" y="2997200"/>
          <a:ext cx="2303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3" imgW="927000" imgH="266400" progId="Equation.3">
                  <p:embed/>
                </p:oleObj>
              </mc:Choice>
              <mc:Fallback>
                <p:oleObj name="Формула" r:id="rId3" imgW="927000" imgH="266400" progId="Equation.3">
                  <p:embed/>
                  <p:pic>
                    <p:nvPicPr>
                      <p:cNvPr id="251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6" y="2997200"/>
                        <a:ext cx="2303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1703388" y="2133601"/>
          <a:ext cx="4032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Формула" r:id="rId5" imgW="2616120" imgH="355320" progId="Equation.3">
                  <p:embed/>
                </p:oleObj>
              </mc:Choice>
              <mc:Fallback>
                <p:oleObj name="Формула" r:id="rId5" imgW="2616120" imgH="355320" progId="Equation.3">
                  <p:embed/>
                  <p:pic>
                    <p:nvPicPr>
                      <p:cNvPr id="251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133601"/>
                        <a:ext cx="4032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4295775" y="3860801"/>
          <a:ext cx="1168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Формула" r:id="rId7" imgW="355320" imgH="228600" progId="Equation.3">
                  <p:embed/>
                </p:oleObj>
              </mc:Choice>
              <mc:Fallback>
                <p:oleObj name="Формула" r:id="rId7" imgW="355320" imgH="228600" progId="Equation.3">
                  <p:embed/>
                  <p:pic>
                    <p:nvPicPr>
                      <p:cNvPr id="251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3860801"/>
                        <a:ext cx="11684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51914" name="Object 10"/>
          <p:cNvGraphicFramePr>
            <a:graphicFrameLocks noChangeAspect="1"/>
          </p:cNvGraphicFramePr>
          <p:nvPr/>
        </p:nvGraphicFramePr>
        <p:xfrm>
          <a:off x="3863975" y="5373688"/>
          <a:ext cx="42497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Формула" r:id="rId9" imgW="2197080" imgH="317160" progId="Equation.3">
                  <p:embed/>
                </p:oleObj>
              </mc:Choice>
              <mc:Fallback>
                <p:oleObj name="Формула" r:id="rId9" imgW="2197080" imgH="317160" progId="Equation.3">
                  <p:embed/>
                  <p:pic>
                    <p:nvPicPr>
                      <p:cNvPr id="251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373688"/>
                        <a:ext cx="42497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3719513" y="4797426"/>
            <a:ext cx="4824412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altLang="uk-UA" b="1">
                <a:latin typeface="Arial" panose="020B0604020202020204" pitchFamily="34" charset="0"/>
              </a:rPr>
              <a:t>Похідна складеної функції</a:t>
            </a:r>
            <a:endParaRPr lang="ru-RU" altLang="uk-UA" b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</a:pPr>
            <a:endParaRPr lang="ru-RU" altLang="uk-UA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4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62875" cy="733425"/>
          </a:xfrm>
        </p:spPr>
        <p:txBody>
          <a:bodyPr/>
          <a:lstStyle/>
          <a:p>
            <a:r>
              <a:rPr lang="uk-UA" altLang="uk-UA" sz="2800" b="1" i="1"/>
              <a:t>Таблиця похідних складених функцій</a:t>
            </a:r>
            <a:endParaRPr lang="ru-RU" altLang="uk-UA" sz="2800" b="1" i="1"/>
          </a:p>
        </p:txBody>
      </p:sp>
      <p:graphicFrame>
        <p:nvGraphicFramePr>
          <p:cNvPr id="236550" name="Object 6"/>
          <p:cNvGraphicFramePr>
            <a:graphicFrameLocks noChangeAspect="1"/>
          </p:cNvGraphicFramePr>
          <p:nvPr>
            <p:ph idx="1"/>
          </p:nvPr>
        </p:nvGraphicFramePr>
        <p:xfrm>
          <a:off x="3575050" y="1125539"/>
          <a:ext cx="4826000" cy="539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Точечный рисунок" r:id="rId3" imgW="2809524" imgH="3266667" progId="Paint.Picture">
                  <p:embed/>
                </p:oleObj>
              </mc:Choice>
              <mc:Fallback>
                <p:oleObj name="Точечный рисунок" r:id="rId3" imgW="2809524" imgH="3266667" progId="Paint.Picture">
                  <p:embed/>
                  <p:pic>
                    <p:nvPicPr>
                      <p:cNvPr id="236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125539"/>
                        <a:ext cx="4826000" cy="539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07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b="1" i="1"/>
              <a:t>Таблиця похідних складених функцій</a:t>
            </a:r>
            <a:endParaRPr lang="ru-RU" altLang="uk-UA" sz="3200" b="1" i="1"/>
          </a:p>
        </p:txBody>
      </p:sp>
      <p:graphicFrame>
        <p:nvGraphicFramePr>
          <p:cNvPr id="259075" name="Object 3"/>
          <p:cNvGraphicFramePr>
            <a:graphicFrameLocks noChangeAspect="1"/>
          </p:cNvGraphicFramePr>
          <p:nvPr>
            <p:ph idx="1"/>
          </p:nvPr>
        </p:nvGraphicFramePr>
        <p:xfrm>
          <a:off x="3863976" y="1628776"/>
          <a:ext cx="47529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Точечный рисунок" r:id="rId3" imgW="2771429" imgH="2991268" progId="Paint.Picture">
                  <p:embed/>
                </p:oleObj>
              </mc:Choice>
              <mc:Fallback>
                <p:oleObj name="Точечный рисунок" r:id="rId3" imgW="2771429" imgH="2991268" progId="Paint.Picture">
                  <p:embed/>
                  <p:pic>
                    <p:nvPicPr>
                      <p:cNvPr id="259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1628776"/>
                        <a:ext cx="4752975" cy="4752975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63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Приклади знаходження похідних складених функцій</a:t>
            </a:r>
            <a:endParaRPr lang="ru-RU" altLang="uk-UA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None/>
            </a:pPr>
            <a:r>
              <a:rPr lang="uk-UA" altLang="uk-UA" b="1"/>
              <a:t>№1</a:t>
            </a:r>
          </a:p>
          <a:p>
            <a:pPr>
              <a:spcBef>
                <a:spcPct val="20000"/>
              </a:spcBef>
              <a:buNone/>
            </a:pPr>
            <a:endParaRPr lang="uk-UA" altLang="uk-UA"/>
          </a:p>
          <a:p>
            <a:pPr>
              <a:spcBef>
                <a:spcPct val="20000"/>
              </a:spcBef>
              <a:buNone/>
            </a:pPr>
            <a:endParaRPr lang="uk-UA" altLang="uk-UA"/>
          </a:p>
          <a:p>
            <a:pPr>
              <a:spcBef>
                <a:spcPct val="20000"/>
              </a:spcBef>
              <a:buNone/>
            </a:pPr>
            <a:r>
              <a:rPr lang="uk-UA" altLang="uk-UA" b="1"/>
              <a:t>№2</a:t>
            </a:r>
            <a:endParaRPr lang="ru-RU" altLang="uk-UA" b="1"/>
          </a:p>
        </p:txBody>
      </p:sp>
      <p:graphicFrame>
        <p:nvGraphicFramePr>
          <p:cNvPr id="238598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135189" y="2852739"/>
          <a:ext cx="62372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Формула" r:id="rId3" imgW="2565360" imgH="241200" progId="Equation.3">
                  <p:embed/>
                </p:oleObj>
              </mc:Choice>
              <mc:Fallback>
                <p:oleObj name="Формула" r:id="rId3" imgW="2565360" imgH="241200" progId="Equation.3">
                  <p:embed/>
                  <p:pic>
                    <p:nvPicPr>
                      <p:cNvPr id="238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852739"/>
                        <a:ext cx="6237287" cy="568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2135189" y="4724401"/>
          <a:ext cx="7850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5" imgW="3657600" imgH="266400" progId="Equation.3">
                  <p:embed/>
                </p:oleObj>
              </mc:Choice>
              <mc:Fallback>
                <p:oleObj name="Формула" r:id="rId5" imgW="3657600" imgH="266400" progId="Equation.3">
                  <p:embed/>
                  <p:pic>
                    <p:nvPicPr>
                      <p:cNvPr id="238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724401"/>
                        <a:ext cx="7850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50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/>
              <a:t>Функція багатьох змінних</a:t>
            </a:r>
            <a:r>
              <a:rPr lang="ru-RU" altLang="uk-UA"/>
              <a:t>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67439" y="1916114"/>
            <a:ext cx="3805237" cy="41052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/>
              <a:t>площа прямокутника:  (де </a:t>
            </a:r>
            <a:r>
              <a:rPr lang="de-DE" altLang="uk-UA" sz="2000" b="1" i="1"/>
              <a:t>a</a:t>
            </a:r>
            <a:r>
              <a:rPr lang="uk-UA" altLang="uk-UA" sz="2000"/>
              <a:t> і  </a:t>
            </a:r>
            <a:r>
              <a:rPr lang="de-DE" altLang="uk-UA" sz="2000" b="1" i="1"/>
              <a:t>b</a:t>
            </a:r>
            <a:r>
              <a:rPr lang="uk-UA" altLang="uk-UA" sz="2000"/>
              <a:t>- довжини сторін),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uk-UA" altLang="uk-UA" sz="20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2000"/>
              <a:t>об’єм паралелепіпеда:  (де </a:t>
            </a:r>
            <a:r>
              <a:rPr lang="de-DE" altLang="uk-UA" sz="2000" b="1" i="1"/>
              <a:t>a</a:t>
            </a:r>
            <a:r>
              <a:rPr lang="uk-UA" altLang="uk-UA" sz="2000"/>
              <a:t> і  </a:t>
            </a:r>
            <a:r>
              <a:rPr lang="de-DE" altLang="uk-UA" sz="2000" b="1" i="1"/>
              <a:t>b</a:t>
            </a:r>
            <a:r>
              <a:rPr lang="uk-UA" altLang="uk-UA" sz="2000"/>
              <a:t> - довжини сторін основи, а  </a:t>
            </a:r>
            <a:r>
              <a:rPr lang="de-DE" altLang="uk-UA" sz="2000" b="1" i="1"/>
              <a:t>c</a:t>
            </a:r>
            <a:r>
              <a:rPr lang="de-DE" altLang="uk-UA" sz="2000"/>
              <a:t> </a:t>
            </a:r>
            <a:r>
              <a:rPr lang="uk-UA" altLang="uk-UA" sz="2000"/>
              <a:t>- висота).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uk-UA" altLang="uk-UA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uk-UA" sz="2000"/>
              <a:t>Дані формули задають функції двох і трьох змінних</a:t>
            </a:r>
            <a:endParaRPr lang="de-DE" altLang="uk-UA" sz="200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uk-UA" altLang="uk-UA" sz="2000"/>
          </a:p>
          <a:p>
            <a:pPr>
              <a:lnSpc>
                <a:spcPct val="80000"/>
              </a:lnSpc>
              <a:spcBef>
                <a:spcPct val="20000"/>
              </a:spcBef>
              <a:buNone/>
            </a:pPr>
            <a:endParaRPr lang="de-DE" altLang="uk-UA" sz="20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altLang="uk-UA" sz="2000"/>
              <a:t>Функція двох змінних, представлена у загальному вигляді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1" y="3149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2208213" y="1916114"/>
          <a:ext cx="1657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3" imgW="508000" imgH="190500" progId="Equation.3">
                  <p:embed/>
                </p:oleObj>
              </mc:Choice>
              <mc:Fallback>
                <p:oleObj name="Формула" r:id="rId3" imgW="508000" imgH="190500" progId="Equation.3">
                  <p:embed/>
                  <p:pic>
                    <p:nvPicPr>
                      <p:cNvPr id="242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916114"/>
                        <a:ext cx="16573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2208214" y="2924176"/>
          <a:ext cx="1800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5" imgW="596900" imgH="190500" progId="Equation.3">
                  <p:embed/>
                </p:oleObj>
              </mc:Choice>
              <mc:Fallback>
                <p:oleObj name="Формула" r:id="rId5" imgW="596900" imgH="190500" progId="Equation.3">
                  <p:embed/>
                  <p:pic>
                    <p:nvPicPr>
                      <p:cNvPr id="242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924176"/>
                        <a:ext cx="18002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2208213" y="4005263"/>
          <a:ext cx="16557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7" imgW="800100" imgH="228600" progId="Equation.3">
                  <p:embed/>
                </p:oleObj>
              </mc:Choice>
              <mc:Fallback>
                <p:oleObj name="Формула" r:id="rId7" imgW="800100" imgH="228600" progId="Equation.3">
                  <p:embed/>
                  <p:pic>
                    <p:nvPicPr>
                      <p:cNvPr id="2426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005263"/>
                        <a:ext cx="16557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2279651" y="4508501"/>
          <a:ext cx="20875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9" imgW="965200" imgH="228600" progId="Equation.3">
                  <p:embed/>
                </p:oleObj>
              </mc:Choice>
              <mc:Fallback>
                <p:oleObj name="Формула" r:id="rId9" imgW="965200" imgH="228600" progId="Equation.3">
                  <p:embed/>
                  <p:pic>
                    <p:nvPicPr>
                      <p:cNvPr id="2426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508501"/>
                        <a:ext cx="20875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2351089" y="5229226"/>
          <a:ext cx="2663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11" imgW="812520" imgH="228600" progId="Equation.3">
                  <p:embed/>
                </p:oleObj>
              </mc:Choice>
              <mc:Fallback>
                <p:oleObj name="Формула" r:id="rId11" imgW="812520" imgH="228600" progId="Equation.3">
                  <p:embed/>
                  <p:pic>
                    <p:nvPicPr>
                      <p:cNvPr id="2427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5229226"/>
                        <a:ext cx="2663825" cy="576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13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31" y="1053030"/>
            <a:ext cx="9749044" cy="40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i="1"/>
              <a:t>Частинні похідні функції багатьох змінних</a:t>
            </a:r>
            <a:r>
              <a:rPr lang="ru-RU" altLang="uk-UA"/>
              <a:t>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9" y="1981201"/>
            <a:ext cx="7837487" cy="4105275"/>
          </a:xfrm>
        </p:spPr>
        <p:txBody>
          <a:bodyPr/>
          <a:lstStyle/>
          <a:p>
            <a:r>
              <a:rPr lang="uk-UA" altLang="uk-UA" sz="2400" i="1"/>
              <a:t>Частинна похідна першого порядку</a:t>
            </a:r>
            <a:r>
              <a:rPr lang="uk-UA" altLang="uk-UA" sz="2400"/>
              <a:t> функції  по аргументу</a:t>
            </a:r>
            <a:r>
              <a:rPr lang="uk-UA" altLang="uk-UA"/>
              <a:t> </a:t>
            </a:r>
            <a:r>
              <a:rPr lang="de-DE" altLang="uk-UA" sz="2400" b="1" i="1"/>
              <a:t>x</a:t>
            </a:r>
            <a:r>
              <a:rPr lang="uk-UA" altLang="uk-UA" sz="2400"/>
              <a:t>:</a:t>
            </a:r>
            <a:endParaRPr lang="ru-RU" altLang="uk-UA" sz="2400"/>
          </a:p>
          <a:p>
            <a:endParaRPr lang="uk-UA" altLang="uk-UA" sz="2400" i="1"/>
          </a:p>
          <a:p>
            <a:endParaRPr lang="uk-UA" altLang="uk-UA" sz="2400" i="1"/>
          </a:p>
          <a:p>
            <a:endParaRPr lang="uk-UA" altLang="uk-UA" sz="2400" i="1"/>
          </a:p>
          <a:p>
            <a:r>
              <a:rPr lang="uk-UA" altLang="uk-UA" sz="2400" i="1"/>
              <a:t>Частинна похідна першого порядку</a:t>
            </a:r>
            <a:r>
              <a:rPr lang="uk-UA" altLang="uk-UA" sz="2400"/>
              <a:t> функції  по аргументу</a:t>
            </a:r>
            <a:r>
              <a:rPr lang="uk-UA" altLang="uk-UA"/>
              <a:t> </a:t>
            </a:r>
            <a:r>
              <a:rPr lang="ru-RU" altLang="uk-UA" sz="2400" b="1" i="1"/>
              <a:t>у</a:t>
            </a:r>
            <a:r>
              <a:rPr lang="ru-RU" altLang="uk-UA" sz="2400"/>
              <a:t>:</a:t>
            </a:r>
          </a:p>
          <a:p>
            <a:endParaRPr lang="ru-RU" altLang="uk-UA" sz="2400" b="1" i="1"/>
          </a:p>
          <a:p>
            <a:endParaRPr lang="ru-RU" altLang="uk-UA" sz="2400" b="1" i="1"/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1524001" y="3028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2711450" y="2997201"/>
          <a:ext cx="6985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3" imgW="3479800" imgH="457200" progId="Equation.3">
                  <p:embed/>
                </p:oleObj>
              </mc:Choice>
              <mc:Fallback>
                <p:oleObj name="Формула" r:id="rId3" imgW="3479800" imgH="457200" progId="Equation.3">
                  <p:embed/>
                  <p:pic>
                    <p:nvPicPr>
                      <p:cNvPr id="244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997201"/>
                        <a:ext cx="69850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1524001" y="2956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2640014" y="5229225"/>
          <a:ext cx="69119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5" imgW="3606800" imgH="508000" progId="Equation.3">
                  <p:embed/>
                </p:oleObj>
              </mc:Choice>
              <mc:Fallback>
                <p:oleObj name="Формула" r:id="rId5" imgW="3606800" imgH="508000" progId="Equation.3">
                  <p:embed/>
                  <p:pic>
                    <p:nvPicPr>
                      <p:cNvPr id="244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5229225"/>
                        <a:ext cx="691197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71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b="1" i="1"/>
              <a:t>Приклад знаходження частинних похідних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1"/>
            <a:ext cx="7773988" cy="4105275"/>
          </a:xfrm>
        </p:spPr>
        <p:txBody>
          <a:bodyPr/>
          <a:lstStyle/>
          <a:p>
            <a:pPr>
              <a:spcBef>
                <a:spcPct val="20000"/>
              </a:spcBef>
              <a:buNone/>
            </a:pPr>
            <a:r>
              <a:rPr lang="uk-UA" altLang="uk-UA" sz="2400"/>
              <a:t>Знайти частинні похідні функції по </a:t>
            </a:r>
            <a:r>
              <a:rPr lang="de-DE" altLang="uk-UA" sz="2400" b="1" i="1"/>
              <a:t>x</a:t>
            </a:r>
            <a:r>
              <a:rPr lang="de-DE" altLang="uk-UA" sz="2400"/>
              <a:t> i </a:t>
            </a:r>
            <a:r>
              <a:rPr lang="uk-UA" altLang="uk-UA" sz="2400"/>
              <a:t>по </a:t>
            </a:r>
            <a:r>
              <a:rPr lang="en-US" altLang="uk-UA" sz="2400" b="1" i="1"/>
              <a:t>y</a:t>
            </a:r>
            <a:endParaRPr lang="ru-RU" altLang="uk-UA" sz="2400" b="1" i="1"/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135189" y="2781300"/>
          <a:ext cx="813752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3" imgW="3974760" imgH="1511280" progId="Equation.3">
                  <p:embed/>
                </p:oleObj>
              </mc:Choice>
              <mc:Fallback>
                <p:oleObj name="Формула" r:id="rId3" imgW="3974760" imgH="151128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81300"/>
                        <a:ext cx="8137525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9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i="1"/>
              <a:t>ДИФЕРЕНЦІАЛ ФУНКЦІЇ</a:t>
            </a:r>
            <a:endParaRPr lang="ru-RU" altLang="uk-UA" b="1" i="1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701" y="1700213"/>
            <a:ext cx="3228975" cy="4386262"/>
          </a:xfrm>
        </p:spPr>
        <p:txBody>
          <a:bodyPr/>
          <a:lstStyle/>
          <a:p>
            <a:r>
              <a:rPr lang="uk-UA" altLang="uk-UA"/>
              <a:t>Диференціал функції однієї змінної</a:t>
            </a:r>
          </a:p>
          <a:p>
            <a:endParaRPr lang="uk-UA" altLang="uk-UA"/>
          </a:p>
          <a:p>
            <a:r>
              <a:rPr lang="uk-UA" altLang="uk-UA"/>
              <a:t>Повний диференціал функції двох змінних</a:t>
            </a:r>
            <a:endParaRPr lang="ru-RU" altLang="uk-UA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2063750" y="1916114"/>
          <a:ext cx="360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3" imgW="1054100" imgH="241300" progId="Equation.3">
                  <p:embed/>
                </p:oleObj>
              </mc:Choice>
              <mc:Fallback>
                <p:oleObj name="Формула" r:id="rId3" imgW="1054100" imgH="241300" progId="Equation.3">
                  <p:embed/>
                  <p:pic>
                    <p:nvPicPr>
                      <p:cNvPr id="247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916114"/>
                        <a:ext cx="36004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1919288" y="3789363"/>
          <a:ext cx="4464050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5" imgW="1523880" imgH="825480" progId="Equation.3">
                  <p:embed/>
                </p:oleObj>
              </mc:Choice>
              <mc:Fallback>
                <p:oleObj name="Формула" r:id="rId5" imgW="1523880" imgH="825480" progId="Equation.3">
                  <p:embed/>
                  <p:pic>
                    <p:nvPicPr>
                      <p:cNvPr id="247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789363"/>
                        <a:ext cx="4464050" cy="234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99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/>
              <a:t>Приклади знаходження диференціала функції</a:t>
            </a:r>
            <a:endParaRPr lang="ru-RU" altLang="uk-UA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uk-UA"/>
              <a:t>Знайти диференціал функції </a:t>
            </a:r>
            <a:endParaRPr lang="ru-RU" altLang="uk-UA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2640013" y="2708275"/>
          <a:ext cx="6253162" cy="365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Формула" r:id="rId3" imgW="2120760" imgH="1511280" progId="Equation.3">
                  <p:embed/>
                </p:oleObj>
              </mc:Choice>
              <mc:Fallback>
                <p:oleObj name="Формула" r:id="rId3" imgW="2120760" imgH="1511280" progId="Equation.3">
                  <p:embed/>
                  <p:pic>
                    <p:nvPicPr>
                      <p:cNvPr id="248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708275"/>
                        <a:ext cx="6253162" cy="365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03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5" y="959504"/>
            <a:ext cx="9777547" cy="41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56090" y="1028343"/>
            <a:ext cx="688791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Похідна́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витвірна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— основне поняття диференціального числення, що </a:t>
            </a:r>
            <a:r>
              <a:rPr lang="uk-UA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 швидкість зміни функції.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границя відношення приросту функції до приросту її аргументу коли приріст аргументу прямує до нуля (якщо така границя існує).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знаходження похідної функції називається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диференціюванням.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2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4" y="476251"/>
            <a:ext cx="7762875" cy="1433513"/>
          </a:xfrm>
        </p:spPr>
        <p:txBody>
          <a:bodyPr/>
          <a:lstStyle/>
          <a:p>
            <a:r>
              <a:rPr lang="uk-UA" altLang="uk-UA"/>
              <a:t>Похідна функції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6364" y="1916114"/>
            <a:ext cx="3805237" cy="4105275"/>
          </a:xfrm>
        </p:spPr>
        <p:txBody>
          <a:bodyPr/>
          <a:lstStyle/>
          <a:p>
            <a:pPr>
              <a:spcBef>
                <a:spcPct val="20000"/>
              </a:spcBef>
              <a:buNone/>
            </a:pPr>
            <a:r>
              <a:rPr lang="uk-UA" altLang="uk-UA" sz="2400" b="1" i="1"/>
              <a:t>Похідною </a:t>
            </a:r>
            <a:r>
              <a:rPr lang="uk-UA" altLang="uk-UA" sz="2400"/>
              <a:t>від функції </a:t>
            </a:r>
            <a:r>
              <a:rPr lang="en-US" altLang="uk-UA" sz="2400" i="1"/>
              <a:t>y=f(x)</a:t>
            </a:r>
            <a:endParaRPr lang="uk-UA" altLang="uk-UA" sz="2400" i="1"/>
          </a:p>
          <a:p>
            <a:pPr>
              <a:spcBef>
                <a:spcPct val="20000"/>
              </a:spcBef>
              <a:buNone/>
            </a:pPr>
            <a:r>
              <a:rPr lang="uk-UA" altLang="uk-UA" sz="2400" i="1"/>
              <a:t>    </a:t>
            </a:r>
            <a:r>
              <a:rPr lang="uk-UA" altLang="uk-UA" sz="2400"/>
              <a:t>по аргументу </a:t>
            </a:r>
            <a:r>
              <a:rPr lang="uk-UA" altLang="uk-UA" sz="2400" i="1"/>
              <a:t>х</a:t>
            </a:r>
            <a:r>
              <a:rPr lang="uk-UA" altLang="uk-UA" sz="2400"/>
              <a:t> називається границя відношення приросту функції до приросту аргументу, коли приріст аргументу прямує до нуля:</a:t>
            </a:r>
            <a:endParaRPr lang="ru-RU" altLang="uk-UA" sz="2400"/>
          </a:p>
        </p:txBody>
      </p:sp>
      <p:grpSp>
        <p:nvGrpSpPr>
          <p:cNvPr id="221213" name="Group 29"/>
          <p:cNvGrpSpPr>
            <a:grpSpLocks/>
          </p:cNvGrpSpPr>
          <p:nvPr/>
        </p:nvGrpSpPr>
        <p:grpSpPr bwMode="auto">
          <a:xfrm>
            <a:off x="2135189" y="1700213"/>
            <a:ext cx="4105275" cy="3744912"/>
            <a:chOff x="385" y="1071"/>
            <a:chExt cx="2586" cy="2359"/>
          </a:xfrm>
        </p:grpSpPr>
        <p:sp>
          <p:nvSpPr>
            <p:cNvPr id="221189" name="Line 5"/>
            <p:cNvSpPr>
              <a:spLocks noChangeShapeType="1"/>
            </p:cNvSpPr>
            <p:nvPr/>
          </p:nvSpPr>
          <p:spPr bwMode="auto">
            <a:xfrm flipV="1">
              <a:off x="959" y="1071"/>
              <a:ext cx="0" cy="15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0" name="Line 6"/>
            <p:cNvSpPr>
              <a:spLocks noChangeShapeType="1"/>
            </p:cNvSpPr>
            <p:nvPr/>
          </p:nvSpPr>
          <p:spPr bwMode="auto">
            <a:xfrm>
              <a:off x="672" y="2351"/>
              <a:ext cx="210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1" name="Arc 7"/>
            <p:cNvSpPr>
              <a:spLocks/>
            </p:cNvSpPr>
            <p:nvPr/>
          </p:nvSpPr>
          <p:spPr bwMode="auto">
            <a:xfrm flipV="1">
              <a:off x="862" y="1327"/>
              <a:ext cx="1523" cy="8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2" name="Line 8"/>
            <p:cNvSpPr>
              <a:spLocks noChangeShapeType="1"/>
            </p:cNvSpPr>
            <p:nvPr/>
          </p:nvSpPr>
          <p:spPr bwMode="auto">
            <a:xfrm flipH="1">
              <a:off x="1528" y="2133"/>
              <a:ext cx="6" cy="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>
              <a:off x="2195" y="1753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 flipH="1" flipV="1">
              <a:off x="957" y="1745"/>
              <a:ext cx="123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 flipH="1">
              <a:off x="959" y="2133"/>
              <a:ext cx="12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196" name="Text Box 12"/>
            <p:cNvSpPr txBox="1">
              <a:spLocks noChangeArrowheads="1"/>
            </p:cNvSpPr>
            <p:nvPr/>
          </p:nvSpPr>
          <p:spPr bwMode="auto">
            <a:xfrm>
              <a:off x="766" y="1103"/>
              <a:ext cx="480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221197" name="Text Box 13"/>
            <p:cNvSpPr txBox="1">
              <a:spLocks noChangeArrowheads="1"/>
            </p:cNvSpPr>
            <p:nvPr/>
          </p:nvSpPr>
          <p:spPr bwMode="auto">
            <a:xfrm>
              <a:off x="2491" y="2465"/>
              <a:ext cx="48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2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endParaRPr lang="ru-RU" altLang="uk-UA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198" name="Text Box 14"/>
            <p:cNvSpPr txBox="1">
              <a:spLocks noChangeArrowheads="1"/>
            </p:cNvSpPr>
            <p:nvPr/>
          </p:nvSpPr>
          <p:spPr bwMode="auto">
            <a:xfrm>
              <a:off x="768" y="2390"/>
              <a:ext cx="48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200" i="1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ru-RU" altLang="uk-UA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199" name="Text Box 15"/>
            <p:cNvSpPr txBox="1">
              <a:spLocks noChangeArrowheads="1"/>
            </p:cNvSpPr>
            <p:nvPr/>
          </p:nvSpPr>
          <p:spPr bwMode="auto">
            <a:xfrm>
              <a:off x="1292" y="2387"/>
              <a:ext cx="48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uk-UA" sz="1600" i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endParaRPr lang="ru-RU" altLang="uk-UA" sz="1600" i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200" name="Text Box 16"/>
            <p:cNvSpPr txBox="1">
              <a:spLocks noChangeArrowheads="1"/>
            </p:cNvSpPr>
            <p:nvPr/>
          </p:nvSpPr>
          <p:spPr bwMode="auto">
            <a:xfrm>
              <a:off x="2154" y="2432"/>
              <a:ext cx="48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uk-UA" sz="1600" i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+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endParaRPr lang="ru-RU" altLang="uk-UA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201" name="Text Box 17"/>
            <p:cNvSpPr txBox="1">
              <a:spLocks noChangeArrowheads="1"/>
            </p:cNvSpPr>
            <p:nvPr/>
          </p:nvSpPr>
          <p:spPr bwMode="auto">
            <a:xfrm>
              <a:off x="385" y="1618"/>
              <a:ext cx="670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uk-UA" sz="1600" i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+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21202" name="Text Box 18"/>
            <p:cNvSpPr txBox="1">
              <a:spLocks noChangeArrowheads="1"/>
            </p:cNvSpPr>
            <p:nvPr/>
          </p:nvSpPr>
          <p:spPr bwMode="auto">
            <a:xfrm>
              <a:off x="2336" y="1842"/>
              <a:ext cx="48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f(x)</a:t>
              </a:r>
              <a:endParaRPr lang="ru-RU" altLang="uk-UA" sz="1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203" name="Text Box 19"/>
            <p:cNvSpPr txBox="1">
              <a:spLocks noChangeArrowheads="1"/>
            </p:cNvSpPr>
            <p:nvPr/>
          </p:nvSpPr>
          <p:spPr bwMode="auto">
            <a:xfrm>
              <a:off x="1709" y="2383"/>
              <a:ext cx="48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200" i="1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ru-RU" altLang="uk-UA" sz="12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endParaRPr lang="ru-RU" altLang="uk-UA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204" name="Text Box 20"/>
            <p:cNvSpPr txBox="1">
              <a:spLocks noChangeArrowheads="1"/>
            </p:cNvSpPr>
            <p:nvPr/>
          </p:nvSpPr>
          <p:spPr bwMode="auto">
            <a:xfrm>
              <a:off x="608" y="2004"/>
              <a:ext cx="447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f</a:t>
              </a: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uk-UA" sz="1600" i="1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21205" name="AutoShape 21"/>
            <p:cNvSpPr>
              <a:spLocks/>
            </p:cNvSpPr>
            <p:nvPr/>
          </p:nvSpPr>
          <p:spPr bwMode="auto">
            <a:xfrm>
              <a:off x="2204" y="1746"/>
              <a:ext cx="95" cy="387"/>
            </a:xfrm>
            <a:prstGeom prst="rightBrace">
              <a:avLst>
                <a:gd name="adj1" fmla="val 3394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206" name="AutoShape 22"/>
            <p:cNvSpPr>
              <a:spLocks/>
            </p:cNvSpPr>
            <p:nvPr/>
          </p:nvSpPr>
          <p:spPr bwMode="auto">
            <a:xfrm rot="16200000">
              <a:off x="1789" y="2117"/>
              <a:ext cx="129" cy="669"/>
            </a:xfrm>
            <a:prstGeom prst="leftBrace">
              <a:avLst>
                <a:gd name="adj1" fmla="val 4321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1207" name="Text Box 23"/>
            <p:cNvSpPr txBox="1">
              <a:spLocks noChangeArrowheads="1"/>
            </p:cNvSpPr>
            <p:nvPr/>
          </p:nvSpPr>
          <p:spPr bwMode="auto">
            <a:xfrm>
              <a:off x="568" y="2852"/>
              <a:ext cx="2374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Графічне зображення приросту функції і приросту аргументу</a:t>
              </a:r>
              <a:r>
                <a:rPr lang="ru-RU" altLang="uk-UA" sz="1200">
                  <a:solidFill>
                    <a:schemeClr val="tx1"/>
                  </a:solidFill>
                  <a:latin typeface="Arial" panose="020B0604020202020204" pitchFamily="34" charset="0"/>
                </a:rPr>
                <a:t>.</a:t>
              </a:r>
              <a:endParaRPr lang="ru-RU" altLang="uk-UA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2398" y="1277"/>
              <a:ext cx="571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Tx/>
                <a:buSzTx/>
              </a:pP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y=f</a:t>
              </a: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ru-RU" altLang="uk-UA" sz="1600" i="1">
                  <a:solidFill>
                    <a:schemeClr val="tx1"/>
                  </a:solidFill>
                  <a:latin typeface="Arial" panose="020B0604020202020204" pitchFamily="34" charset="0"/>
                </a:rPr>
                <a:t>x</a:t>
              </a:r>
              <a:r>
                <a:rPr lang="ru-RU" altLang="uk-UA" sz="160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221209" name="Object 25"/>
          <p:cNvGraphicFramePr>
            <a:graphicFrameLocks noChangeAspect="1"/>
          </p:cNvGraphicFramePr>
          <p:nvPr>
            <p:ph sz="half" idx="2"/>
          </p:nvPr>
        </p:nvGraphicFramePr>
        <p:xfrm>
          <a:off x="3000376" y="5445126"/>
          <a:ext cx="4176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942920" imgH="393480" progId="Equation.3">
                  <p:embed/>
                </p:oleObj>
              </mc:Choice>
              <mc:Fallback>
                <p:oleObj name="Формула" r:id="rId3" imgW="1942920" imgH="393480" progId="Equation.3">
                  <p:embed/>
                  <p:pic>
                    <p:nvPicPr>
                      <p:cNvPr id="2212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5445126"/>
                        <a:ext cx="4176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212" name="Rectangle 28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21211" name="Object 27"/>
          <p:cNvGraphicFramePr>
            <a:graphicFrameLocks noChangeAspect="1"/>
          </p:cNvGraphicFramePr>
          <p:nvPr/>
        </p:nvGraphicFramePr>
        <p:xfrm>
          <a:off x="7391400" y="5300664"/>
          <a:ext cx="11826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5" imgW="380880" imgH="457200" progId="Equation.3">
                  <p:embed/>
                </p:oleObj>
              </mc:Choice>
              <mc:Fallback>
                <p:oleObj name="Формула" r:id="rId5" imgW="380880" imgH="457200" progId="Equation.3">
                  <p:embed/>
                  <p:pic>
                    <p:nvPicPr>
                      <p:cNvPr id="22121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300664"/>
                        <a:ext cx="1182688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6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uk-UA" altLang="uk-UA" sz="4000">
                <a:solidFill>
                  <a:schemeClr val="accent2"/>
                </a:solidFill>
              </a:rPr>
              <a:t>Алгоритм знаходження</a:t>
            </a:r>
            <a:r>
              <a:rPr lang="uk-UA" altLang="uk-UA" sz="4800">
                <a:solidFill>
                  <a:schemeClr val="accent2"/>
                </a:solidFill>
              </a:rPr>
              <a:t> похідної</a:t>
            </a:r>
            <a:endParaRPr lang="ru-RU" altLang="uk-UA" sz="4800">
              <a:solidFill>
                <a:schemeClr val="accent2"/>
              </a:solidFill>
            </a:endParaRPr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503488" y="2133600"/>
          <a:ext cx="58229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2514600" imgH="266400" progId="Equation.3">
                  <p:embed/>
                </p:oleObj>
              </mc:Choice>
              <mc:Fallback>
                <p:oleObj name="Формула" r:id="rId3" imgW="2514600" imgH="266400" progId="Equation.3">
                  <p:embed/>
                  <p:pic>
                    <p:nvPicPr>
                      <p:cNvPr id="2252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2133600"/>
                        <a:ext cx="58229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95551" y="3500439"/>
          <a:ext cx="9572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5" imgW="495000" imgH="457200" progId="Equation.3">
                  <p:embed/>
                </p:oleObj>
              </mc:Choice>
              <mc:Fallback>
                <p:oleObj name="Формула" r:id="rId5" imgW="495000" imgH="457200" progId="Equation.3">
                  <p:embed/>
                  <p:pic>
                    <p:nvPicPr>
                      <p:cNvPr id="225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500439"/>
                        <a:ext cx="9572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640013" y="4959351"/>
          <a:ext cx="23034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7" imgW="1066680" imgH="457200" progId="Equation.3">
                  <p:embed/>
                </p:oleObj>
              </mc:Choice>
              <mc:Fallback>
                <p:oleObj name="Формула" r:id="rId7" imgW="1066680" imgH="457200" progId="Equation.3">
                  <p:embed/>
                  <p:pic>
                    <p:nvPicPr>
                      <p:cNvPr id="2252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959351"/>
                        <a:ext cx="2303462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42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i="1"/>
              <a:t>Геометрична інтерпретація похідної функції в точці</a:t>
            </a:r>
            <a:endParaRPr lang="ru-RU" altLang="uk-UA" i="1"/>
          </a:p>
        </p:txBody>
      </p:sp>
      <p:pic>
        <p:nvPicPr>
          <p:cNvPr id="223236" name="Picture 4" descr="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2492375"/>
            <a:ext cx="4238625" cy="305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232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456363" y="3794125"/>
          <a:ext cx="34909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4" imgW="1193760" imgH="241200" progId="Equation.3">
                  <p:embed/>
                </p:oleObj>
              </mc:Choice>
              <mc:Fallback>
                <p:oleObj name="Формула" r:id="rId4" imgW="1193760" imgH="241200" progId="Equation.3">
                  <p:embed/>
                  <p:pic>
                    <p:nvPicPr>
                      <p:cNvPr id="223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3794125"/>
                        <a:ext cx="34909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2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3044" y="1596943"/>
            <a:ext cx="8060895" cy="1315014"/>
          </a:xfrm>
        </p:spPr>
        <p:txBody>
          <a:bodyPr/>
          <a:lstStyle/>
          <a:p>
            <a:pPr defTabSz="914400"/>
            <a:r>
              <a:rPr lang="uk-UA" altLang="uk-UA" dirty="0">
                <a:solidFill>
                  <a:schemeClr val="accent2"/>
                </a:solidFill>
              </a:rPr>
              <a:t>Геометричний  зміст похідної полягає у тому, що значення похідної функції  </a:t>
            </a:r>
            <a:r>
              <a:rPr lang="uk-UA" altLang="uk-UA" i="1" dirty="0">
                <a:solidFill>
                  <a:schemeClr val="accent2"/>
                </a:solidFill>
              </a:rPr>
              <a:t>y=f(x) </a:t>
            </a:r>
            <a:r>
              <a:rPr lang="uk-UA" altLang="uk-UA" dirty="0">
                <a:solidFill>
                  <a:schemeClr val="accent2"/>
                </a:solidFill>
              </a:rPr>
              <a:t> у  точці  </a:t>
            </a:r>
            <a:r>
              <a:rPr lang="uk-UA" altLang="uk-UA" i="1" dirty="0">
                <a:solidFill>
                  <a:schemeClr val="accent2"/>
                </a:solidFill>
              </a:rPr>
              <a:t>x</a:t>
            </a:r>
            <a:r>
              <a:rPr lang="uk-UA" altLang="uk-UA" i="1" baseline="-25000" dirty="0">
                <a:solidFill>
                  <a:schemeClr val="accent2"/>
                </a:solidFill>
              </a:rPr>
              <a:t>0</a:t>
            </a:r>
            <a:r>
              <a:rPr lang="uk-UA" altLang="uk-UA" i="1" dirty="0">
                <a:solidFill>
                  <a:schemeClr val="accent2"/>
                </a:solidFill>
              </a:rPr>
              <a:t>  </a:t>
            </a:r>
            <a:r>
              <a:rPr lang="uk-UA" altLang="uk-UA" dirty="0">
                <a:solidFill>
                  <a:schemeClr val="accent2"/>
                </a:solidFill>
              </a:rPr>
              <a:t>дорівнює кутовому коефіцієнту дотичної до графіка функції у  точці з абсцисою </a:t>
            </a:r>
            <a:r>
              <a:rPr lang="uk-UA" altLang="uk-UA" i="1" dirty="0">
                <a:solidFill>
                  <a:schemeClr val="accent2"/>
                </a:solidFill>
              </a:rPr>
              <a:t>x</a:t>
            </a:r>
            <a:r>
              <a:rPr lang="uk-UA" altLang="uk-UA" i="1" baseline="-25000" dirty="0">
                <a:solidFill>
                  <a:schemeClr val="accent2"/>
                </a:solidFill>
              </a:rPr>
              <a:t>0</a:t>
            </a:r>
            <a:r>
              <a:rPr lang="uk-UA" altLang="uk-UA" i="1" dirty="0">
                <a:solidFill>
                  <a:schemeClr val="accent2"/>
                </a:solidFill>
              </a:rPr>
              <a:t>:</a:t>
            </a:r>
            <a:endParaRPr lang="uk-UA" altLang="uk-UA" dirty="0">
              <a:solidFill>
                <a:schemeClr val="accent2"/>
              </a:solidFill>
            </a:endParaRPr>
          </a:p>
          <a:p>
            <a:pPr defTabSz="914400"/>
            <a:endParaRPr lang="uk-UA" altLang="uk-UA" dirty="0">
              <a:solidFill>
                <a:schemeClr val="accent2"/>
              </a:solidFill>
            </a:endParaRPr>
          </a:p>
        </p:txBody>
      </p:sp>
      <p:graphicFrame>
        <p:nvGraphicFramePr>
          <p:cNvPr id="226307" name="Object 3"/>
          <p:cNvGraphicFramePr>
            <a:graphicFrameLocks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185196524"/>
              </p:ext>
            </p:extLst>
          </p:nvPr>
        </p:nvGraphicFramePr>
        <p:xfrm>
          <a:off x="1758831" y="230069"/>
          <a:ext cx="5905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3" imgW="1193760" imgH="241200" progId="Equation.3">
                  <p:embed/>
                </p:oleObj>
              </mc:Choice>
              <mc:Fallback>
                <p:oleObj name="Формула" r:id="rId3" imgW="1193760" imgH="241200" progId="Equation.3">
                  <p:embed/>
                  <p:pic>
                    <p:nvPicPr>
                      <p:cNvPr id="2263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831" y="230069"/>
                        <a:ext cx="59055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48" y="291195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uk-UA" altLang="uk-UA" sz="4000" b="1">
                <a:solidFill>
                  <a:schemeClr val="tx1"/>
                </a:solidFill>
              </a:rPr>
              <a:t>Фізичний  зміст похідної функції</a:t>
            </a:r>
            <a:r>
              <a:rPr lang="ru-RU" altLang="uk-UA" sz="4000" b="1">
                <a:solidFill>
                  <a:schemeClr val="tx1"/>
                </a:solidFill>
              </a:rPr>
              <a:t/>
            </a:r>
            <a:br>
              <a:rPr lang="ru-RU" altLang="uk-UA" sz="4000" b="1">
                <a:solidFill>
                  <a:schemeClr val="tx1"/>
                </a:solidFill>
              </a:rPr>
            </a:br>
            <a:endParaRPr lang="ru-RU" altLang="uk-UA" sz="4000" b="1">
              <a:solidFill>
                <a:schemeClr val="tx1"/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7713" y="1916114"/>
            <a:ext cx="6769100" cy="1944687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  <a:buNone/>
            </a:pPr>
            <a:r>
              <a:rPr lang="ru-RU" altLang="uk-UA" sz="2800"/>
              <a:t>	</a:t>
            </a:r>
          </a:p>
          <a:p>
            <a:pPr lvl="4" defTabSz="914400">
              <a:lnSpc>
                <a:spcPct val="90000"/>
              </a:lnSpc>
              <a:spcBef>
                <a:spcPct val="20000"/>
              </a:spcBef>
              <a:buNone/>
            </a:pPr>
            <a:r>
              <a:rPr lang="ru-RU" altLang="uk-UA" sz="1800"/>
              <a:t>	</a:t>
            </a:r>
            <a:r>
              <a:rPr lang="ru-RU" altLang="uk-UA" sz="1800" b="1" i="1">
                <a:solidFill>
                  <a:schemeClr val="accent2"/>
                </a:solidFill>
              </a:rPr>
              <a:t>-</a:t>
            </a:r>
            <a:r>
              <a:rPr lang="ru-RU" altLang="uk-UA" sz="1800">
                <a:solidFill>
                  <a:schemeClr val="accent2"/>
                </a:solidFill>
              </a:rPr>
              <a:t>      </a:t>
            </a:r>
            <a:r>
              <a:rPr lang="ru-RU" altLang="uk-UA" sz="2800" b="1" i="1">
                <a:solidFill>
                  <a:schemeClr val="accent2"/>
                </a:solidFill>
              </a:rPr>
              <a:t>миттєва швидкість</a:t>
            </a:r>
          </a:p>
          <a:p>
            <a:pPr lvl="4" defTabSz="914400">
              <a:lnSpc>
                <a:spcPct val="90000"/>
              </a:lnSpc>
              <a:spcBef>
                <a:spcPct val="20000"/>
              </a:spcBef>
              <a:buNone/>
            </a:pPr>
            <a:endParaRPr lang="ru-RU" altLang="uk-UA" sz="2800" b="1" i="1">
              <a:solidFill>
                <a:schemeClr val="accent2"/>
              </a:solidFill>
            </a:endParaRPr>
          </a:p>
          <a:p>
            <a:pPr lvl="4" defTabSz="914400">
              <a:lnSpc>
                <a:spcPct val="90000"/>
              </a:lnSpc>
              <a:spcBef>
                <a:spcPct val="20000"/>
              </a:spcBef>
              <a:buNone/>
            </a:pPr>
            <a:r>
              <a:rPr lang="ru-RU" altLang="uk-UA" sz="2800" b="1" i="1">
                <a:solidFill>
                  <a:schemeClr val="accent2"/>
                </a:solidFill>
              </a:rPr>
              <a:t>	 -   прискорення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440238" y="1484313"/>
          <a:ext cx="338455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3" imgW="1130040" imgH="228600" progId="Equation.3">
                  <p:embed/>
                </p:oleObj>
              </mc:Choice>
              <mc:Fallback>
                <p:oleObj name="Формула" r:id="rId3" imgW="1130040" imgH="228600" progId="Equation.3">
                  <p:embed/>
                  <p:pic>
                    <p:nvPicPr>
                      <p:cNvPr id="228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484313"/>
                        <a:ext cx="338455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208213" y="2276475"/>
          <a:ext cx="314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5" imgW="1663560" imgH="457200" progId="Equation.3">
                  <p:embed/>
                </p:oleObj>
              </mc:Choice>
              <mc:Fallback>
                <p:oleObj name="Формула" r:id="rId5" imgW="1663560" imgH="457200" progId="Equation.3">
                  <p:embed/>
                  <p:pic>
                    <p:nvPicPr>
                      <p:cNvPr id="228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276475"/>
                        <a:ext cx="314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2135188" y="3357564"/>
          <a:ext cx="33020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7" imgW="1511280" imgH="241200" progId="Equation.3">
                  <p:embed/>
                </p:oleObj>
              </mc:Choice>
              <mc:Fallback>
                <p:oleObj name="Формула" r:id="rId7" imgW="1511280" imgH="241200" progId="Equation.3">
                  <p:embed/>
                  <p:pic>
                    <p:nvPicPr>
                      <p:cNvPr id="2283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357564"/>
                        <a:ext cx="33020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2495551" y="4005263"/>
            <a:ext cx="7127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uk-UA" altLang="uk-UA" b="1" i="1">
                <a:solidFill>
                  <a:schemeClr val="tx1"/>
                </a:solidFill>
                <a:latin typeface="Arial" panose="020B0604020202020204" pitchFamily="34" charset="0"/>
              </a:rPr>
              <a:t>Миттєва швидкість</a:t>
            </a:r>
            <a:r>
              <a:rPr lang="uk-UA" altLang="uk-UA">
                <a:solidFill>
                  <a:schemeClr val="tx1"/>
                </a:solidFill>
                <a:latin typeface="Arial" panose="020B0604020202020204" pitchFamily="34" charset="0"/>
              </a:rPr>
              <a:t> прямолінійного руху дорівнює похідній шляху за часом руху</a:t>
            </a:r>
            <a:endParaRPr lang="ru-RU" altLang="uk-UA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Char char="•"/>
            </a:pPr>
            <a:endParaRPr lang="ru-RU" altLang="uk-UA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Char char="•"/>
            </a:pPr>
            <a:r>
              <a:rPr lang="ru-RU" altLang="uk-UA">
                <a:solidFill>
                  <a:schemeClr val="tx1"/>
                </a:solidFill>
                <a:latin typeface="Arial" panose="020B0604020202020204" pitchFamily="34" charset="0"/>
              </a:rPr>
              <a:t>Похідна від швидкості по часу(або друга похідна від шляху) є </a:t>
            </a:r>
            <a:r>
              <a:rPr lang="ru-RU" altLang="uk-UA" b="1" i="1">
                <a:solidFill>
                  <a:schemeClr val="tx1"/>
                </a:solidFill>
                <a:latin typeface="Arial" panose="020B0604020202020204" pitchFamily="34" charset="0"/>
              </a:rPr>
              <a:t>прискоренням</a:t>
            </a:r>
            <a:endParaRPr lang="ru-RU" altLang="uk-UA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572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358</Words>
  <Application>Microsoft Office PowerPoint</Application>
  <PresentationFormat>Широкий екран</PresentationFormat>
  <Paragraphs>89</Paragraphs>
  <Slides>23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23</vt:i4>
      </vt:variant>
    </vt:vector>
  </HeadingPairs>
  <TitlesOfParts>
    <vt:vector size="31" baseType="lpstr">
      <vt:lpstr>Arial</vt:lpstr>
      <vt:lpstr>Symbol</vt:lpstr>
      <vt:lpstr>Times New Roman</vt:lpstr>
      <vt:lpstr>Trebuchet MS</vt:lpstr>
      <vt:lpstr>Wingdings 3</vt:lpstr>
      <vt:lpstr>Аспект</vt:lpstr>
      <vt:lpstr>Microsoft Equation 3.0</vt:lpstr>
      <vt:lpstr>Изображение Paintbrush</vt:lpstr>
      <vt:lpstr>Модуль 2. Математичні методи. Змістовний модуль 4. Поняття диференціалів та інтегралів Лекція 4.1 Поняття, види та розрахунок диференціалів</vt:lpstr>
      <vt:lpstr>Презентація PowerPoint</vt:lpstr>
      <vt:lpstr>Презентація PowerPoint</vt:lpstr>
      <vt:lpstr>Презентація PowerPoint</vt:lpstr>
      <vt:lpstr>Похідна функції</vt:lpstr>
      <vt:lpstr>Алгоритм знаходження похідної</vt:lpstr>
      <vt:lpstr>Геометрична інтерпретація похідної функції в точці</vt:lpstr>
      <vt:lpstr>Презентація PowerPoint</vt:lpstr>
      <vt:lpstr>Фізичний  зміст похідної функції </vt:lpstr>
      <vt:lpstr>Правила диференціювання </vt:lpstr>
      <vt:lpstr>Таблиця знаходження похідних елементарних функцій</vt:lpstr>
      <vt:lpstr>Таблиця знаходження похідних елементарних функцій</vt:lpstr>
      <vt:lpstr>Приклади визначення похідної функції</vt:lpstr>
      <vt:lpstr>  Диференціювання складених функцій</vt:lpstr>
      <vt:lpstr>Диференціювання складених функцій</vt:lpstr>
      <vt:lpstr>Таблиця похідних складених функцій</vt:lpstr>
      <vt:lpstr>Таблиця похідних складених функцій</vt:lpstr>
      <vt:lpstr>Приклади знаходження похідних складених функцій</vt:lpstr>
      <vt:lpstr>Функція багатьох змінних </vt:lpstr>
      <vt:lpstr>Частинні похідні функції багатьох змінних </vt:lpstr>
      <vt:lpstr>Приклад знаходження частинних похідних</vt:lpstr>
      <vt:lpstr>ДИФЕРЕНЦІАЛ ФУНКЦІЇ</vt:lpstr>
      <vt:lpstr>Приклади знаходження диференціала функції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</dc:title>
  <dc:creator>User</dc:creator>
  <cp:lastModifiedBy>User</cp:lastModifiedBy>
  <cp:revision>7</cp:revision>
  <dcterms:created xsi:type="dcterms:W3CDTF">2021-03-24T12:37:45Z</dcterms:created>
  <dcterms:modified xsi:type="dcterms:W3CDTF">2021-03-24T13:39:28Z</dcterms:modified>
</cp:coreProperties>
</file>