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2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9" r:id="rId44"/>
    <p:sldId id="298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4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9CF50CD-8879-4ECD-8CDB-F11C9516D093}" type="datetimeFigureOut">
              <a:rPr lang="uk-UA" smtClean="0"/>
              <a:t>16.03.2023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E696D0-C02C-485C-8F25-157EEF11799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50CD-8879-4ECD-8CDB-F11C9516D093}" type="datetimeFigureOut">
              <a:rPr lang="uk-UA" smtClean="0"/>
              <a:t>16.03.2023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96D0-C02C-485C-8F25-157EEF11799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50CD-8879-4ECD-8CDB-F11C9516D093}" type="datetimeFigureOut">
              <a:rPr lang="uk-UA" smtClean="0"/>
              <a:t>16.03.2023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96D0-C02C-485C-8F25-157EEF11799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50CD-8879-4ECD-8CDB-F11C9516D093}" type="datetimeFigureOut">
              <a:rPr lang="uk-UA" smtClean="0"/>
              <a:t>16.03.2023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96D0-C02C-485C-8F25-157EEF11799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50CD-8879-4ECD-8CDB-F11C9516D093}" type="datetimeFigureOut">
              <a:rPr lang="uk-UA" smtClean="0"/>
              <a:t>16.03.2023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96D0-C02C-485C-8F25-157EEF11799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50CD-8879-4ECD-8CDB-F11C9516D093}" type="datetimeFigureOut">
              <a:rPr lang="uk-UA" smtClean="0"/>
              <a:t>16.03.2023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96D0-C02C-485C-8F25-157EEF11799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CF50CD-8879-4ECD-8CDB-F11C9516D093}" type="datetimeFigureOut">
              <a:rPr lang="uk-UA" smtClean="0"/>
              <a:t>16.03.2023</a:t>
            </a:fld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E696D0-C02C-485C-8F25-157EEF11799B}" type="slidenum">
              <a:rPr lang="uk-UA" smtClean="0"/>
              <a:t>‹#›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9CF50CD-8879-4ECD-8CDB-F11C9516D093}" type="datetimeFigureOut">
              <a:rPr lang="uk-UA" smtClean="0"/>
              <a:t>16.03.2023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E696D0-C02C-485C-8F25-157EEF11799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50CD-8879-4ECD-8CDB-F11C9516D093}" type="datetimeFigureOut">
              <a:rPr lang="uk-UA" smtClean="0"/>
              <a:t>16.03.2023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96D0-C02C-485C-8F25-157EEF11799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50CD-8879-4ECD-8CDB-F11C9516D093}" type="datetimeFigureOut">
              <a:rPr lang="uk-UA" smtClean="0"/>
              <a:t>16.03.2023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96D0-C02C-485C-8F25-157EEF11799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50CD-8879-4ECD-8CDB-F11C9516D093}" type="datetimeFigureOut">
              <a:rPr lang="uk-UA" smtClean="0"/>
              <a:t>16.03.2023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96D0-C02C-485C-8F25-157EEF11799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9CF50CD-8879-4ECD-8CDB-F11C9516D093}" type="datetimeFigureOut">
              <a:rPr lang="uk-UA" smtClean="0"/>
              <a:t>16.03.2023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E696D0-C02C-485C-8F25-157EEF11799B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595184" cy="288430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effectLst/>
              </a:rPr>
              <a:t/>
            </a:r>
            <a:br>
              <a:rPr lang="uk-UA" dirty="0" smtClean="0">
                <a:effectLst/>
              </a:rPr>
            </a:b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r>
              <a:rPr lang="uk-UA" dirty="0" smtClean="0">
                <a:effectLst/>
              </a:rPr>
              <a:t/>
            </a:r>
            <a:br>
              <a:rPr lang="uk-UA" dirty="0" smtClean="0">
                <a:effectLst/>
              </a:rPr>
            </a:b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r>
              <a:rPr lang="uk-UA" dirty="0" smtClean="0">
                <a:effectLst/>
              </a:rPr>
              <a:t/>
            </a:r>
            <a:br>
              <a:rPr lang="uk-UA" dirty="0" smtClean="0">
                <a:effectLst/>
              </a:rPr>
            </a:b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r>
              <a:rPr lang="uk-UA" dirty="0" smtClean="0">
                <a:effectLst/>
              </a:rPr>
              <a:t/>
            </a:r>
            <a:br>
              <a:rPr lang="uk-UA" dirty="0" smtClean="0">
                <a:effectLst/>
              </a:rPr>
            </a:b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r>
              <a:rPr lang="uk-UA" dirty="0" smtClean="0">
                <a:effectLst/>
              </a:rPr>
              <a:t/>
            </a:r>
            <a:br>
              <a:rPr lang="uk-UA" dirty="0" smtClean="0">
                <a:effectLst/>
              </a:rPr>
            </a:br>
            <a:r>
              <a:rPr lang="uk-UA" dirty="0" smtClean="0">
                <a:effectLst/>
              </a:rPr>
              <a:t/>
            </a:r>
            <a:br>
              <a:rPr lang="uk-UA" dirty="0" smtClean="0">
                <a:effectLst/>
              </a:rPr>
            </a:b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r>
              <a:rPr lang="uk-UA" dirty="0" smtClean="0">
                <a:effectLst/>
              </a:rPr>
              <a:t/>
            </a:r>
            <a:br>
              <a:rPr lang="uk-UA" dirty="0" smtClean="0">
                <a:effectLst/>
              </a:rPr>
            </a:b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r>
              <a:rPr lang="uk-UA" dirty="0" smtClean="0">
                <a:effectLst/>
              </a:rPr>
              <a:t/>
            </a:r>
            <a:br>
              <a:rPr lang="uk-UA" dirty="0" smtClean="0">
                <a:effectLst/>
              </a:rPr>
            </a:b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r>
              <a:rPr lang="uk-UA" dirty="0" smtClean="0">
                <a:effectLst/>
              </a:rPr>
              <a:t/>
            </a:r>
            <a:br>
              <a:rPr lang="uk-UA" dirty="0" smtClean="0">
                <a:effectLst/>
              </a:rPr>
            </a:b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r>
              <a:rPr lang="uk-UA" sz="3600" dirty="0" smtClean="0">
                <a:effectLst/>
              </a:rPr>
              <a:t>Лекція </a:t>
            </a:r>
            <a:r>
              <a:rPr lang="uk-UA" sz="3600" dirty="0">
                <a:effectLst/>
              </a:rPr>
              <a:t>1</a:t>
            </a:r>
            <a:br>
              <a:rPr lang="uk-UA" sz="3600" dirty="0">
                <a:effectLst/>
              </a:rPr>
            </a:br>
            <a:r>
              <a:rPr lang="uk-UA" sz="3600" dirty="0">
                <a:effectLst/>
              </a:rPr>
              <a:t>ТЕОРЕТИЧНІ ОСНОВИ ПСИХОЛОГІЇ УПРАВЛІННЯ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r>
              <a:rPr lang="ru-RU" dirty="0">
                <a:effectLst/>
              </a:rPr>
              <a:t> 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Неманежина</a:t>
            </a:r>
            <a:r>
              <a:rPr lang="uk-UA" dirty="0" smtClean="0"/>
              <a:t> А.О.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269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91264" cy="1301080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/>
              <a:t>Система управління в цілому, як цілісно-організаційне об'єднання, може характеризуватися</a:t>
            </a:r>
            <a:r>
              <a:rPr lang="uk-UA" sz="28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функціями і цілями діяльності цієї системи;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конкретним переліком складових частин, що наявні у підпорядкуванні;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режимом зовнішніх </a:t>
            </a:r>
            <a:r>
              <a:rPr lang="uk-UA" dirty="0" err="1"/>
              <a:t>зв'язків</a:t>
            </a:r>
            <a:r>
              <a:rPr lang="uk-UA" dirty="0"/>
              <a:t> (субординація, координація, договірні відносини);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правовим регулюванням структури, </a:t>
            </a:r>
            <a:r>
              <a:rPr lang="uk-UA" dirty="0" err="1"/>
              <a:t>зв'язків</a:t>
            </a:r>
            <a:r>
              <a:rPr lang="uk-UA" dirty="0"/>
              <a:t> та повноважень;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правовим регулюванням системи управління в цілому та її елементів;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інформаційним забезпеченням;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процесом прийняття і виконання рішень.</a:t>
            </a:r>
          </a:p>
          <a:p>
            <a:pPr marL="109728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651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665816"/>
          </a:xfrm>
        </p:spPr>
        <p:txBody>
          <a:bodyPr/>
          <a:lstStyle/>
          <a:p>
            <a:pPr marL="109728" indent="0">
              <a:buNone/>
            </a:pPr>
            <a:r>
              <a:rPr lang="uk-UA" b="1" i="1" dirty="0"/>
              <a:t>Г</a:t>
            </a:r>
            <a:r>
              <a:rPr lang="uk-UA" b="1" i="1" dirty="0" smtClean="0"/>
              <a:t>оловними </a:t>
            </a:r>
            <a:r>
              <a:rPr lang="uk-UA" b="1" i="1" dirty="0"/>
              <a:t>компонентами </a:t>
            </a:r>
            <a:r>
              <a:rPr lang="uk-UA" dirty="0"/>
              <a:t>управляючої підсистеми і підсистеми, якою управляють, є </a:t>
            </a:r>
            <a:r>
              <a:rPr lang="uk-UA" b="1" i="1" dirty="0"/>
              <a:t>люди</a:t>
            </a:r>
            <a:r>
              <a:rPr lang="uk-UA" dirty="0"/>
              <a:t> — </a:t>
            </a:r>
            <a:r>
              <a:rPr lang="uk-UA" dirty="0" smtClean="0"/>
              <a:t>представники </a:t>
            </a:r>
            <a:r>
              <a:rPr lang="uk-UA" dirty="0"/>
              <a:t>різних </a:t>
            </a:r>
            <a:r>
              <a:rPr lang="uk-UA" dirty="0" smtClean="0"/>
              <a:t>організацій</a:t>
            </a:r>
          </a:p>
          <a:p>
            <a:pPr marL="109728" indent="0">
              <a:buNone/>
            </a:pPr>
            <a:endParaRPr lang="uk-UA" dirty="0"/>
          </a:p>
        </p:txBody>
      </p:sp>
      <p:pic>
        <p:nvPicPr>
          <p:cNvPr id="4098" name="Picture 2" descr="C:\Users\Lenovo\Desktop\Без названия (3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564904"/>
            <a:ext cx="5976664" cy="39269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33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Організація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uk-UA" b="1" dirty="0"/>
              <a:t>О</a:t>
            </a:r>
            <a:r>
              <a:rPr lang="uk-UA" b="1" dirty="0" smtClean="0"/>
              <a:t>рганізація</a:t>
            </a:r>
            <a:r>
              <a:rPr lang="uk-UA" dirty="0" smtClean="0"/>
              <a:t> </a:t>
            </a:r>
            <a:r>
              <a:rPr lang="uk-UA" dirty="0"/>
              <a:t>— це структура, в межах якої проводяться певні заходи для </a:t>
            </a:r>
            <a:endParaRPr lang="uk-UA" dirty="0" smtClean="0"/>
          </a:p>
          <a:p>
            <a:pPr marL="109728" indent="0">
              <a:buNone/>
            </a:pPr>
            <a:r>
              <a:rPr lang="uk-UA" dirty="0" smtClean="0"/>
              <a:t>досягнення </a:t>
            </a:r>
            <a:r>
              <a:rPr lang="uk-UA" dirty="0"/>
              <a:t>певних </a:t>
            </a:r>
            <a:endParaRPr lang="uk-UA" dirty="0" smtClean="0"/>
          </a:p>
          <a:p>
            <a:pPr marL="109728" indent="0">
              <a:buNone/>
            </a:pPr>
            <a:r>
              <a:rPr lang="uk-UA" dirty="0" smtClean="0"/>
              <a:t>значимих  цілей</a:t>
            </a:r>
            <a:endParaRPr lang="uk-UA" dirty="0"/>
          </a:p>
        </p:txBody>
      </p:sp>
      <p:pic>
        <p:nvPicPr>
          <p:cNvPr id="5123" name="Picture 3" descr="C:\Users\Lenovo\Desktop\Без названия (5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181574"/>
            <a:ext cx="4752528" cy="365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64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/>
              <a:t>Для того, щоб група людей могла називатися організацією, необхідне виконання таких обов'язкових вимог: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наявність меншою мірою двох людей, які вважають себе членами цієї групи;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наявність хоча б однієї мети, як кінцевого стану або результату, яку приймають як спільну для всіх членів цієї групи;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існування членів групи, які свідомо і спеціально працюють разом, щоб досягнути значимої для них мети.</a:t>
            </a:r>
          </a:p>
          <a:p>
            <a:pPr marL="109728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3017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Ч. </a:t>
            </a:r>
            <a:r>
              <a:rPr lang="uk-UA" b="1" dirty="0" err="1"/>
              <a:t>Барнард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513688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uk-UA" dirty="0" smtClean="0"/>
              <a:t>Класик </a:t>
            </a:r>
            <a:r>
              <a:rPr lang="uk-UA" dirty="0"/>
              <a:t>західного менеджменту Ч. </a:t>
            </a:r>
            <a:r>
              <a:rPr lang="uk-UA" dirty="0" err="1"/>
              <a:t>Барнард</a:t>
            </a:r>
            <a:r>
              <a:rPr lang="uk-UA" dirty="0"/>
              <a:t> у 30—40 рр. XX ст. </a:t>
            </a:r>
            <a:r>
              <a:rPr lang="uk-UA" dirty="0" smtClean="0"/>
              <a:t>- </a:t>
            </a:r>
            <a:r>
              <a:rPr lang="uk-UA" b="1" i="1" dirty="0" smtClean="0"/>
              <a:t>перший </a:t>
            </a:r>
            <a:r>
              <a:rPr lang="uk-UA" b="1" i="1" dirty="0"/>
              <a:t>дав визначення організації</a:t>
            </a:r>
            <a:r>
              <a:rPr lang="uk-UA" dirty="0" smtClean="0"/>
              <a:t>.</a:t>
            </a:r>
          </a:p>
          <a:p>
            <a:pPr marL="109728" indent="0">
              <a:buNone/>
            </a:pPr>
            <a:r>
              <a:rPr lang="uk-UA" u="sng" dirty="0"/>
              <a:t>М</a:t>
            </a:r>
            <a:r>
              <a:rPr lang="uk-UA" u="sng" dirty="0" smtClean="0"/>
              <a:t>ета організації </a:t>
            </a:r>
            <a:r>
              <a:rPr lang="uk-UA" dirty="0"/>
              <a:t>— це конкретний стан або результати, яких досягають спільними зусиллями працівники, об'єднані у групи. </a:t>
            </a:r>
            <a:endParaRPr lang="uk-UA" dirty="0" smtClean="0"/>
          </a:p>
          <a:p>
            <a:pPr marL="109728" indent="0">
              <a:buNone/>
            </a:pPr>
            <a:endParaRPr lang="uk-UA" dirty="0"/>
          </a:p>
          <a:p>
            <a:pPr marL="109728" indent="0" algn="ctr">
              <a:buNone/>
            </a:pPr>
            <a:r>
              <a:rPr lang="uk-UA" dirty="0" smtClean="0"/>
              <a:t>В </a:t>
            </a:r>
            <a:r>
              <a:rPr lang="uk-UA" dirty="0"/>
              <a:t>основі будь-якої трудової діяльності тієї чи іншої організації (в якій залучені люди- працівники) </a:t>
            </a:r>
            <a:r>
              <a:rPr lang="uk-UA" b="1" i="1" dirty="0"/>
              <a:t>є цілепокладання</a:t>
            </a:r>
            <a:r>
              <a:rPr lang="uk-UA" dirty="0"/>
              <a:t>, тобто постановка цілей.</a:t>
            </a:r>
          </a:p>
          <a:p>
            <a:pPr marL="109728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5937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pPr algn="ctr"/>
            <a:r>
              <a:rPr lang="uk-UA" b="1" dirty="0" smtClean="0"/>
              <a:t>Мета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568952" cy="4585696"/>
          </a:xfrm>
        </p:spPr>
        <p:txBody>
          <a:bodyPr/>
          <a:lstStyle/>
          <a:p>
            <a:pPr marL="109728" indent="0">
              <a:buNone/>
            </a:pPr>
            <a:r>
              <a:rPr lang="uk-UA" b="1" dirty="0"/>
              <a:t>Мета</a:t>
            </a:r>
            <a:r>
              <a:rPr lang="uk-UA" dirty="0"/>
              <a:t> — це не просто супроводжувальний чинник, н чинник, який зумовлює зміст діяльності людини або цілої управляючої системи</a:t>
            </a:r>
            <a:r>
              <a:rPr lang="uk-UA" dirty="0" smtClean="0"/>
              <a:t>.</a:t>
            </a:r>
          </a:p>
          <a:p>
            <a:pPr marL="109728" indent="0">
              <a:buNone/>
            </a:pPr>
            <a:endParaRPr lang="uk-UA" dirty="0" smtClean="0"/>
          </a:p>
          <a:p>
            <a:pPr marL="109728" indent="0">
              <a:buNone/>
            </a:pPr>
            <a:r>
              <a:rPr lang="uk-UA" dirty="0" smtClean="0"/>
              <a:t>Склався </a:t>
            </a:r>
            <a:r>
              <a:rPr lang="uk-UA" dirty="0"/>
              <a:t>цілий розділ науки — </a:t>
            </a:r>
            <a:endParaRPr lang="uk-UA" dirty="0" smtClean="0"/>
          </a:p>
          <a:p>
            <a:pPr marL="109728" indent="0">
              <a:buNone/>
            </a:pPr>
            <a:r>
              <a:rPr lang="uk-UA" i="1" u="sng" dirty="0" smtClean="0"/>
              <a:t>теорія </a:t>
            </a:r>
            <a:r>
              <a:rPr lang="uk-UA" i="1" u="sng" dirty="0"/>
              <a:t>вибору </a:t>
            </a:r>
            <a:r>
              <a:rPr lang="uk-UA" i="1" u="sng" dirty="0" smtClean="0"/>
              <a:t>цілей</a:t>
            </a:r>
          </a:p>
          <a:p>
            <a:pPr marL="109728" indent="0">
              <a:buNone/>
            </a:pPr>
            <a:r>
              <a:rPr lang="uk-UA" dirty="0" smtClean="0"/>
              <a:t> </a:t>
            </a:r>
            <a:r>
              <a:rPr lang="uk-UA" dirty="0"/>
              <a:t>(на підставі побудови </a:t>
            </a:r>
            <a:endParaRPr lang="uk-UA" dirty="0" smtClean="0"/>
          </a:p>
          <a:p>
            <a:pPr marL="109728" indent="0">
              <a:buNone/>
            </a:pPr>
            <a:r>
              <a:rPr lang="uk-UA" dirty="0" smtClean="0"/>
              <a:t>дерева </a:t>
            </a:r>
            <a:r>
              <a:rPr lang="uk-UA" dirty="0"/>
              <a:t>цілей)</a:t>
            </a:r>
          </a:p>
        </p:txBody>
      </p:sp>
      <p:pic>
        <p:nvPicPr>
          <p:cNvPr id="6146" name="Picture 2" descr="C:\Users\Lenovo\Desktop\Без названия (6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384550"/>
            <a:ext cx="3672408" cy="34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23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Мета виробництва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60848"/>
            <a:ext cx="8507288" cy="4513688"/>
          </a:xfrm>
        </p:spPr>
        <p:txBody>
          <a:bodyPr/>
          <a:lstStyle/>
          <a:p>
            <a:pPr marL="109728" indent="0">
              <a:buNone/>
            </a:pPr>
            <a:r>
              <a:rPr lang="uk-UA" i="1" u="sng" dirty="0"/>
              <a:t>М</a:t>
            </a:r>
            <a:r>
              <a:rPr lang="uk-UA" i="1" u="sng" dirty="0" smtClean="0"/>
              <a:t>етою виробництво </a:t>
            </a:r>
            <a:r>
              <a:rPr lang="uk-UA" i="1" u="sng" dirty="0"/>
              <a:t>є отримання максимального </a:t>
            </a:r>
            <a:r>
              <a:rPr lang="uk-UA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прибутку</a:t>
            </a:r>
            <a:endParaRPr lang="uk-UA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 descr="C:\Users\Lenovo\Desktop\Без названия (7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575" y="3068960"/>
            <a:ext cx="6043528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72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Ф. </a:t>
            </a:r>
            <a:r>
              <a:rPr lang="uk-UA" b="1" dirty="0" smtClean="0"/>
              <a:t>Тейлор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uk-UA" dirty="0"/>
              <a:t>До початку XX ст. управління не вважали самостійною галуззю наукового дослідження. </a:t>
            </a:r>
            <a:endParaRPr lang="uk-UA" dirty="0" smtClean="0"/>
          </a:p>
          <a:p>
            <a:pPr marL="109728" indent="0" algn="ctr">
              <a:buNone/>
            </a:pPr>
            <a:endParaRPr lang="uk-UA" dirty="0"/>
          </a:p>
          <a:p>
            <a:pPr marL="109728" indent="0" algn="ctr">
              <a:buNone/>
            </a:pPr>
            <a:r>
              <a:rPr lang="uk-UA" dirty="0" smtClean="0"/>
              <a:t>Однак </a:t>
            </a:r>
            <a:r>
              <a:rPr lang="uk-UA" dirty="0"/>
              <a:t>з появою книги Ф. Тейлора "Менеджмент" або "Управління фабрикою" (1911) були виділені головні принципи управлінської праці</a:t>
            </a:r>
          </a:p>
        </p:txBody>
      </p:sp>
    </p:spTree>
    <p:extLst>
      <p:ext uri="{BB962C8B-B14F-4D97-AF65-F5344CB8AC3E}">
        <p14:creationId xmlns:p14="http://schemas.microsoft.com/office/powerpoint/2010/main" val="14775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/>
              <a:t>Ф</a:t>
            </a:r>
            <a:r>
              <a:rPr lang="uk-UA" b="1" dirty="0" smtClean="0"/>
              <a:t>ранцузький </a:t>
            </a:r>
            <a:r>
              <a:rPr lang="uk-UA" b="1" dirty="0"/>
              <a:t>інженер А. </a:t>
            </a:r>
            <a:r>
              <a:rPr lang="uk-UA" b="1" dirty="0" err="1"/>
              <a:t>Файоль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uk-UA" dirty="0"/>
              <a:t>У 20-х рр. XX ст. відомий французький інженер А. </a:t>
            </a:r>
            <a:r>
              <a:rPr lang="uk-UA" dirty="0" err="1" smtClean="0"/>
              <a:t>Файоль</a:t>
            </a:r>
            <a:r>
              <a:rPr lang="uk-UA" dirty="0" smtClean="0"/>
              <a:t> </a:t>
            </a:r>
            <a:r>
              <a:rPr lang="uk-UA" dirty="0"/>
              <a:t>запропонував послідовну систему принципів менеджменту. </a:t>
            </a:r>
            <a:endParaRPr lang="uk-UA" dirty="0" smtClean="0"/>
          </a:p>
          <a:p>
            <a:pPr marL="109728" indent="0">
              <a:buNone/>
            </a:pPr>
            <a:endParaRPr lang="uk-UA" dirty="0" smtClean="0"/>
          </a:p>
          <a:p>
            <a:pPr marL="109728" indent="0" algn="ctr">
              <a:buNone/>
            </a:pPr>
            <a:r>
              <a:rPr lang="uk-UA" b="1" i="1" dirty="0" smtClean="0"/>
              <a:t>А</a:t>
            </a:r>
            <a:r>
              <a:rPr lang="uk-UA" b="1" i="1" dirty="0"/>
              <a:t>. </a:t>
            </a:r>
            <a:r>
              <a:rPr lang="uk-UA" b="1" i="1" dirty="0" err="1"/>
              <a:t>Файоль</a:t>
            </a:r>
            <a:r>
              <a:rPr lang="uk-UA" b="1" i="1" dirty="0" smtClean="0"/>
              <a:t> є основоположником </a:t>
            </a:r>
            <a:r>
              <a:rPr lang="uk-UA" b="1" i="1" dirty="0"/>
              <a:t>менеджменту</a:t>
            </a:r>
            <a:r>
              <a:rPr lang="uk-UA" b="1" i="1" dirty="0" smtClean="0"/>
              <a:t>.</a:t>
            </a:r>
          </a:p>
          <a:p>
            <a:pPr marL="109728" indent="0" algn="ctr">
              <a:buNone/>
            </a:pPr>
            <a:endParaRPr lang="uk-UA" b="1" i="1" dirty="0" smtClean="0"/>
          </a:p>
          <a:p>
            <a:pPr marL="109728" indent="0" algn="ctr">
              <a:buNone/>
            </a:pPr>
            <a:r>
              <a:rPr lang="uk-UA" i="1" u="sng" dirty="0"/>
              <a:t>"менеджмент" </a:t>
            </a:r>
            <a:r>
              <a:rPr lang="uk-UA" dirty="0"/>
              <a:t>лежить англійське </a:t>
            </a:r>
            <a:r>
              <a:rPr lang="uk-UA" dirty="0" smtClean="0"/>
              <a:t>дієслово</a:t>
            </a:r>
            <a:r>
              <a:rPr lang="uk-UA" i="1" dirty="0"/>
              <a:t>, </a:t>
            </a:r>
            <a:r>
              <a:rPr lang="uk-UA" dirty="0"/>
              <a:t>що в перекладі означає </a:t>
            </a:r>
            <a:r>
              <a:rPr lang="uk-UA" u="sng" dirty="0"/>
              <a:t>управляти</a:t>
            </a:r>
            <a:endParaRPr lang="uk-UA" b="1" i="1" u="sng" dirty="0"/>
          </a:p>
        </p:txBody>
      </p:sp>
    </p:spTree>
    <p:extLst>
      <p:ext uri="{BB962C8B-B14F-4D97-AF65-F5344CB8AC3E}">
        <p14:creationId xmlns:p14="http://schemas.microsoft.com/office/powerpoint/2010/main" val="348562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Менеджмент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uk-UA" b="1" dirty="0"/>
              <a:t>Менеджмент</a:t>
            </a:r>
            <a:r>
              <a:rPr lang="uk-UA" dirty="0"/>
              <a:t> — це управління, керівництво, дирекція, адміністрація</a:t>
            </a:r>
          </a:p>
        </p:txBody>
      </p:sp>
      <p:pic>
        <p:nvPicPr>
          <p:cNvPr id="8194" name="Picture 2" descr="C:\Users\Lenovo\Desktop\Без названия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212976"/>
            <a:ext cx="4167545" cy="351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37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b="1" dirty="0"/>
              <a:t>План</a:t>
            </a:r>
            <a:br>
              <a:rPr lang="ru-RU" sz="6000" b="1" dirty="0"/>
            </a:br>
            <a:endParaRPr lang="uk-UA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4672" lvl="1" indent="-457200">
              <a:buFont typeface="+mj-lt"/>
              <a:buAutoNum type="arabicPeriod"/>
            </a:pPr>
            <a:r>
              <a:rPr lang="uk-UA" i="1" dirty="0" smtClean="0"/>
              <a:t>Поняття </a:t>
            </a:r>
            <a:r>
              <a:rPr lang="uk-UA" i="1" dirty="0"/>
              <a:t>про науку управління</a:t>
            </a:r>
            <a:endParaRPr lang="uk-UA" sz="1800" dirty="0"/>
          </a:p>
          <a:p>
            <a:pPr marL="804672" lvl="1" indent="-457200">
              <a:buFont typeface="+mj-lt"/>
              <a:buAutoNum type="arabicPeriod"/>
            </a:pPr>
            <a:r>
              <a:rPr lang="uk-UA" i="1" dirty="0"/>
              <a:t>Організація і трактування цього поняття наукою управління</a:t>
            </a:r>
            <a:endParaRPr lang="uk-UA" sz="1800" dirty="0"/>
          </a:p>
          <a:p>
            <a:pPr marL="804672" lvl="1" indent="-457200">
              <a:buFont typeface="+mj-lt"/>
              <a:buAutoNum type="arabicPeriod"/>
            </a:pPr>
            <a:r>
              <a:rPr lang="uk-UA" i="1" dirty="0"/>
              <a:t>Психологія управління як наука. її об'єкт і предмет</a:t>
            </a:r>
            <a:endParaRPr lang="uk-UA" sz="1800" dirty="0"/>
          </a:p>
          <a:p>
            <a:pPr marL="804672" lvl="1" indent="-457200">
              <a:buFont typeface="+mj-lt"/>
              <a:buAutoNum type="arabicPeriod"/>
            </a:pPr>
            <a:r>
              <a:rPr lang="uk-UA" i="1" dirty="0"/>
              <a:t>Психологія управління на Заході</a:t>
            </a:r>
            <a:endParaRPr lang="uk-UA" sz="18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021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Lenovo\Desktop\images (1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697489" cy="40324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39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«Психологія </a:t>
            </a:r>
            <a:r>
              <a:rPr lang="uk-UA" b="1" dirty="0"/>
              <a:t>управління"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507288" cy="4419936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uk-UA" dirty="0"/>
              <a:t>Термін </a:t>
            </a:r>
            <a:r>
              <a:rPr lang="uk-UA" b="1" dirty="0"/>
              <a:t>"психологія управління" </a:t>
            </a:r>
            <a:r>
              <a:rPr lang="uk-UA" dirty="0" smtClean="0"/>
              <a:t>- 20-хрр</a:t>
            </a:r>
            <a:r>
              <a:rPr lang="uk-UA" dirty="0"/>
              <a:t>. XX ст. у колишньому Радянському Союзі. </a:t>
            </a:r>
            <a:endParaRPr lang="uk-UA" dirty="0" smtClean="0"/>
          </a:p>
          <a:p>
            <a:pPr marL="109728" indent="0" algn="ctr">
              <a:buNone/>
            </a:pPr>
            <a:endParaRPr lang="uk-UA" sz="2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ctr">
              <a:buNone/>
            </a:pPr>
            <a:r>
              <a:rPr lang="uk-UA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Уже </a:t>
            </a:r>
            <a:r>
              <a:rPr lang="uk-UA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1924 році на II конференції з проблем наукової організації праці колишнього Союзу йшлося про психологію управління, яка повинна викопувати такі завдання: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uk-UA" dirty="0"/>
              <a:t>підбір співробітників до виконуваних функцій і один до одного;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uk-UA" dirty="0"/>
              <a:t>вплив на психіку керівників шляхом стимулювання з метою підвищення ефективності праці.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9159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Е. </a:t>
            </a:r>
            <a:r>
              <a:rPr lang="uk-UA" b="1" dirty="0" err="1"/>
              <a:t>Вендров</a:t>
            </a:r>
            <a:r>
              <a:rPr lang="uk-UA" b="1" dirty="0"/>
              <a:t> і Л. Уманський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uk-UA" u="sng" dirty="0"/>
              <a:t>Вони виділили такі аспекти психології управління виробництвом: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соціально-психологічне питання виробничих груп і колективів;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психологічний аналіз діяльності керівника;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психологія особистості керівника;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психологічне питання добору керівних кадрів;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психолого-педагогічна підготовка керівника;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інженерна психологія.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0412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19256" cy="1301080"/>
          </a:xfrm>
        </p:spPr>
        <p:txBody>
          <a:bodyPr>
            <a:noAutofit/>
          </a:bodyPr>
          <a:lstStyle/>
          <a:p>
            <a:pPr algn="ctr"/>
            <a:r>
              <a:rPr lang="uk-UA" sz="3000" b="1" dirty="0"/>
              <a:t>А. Ковальов, </a:t>
            </a:r>
            <a:r>
              <a:rPr lang="uk-UA" sz="3000" b="1" dirty="0" smtClean="0"/>
              <a:t>відносив </a:t>
            </a:r>
            <a:r>
              <a:rPr lang="uk-UA" sz="3000" b="1" dirty="0"/>
              <a:t>до сфери управління тільки соціально-психологічну проблематику: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оптимальні морально-психологічні властивості особистості керівника;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реальні типи керівника та їх вплив на морально-психологічний клімат колективу і на виробничу діяльність працівників;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закономірності розвитку виробничого колективу і динаміка керівництва;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структура колективу і специфічний підхід керівника до різних мікрогруп;</a:t>
            </a:r>
          </a:p>
          <a:p>
            <a:pPr marL="109728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7997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В</a:t>
            </a:r>
            <a:r>
              <a:rPr lang="uk-UA" b="1" dirty="0" smtClean="0"/>
              <a:t>ирізняють </a:t>
            </a:r>
            <a:r>
              <a:rPr lang="uk-UA" b="1" dirty="0"/>
              <a:t>два погляди на об'єкт психології </a:t>
            </a:r>
            <a:r>
              <a:rPr lang="uk-UA" b="1" dirty="0" smtClean="0"/>
              <a:t>управління: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435280" cy="441993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uk-UA" u="sng" dirty="0"/>
              <a:t>П</a:t>
            </a:r>
            <a:r>
              <a:rPr lang="uk-UA" u="sng" dirty="0" smtClean="0"/>
              <a:t>ершим </a:t>
            </a:r>
            <a:r>
              <a:rPr lang="uk-UA" u="sng" dirty="0"/>
              <a:t>об'єктом</a:t>
            </a:r>
            <a:r>
              <a:rPr lang="uk-UA" dirty="0"/>
              <a:t>, є такі системи, як </a:t>
            </a:r>
            <a:r>
              <a:rPr lang="uk-UA" b="1" dirty="0"/>
              <a:t>"людина—техніка", "людина—людина"</a:t>
            </a:r>
            <a:r>
              <a:rPr lang="uk-UA" dirty="0"/>
              <a:t>, які розглядають з метою оптимізації управління цими системами.</a:t>
            </a:r>
          </a:p>
          <a:p>
            <a:pPr marL="109728" indent="0">
              <a:buNone/>
            </a:pPr>
            <a:endParaRPr lang="uk-UA" u="sng" dirty="0" smtClean="0"/>
          </a:p>
          <a:p>
            <a:pPr marL="109728" indent="0">
              <a:buNone/>
            </a:pPr>
            <a:r>
              <a:rPr lang="uk-UA" u="sng" dirty="0" smtClean="0"/>
              <a:t>Другим </a:t>
            </a:r>
            <a:r>
              <a:rPr lang="uk-UA" u="sng" dirty="0"/>
              <a:t>об'єктом </a:t>
            </a:r>
            <a:r>
              <a:rPr lang="uk-UA" dirty="0"/>
              <a:t>психології управління, є тільки система </a:t>
            </a:r>
            <a:r>
              <a:rPr lang="uk-UA" b="1" dirty="0"/>
              <a:t>"людина— </a:t>
            </a:r>
            <a:r>
              <a:rPr lang="uk-UA" b="1" dirty="0" smtClean="0"/>
              <a:t>людина«</a:t>
            </a:r>
            <a:r>
              <a:rPr lang="uk-UA" dirty="0" smtClean="0"/>
              <a:t>, підсистеми </a:t>
            </a:r>
            <a:r>
              <a:rPr lang="uk-UA" i="1" dirty="0"/>
              <a:t>"особистість—група", "особистість— організація", "група—група", "група—організація", "організація—організація".</a:t>
            </a:r>
          </a:p>
          <a:p>
            <a:pPr marL="109728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629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600" b="1" dirty="0" err="1"/>
              <a:t>Вендрова</a:t>
            </a:r>
            <a:r>
              <a:rPr lang="uk-UA" sz="3600" b="1" dirty="0"/>
              <a:t> та Уманського, В. </a:t>
            </a:r>
            <a:r>
              <a:rPr lang="uk-UA" sz="3600" b="1" dirty="0" err="1"/>
              <a:t>Рубахін</a:t>
            </a:r>
            <a:r>
              <a:rPr lang="uk-UA" sz="3600" b="1" dirty="0"/>
              <a:t> і А. Філіппов називають такі головні проблеми психології управління: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функціонально-структурний аналіз управлінської діяльності;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інженерно-психологічний аналіз побудови і використання автоматизованих систем управління;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соціально-психологічний аналіз виробничих і управлінських колективів, взаємини у цих колективах;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дослідження психології керівника, стосунки між керівниками;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психологічні аспекти добору та розміщення керівних кадрів;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психолого-педагогічні питання підготовки керівників.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5147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19256" cy="917848"/>
          </a:xfrm>
        </p:spPr>
        <p:txBody>
          <a:bodyPr/>
          <a:lstStyle/>
          <a:p>
            <a:pPr algn="ctr"/>
            <a:r>
              <a:rPr lang="uk-UA" b="1" dirty="0"/>
              <a:t>Б. </a:t>
            </a:r>
            <a:r>
              <a:rPr lang="uk-UA" b="1" dirty="0" err="1" smtClean="0"/>
              <a:t>Ломов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363272" cy="480172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uk-UA" i="1" dirty="0"/>
              <a:t>"психологія управління синтезує в певному відношенні досягнення суспільних, природничих і технічних </a:t>
            </a:r>
            <a:r>
              <a:rPr lang="uk-UA" i="1" dirty="0" smtClean="0"/>
              <a:t>наук«</a:t>
            </a:r>
          </a:p>
          <a:p>
            <a:pPr marL="109728" indent="0">
              <a:buNone/>
            </a:pPr>
            <a:endParaRPr lang="uk-UA" b="1" dirty="0" smtClean="0"/>
          </a:p>
          <a:p>
            <a:pPr marL="109728" indent="0">
              <a:buNone/>
            </a:pPr>
            <a:r>
              <a:rPr lang="uk-UA" b="1" dirty="0" smtClean="0"/>
              <a:t>Психологію </a:t>
            </a:r>
            <a:r>
              <a:rPr lang="uk-UA" b="1" dirty="0"/>
              <a:t>управління </a:t>
            </a:r>
            <a:r>
              <a:rPr lang="uk-UA" dirty="0" smtClean="0"/>
              <a:t>- науку</a:t>
            </a:r>
            <a:r>
              <a:rPr lang="uk-UA" dirty="0"/>
              <a:t>, котра вивчає психологічні аспекти управління системний, які охоплюють людину.</a:t>
            </a:r>
          </a:p>
          <a:p>
            <a:pPr marL="109728" indent="0" algn="ctr">
              <a:buNone/>
            </a:pPr>
            <a:endParaRPr lang="uk-UA" sz="2000" dirty="0" smtClean="0"/>
          </a:p>
          <a:p>
            <a:pPr marL="109728" indent="0" algn="ctr">
              <a:buNone/>
            </a:pPr>
            <a:r>
              <a:rPr lang="uk-UA" sz="2000" dirty="0" smtClean="0"/>
              <a:t>Психологія </a:t>
            </a:r>
            <a:r>
              <a:rPr lang="uk-UA" sz="2000" dirty="0"/>
              <a:t>управління розвивається на основі інтеграції, переліку наук, що уможливлює диференційоване застосування здобутих знань до теорії та практики управління.</a:t>
            </a:r>
          </a:p>
          <a:p>
            <a:pPr marL="109728" indent="0" algn="ctr">
              <a:buNone/>
            </a:pP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212895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Об'єкт </a:t>
            </a:r>
            <a:r>
              <a:rPr lang="uk-UA" b="1" dirty="0"/>
              <a:t>соціальної психології управління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uk-UA" dirty="0"/>
              <a:t>Об'єктом соціальної психології управління є трудовий </a:t>
            </a:r>
            <a:r>
              <a:rPr lang="uk-UA" b="1" dirty="0"/>
              <a:t>колектив </a:t>
            </a:r>
            <a:r>
              <a:rPr lang="uk-UA" dirty="0"/>
              <a:t>у широкому розумінні цього слова (це організація, колектив підприємства, цеху, </a:t>
            </a:r>
            <a:r>
              <a:rPr lang="uk-UA" dirty="0" smtClean="0"/>
              <a:t>бригади)</a:t>
            </a:r>
          </a:p>
          <a:p>
            <a:pPr marL="109728" indent="0">
              <a:buNone/>
            </a:pPr>
            <a:endParaRPr lang="uk-UA" dirty="0"/>
          </a:p>
        </p:txBody>
      </p:sp>
      <p:pic>
        <p:nvPicPr>
          <p:cNvPr id="9220" name="Picture 4" descr="C:\Users\Lenovo\Desktop\Без названия (5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005064"/>
            <a:ext cx="4363762" cy="27255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45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Предмет </a:t>
            </a:r>
            <a:r>
              <a:rPr lang="uk-UA" b="1" dirty="0"/>
              <a:t>соціальної психології управління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uk-UA" dirty="0"/>
              <a:t>Предметом соціальної психології управління є </a:t>
            </a:r>
            <a:r>
              <a:rPr lang="uk-UA" b="1" dirty="0"/>
              <a:t>соціально-психологічний аспект різноманітних управлінських відносин</a:t>
            </a:r>
            <a:r>
              <a:rPr lang="uk-UA" dirty="0"/>
              <a:t>, які охоплюють всіх </a:t>
            </a:r>
            <a:endParaRPr lang="uk-UA" dirty="0" smtClean="0"/>
          </a:p>
          <a:p>
            <a:pPr marL="109728" indent="0">
              <a:buNone/>
            </a:pPr>
            <a:r>
              <a:rPr lang="uk-UA" dirty="0" smtClean="0"/>
              <a:t>людей як </a:t>
            </a:r>
            <a:r>
              <a:rPr lang="uk-UA" dirty="0"/>
              <a:t>членів </a:t>
            </a:r>
            <a:endParaRPr lang="uk-UA" dirty="0" smtClean="0"/>
          </a:p>
          <a:p>
            <a:pPr marL="109728" indent="0">
              <a:buNone/>
            </a:pPr>
            <a:r>
              <a:rPr lang="uk-UA" dirty="0" smtClean="0"/>
              <a:t>трудового колективу </a:t>
            </a:r>
            <a:endParaRPr lang="uk-UA" dirty="0"/>
          </a:p>
        </p:txBody>
      </p:sp>
      <p:pic>
        <p:nvPicPr>
          <p:cNvPr id="11266" name="Picture 2" descr="C:\Users\Lenovo\Desktop\images (2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17032"/>
            <a:ext cx="3672408" cy="26330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05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Різноманітність управлінських відносин можна конкретизувати: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369672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відносини між управляючою підсистемою і підсистемою, якою управляють, або окремими її елементами;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відносини в управляючій підсистемі;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відносини у підсистемі, якою управляють.</a:t>
            </a:r>
          </a:p>
          <a:p>
            <a:pPr marL="109728" indent="0">
              <a:buNone/>
            </a:pPr>
            <a:endParaRPr lang="uk-UA" dirty="0"/>
          </a:p>
        </p:txBody>
      </p:sp>
      <p:pic>
        <p:nvPicPr>
          <p:cNvPr id="12290" name="Picture 2" descr="C:\Users\Lenovo\Desktop\Без названия (4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617471"/>
            <a:ext cx="3744416" cy="208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94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/>
              <a:t>Головні </a:t>
            </a:r>
            <a:r>
              <a:rPr lang="uk-UA" i="1" dirty="0"/>
              <a:t>види управління: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r>
              <a:rPr lang="uk-UA" dirty="0" smtClean="0"/>
              <a:t>управління </a:t>
            </a:r>
            <a:r>
              <a:rPr lang="uk-UA" dirty="0"/>
              <a:t>в неживій природі;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управління в живій природі;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управління у суспільстві.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1339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600" b="1" dirty="0"/>
              <a:t>Відносини між суб'єктом і об'єктом </a:t>
            </a:r>
            <a:r>
              <a:rPr lang="uk-UA" sz="3600" b="1" dirty="0" smtClean="0"/>
              <a:t>можна аналізувати </a:t>
            </a:r>
            <a:r>
              <a:rPr lang="uk-UA" sz="3600" b="1" dirty="0"/>
              <a:t>на чотирьох рівнях: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lvl="0" indent="-514350">
              <a:buFont typeface="+mj-lt"/>
              <a:buAutoNum type="arabicPeriod"/>
            </a:pPr>
            <a:r>
              <a:rPr lang="uk-UA" dirty="0"/>
              <a:t>окремо взятої особистості;</a:t>
            </a:r>
          </a:p>
          <a:p>
            <a:pPr marL="624078" lvl="0" indent="-514350">
              <a:buFont typeface="+mj-lt"/>
              <a:buAutoNum type="arabicPeriod"/>
            </a:pPr>
            <a:r>
              <a:rPr lang="uk-UA" dirty="0"/>
              <a:t>первинного колективу;</a:t>
            </a:r>
          </a:p>
          <a:p>
            <a:pPr marL="624078" lvl="0" indent="-514350">
              <a:buFont typeface="+mj-lt"/>
              <a:buAutoNum type="arabicPeriod"/>
            </a:pPr>
            <a:r>
              <a:rPr lang="uk-UA" dirty="0"/>
              <a:t>колективу цеху, відділу, підрозділу;</a:t>
            </a:r>
          </a:p>
          <a:p>
            <a:pPr marL="624078" lvl="0" indent="-514350">
              <a:buFont typeface="+mj-lt"/>
              <a:buAutoNum type="arabicPeriod"/>
            </a:pPr>
            <a:r>
              <a:rPr lang="uk-UA" dirty="0"/>
              <a:t>колективу підприємства, організації.</a:t>
            </a:r>
          </a:p>
          <a:p>
            <a:pPr marL="109728" indent="0">
              <a:buNone/>
            </a:pPr>
            <a:endParaRPr lang="uk-UA" dirty="0"/>
          </a:p>
        </p:txBody>
      </p:sp>
      <p:pic>
        <p:nvPicPr>
          <p:cNvPr id="13314" name="Picture 2" descr="C:\Users\Lenovo\Desktop\Без названия (3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077072"/>
            <a:ext cx="4064049" cy="27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38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Підсумок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uk-UA" dirty="0" smtClean="0"/>
          </a:p>
          <a:p>
            <a:pPr marL="109728" indent="0" algn="ctr">
              <a:buNone/>
            </a:pPr>
            <a:r>
              <a:rPr lang="uk-UA" dirty="0" smtClean="0"/>
              <a:t>Отже</a:t>
            </a:r>
            <a:r>
              <a:rPr lang="uk-UA" dirty="0"/>
              <a:t>, можемо підсумувати, що психологія управління повинна охоплювати аналіз психологічних аспектів управляючої підсистеми і підсистеми, якою </a:t>
            </a:r>
            <a:r>
              <a:rPr lang="uk-UA" dirty="0" smtClean="0"/>
              <a:t>управляють</a:t>
            </a:r>
            <a:r>
              <a:rPr lang="uk-UA" dirty="0"/>
              <a:t>, а також взаємодії між ними.</a:t>
            </a:r>
          </a:p>
        </p:txBody>
      </p:sp>
    </p:spTree>
    <p:extLst>
      <p:ext uri="{BB962C8B-B14F-4D97-AF65-F5344CB8AC3E}">
        <p14:creationId xmlns:p14="http://schemas.microsoft.com/office/powerpoint/2010/main" val="272998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/>
          <a:lstStyle/>
          <a:p>
            <a:pPr algn="ctr"/>
            <a:r>
              <a:rPr lang="uk-UA" b="1" dirty="0" smtClean="0"/>
              <a:t>Менеджер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507288" cy="4729712"/>
          </a:xfrm>
        </p:spPr>
        <p:txBody>
          <a:bodyPr/>
          <a:lstStyle/>
          <a:p>
            <a:pPr marL="109728" indent="0">
              <a:buNone/>
            </a:pPr>
            <a:r>
              <a:rPr lang="uk-UA" b="1" dirty="0"/>
              <a:t>Менеджер</a:t>
            </a:r>
            <a:r>
              <a:rPr lang="uk-UA" dirty="0"/>
              <a:t> — це суб'єкт, який здійснює управлінські функції. Слово "менеджер" уже давно ввійшло в практику західного </a:t>
            </a:r>
            <a:r>
              <a:rPr lang="uk-UA" dirty="0" smtClean="0"/>
              <a:t>управління</a:t>
            </a:r>
          </a:p>
          <a:p>
            <a:pPr marL="109728" indent="0">
              <a:buNone/>
            </a:pPr>
            <a:endParaRPr lang="uk-UA" dirty="0"/>
          </a:p>
          <a:p>
            <a:pPr marL="109728" indent="0">
              <a:buNone/>
            </a:pPr>
            <a:endParaRPr lang="uk-UA" dirty="0" smtClean="0"/>
          </a:p>
          <a:p>
            <a:pPr marL="109728" indent="0">
              <a:buNone/>
            </a:pPr>
            <a:endParaRPr lang="uk-UA" dirty="0"/>
          </a:p>
          <a:p>
            <a:pPr marL="109728" indent="0" algn="ctr">
              <a:buNone/>
            </a:pP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ctr">
              <a:buNone/>
            </a:pP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ctr">
              <a:buNone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Хто управляє — не виробляє, хто виробляє — не управляє"</a:t>
            </a:r>
          </a:p>
        </p:txBody>
      </p:sp>
      <p:pic>
        <p:nvPicPr>
          <p:cNvPr id="14338" name="Picture 2" descr="C:\Users\Lenovo\Desktop\Без названия (1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175" y="3346679"/>
            <a:ext cx="3503017" cy="1825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01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36104"/>
          </a:xfrm>
        </p:spPr>
        <p:txBody>
          <a:bodyPr/>
          <a:lstStyle/>
          <a:p>
            <a:pPr algn="ctr"/>
            <a:r>
              <a:rPr lang="uk-UA" b="1" dirty="0" smtClean="0"/>
              <a:t>Управління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363272" cy="4729712"/>
          </a:xfrm>
        </p:spPr>
        <p:txBody>
          <a:bodyPr/>
          <a:lstStyle/>
          <a:p>
            <a:pPr marL="109728" indent="0">
              <a:buNone/>
            </a:pPr>
            <a:r>
              <a:rPr lang="uk-UA" dirty="0" smtClean="0"/>
              <a:t>«</a:t>
            </a:r>
            <a:r>
              <a:rPr lang="uk-UA" b="1" dirty="0" smtClean="0"/>
              <a:t>Управління</a:t>
            </a:r>
            <a:r>
              <a:rPr lang="uk-UA" dirty="0" smtClean="0"/>
              <a:t> </a:t>
            </a:r>
            <a:r>
              <a:rPr lang="uk-UA" dirty="0"/>
              <a:t>— це керівництво людьми і таке використання засобів, яке дає змогу виконати поставлені завдання гуманним, економічним і раціональним </a:t>
            </a:r>
            <a:r>
              <a:rPr lang="uk-UA" dirty="0" smtClean="0"/>
              <a:t>шляхом»</a:t>
            </a:r>
            <a:r>
              <a:rPr lang="uk-UA" b="1" dirty="0"/>
              <a:t> </a:t>
            </a:r>
            <a:r>
              <a:rPr lang="uk-UA" i="1" dirty="0"/>
              <a:t>В. </a:t>
            </a:r>
            <a:r>
              <a:rPr lang="uk-UA" i="1" dirty="0" err="1"/>
              <a:t>Зігерт</a:t>
            </a:r>
            <a:r>
              <a:rPr lang="uk-UA" i="1" dirty="0"/>
              <a:t> і Л. </a:t>
            </a:r>
            <a:r>
              <a:rPr lang="uk-UA" i="1" dirty="0" err="1"/>
              <a:t>Ланге</a:t>
            </a:r>
            <a:r>
              <a:rPr lang="uk-UA" i="1" dirty="0" smtClean="0"/>
              <a:t>.</a:t>
            </a:r>
          </a:p>
          <a:p>
            <a:pPr marL="109728" indent="0">
              <a:buNone/>
            </a:pPr>
            <a:endParaRPr lang="uk-UA" b="1" dirty="0"/>
          </a:p>
          <a:p>
            <a:pPr marL="109728" indent="0">
              <a:buNone/>
            </a:pPr>
            <a:r>
              <a:rPr lang="uk-UA" b="1" dirty="0"/>
              <a:t>Управління</a:t>
            </a:r>
            <a:r>
              <a:rPr lang="uk-UA" dirty="0"/>
              <a:t> — це особливий вид діяльності, який перетворює неорганізований натовп в ефективну, цілеспрямовану і продуктивну групу</a:t>
            </a:r>
            <a:r>
              <a:rPr lang="uk-UA" dirty="0" smtClean="0"/>
              <a:t>.</a:t>
            </a:r>
            <a:r>
              <a:rPr lang="uk-UA" dirty="0"/>
              <a:t> </a:t>
            </a:r>
            <a:r>
              <a:rPr lang="uk-UA" i="1" dirty="0"/>
              <a:t>П. </a:t>
            </a:r>
            <a:r>
              <a:rPr lang="uk-UA" i="1" dirty="0" err="1"/>
              <a:t>Дракер</a:t>
            </a:r>
            <a:r>
              <a:rPr lang="uk-UA" i="1" dirty="0"/>
              <a:t> </a:t>
            </a:r>
            <a:endParaRPr lang="uk-UA" b="1" i="1" dirty="0" smtClean="0"/>
          </a:p>
          <a:p>
            <a:pPr marL="109728" indent="0">
              <a:buNone/>
            </a:pPr>
            <a:endParaRPr lang="uk-UA" b="1" dirty="0"/>
          </a:p>
          <a:p>
            <a:pPr marL="109728" indent="0">
              <a:buNone/>
            </a:pPr>
            <a:endParaRPr lang="uk-UA" dirty="0" smtClean="0"/>
          </a:p>
          <a:p>
            <a:pPr marL="109728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8404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066800"/>
          </a:xfrm>
        </p:spPr>
        <p:txBody>
          <a:bodyPr/>
          <a:lstStyle/>
          <a:p>
            <a:pPr algn="ctr"/>
            <a:r>
              <a:rPr lang="uk-UA" b="1" i="1" dirty="0" smtClean="0"/>
              <a:t>«Людський чинник»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507288" cy="4657704"/>
          </a:xfrm>
        </p:spPr>
        <p:txBody>
          <a:bodyPr/>
          <a:lstStyle/>
          <a:p>
            <a:pPr marL="109728" indent="0">
              <a:buNone/>
            </a:pPr>
            <a:r>
              <a:rPr lang="uk-UA" i="1" dirty="0" smtClean="0"/>
              <a:t>«Людський чинник» </a:t>
            </a:r>
            <a:r>
              <a:rPr lang="uk-UA" dirty="0" smtClean="0"/>
              <a:t>– почали вважати під час Другої </a:t>
            </a:r>
            <a:r>
              <a:rPr lang="uk-UA" dirty="0"/>
              <a:t>світової </a:t>
            </a:r>
            <a:r>
              <a:rPr lang="uk-UA" dirty="0" smtClean="0"/>
              <a:t>війни.</a:t>
            </a:r>
          </a:p>
          <a:p>
            <a:pPr marL="109728" indent="0">
              <a:buNone/>
            </a:pPr>
            <a:endParaRPr lang="uk-UA" dirty="0"/>
          </a:p>
          <a:p>
            <a:pPr marL="109728" indent="0">
              <a:buNone/>
            </a:pPr>
            <a:r>
              <a:rPr lang="uk-UA" b="1" dirty="0" smtClean="0"/>
              <a:t>Людський </a:t>
            </a:r>
            <a:r>
              <a:rPr lang="uk-UA" b="1" dirty="0"/>
              <a:t>чинник </a:t>
            </a:r>
            <a:r>
              <a:rPr lang="uk-UA" dirty="0" smtClean="0"/>
              <a:t>—</a:t>
            </a:r>
          </a:p>
          <a:p>
            <a:pPr marL="109728" indent="0">
              <a:buNone/>
            </a:pPr>
            <a:r>
              <a:rPr lang="uk-UA" dirty="0" smtClean="0"/>
              <a:t> </a:t>
            </a:r>
            <a:r>
              <a:rPr lang="uk-UA" dirty="0"/>
              <a:t>це все те, що </a:t>
            </a:r>
            <a:r>
              <a:rPr lang="uk-UA" dirty="0" smtClean="0"/>
              <a:t>залежить</a:t>
            </a:r>
          </a:p>
          <a:p>
            <a:pPr marL="109728" indent="0">
              <a:buNone/>
            </a:pPr>
            <a:r>
              <a:rPr lang="uk-UA" dirty="0" smtClean="0"/>
              <a:t> </a:t>
            </a:r>
            <a:r>
              <a:rPr lang="uk-UA" dirty="0"/>
              <a:t>від людини, </a:t>
            </a:r>
            <a:endParaRPr lang="uk-UA" dirty="0" smtClean="0"/>
          </a:p>
          <a:p>
            <a:pPr marL="109728" indent="0">
              <a:buNone/>
            </a:pPr>
            <a:r>
              <a:rPr lang="uk-UA" dirty="0" smtClean="0"/>
              <a:t>її </a:t>
            </a:r>
            <a:r>
              <a:rPr lang="uk-UA" dirty="0"/>
              <a:t>можливостей, </a:t>
            </a:r>
            <a:endParaRPr lang="uk-UA" dirty="0" smtClean="0"/>
          </a:p>
          <a:p>
            <a:pPr marL="109728" indent="0">
              <a:buNone/>
            </a:pPr>
            <a:r>
              <a:rPr lang="uk-UA" dirty="0" smtClean="0"/>
              <a:t>бажань</a:t>
            </a:r>
            <a:r>
              <a:rPr lang="uk-UA" dirty="0"/>
              <a:t>, здібностей і </a:t>
            </a:r>
            <a:r>
              <a:rPr lang="uk-UA" dirty="0" err="1"/>
              <a:t>т.д</a:t>
            </a:r>
            <a:r>
              <a:rPr lang="uk-UA" dirty="0"/>
              <a:t>.</a:t>
            </a:r>
          </a:p>
        </p:txBody>
      </p:sp>
      <p:pic>
        <p:nvPicPr>
          <p:cNvPr id="15362" name="Picture 2" descr="C:\Users\Lenovo\Desktop\Без названия (1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133" y="2924944"/>
            <a:ext cx="4320480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44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449792"/>
          </a:xfrm>
        </p:spPr>
        <p:txBody>
          <a:bodyPr/>
          <a:lstStyle/>
          <a:p>
            <a:pPr marL="109728" indent="0">
              <a:buNone/>
            </a:pPr>
            <a:r>
              <a:rPr lang="uk-UA" dirty="0" err="1"/>
              <a:t>Незважання</a:t>
            </a:r>
            <a:r>
              <a:rPr lang="uk-UA" dirty="0"/>
              <a:t> на людський чинник здебільшого призводить до того, що на виробництві </a:t>
            </a:r>
            <a:r>
              <a:rPr lang="uk-UA" dirty="0" smtClean="0"/>
              <a:t>збільшується:</a:t>
            </a:r>
          </a:p>
          <a:p>
            <a:pPr marL="109728" indent="0">
              <a:buNone/>
            </a:pP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кількість </a:t>
            </a:r>
            <a:r>
              <a:rPr lang="uk-UA" dirty="0"/>
              <a:t>конфліктів,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плинність </a:t>
            </a:r>
            <a:r>
              <a:rPr lang="uk-UA" dirty="0"/>
              <a:t>кадрів,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зриви </a:t>
            </a:r>
            <a:r>
              <a:rPr lang="uk-UA" dirty="0"/>
              <a:t>в роботі, </a:t>
            </a:r>
            <a:endParaRPr lang="uk-UA" dirty="0" smtClean="0"/>
          </a:p>
          <a:p>
            <a:pPr marL="109728" indent="0" algn="ctr">
              <a:buNone/>
            </a:pPr>
            <a:endParaRPr lang="uk-UA" i="1" dirty="0" smtClean="0"/>
          </a:p>
          <a:p>
            <a:pPr marL="109728" indent="0" algn="ctr">
              <a:buNone/>
            </a:pPr>
            <a:r>
              <a:rPr lang="uk-UA" i="1" dirty="0" smtClean="0"/>
              <a:t>що </a:t>
            </a:r>
            <a:r>
              <a:rPr lang="uk-UA" i="1" dirty="0"/>
              <a:t>зумовлюють зменшення продуктивності праці.</a:t>
            </a:r>
          </a:p>
        </p:txBody>
      </p:sp>
      <p:pic>
        <p:nvPicPr>
          <p:cNvPr id="16386" name="Picture 2" descr="C:\Users\Lenovo\Desktop\Без названия (3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76872"/>
            <a:ext cx="4176464" cy="22322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23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Ч</a:t>
            </a:r>
            <a:r>
              <a:rPr lang="uk-UA" b="1" dirty="0" smtClean="0"/>
              <a:t>инники</a:t>
            </a:r>
            <a:r>
              <a:rPr lang="uk-UA" b="1" dirty="0"/>
              <a:t>, що зумовлюють ефективність праці </a:t>
            </a:r>
            <a:r>
              <a:rPr lang="uk-UA" b="1" dirty="0" smtClean="0"/>
              <a:t>менеджерів: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60848"/>
            <a:ext cx="8507288" cy="4797152"/>
          </a:xfrm>
        </p:spPr>
        <p:txBody>
          <a:bodyPr>
            <a:normAutofit fontScale="85000" lnSpcReduction="200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uk-UA" dirty="0"/>
              <a:t>психологічне забезпечення професійної діяльності менеджерів, зокрема вирішення проблем професійного самовизначення управлінців, їхньої професійної підготовки і підвищення кваліфікації;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uk-UA" dirty="0"/>
              <a:t>пошук та активізація резервів управлінського персоналу, зокрема оцінювання та добір менеджерів для потреб організації;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uk-UA" dirty="0"/>
              <a:t>оцінка та поліпшення соціально-психологічного клімату, згуртування персоналу навколо цілей організації, в тому числі вдосконалення стилю і культури ділових стосунків у фірмі;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uk-UA" dirty="0"/>
              <a:t>психологічне забезпечення довгострокових цілей організації, зокрема розробка кадрової політики фірми, створення дійових механізмів управління фірмою як </a:t>
            </a:r>
            <a:r>
              <a:rPr lang="uk-UA" dirty="0" err="1"/>
              <a:t>соціотехнічною</a:t>
            </a:r>
            <a:r>
              <a:rPr lang="uk-UA" dirty="0"/>
              <a:t> системою.</a:t>
            </a:r>
          </a:p>
          <a:p>
            <a:pPr marL="109728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5840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Підсумок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uk-UA" dirty="0"/>
              <a:t>Отже, маючи за основу психологію управління (яка також є підгалуззю психології праці), психологія менеджменту має спиратися на дослідження в галузі психології творчості, психології особистості тощо, якщо це стосується обов'язків менеджера.</a:t>
            </a:r>
          </a:p>
        </p:txBody>
      </p:sp>
    </p:spTree>
    <p:extLst>
      <p:ext uri="{BB962C8B-B14F-4D97-AF65-F5344CB8AC3E}">
        <p14:creationId xmlns:p14="http://schemas.microsoft.com/office/powerpoint/2010/main" val="326262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Психологія менеджменту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uk-UA" b="1" dirty="0"/>
              <a:t>Психологія менеджменту </a:t>
            </a:r>
            <a:r>
              <a:rPr lang="uk-UA" dirty="0"/>
              <a:t>— це галузь психологічної науки, основу якої становлять психологія управління, частково психологія маркетингу та інші аспекти психологічних наук, які певним чином відображені у діяльності менеджерів, знання та використання яких зумовлюють успішну діяльність організації в умовах ринкової економіки.</a:t>
            </a:r>
          </a:p>
        </p:txBody>
      </p:sp>
    </p:spTree>
    <p:extLst>
      <p:ext uri="{BB962C8B-B14F-4D97-AF65-F5344CB8AC3E}">
        <p14:creationId xmlns:p14="http://schemas.microsoft.com/office/powerpoint/2010/main" val="58910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Психологія управління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uk-UA" b="1" dirty="0"/>
              <a:t>Психологія управління </a:t>
            </a:r>
            <a:r>
              <a:rPr lang="uk-UA" dirty="0"/>
              <a:t>— галузь психологічної науки, яка вивчає психологічні закономірності управлінської діяльності, зокрема роль людського та психологічного чинників в управлінні, оптимальний розподіл професійних та соціальних ролей у групі (колективі), лідерство та керівництво, процеси інтеграції та згуртованості колективу, неформальні стосунки між його учасниками, психологічні механізми управлінського рішення, соціально-психологічні риси керівника тощо.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6090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Управління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uk-UA" b="1" dirty="0" smtClean="0"/>
          </a:p>
          <a:p>
            <a:pPr marL="109728" indent="0">
              <a:buNone/>
            </a:pPr>
            <a:r>
              <a:rPr lang="uk-UA" b="1" dirty="0" smtClean="0"/>
              <a:t>Управління</a:t>
            </a:r>
            <a:r>
              <a:rPr lang="uk-UA" dirty="0" smtClean="0"/>
              <a:t> </a:t>
            </a:r>
            <a:r>
              <a:rPr lang="uk-UA" dirty="0"/>
              <a:t>— це процес впливу на </a:t>
            </a:r>
            <a:endParaRPr lang="uk-UA" dirty="0" smtClean="0"/>
          </a:p>
          <a:p>
            <a:pPr marL="109728" indent="0">
              <a:buNone/>
            </a:pPr>
            <a:r>
              <a:rPr lang="uk-UA" dirty="0" smtClean="0"/>
              <a:t>систему </a:t>
            </a:r>
            <a:r>
              <a:rPr lang="uk-UA" dirty="0"/>
              <a:t>для переведення її </a:t>
            </a:r>
            <a:endParaRPr lang="uk-UA" dirty="0" smtClean="0"/>
          </a:p>
          <a:p>
            <a:pPr marL="109728" indent="0">
              <a:buNone/>
            </a:pPr>
            <a:r>
              <a:rPr lang="uk-UA" dirty="0" smtClean="0"/>
              <a:t>в </a:t>
            </a:r>
            <a:r>
              <a:rPr lang="uk-UA" dirty="0"/>
              <a:t>новий стан </a:t>
            </a:r>
            <a:r>
              <a:rPr lang="uk-UA" dirty="0" smtClean="0"/>
              <a:t>або для </a:t>
            </a:r>
          </a:p>
          <a:p>
            <a:pPr marL="109728" indent="0">
              <a:buNone/>
            </a:pPr>
            <a:r>
              <a:rPr lang="uk-UA" dirty="0" smtClean="0"/>
              <a:t>підтримки </a:t>
            </a:r>
            <a:r>
              <a:rPr lang="uk-UA" dirty="0"/>
              <a:t>її </a:t>
            </a:r>
            <a:r>
              <a:rPr lang="uk-UA" dirty="0" smtClean="0"/>
              <a:t>у певному </a:t>
            </a:r>
          </a:p>
          <a:p>
            <a:pPr marL="109728" indent="0">
              <a:buNone/>
            </a:pPr>
            <a:r>
              <a:rPr lang="uk-UA" dirty="0" smtClean="0"/>
              <a:t>режимі</a:t>
            </a:r>
            <a:endParaRPr lang="uk-UA" dirty="0"/>
          </a:p>
        </p:txBody>
      </p:sp>
      <p:pic>
        <p:nvPicPr>
          <p:cNvPr id="1026" name="Picture 2" descr="C:\Users\Lenovo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212976"/>
            <a:ext cx="3664818" cy="31908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8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363272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Підсумовуючи вищезазначене, можна зробити такі висновки: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507288" cy="4729712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uk-UA" sz="3400" i="1" dirty="0"/>
              <a:t>Психологія управління </a:t>
            </a:r>
            <a:r>
              <a:rPr lang="uk-UA" sz="3400" dirty="0"/>
              <a:t>— це частина комплексної науки управління. Психологія управління формувалася і розвивалася на стику таких психологічних </a:t>
            </a:r>
            <a:r>
              <a:rPr lang="uk-UA" sz="3400" dirty="0" err="1"/>
              <a:t>дис</a:t>
            </a:r>
            <a:r>
              <a:rPr lang="uk-UA" sz="3400" dirty="0"/>
              <a:t>- </a:t>
            </a:r>
            <a:r>
              <a:rPr lang="uk-UA" sz="3400" dirty="0" err="1"/>
              <a:t>циплін</a:t>
            </a:r>
            <a:r>
              <a:rPr lang="uk-UA" sz="3400" dirty="0"/>
              <a:t>, як інженерна психологія, психологія праці, соціальна психологія та педагогічна психологія.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3400" i="1" dirty="0"/>
              <a:t>Об'єктом дослідження психології управління </a:t>
            </a:r>
            <a:r>
              <a:rPr lang="uk-UA" sz="3400" dirty="0"/>
              <a:t>є система типу "людина— людина", але особливість цієї галузі полягає в тому, що цей об'єкт розглядають з по- </a:t>
            </a:r>
            <a:r>
              <a:rPr lang="uk-UA" sz="3400" dirty="0" err="1"/>
              <a:t>гляду</a:t>
            </a:r>
            <a:r>
              <a:rPr lang="uk-UA" sz="3400" dirty="0"/>
              <a:t> організацій управлінських відносин.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3400" i="1" dirty="0"/>
              <a:t>Предмет психології управління </a:t>
            </a:r>
            <a:r>
              <a:rPr lang="uk-UA" sz="3400" dirty="0"/>
              <a:t>— це діяльність керівників (менеджерів) і підлеглих, яка реалізується шляхом виконання головних управлінських функцій, і управлінські відносини в системі "людина—людина".</a:t>
            </a:r>
          </a:p>
          <a:p>
            <a:pPr marL="109728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9703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91264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Підсумовуючи вищезазначене, можна зробити такі висновки: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8363272" cy="4513688"/>
          </a:xfrm>
        </p:spPr>
        <p:txBody>
          <a:bodyPr>
            <a:normAutofit/>
          </a:bodyPr>
          <a:lstStyle/>
          <a:p>
            <a:pPr marL="457200" lvl="0" indent="-457200" algn="just">
              <a:lnSpc>
                <a:spcPts val="1495"/>
              </a:lnSpc>
              <a:spcAft>
                <a:spcPts val="0"/>
              </a:spcAft>
              <a:buSzPts val="1300"/>
              <a:buFont typeface="Wingdings" panose="05000000000000000000" pitchFamily="2" charset="2"/>
              <a:buChar char="q"/>
              <a:tabLst>
                <a:tab pos="642620" algn="l"/>
              </a:tabLst>
            </a:pPr>
            <a:endParaRPr lang="uk-UA" i="1" dirty="0" smtClean="0">
              <a:latin typeface="Times New Roman"/>
              <a:ea typeface="Times New Roman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2400" i="1" dirty="0"/>
              <a:t>Мета психології управління </a:t>
            </a:r>
            <a:r>
              <a:rPr lang="uk-UA" sz="2400" dirty="0"/>
              <a:t>— розробка шляхів підвищення ефективності і якості життєдіяльності організаційних систем.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2400" i="1" dirty="0"/>
              <a:t>Зміст психології управління </a:t>
            </a:r>
            <a:r>
              <a:rPr lang="uk-UA" sz="2400" dirty="0"/>
              <a:t>— розробка психологічних аспектів діяльності людини, групи та організації в цілому</a:t>
            </a:r>
            <a:r>
              <a:rPr lang="uk-UA" sz="2400" dirty="0" smtClean="0"/>
              <a:t>.</a:t>
            </a:r>
            <a:endParaRPr lang="uk-UA" sz="2400" i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2400" i="1" dirty="0" smtClean="0"/>
              <a:t>Джерела </a:t>
            </a:r>
            <a:r>
              <a:rPr lang="uk-UA" sz="2400" i="1" dirty="0"/>
              <a:t>психології управління:</a:t>
            </a:r>
            <a:endParaRPr lang="uk-UA" sz="2400" dirty="0"/>
          </a:p>
          <a:p>
            <a:pPr marL="109728" indent="0">
              <a:buNone/>
            </a:pPr>
            <a:r>
              <a:rPr lang="uk-UA" sz="2400" dirty="0"/>
              <a:t>а) практика управління;</a:t>
            </a:r>
          </a:p>
          <a:p>
            <a:pPr marL="109728" indent="0">
              <a:buNone/>
            </a:pPr>
            <a:r>
              <a:rPr lang="uk-UA" sz="2400" dirty="0"/>
              <a:t>б) розвиток психологічної науки; </a:t>
            </a:r>
          </a:p>
          <a:p>
            <a:pPr marL="109728" indent="0">
              <a:buNone/>
            </a:pPr>
            <a:r>
              <a:rPr lang="uk-UA" sz="2400" dirty="0" smtClean="0"/>
              <a:t>в</a:t>
            </a:r>
            <a:r>
              <a:rPr lang="uk-UA" sz="2400" dirty="0"/>
              <a:t>) розвиток соціології організацій.</a:t>
            </a:r>
          </a:p>
          <a:p>
            <a:pPr marL="109728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8500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19256" cy="864096"/>
          </a:xfrm>
        </p:spPr>
        <p:txBody>
          <a:bodyPr/>
          <a:lstStyle/>
          <a:p>
            <a:pPr algn="ctr"/>
            <a:r>
              <a:rPr lang="uk-UA" b="1" dirty="0" smtClean="0"/>
              <a:t>Дослідження Е. </a:t>
            </a:r>
            <a:r>
              <a:rPr lang="uk-UA" b="1" dirty="0" err="1" smtClean="0"/>
              <a:t>Мейо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87372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Н</a:t>
            </a:r>
            <a:r>
              <a:rPr lang="uk-UA" dirty="0" smtClean="0"/>
              <a:t>а </a:t>
            </a:r>
            <a:r>
              <a:rPr lang="uk-UA" dirty="0"/>
              <a:t>початку 30-х рр. XX ст. гарвардський професор Е. </a:t>
            </a:r>
            <a:r>
              <a:rPr lang="uk-UA" dirty="0" err="1"/>
              <a:t>Мейо</a:t>
            </a:r>
            <a:r>
              <a:rPr lang="uk-UA" dirty="0"/>
              <a:t> (виходець з Австрії). Професор запропонував новий метод ліквідації соціальних конфліктів і досягнення високої ефективності </a:t>
            </a:r>
            <a:r>
              <a:rPr lang="uk-UA" dirty="0" smtClean="0"/>
              <a:t>виробництва </a:t>
            </a:r>
            <a:r>
              <a:rPr lang="uk-UA" dirty="0"/>
              <a:t>у </a:t>
            </a:r>
            <a:r>
              <a:rPr lang="uk-UA" dirty="0" err="1" smtClean="0"/>
              <a:t>Хоторні</a:t>
            </a:r>
            <a:r>
              <a:rPr lang="uk-UA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Перший етап експериментів проводили наприкінці 20-х рр. XX ст.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Зміст </a:t>
            </a:r>
            <a:r>
              <a:rPr lang="uk-UA" dirty="0"/>
              <a:t>експерименту полягав у тому, що працівниць, які складали телефонні реле, перевели із цеху в спеціальне приміщення, яке називали "кімната дослідження".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66518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Дослідження Е. </a:t>
            </a:r>
            <a:r>
              <a:rPr lang="uk-UA" b="1" dirty="0" err="1"/>
              <a:t>Мейо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Під час експериментів продуктивність праці збільшилася на 40 відсотків.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Спочатку </a:t>
            </a:r>
            <a:r>
              <a:rPr lang="uk-UA" dirty="0"/>
              <a:t>це пояснили зміною вищезазначених чинників, але коли для цієї контрольної групи запровадили попередню освітленість і попередній розпорядок, то продуктивність праці не змінилась.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Гіпотеза </a:t>
            </a:r>
            <a:r>
              <a:rPr lang="uk-UA" dirty="0"/>
              <a:t>не підтвердилася, тож дослідники почали шукати інші пояснення</a:t>
            </a:r>
          </a:p>
        </p:txBody>
      </p:sp>
    </p:spTree>
    <p:extLst>
      <p:ext uri="{BB962C8B-B14F-4D97-AF65-F5344CB8AC3E}">
        <p14:creationId xmlns:p14="http://schemas.microsoft.com/office/powerpoint/2010/main" val="29529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57592" cy="864096"/>
          </a:xfrm>
        </p:spPr>
        <p:txBody>
          <a:bodyPr/>
          <a:lstStyle/>
          <a:p>
            <a:pPr algn="ctr"/>
            <a:r>
              <a:rPr lang="uk-UA" b="1" dirty="0"/>
              <a:t>Дослідження Е. </a:t>
            </a:r>
            <a:r>
              <a:rPr lang="uk-UA" b="1" dirty="0" err="1"/>
              <a:t>Мейо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363272" cy="4801720"/>
          </a:xfrm>
        </p:spPr>
        <p:txBody>
          <a:bodyPr/>
          <a:lstStyle/>
          <a:p>
            <a:pPr marL="109728" indent="0" algn="ctr">
              <a:buNone/>
            </a:pPr>
            <a:endParaRPr lang="uk-UA" dirty="0" smtClean="0"/>
          </a:p>
          <a:p>
            <a:pPr marL="109728" indent="0" algn="ctr">
              <a:buNone/>
            </a:pPr>
            <a:r>
              <a:rPr lang="uk-UA" dirty="0" smtClean="0"/>
              <a:t>Головні </a:t>
            </a:r>
            <a:r>
              <a:rPr lang="uk-UA" dirty="0"/>
              <a:t>практичні рекомендації авторів зводяться до того, що керівник повинен зважати на існування неформальних структур всередині груп, домагатися співпраці з ними, брати до уваги переконання та почуття працівників</a:t>
            </a:r>
          </a:p>
        </p:txBody>
      </p:sp>
    </p:spTree>
    <p:extLst>
      <p:ext uri="{BB962C8B-B14F-4D97-AF65-F5344CB8AC3E}">
        <p14:creationId xmlns:p14="http://schemas.microsoft.com/office/powerpoint/2010/main" val="367250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147248" cy="845840"/>
          </a:xfrm>
        </p:spPr>
        <p:txBody>
          <a:bodyPr/>
          <a:lstStyle/>
          <a:p>
            <a:pPr algn="ctr"/>
            <a:r>
              <a:rPr lang="uk-UA" b="1" dirty="0"/>
              <a:t>Дослідження Е. </a:t>
            </a:r>
            <a:r>
              <a:rPr lang="uk-UA" b="1" dirty="0" err="1"/>
              <a:t>Мейо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507288" cy="4873728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b="1" dirty="0"/>
              <a:t>Головний чинник</a:t>
            </a:r>
            <a:r>
              <a:rPr lang="uk-UA" dirty="0"/>
              <a:t>, який визначає поведінку людей, стверджує Е. </a:t>
            </a:r>
            <a:r>
              <a:rPr lang="uk-UA" dirty="0" err="1"/>
              <a:t>Мейо</a:t>
            </a:r>
            <a:r>
              <a:rPr lang="uk-UA" dirty="0"/>
              <a:t>, — </a:t>
            </a:r>
            <a:r>
              <a:rPr lang="uk-UA" u="sng" dirty="0"/>
              <a:t>це ірраціональний соціальний інстинкт асоціації працівників зі своїми колегами</a:t>
            </a:r>
            <a:r>
              <a:rPr lang="uk-UA" dirty="0"/>
              <a:t>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Е</a:t>
            </a:r>
            <a:r>
              <a:rPr lang="uk-UA" dirty="0"/>
              <a:t>. </a:t>
            </a:r>
            <a:r>
              <a:rPr lang="uk-UA" dirty="0" err="1"/>
              <a:t>Мейо</a:t>
            </a:r>
            <a:r>
              <a:rPr lang="uk-UA" dirty="0"/>
              <a:t> обґрунтовує свою систему боротьби за ефективність й окреслює два завдання, котрі повинні постійно бути у центрі уваги кожного адміністратора: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Необхідно сприяти утворенню тісних соціальних </a:t>
            </a:r>
            <a:r>
              <a:rPr lang="uk-UA" dirty="0" err="1"/>
              <a:t>зв'язків</a:t>
            </a:r>
            <a:r>
              <a:rPr lang="uk-UA" dirty="0"/>
              <a:t> усередині групи працюючих, перетворюючи її в єдину згуртовану команду, тим самим задовольняючи інстинкт асоціації.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Потрібно домагатися добровільної та природної співпраці цих груп з керівником для досягнення цілей виробництва.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368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Заходи які сприяють </a:t>
            </a:r>
            <a:r>
              <a:rPr lang="uk-UA" b="1" dirty="0"/>
              <a:t>більшій ефективності </a:t>
            </a:r>
            <a:r>
              <a:rPr lang="uk-UA" b="1" dirty="0" smtClean="0"/>
              <a:t>виробництва: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640960" cy="4657704"/>
          </a:xfrm>
        </p:spPr>
        <p:txBody>
          <a:bodyPr/>
          <a:lstStyle/>
          <a:p>
            <a:pPr marL="109728" indent="0">
              <a:buNone/>
            </a:pPr>
            <a:r>
              <a:rPr lang="uk-UA" b="1" i="1" dirty="0" smtClean="0"/>
              <a:t>1. Спеціалісти </a:t>
            </a:r>
            <a:r>
              <a:rPr lang="uk-UA" b="1" i="1" dirty="0"/>
              <a:t>з "людських відносин" рекомендують </a:t>
            </a:r>
            <a:r>
              <a:rPr lang="uk-UA" dirty="0"/>
              <a:t>викликати інтерес працівників до справ фірми, а також формувати у них почуття "приналежності" до фірми. </a:t>
            </a:r>
            <a:endParaRPr lang="uk-UA" dirty="0" smtClean="0"/>
          </a:p>
          <a:p>
            <a:pPr marL="109728" indent="0">
              <a:buNone/>
            </a:pPr>
            <a:r>
              <a:rPr lang="uk-UA" u="sng" dirty="0" smtClean="0"/>
              <a:t>Форми </a:t>
            </a:r>
            <a:r>
              <a:rPr lang="uk-UA" u="sng" dirty="0"/>
              <a:t>цієї роботи найрізноманітніші </a:t>
            </a:r>
            <a:r>
              <a:rPr lang="uk-UA" dirty="0"/>
              <a:t>— це бесіди, радіопередачі, заводські газети тощо. Працівника ознайомлюють з історією фірми, підприємства, зі структурою в цілому; особлива увага приділяється традиціям фірми.</a:t>
            </a:r>
          </a:p>
        </p:txBody>
      </p:sp>
    </p:spTree>
    <p:extLst>
      <p:ext uri="{BB962C8B-B14F-4D97-AF65-F5344CB8AC3E}">
        <p14:creationId xmlns:p14="http://schemas.microsoft.com/office/powerpoint/2010/main" val="2077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593808"/>
          </a:xfrm>
        </p:spPr>
        <p:txBody>
          <a:bodyPr>
            <a:normAutofit lnSpcReduction="10000"/>
          </a:bodyPr>
          <a:lstStyle/>
          <a:p>
            <a:pPr marL="109728" lvl="0" indent="0">
              <a:buNone/>
            </a:pPr>
            <a:r>
              <a:rPr lang="uk-UA" b="1" dirty="0" smtClean="0"/>
              <a:t>2. </a:t>
            </a:r>
            <a:r>
              <a:rPr lang="uk-UA" b="1" i="1" dirty="0"/>
              <a:t>Працівникам не забороняється подавати скарги, виражати критичні зауваження або своє незадоволення. </a:t>
            </a:r>
            <a:endParaRPr lang="uk-UA" b="1" i="1" dirty="0" smtClean="0"/>
          </a:p>
          <a:p>
            <a:pPr marL="109728" lvl="0" indent="0">
              <a:buNone/>
            </a:pPr>
            <a:r>
              <a:rPr lang="uk-UA" dirty="0" smtClean="0"/>
              <a:t>Проводяться </a:t>
            </a:r>
            <a:r>
              <a:rPr lang="uk-UA" dirty="0"/>
              <a:t>регулярні опитування, бесіди та ін. </a:t>
            </a:r>
            <a:endParaRPr lang="uk-UA" dirty="0" smtClean="0"/>
          </a:p>
          <a:p>
            <a:pPr marL="109728" lvl="0" indent="0">
              <a:buNone/>
            </a:pPr>
            <a:endParaRPr lang="uk-UA" dirty="0" smtClean="0"/>
          </a:p>
          <a:p>
            <a:pPr marL="109728" lvl="0" indent="0">
              <a:buNone/>
            </a:pPr>
            <a:r>
              <a:rPr lang="uk-UA" dirty="0" smtClean="0"/>
              <a:t>По-перше</a:t>
            </a:r>
            <a:r>
              <a:rPr lang="uk-UA" dirty="0"/>
              <a:t>, вони повинні використати відомий психологічний ефект, що "винесення назовні" внутрішніх переживань приносить полегшення людині; </a:t>
            </a:r>
            <a:endParaRPr lang="uk-UA" dirty="0" smtClean="0"/>
          </a:p>
          <a:p>
            <a:pPr marL="109728" lvl="0" indent="0">
              <a:buNone/>
            </a:pPr>
            <a:endParaRPr lang="uk-UA" dirty="0" smtClean="0"/>
          </a:p>
          <a:p>
            <a:pPr marL="109728" lvl="0" indent="0">
              <a:buNone/>
            </a:pPr>
            <a:r>
              <a:rPr lang="uk-UA" dirty="0" smtClean="0"/>
              <a:t>По-друге</a:t>
            </a:r>
            <a:r>
              <a:rPr lang="uk-UA" dirty="0"/>
              <a:t>, адміністрації ліпше заздалегідь знати настрої працівників, аніж чекати від них страйків та інших деструктивних Дій.</a:t>
            </a:r>
          </a:p>
          <a:p>
            <a:pPr marL="109728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902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665816"/>
          </a:xfrm>
        </p:spPr>
        <p:txBody>
          <a:bodyPr>
            <a:normAutofit fontScale="92500" lnSpcReduction="10000"/>
          </a:bodyPr>
          <a:lstStyle/>
          <a:p>
            <a:pPr marL="109728" lvl="0" indent="0">
              <a:buNone/>
            </a:pPr>
            <a:r>
              <a:rPr lang="uk-UA" b="1" i="1" dirty="0" smtClean="0"/>
              <a:t>3. Програма </a:t>
            </a:r>
            <a:r>
              <a:rPr lang="uk-UA" b="1" i="1" dirty="0"/>
              <a:t>"людських відносин" передбачає</a:t>
            </a:r>
            <a:r>
              <a:rPr lang="uk-UA" i="1" dirty="0"/>
              <a:t>, </a:t>
            </a:r>
            <a:r>
              <a:rPr lang="uk-UA" dirty="0"/>
              <a:t>щоб адміністрація підприємства налагоджувала дружні стосунки з працівниками. </a:t>
            </a:r>
            <a:endParaRPr lang="uk-UA" dirty="0" smtClean="0"/>
          </a:p>
          <a:p>
            <a:pPr marL="109728" lvl="0" indent="0">
              <a:buNone/>
            </a:pPr>
            <a:endParaRPr lang="uk-UA" dirty="0"/>
          </a:p>
          <a:p>
            <a:pPr marL="109728" lvl="0" indent="0">
              <a:buNone/>
            </a:pPr>
            <a:r>
              <a:rPr lang="uk-UA" dirty="0" smtClean="0"/>
              <a:t>Відмовитися </a:t>
            </a:r>
            <a:r>
              <a:rPr lang="uk-UA" dirty="0"/>
              <a:t>від зовнішніх атрибутів свого становища (це знаки розрізнення та форма одягу), </a:t>
            </a:r>
            <a:endParaRPr lang="uk-UA" dirty="0" smtClean="0"/>
          </a:p>
          <a:p>
            <a:pPr marL="109728" lvl="0" indent="0">
              <a:buNone/>
            </a:pPr>
            <a:endParaRPr lang="uk-UA" dirty="0"/>
          </a:p>
          <a:p>
            <a:pPr marL="109728" lvl="0" indent="0">
              <a:buNone/>
            </a:pPr>
            <a:r>
              <a:rPr lang="uk-UA" dirty="0" smtClean="0"/>
              <a:t>Кожен </a:t>
            </a:r>
            <a:r>
              <a:rPr lang="uk-UA" dirty="0"/>
              <a:t>керівник за можливістю повинен знати своїх підлеглих в обличчя, прізвище, ім'я та по батькові, вітатися за руку та ін. </a:t>
            </a:r>
            <a:endParaRPr lang="uk-UA" dirty="0" smtClean="0"/>
          </a:p>
          <a:p>
            <a:pPr marL="109728" lvl="0" indent="0">
              <a:buNone/>
            </a:pPr>
            <a:endParaRPr lang="uk-UA" dirty="0"/>
          </a:p>
          <a:p>
            <a:pPr marL="109728" lvl="0" indent="0">
              <a:buNone/>
            </a:pPr>
            <a:r>
              <a:rPr lang="uk-UA" dirty="0" smtClean="0"/>
              <a:t>Система Ф</a:t>
            </a:r>
            <a:r>
              <a:rPr lang="uk-UA" dirty="0"/>
              <a:t>. Тейлора майстер — це наглядач і контролер, то за новою системою він товариш членів бригади. </a:t>
            </a:r>
          </a:p>
        </p:txBody>
      </p:sp>
    </p:spTree>
    <p:extLst>
      <p:ext uri="{BB962C8B-B14F-4D97-AF65-F5344CB8AC3E}">
        <p14:creationId xmlns:p14="http://schemas.microsoft.com/office/powerpoint/2010/main" val="304691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5665816"/>
          </a:xfrm>
        </p:spPr>
        <p:txBody>
          <a:bodyPr/>
          <a:lstStyle/>
          <a:p>
            <a:pPr marL="109728" lvl="0" indent="0">
              <a:buNone/>
            </a:pPr>
            <a:r>
              <a:rPr lang="uk-UA" i="1" dirty="0" smtClean="0"/>
              <a:t>4. Адміністрації </a:t>
            </a:r>
            <a:r>
              <a:rPr lang="uk-UA" i="1" dirty="0"/>
              <a:t>рекомендують </a:t>
            </a:r>
            <a:r>
              <a:rPr lang="uk-UA" dirty="0"/>
              <a:t>підтримувати профспілки, йти на поступки у другорядних </a:t>
            </a:r>
            <a:r>
              <a:rPr lang="uk-UA" dirty="0" smtClean="0"/>
              <a:t>питаннях</a:t>
            </a:r>
            <a:r>
              <a:rPr lang="uk-UA" dirty="0"/>
              <a:t> </a:t>
            </a:r>
            <a:r>
              <a:rPr lang="uk-UA" dirty="0" smtClean="0"/>
              <a:t>"приручення </a:t>
            </a:r>
            <a:r>
              <a:rPr lang="uk-UA" dirty="0"/>
              <a:t>робітничих </a:t>
            </a:r>
            <a:r>
              <a:rPr lang="uk-UA" dirty="0" smtClean="0"/>
              <a:t>організацій</a:t>
            </a:r>
            <a:r>
              <a:rPr lang="uk-UA" dirty="0"/>
              <a:t>". </a:t>
            </a:r>
            <a:endParaRPr lang="uk-UA" dirty="0" smtClean="0"/>
          </a:p>
          <a:p>
            <a:pPr marL="109728" lvl="0" indent="0">
              <a:buNone/>
            </a:pPr>
            <a:endParaRPr lang="uk-UA" dirty="0"/>
          </a:p>
          <a:p>
            <a:pPr marL="109728" lvl="0" indent="0">
              <a:buNone/>
            </a:pPr>
            <a:r>
              <a:rPr lang="uk-UA" i="1" dirty="0" smtClean="0"/>
              <a:t>5. Програма </a:t>
            </a:r>
            <a:r>
              <a:rPr lang="uk-UA" i="1" dirty="0"/>
              <a:t>"людських відносин" </a:t>
            </a:r>
            <a:r>
              <a:rPr lang="uk-UA" dirty="0"/>
              <a:t>передбачає надання працівникам деяких соціальних та комунальних послуг (організація столових зі зниженими цінами, спортивні площадки, клуби тощо). </a:t>
            </a:r>
          </a:p>
        </p:txBody>
      </p:sp>
    </p:spTree>
    <p:extLst>
      <p:ext uri="{BB962C8B-B14F-4D97-AF65-F5344CB8AC3E}">
        <p14:creationId xmlns:p14="http://schemas.microsoft.com/office/powerpoint/2010/main" val="73924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43000"/>
            <a:ext cx="8363272" cy="1421904"/>
          </a:xfrm>
        </p:spPr>
        <p:txBody>
          <a:bodyPr>
            <a:normAutofit fontScale="90000"/>
          </a:bodyPr>
          <a:lstStyle/>
          <a:p>
            <a:r>
              <a:rPr lang="uk-UA" sz="3600" b="1" i="1" dirty="0"/>
              <a:t>Загалом управління характеризується наявністю таких складових: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uk-UA" dirty="0" smtClean="0"/>
              <a:t>системи </a:t>
            </a:r>
            <a:r>
              <a:rPr lang="uk-UA" dirty="0"/>
              <a:t>і причинних </a:t>
            </a:r>
            <a:r>
              <a:rPr lang="uk-UA" dirty="0" err="1"/>
              <a:t>зв'язків</a:t>
            </a:r>
            <a:r>
              <a:rPr lang="uk-UA" dirty="0"/>
              <a:t> між її елементами або підсистемами;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управляючої підсистеми і підсистеми, якою управляють;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управляючого параметра (чинник, який впливає на систему).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7073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147248" cy="773832"/>
          </a:xfrm>
        </p:spPr>
        <p:txBody>
          <a:bodyPr/>
          <a:lstStyle/>
          <a:p>
            <a:pPr algn="ctr"/>
            <a:r>
              <a:rPr lang="uk-UA" dirty="0"/>
              <a:t>Теорія "людських відносин"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363272" cy="4801720"/>
          </a:xfrm>
        </p:spPr>
        <p:txBody>
          <a:bodyPr/>
          <a:lstStyle/>
          <a:p>
            <a:pPr marL="109728" indent="0">
              <a:buNone/>
            </a:pPr>
            <a:r>
              <a:rPr lang="uk-UA" b="1" dirty="0"/>
              <a:t>Теорія "людських відносин"</a:t>
            </a:r>
            <a:r>
              <a:rPr lang="uk-UA" dirty="0"/>
              <a:t> мала найбільшу популярність в Америці на початку і в середині 50-х рр. XX ст. </a:t>
            </a:r>
            <a:endParaRPr lang="uk-UA" dirty="0" smtClean="0"/>
          </a:p>
          <a:p>
            <a:pPr marL="109728" indent="0">
              <a:buNone/>
            </a:pPr>
            <a:endParaRPr lang="uk-UA" dirty="0"/>
          </a:p>
          <a:p>
            <a:pPr marL="109728" indent="0">
              <a:buNone/>
            </a:pPr>
            <a:r>
              <a:rPr lang="uk-UA" dirty="0"/>
              <a:t>У роботі Г. </a:t>
            </a:r>
            <a:r>
              <a:rPr lang="uk-UA" dirty="0" err="1"/>
              <a:t>Саймон</a:t>
            </a:r>
            <a:r>
              <a:rPr lang="uk-UA" dirty="0"/>
              <a:t> </a:t>
            </a:r>
            <a:r>
              <a:rPr lang="uk-UA" dirty="0" smtClean="0"/>
              <a:t>проблема </a:t>
            </a:r>
            <a:r>
              <a:rPr lang="uk-UA" dirty="0"/>
              <a:t>прийняття рішень, в центрі уваги стоїть не робітник, а "адміністративна людина", функції якої — приймати рішення на тому чи іншому організаційному рівні.</a:t>
            </a:r>
          </a:p>
          <a:p>
            <a:pPr marL="109728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3933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15759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Ф. </a:t>
            </a:r>
            <a:r>
              <a:rPr lang="uk-UA" b="1" dirty="0" err="1"/>
              <a:t>Герцберг</a:t>
            </a:r>
            <a:r>
              <a:rPr lang="uk-UA" b="1" dirty="0"/>
              <a:t> </a:t>
            </a:r>
            <a:r>
              <a:rPr lang="uk-UA" b="1" dirty="0" smtClean="0"/>
              <a:t>модель </a:t>
            </a:r>
            <a:r>
              <a:rPr lang="uk-UA" b="1" dirty="0"/>
              <a:t>людини— "людини творчої"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16832"/>
            <a:ext cx="8435280" cy="4657704"/>
          </a:xfrm>
        </p:spPr>
        <p:txBody>
          <a:bodyPr/>
          <a:lstStyle/>
          <a:p>
            <a:pPr marL="109728" indent="0">
              <a:buNone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Людина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 власне людську сутність, якій властиві вищі потреби, а саме: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потреба, щоб її розуміли;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прагнення до </a:t>
            </a:r>
            <a:r>
              <a:rPr lang="uk-UA" dirty="0" err="1"/>
              <a:t>відкриттів</a:t>
            </a:r>
            <a:r>
              <a:rPr lang="uk-UA" dirty="0"/>
              <a:t> та </a:t>
            </a:r>
            <a:endParaRPr lang="uk-UA" dirty="0" smtClean="0"/>
          </a:p>
          <a:p>
            <a:pPr marL="109728" lvl="0" indent="0">
              <a:buNone/>
            </a:pPr>
            <a:r>
              <a:rPr lang="uk-UA" dirty="0" smtClean="0"/>
              <a:t>свідомо </a:t>
            </a:r>
            <a:r>
              <a:rPr lang="uk-UA" dirty="0"/>
              <a:t>поставлених цілей;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прагнення до творчої активності;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прагнення до саморозвитку та </a:t>
            </a:r>
            <a:endParaRPr lang="uk-UA" dirty="0" smtClean="0"/>
          </a:p>
          <a:p>
            <a:pPr marL="109728" lvl="0" indent="0">
              <a:buNone/>
            </a:pPr>
            <a:r>
              <a:rPr lang="uk-UA" dirty="0" smtClean="0"/>
              <a:t>поліпшення </a:t>
            </a:r>
            <a:r>
              <a:rPr lang="uk-UA" dirty="0"/>
              <a:t>умов свого існування.</a:t>
            </a:r>
          </a:p>
          <a:p>
            <a:pPr marL="109728" indent="0">
              <a:buNone/>
            </a:pPr>
            <a:endParaRPr lang="uk-UA" dirty="0"/>
          </a:p>
        </p:txBody>
      </p:sp>
      <p:pic>
        <p:nvPicPr>
          <p:cNvPr id="17410" name="Picture 2" descr="C:\Users\Lenovo\Desktop\Без названия (1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720" y="2564904"/>
            <a:ext cx="2752725" cy="30332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47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737824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uk-UA" dirty="0" smtClean="0"/>
          </a:p>
          <a:p>
            <a:pPr marL="109728" indent="0" algn="ctr">
              <a:buNone/>
            </a:pPr>
            <a:r>
              <a:rPr lang="uk-UA" dirty="0" smtClean="0"/>
              <a:t>Ф. </a:t>
            </a:r>
            <a:r>
              <a:rPr lang="uk-UA" dirty="0" err="1"/>
              <a:t>Герцберг</a:t>
            </a:r>
            <a:r>
              <a:rPr lang="uk-UA" dirty="0"/>
              <a:t> зауважує, що </a:t>
            </a:r>
            <a:endParaRPr lang="uk-UA" dirty="0" smtClean="0"/>
          </a:p>
          <a:p>
            <a:pPr marL="109728" indent="0" algn="ctr">
              <a:buNone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«жодна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фірма не може мати успіху, якщо вона пригноблюватиме творчу природу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людини».</a:t>
            </a:r>
          </a:p>
          <a:p>
            <a:pPr marL="109728" indent="0">
              <a:buNone/>
            </a:pP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endParaRPr lang="uk-UA" dirty="0" smtClean="0"/>
          </a:p>
          <a:p>
            <a:pPr marL="109728" indent="0">
              <a:buNone/>
            </a:pPr>
            <a:endParaRPr lang="uk-UA" dirty="0"/>
          </a:p>
          <a:p>
            <a:pPr marL="109728" indent="0">
              <a:buNone/>
            </a:pPr>
            <a:endParaRPr lang="uk-UA" dirty="0" smtClean="0"/>
          </a:p>
          <a:p>
            <a:pPr marL="109728" indent="0">
              <a:buNone/>
            </a:pPr>
            <a:endParaRPr lang="uk-UA" dirty="0"/>
          </a:p>
        </p:txBody>
      </p:sp>
      <p:pic>
        <p:nvPicPr>
          <p:cNvPr id="18434" name="Picture 2" descr="C:\Users\Lenovo\Desktop\images (1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59" y="3212976"/>
            <a:ext cx="4628429" cy="32468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43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5665816"/>
          </a:xfrm>
        </p:spPr>
        <p:txBody>
          <a:bodyPr/>
          <a:lstStyle/>
          <a:p>
            <a:pPr marL="109728" indent="0" algn="ctr">
              <a:buNone/>
            </a:pPr>
            <a:r>
              <a:rPr lang="uk-UA" dirty="0"/>
              <a:t>Розглянуті теорії, як і сучасні теорії психології управління, містять цілу низку обґрунтованих положень і практичних рекомендацій, які зберегли своє значення і для виробництва, і для управлінської діяльності в нашій державі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endParaRPr lang="uk-UA" dirty="0"/>
          </a:p>
        </p:txBody>
      </p:sp>
      <p:pic>
        <p:nvPicPr>
          <p:cNvPr id="19458" name="Picture 2" descr="C:\Users\Lenovo\Desktop\images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56992"/>
            <a:ext cx="2619376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9" name="Picture 3" descr="C:\Users\Lenovo\Desktop\Без названия (2).jf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365104"/>
            <a:ext cx="23050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C:\Users\Lenovo\Desktop\Без названия.jf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414142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59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/>
              <a:t>Риси управління, можна об'єднати у дві групи: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r>
              <a:rPr lang="uk-UA" i="1" dirty="0" smtClean="0"/>
              <a:t>статичні </a:t>
            </a:r>
            <a:r>
              <a:rPr lang="uk-UA" i="1" dirty="0"/>
              <a:t>риси, </a:t>
            </a:r>
            <a:r>
              <a:rPr lang="uk-UA" dirty="0"/>
              <a:t>які властиві формі та структурі управління;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i="1" dirty="0"/>
              <a:t>динамічні риси, </a:t>
            </a:r>
            <a:r>
              <a:rPr lang="uk-UA" dirty="0"/>
              <a:t>які властиві процесу управління.</a:t>
            </a:r>
          </a:p>
          <a:p>
            <a:endParaRPr lang="uk-UA" dirty="0"/>
          </a:p>
        </p:txBody>
      </p:sp>
      <p:pic>
        <p:nvPicPr>
          <p:cNvPr id="2050" name="Picture 2" descr="C:\Users\Lenovo\Desktop\Без названия (3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685806"/>
            <a:ext cx="5112568" cy="31320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13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435280" cy="1133872"/>
          </a:xfrm>
        </p:spPr>
        <p:txBody>
          <a:bodyPr>
            <a:normAutofit fontScale="90000"/>
          </a:bodyPr>
          <a:lstStyle/>
          <a:p>
            <a:r>
              <a:rPr lang="uk-UA" sz="3600" b="1" i="1" dirty="0"/>
              <a:t>Під соціальним управлінням </a:t>
            </a:r>
            <a:r>
              <a:rPr lang="uk-UA" sz="3600" b="1" i="1" dirty="0" smtClean="0"/>
              <a:t>розуміють: </a:t>
            </a:r>
            <a:endParaRPr lang="uk-UA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91264" cy="458569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uk-UA" i="1" dirty="0" smtClean="0"/>
              <a:t>вплив </a:t>
            </a:r>
            <a:r>
              <a:rPr lang="uk-UA" i="1" dirty="0"/>
              <a:t>на суспільство в цілому або на окремі одиниці чи </a:t>
            </a:r>
            <a:r>
              <a:rPr lang="uk-UA" i="1" dirty="0" smtClean="0"/>
              <a:t>ланки: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виробництво</a:t>
            </a:r>
            <a:r>
              <a:rPr lang="uk-UA" dirty="0"/>
              <a:t>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соціально-політичне життя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духовне </a:t>
            </a:r>
            <a:r>
              <a:rPr lang="uk-UA" dirty="0"/>
              <a:t>життя,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галузі </a:t>
            </a:r>
            <a:r>
              <a:rPr lang="uk-UA" dirty="0"/>
              <a:t>економіки,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підприємства</a:t>
            </a:r>
            <a:r>
              <a:rPr lang="uk-UA" dirty="0"/>
              <a:t>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людину</a:t>
            </a:r>
          </a:p>
          <a:p>
            <a:pPr marL="109728" indent="0" algn="ctr">
              <a:buNone/>
            </a:pPr>
            <a:r>
              <a:rPr lang="uk-UA" b="1" dirty="0" smtClean="0"/>
              <a:t>щоб </a:t>
            </a:r>
            <a:r>
              <a:rPr lang="uk-UA" b="1" dirty="0"/>
              <a:t>забезпечити успішність досягнення поставленої </a:t>
            </a:r>
            <a:r>
              <a:rPr lang="uk-UA" b="1" dirty="0" smtClean="0"/>
              <a:t>мети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12018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Соціальне </a:t>
            </a:r>
            <a:r>
              <a:rPr lang="uk-UA" b="1" dirty="0"/>
              <a:t>управління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uk-UA" b="1" dirty="0"/>
              <a:t>С</a:t>
            </a:r>
            <a:r>
              <a:rPr lang="uk-UA" b="1" dirty="0" smtClean="0"/>
              <a:t>оціальне </a:t>
            </a:r>
            <a:r>
              <a:rPr lang="uk-UA" b="1" dirty="0"/>
              <a:t>управління </a:t>
            </a:r>
            <a:r>
              <a:rPr lang="uk-UA" dirty="0"/>
              <a:t>— цілеспрямований, планомірний і систематичний інформаційний вплив суб'єкта управління на його об'єкт з урахуванням, корегуванням змін, які відбуваються в об'єкті.</a:t>
            </a:r>
          </a:p>
          <a:p>
            <a:endParaRPr lang="uk-UA" dirty="0"/>
          </a:p>
        </p:txBody>
      </p:sp>
      <p:pic>
        <p:nvPicPr>
          <p:cNvPr id="3074" name="Picture 2" descr="C:\Users\Lenovo\Desktop\Без названия (5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912648"/>
            <a:ext cx="4032448" cy="27507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14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Суб'єкт та </a:t>
            </a:r>
            <a:r>
              <a:rPr lang="uk-UA" b="1" dirty="0"/>
              <a:t>об'єкт</a:t>
            </a:r>
            <a:r>
              <a:rPr lang="uk-UA" b="1" dirty="0" smtClean="0"/>
              <a:t> управління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uk-UA" b="1" i="1" dirty="0"/>
              <a:t>Суб'єктом </a:t>
            </a:r>
            <a:r>
              <a:rPr lang="uk-UA" b="1" i="1" dirty="0" smtClean="0"/>
              <a:t>управління </a:t>
            </a:r>
            <a:r>
              <a:rPr lang="uk-UA" dirty="0" smtClean="0"/>
              <a:t>– є </a:t>
            </a:r>
            <a:r>
              <a:rPr lang="uk-UA" dirty="0"/>
              <a:t>управляюча </a:t>
            </a:r>
            <a:r>
              <a:rPr lang="uk-UA" dirty="0" smtClean="0"/>
              <a:t>підсистема; </a:t>
            </a:r>
          </a:p>
          <a:p>
            <a:pPr marL="109728" indent="0">
              <a:buNone/>
            </a:pPr>
            <a:endParaRPr lang="uk-UA" b="1" i="1" dirty="0" smtClean="0"/>
          </a:p>
          <a:p>
            <a:pPr marL="109728" indent="0" algn="ctr">
              <a:buNone/>
            </a:pPr>
            <a:r>
              <a:rPr lang="uk-UA" b="1" i="1" dirty="0" smtClean="0"/>
              <a:t>Об'єкт</a:t>
            </a:r>
            <a:r>
              <a:rPr lang="uk-UA" dirty="0" smtClean="0"/>
              <a:t> </a:t>
            </a:r>
            <a:r>
              <a:rPr lang="uk-UA" dirty="0"/>
              <a:t>— підсистема, якою управляють, що в сукупності взаємних </a:t>
            </a:r>
            <a:r>
              <a:rPr lang="uk-UA" dirty="0" err="1"/>
              <a:t>зв'язків</a:t>
            </a:r>
            <a:r>
              <a:rPr lang="uk-UA" dirty="0"/>
              <a:t> утворюватиме систему управління.</a:t>
            </a:r>
          </a:p>
          <a:p>
            <a:pPr marL="109728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9714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283</TotalTime>
  <Words>2303</Words>
  <Application>Microsoft Office PowerPoint</Application>
  <PresentationFormat>Экран (4:3)</PresentationFormat>
  <Paragraphs>242</Paragraphs>
  <Slides>53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Городская</vt:lpstr>
      <vt:lpstr>                 Лекція 1 ТЕОРЕТИЧНІ ОСНОВИ ПСИХОЛОГІЇ УПРАВЛІННЯ   </vt:lpstr>
      <vt:lpstr>План </vt:lpstr>
      <vt:lpstr>Головні види управління: </vt:lpstr>
      <vt:lpstr>Управління</vt:lpstr>
      <vt:lpstr>Загалом управління характеризується наявністю таких складових: </vt:lpstr>
      <vt:lpstr>Риси управління, можна об'єднати у дві групи: </vt:lpstr>
      <vt:lpstr>Під соціальним управлінням розуміють: </vt:lpstr>
      <vt:lpstr>Соціальне управління</vt:lpstr>
      <vt:lpstr>Суб'єкт та об'єкт управління</vt:lpstr>
      <vt:lpstr>Система управління в цілому, як цілісно-організаційне об'єднання, може характеризуватися:</vt:lpstr>
      <vt:lpstr>Презентация PowerPoint</vt:lpstr>
      <vt:lpstr>Організація</vt:lpstr>
      <vt:lpstr>Для того, щоб група людей могла називатися організацією, необхідне виконання таких обов'язкових вимог: </vt:lpstr>
      <vt:lpstr>Ч. Барнард</vt:lpstr>
      <vt:lpstr>Мета</vt:lpstr>
      <vt:lpstr>Мета виробництва</vt:lpstr>
      <vt:lpstr>Ф. Тейлор</vt:lpstr>
      <vt:lpstr>Французький інженер А. Файоль</vt:lpstr>
      <vt:lpstr>Менеджмент</vt:lpstr>
      <vt:lpstr>Презентация PowerPoint</vt:lpstr>
      <vt:lpstr>«Психологія управління"</vt:lpstr>
      <vt:lpstr>Е. Вендров і Л. Уманський</vt:lpstr>
      <vt:lpstr>А. Ковальов, відносив до сфери управління тільки соціально-психологічну проблематику:</vt:lpstr>
      <vt:lpstr>Вирізняють два погляди на об'єкт психології управління:</vt:lpstr>
      <vt:lpstr>Вендрова та Уманського, В. Рубахін і А. Філіппов називають такі головні проблеми психології управління: </vt:lpstr>
      <vt:lpstr>Б. Ломов</vt:lpstr>
      <vt:lpstr>Об'єкт соціальної психології управління</vt:lpstr>
      <vt:lpstr>Предмет соціальної психології управління</vt:lpstr>
      <vt:lpstr>Різноманітність управлінських відносин можна конкретизувати: </vt:lpstr>
      <vt:lpstr>Відносини між суб'єктом і об'єктом можна аналізувати на чотирьох рівнях: </vt:lpstr>
      <vt:lpstr>Підсумок</vt:lpstr>
      <vt:lpstr>Менеджер</vt:lpstr>
      <vt:lpstr>Управління</vt:lpstr>
      <vt:lpstr>«Людський чинник»</vt:lpstr>
      <vt:lpstr>Презентация PowerPoint</vt:lpstr>
      <vt:lpstr>Чинники, що зумовлюють ефективність праці менеджерів:</vt:lpstr>
      <vt:lpstr>Підсумок</vt:lpstr>
      <vt:lpstr>Психологія менеджменту</vt:lpstr>
      <vt:lpstr>Психологія управління</vt:lpstr>
      <vt:lpstr>Підсумовуючи вищезазначене, можна зробити такі висновки: </vt:lpstr>
      <vt:lpstr>Підсумовуючи вищезазначене, можна зробити такі висновки:</vt:lpstr>
      <vt:lpstr>Дослідження Е. Мейо</vt:lpstr>
      <vt:lpstr>Дослідження Е. Мейо</vt:lpstr>
      <vt:lpstr>Дослідження Е. Мейо</vt:lpstr>
      <vt:lpstr>Дослідження Е. Мейо</vt:lpstr>
      <vt:lpstr>Заходи які сприяють більшій ефективності виробництва:</vt:lpstr>
      <vt:lpstr>Презентация PowerPoint</vt:lpstr>
      <vt:lpstr>Презентация PowerPoint</vt:lpstr>
      <vt:lpstr>Презентация PowerPoint</vt:lpstr>
      <vt:lpstr>Теорія "людських відносин"</vt:lpstr>
      <vt:lpstr>Ф. Герцберг модель людини— "людини творчої"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 ТЕОРЕТИЧНІ ОСНОВИ ПСИХОЛОГІЇ УПРАВЛІННЯ</dc:title>
  <dc:creator>Lenovo</dc:creator>
  <cp:lastModifiedBy>Lenovo</cp:lastModifiedBy>
  <cp:revision>15</cp:revision>
  <dcterms:created xsi:type="dcterms:W3CDTF">2023-02-08T21:09:37Z</dcterms:created>
  <dcterms:modified xsi:type="dcterms:W3CDTF">2023-03-16T00:14:15Z</dcterms:modified>
</cp:coreProperties>
</file>