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51" r:id="rId1"/>
  </p:sldMasterIdLst>
  <p:notesMasterIdLst>
    <p:notesMasterId r:id="rId28"/>
  </p:notesMasterIdLst>
  <p:sldIdLst>
    <p:sldId id="256" r:id="rId2"/>
    <p:sldId id="259" r:id="rId3"/>
    <p:sldId id="289" r:id="rId4"/>
    <p:sldId id="290" r:id="rId5"/>
    <p:sldId id="291" r:id="rId6"/>
    <p:sldId id="279" r:id="rId7"/>
    <p:sldId id="262" r:id="rId8"/>
    <p:sldId id="263" r:id="rId9"/>
    <p:sldId id="265" r:id="rId10"/>
    <p:sldId id="268" r:id="rId11"/>
    <p:sldId id="287" r:id="rId12"/>
    <p:sldId id="292" r:id="rId13"/>
    <p:sldId id="293" r:id="rId14"/>
    <p:sldId id="294" r:id="rId15"/>
    <p:sldId id="295" r:id="rId16"/>
    <p:sldId id="296" r:id="rId17"/>
    <p:sldId id="282" r:id="rId18"/>
    <p:sldId id="298" r:id="rId19"/>
    <p:sldId id="297" r:id="rId20"/>
    <p:sldId id="299" r:id="rId21"/>
    <p:sldId id="300" r:id="rId22"/>
    <p:sldId id="301" r:id="rId23"/>
    <p:sldId id="270" r:id="rId24"/>
    <p:sldId id="302" r:id="rId25"/>
    <p:sldId id="303" r:id="rId26"/>
    <p:sldId id="27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000"/>
    <a:srgbClr val="004C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7" autoAdjust="0"/>
    <p:restoredTop sz="92114" autoAdjust="0"/>
  </p:normalViewPr>
  <p:slideViewPr>
    <p:cSldViewPr snapToGrid="0">
      <p:cViewPr varScale="1">
        <p:scale>
          <a:sx n="83" d="100"/>
          <a:sy n="83" d="100"/>
        </p:scale>
        <p:origin x="14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274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F35-43AD-A7A4-683BBD4503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F35-43AD-A7A4-683BBD4503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F35-43AD-A7A4-683BBD4503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F35-43AD-A7A4-683BBD4503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F35-43AD-A7A4-683BBD4503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BF35-43AD-A7A4-683BBD4503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BF35-43AD-A7A4-683BBD4503A0}"/>
              </c:ext>
            </c:extLst>
          </c:dPt>
          <c:cat>
            <c:strRef>
              <c:f>Лист1!$A$2:$A$8</c:f>
              <c:strCache>
                <c:ptCount val="7"/>
                <c:pt idx="0">
                  <c:v>ст. 364</c:v>
                </c:pt>
                <c:pt idx="1">
                  <c:v>ст. 365</c:v>
                </c:pt>
                <c:pt idx="2">
                  <c:v>ст. 366</c:v>
                </c:pt>
                <c:pt idx="3">
                  <c:v>ст.367</c:v>
                </c:pt>
                <c:pt idx="4">
                  <c:v>ст.369</c:v>
                </c:pt>
                <c:pt idx="5">
                  <c:v>ст. 368</c:v>
                </c:pt>
                <c:pt idx="6">
                  <c:v>інші</c:v>
                </c:pt>
              </c:strCache>
            </c:strRef>
          </c:cat>
          <c:val>
            <c:numRef>
              <c:f>Лист1!$B$2:$B$8</c:f>
              <c:numCache>
                <c:formatCode>0.00%</c:formatCode>
                <c:ptCount val="7"/>
                <c:pt idx="0" formatCode="0%">
                  <c:v>0.19</c:v>
                </c:pt>
                <c:pt idx="1">
                  <c:v>9.2999999999999999E-2</c:v>
                </c:pt>
                <c:pt idx="2">
                  <c:v>0.316</c:v>
                </c:pt>
                <c:pt idx="3" formatCode="0%">
                  <c:v>0.107</c:v>
                </c:pt>
                <c:pt idx="4" formatCode="0%">
                  <c:v>0.13</c:v>
                </c:pt>
                <c:pt idx="5">
                  <c:v>8.5000000000000006E-2</c:v>
                </c:pt>
                <c:pt idx="6">
                  <c:v>7.9000000000000001E-2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8B-4F03-ACA5-41E39080C4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C02218-715F-4FF5-939A-10A3867D9AE5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5DF369-31C7-497F-B1D6-79FAA954D9F6}">
      <dgm:prSet phldrT="[Текст]"/>
      <dgm:spPr/>
      <dgm:t>
        <a:bodyPr/>
        <a:lstStyle/>
        <a:p>
          <a:r>
            <a:rPr lang="ru-RU" dirty="0"/>
            <a:t>За сферою </a:t>
          </a:r>
          <a:r>
            <a:rPr lang="ru-RU" dirty="0" err="1"/>
            <a:t>вчинення</a:t>
          </a:r>
          <a:r>
            <a:rPr lang="ru-RU" dirty="0"/>
            <a:t> </a:t>
          </a:r>
          <a:r>
            <a:rPr lang="ru-RU" dirty="0" err="1"/>
            <a:t>кримінальні</a:t>
          </a:r>
          <a:r>
            <a:rPr lang="ru-RU" dirty="0"/>
            <a:t> </a:t>
          </a:r>
          <a:r>
            <a:rPr lang="ru-RU" dirty="0" err="1"/>
            <a:t>правопорушення</a:t>
          </a:r>
          <a:r>
            <a:rPr lang="ru-RU" dirty="0"/>
            <a:t> </a:t>
          </a:r>
          <a:r>
            <a:rPr lang="ru-RU" dirty="0" err="1"/>
            <a:t>поділяються</a:t>
          </a:r>
          <a:r>
            <a:rPr lang="ru-RU" dirty="0"/>
            <a:t> на</a:t>
          </a:r>
        </a:p>
      </dgm:t>
    </dgm:pt>
    <dgm:pt modelId="{6B7B2851-BE9E-402B-99F5-F34B7EDF9227}" type="parTrans" cxnId="{05FCE3E4-0EB3-4A51-A808-026B2ADC9953}">
      <dgm:prSet/>
      <dgm:spPr/>
      <dgm:t>
        <a:bodyPr/>
        <a:lstStyle/>
        <a:p>
          <a:endParaRPr lang="ru-RU"/>
        </a:p>
      </dgm:t>
    </dgm:pt>
    <dgm:pt modelId="{2481C4AB-4345-4E66-90E3-47E42A3EB00D}" type="sibTrans" cxnId="{05FCE3E4-0EB3-4A51-A808-026B2ADC9953}">
      <dgm:prSet/>
      <dgm:spPr/>
      <dgm:t>
        <a:bodyPr/>
        <a:lstStyle/>
        <a:p>
          <a:endParaRPr lang="ru-RU"/>
        </a:p>
      </dgm:t>
    </dgm:pt>
    <dgm:pt modelId="{6F1B50AA-24BF-4D75-9896-23BA0ACB46BB}">
      <dgm:prSet phldrT="[Текст]"/>
      <dgm:spPr/>
      <dgm:t>
        <a:bodyPr/>
        <a:lstStyle/>
        <a:p>
          <a:r>
            <a:rPr lang="uk-UA" dirty="0"/>
            <a:t>Проти порядку здійснення службової діяльності</a:t>
          </a:r>
          <a:endParaRPr lang="ru-RU" dirty="0"/>
        </a:p>
      </dgm:t>
    </dgm:pt>
    <dgm:pt modelId="{9111B2AE-40A6-42F3-84E3-AB5460287553}" type="parTrans" cxnId="{7E47A613-E02C-4C68-8FF1-92C055ACDCFC}">
      <dgm:prSet/>
      <dgm:spPr/>
      <dgm:t>
        <a:bodyPr/>
        <a:lstStyle/>
        <a:p>
          <a:endParaRPr lang="ru-RU"/>
        </a:p>
      </dgm:t>
    </dgm:pt>
    <dgm:pt modelId="{B979DEE9-61DF-464C-837C-65E5E43CE576}" type="sibTrans" cxnId="{7E47A613-E02C-4C68-8FF1-92C055ACDCFC}">
      <dgm:prSet/>
      <dgm:spPr/>
      <dgm:t>
        <a:bodyPr/>
        <a:lstStyle/>
        <a:p>
          <a:endParaRPr lang="ru-RU"/>
        </a:p>
      </dgm:t>
    </dgm:pt>
    <dgm:pt modelId="{2F7517E6-7494-4940-A916-E5AB6DC2296E}">
      <dgm:prSet phldrT="[Текст]"/>
      <dgm:spPr/>
      <dgm:t>
        <a:bodyPr/>
        <a:lstStyle/>
        <a:p>
          <a:r>
            <a:rPr lang="uk-UA" dirty="0"/>
            <a:t>Проти порядку здійснення </a:t>
          </a:r>
          <a:r>
            <a:rPr lang="ru-RU" dirty="0" err="1"/>
            <a:t>професійної</a:t>
          </a:r>
          <a:r>
            <a:rPr lang="ru-RU" dirty="0"/>
            <a:t> </a:t>
          </a:r>
          <a:r>
            <a:rPr lang="ru-RU" dirty="0" err="1"/>
            <a:t>діяльності</a:t>
          </a:r>
          <a:r>
            <a:rPr lang="ru-RU" dirty="0"/>
            <a:t>, </a:t>
          </a:r>
          <a:r>
            <a:rPr lang="ru-RU" dirty="0" err="1"/>
            <a:t>пов'язаної</a:t>
          </a:r>
          <a:r>
            <a:rPr lang="ru-RU" dirty="0"/>
            <a:t> </a:t>
          </a:r>
          <a:r>
            <a:rPr lang="ru-RU" dirty="0" err="1"/>
            <a:t>із</a:t>
          </a:r>
          <a:r>
            <a:rPr lang="ru-RU" dirty="0"/>
            <a:t> </a:t>
          </a:r>
          <a:r>
            <a:rPr lang="ru-RU" dirty="0" err="1"/>
            <a:t>наданням</a:t>
          </a:r>
          <a:r>
            <a:rPr lang="ru-RU" dirty="0"/>
            <a:t> </a:t>
          </a:r>
          <a:r>
            <a:rPr lang="ru-RU" dirty="0" err="1"/>
            <a:t>публічних</a:t>
          </a:r>
          <a:r>
            <a:rPr lang="ru-RU" dirty="0"/>
            <a:t> </a:t>
          </a:r>
          <a:r>
            <a:rPr lang="ru-RU" dirty="0" err="1"/>
            <a:t>послуг</a:t>
          </a:r>
          <a:endParaRPr lang="ru-RU" dirty="0"/>
        </a:p>
      </dgm:t>
    </dgm:pt>
    <dgm:pt modelId="{6881AAF3-4DAB-4B0B-8F2B-D3354C06CBE6}" type="parTrans" cxnId="{90D41924-4FEE-42EA-9517-22DED1BCD140}">
      <dgm:prSet/>
      <dgm:spPr/>
      <dgm:t>
        <a:bodyPr/>
        <a:lstStyle/>
        <a:p>
          <a:endParaRPr lang="ru-RU"/>
        </a:p>
      </dgm:t>
    </dgm:pt>
    <dgm:pt modelId="{01A799C1-61A3-4A29-8200-B1EB928A6D2B}" type="sibTrans" cxnId="{90D41924-4FEE-42EA-9517-22DED1BCD140}">
      <dgm:prSet/>
      <dgm:spPr/>
      <dgm:t>
        <a:bodyPr/>
        <a:lstStyle/>
        <a:p>
          <a:endParaRPr lang="ru-RU"/>
        </a:p>
      </dgm:t>
    </dgm:pt>
    <dgm:pt modelId="{F0FF1EF8-F5F2-47FB-9A7D-3481195765A9}">
      <dgm:prSet/>
      <dgm:spPr/>
    </dgm:pt>
    <dgm:pt modelId="{0D327CDF-41D4-4451-9E43-075E5B713C09}" type="parTrans" cxnId="{C320F4B1-EF15-475F-AD8D-EC98E8E8AAF1}">
      <dgm:prSet/>
      <dgm:spPr/>
      <dgm:t>
        <a:bodyPr/>
        <a:lstStyle/>
        <a:p>
          <a:endParaRPr lang="ru-RU"/>
        </a:p>
      </dgm:t>
    </dgm:pt>
    <dgm:pt modelId="{5AB47A98-96A2-435A-A784-14911A82735C}" type="sibTrans" cxnId="{C320F4B1-EF15-475F-AD8D-EC98E8E8AAF1}">
      <dgm:prSet/>
      <dgm:spPr/>
      <dgm:t>
        <a:bodyPr/>
        <a:lstStyle/>
        <a:p>
          <a:endParaRPr lang="ru-RU"/>
        </a:p>
      </dgm:t>
    </dgm:pt>
    <dgm:pt modelId="{EF198277-A947-44BE-B264-54EB930CDAFE}" type="pres">
      <dgm:prSet presAssocID="{4BC02218-715F-4FF5-939A-10A3867D9AE5}" presName="composite" presStyleCnt="0">
        <dgm:presLayoutVars>
          <dgm:chMax val="1"/>
          <dgm:dir/>
          <dgm:resizeHandles val="exact"/>
        </dgm:presLayoutVars>
      </dgm:prSet>
      <dgm:spPr/>
    </dgm:pt>
    <dgm:pt modelId="{DF1947AC-2139-4D1E-A35B-3161E2C1F276}" type="pres">
      <dgm:prSet presAssocID="{895DF369-31C7-497F-B1D6-79FAA954D9F6}" presName="roof" presStyleLbl="dkBgShp" presStyleIdx="0" presStyleCnt="2"/>
      <dgm:spPr/>
    </dgm:pt>
    <dgm:pt modelId="{2F54F0A8-5319-4A96-BFBE-B567754E58D3}" type="pres">
      <dgm:prSet presAssocID="{895DF369-31C7-497F-B1D6-79FAA954D9F6}" presName="pillars" presStyleCnt="0"/>
      <dgm:spPr/>
    </dgm:pt>
    <dgm:pt modelId="{49E7331C-AEC8-43E5-B47E-710C6451A410}" type="pres">
      <dgm:prSet presAssocID="{895DF369-31C7-497F-B1D6-79FAA954D9F6}" presName="pillar1" presStyleLbl="node1" presStyleIdx="0" presStyleCnt="2">
        <dgm:presLayoutVars>
          <dgm:bulletEnabled val="1"/>
        </dgm:presLayoutVars>
      </dgm:prSet>
      <dgm:spPr/>
    </dgm:pt>
    <dgm:pt modelId="{AC7A914C-9757-445A-BCF1-F98CD121C0ED}" type="pres">
      <dgm:prSet presAssocID="{2F7517E6-7494-4940-A916-E5AB6DC2296E}" presName="pillarX" presStyleLbl="node1" presStyleIdx="1" presStyleCnt="2">
        <dgm:presLayoutVars>
          <dgm:bulletEnabled val="1"/>
        </dgm:presLayoutVars>
      </dgm:prSet>
      <dgm:spPr/>
    </dgm:pt>
    <dgm:pt modelId="{C3EC9901-E70A-4876-95F6-8D98F4FEAF9E}" type="pres">
      <dgm:prSet presAssocID="{895DF369-31C7-497F-B1D6-79FAA954D9F6}" presName="base" presStyleLbl="dkBgShp" presStyleIdx="1" presStyleCnt="2"/>
      <dgm:spPr/>
    </dgm:pt>
  </dgm:ptLst>
  <dgm:cxnLst>
    <dgm:cxn modelId="{7E47A613-E02C-4C68-8FF1-92C055ACDCFC}" srcId="{895DF369-31C7-497F-B1D6-79FAA954D9F6}" destId="{6F1B50AA-24BF-4D75-9896-23BA0ACB46BB}" srcOrd="0" destOrd="0" parTransId="{9111B2AE-40A6-42F3-84E3-AB5460287553}" sibTransId="{B979DEE9-61DF-464C-837C-65E5E43CE576}"/>
    <dgm:cxn modelId="{90D41924-4FEE-42EA-9517-22DED1BCD140}" srcId="{895DF369-31C7-497F-B1D6-79FAA954D9F6}" destId="{2F7517E6-7494-4940-A916-E5AB6DC2296E}" srcOrd="1" destOrd="0" parTransId="{6881AAF3-4DAB-4B0B-8F2B-D3354C06CBE6}" sibTransId="{01A799C1-61A3-4A29-8200-B1EB928A6D2B}"/>
    <dgm:cxn modelId="{7326523D-30CA-40C2-BF0B-C1C005FF46B8}" type="presOf" srcId="{6F1B50AA-24BF-4D75-9896-23BA0ACB46BB}" destId="{49E7331C-AEC8-43E5-B47E-710C6451A410}" srcOrd="0" destOrd="0" presId="urn:microsoft.com/office/officeart/2005/8/layout/hList3"/>
    <dgm:cxn modelId="{78B78B87-F1B7-4820-9738-557A15392C97}" type="presOf" srcId="{4BC02218-715F-4FF5-939A-10A3867D9AE5}" destId="{EF198277-A947-44BE-B264-54EB930CDAFE}" srcOrd="0" destOrd="0" presId="urn:microsoft.com/office/officeart/2005/8/layout/hList3"/>
    <dgm:cxn modelId="{C320F4B1-EF15-475F-AD8D-EC98E8E8AAF1}" srcId="{4BC02218-715F-4FF5-939A-10A3867D9AE5}" destId="{F0FF1EF8-F5F2-47FB-9A7D-3481195765A9}" srcOrd="1" destOrd="0" parTransId="{0D327CDF-41D4-4451-9E43-075E5B713C09}" sibTransId="{5AB47A98-96A2-435A-A784-14911A82735C}"/>
    <dgm:cxn modelId="{05FCE3E4-0EB3-4A51-A808-026B2ADC9953}" srcId="{4BC02218-715F-4FF5-939A-10A3867D9AE5}" destId="{895DF369-31C7-497F-B1D6-79FAA954D9F6}" srcOrd="0" destOrd="0" parTransId="{6B7B2851-BE9E-402B-99F5-F34B7EDF9227}" sibTransId="{2481C4AB-4345-4E66-90E3-47E42A3EB00D}"/>
    <dgm:cxn modelId="{89790BF5-0D29-4F77-A302-F862941EAA71}" type="presOf" srcId="{895DF369-31C7-497F-B1D6-79FAA954D9F6}" destId="{DF1947AC-2139-4D1E-A35B-3161E2C1F276}" srcOrd="0" destOrd="0" presId="urn:microsoft.com/office/officeart/2005/8/layout/hList3"/>
    <dgm:cxn modelId="{88980DFD-2C19-4492-8910-90FF39DE3818}" type="presOf" srcId="{2F7517E6-7494-4940-A916-E5AB6DC2296E}" destId="{AC7A914C-9757-445A-BCF1-F98CD121C0ED}" srcOrd="0" destOrd="0" presId="urn:microsoft.com/office/officeart/2005/8/layout/hList3"/>
    <dgm:cxn modelId="{FE651FB3-9A49-40D4-97FF-2208A4B1C8F4}" type="presParOf" srcId="{EF198277-A947-44BE-B264-54EB930CDAFE}" destId="{DF1947AC-2139-4D1E-A35B-3161E2C1F276}" srcOrd="0" destOrd="0" presId="urn:microsoft.com/office/officeart/2005/8/layout/hList3"/>
    <dgm:cxn modelId="{EEA4F854-3D9B-4CA1-9E30-683FC9BF4686}" type="presParOf" srcId="{EF198277-A947-44BE-B264-54EB930CDAFE}" destId="{2F54F0A8-5319-4A96-BFBE-B567754E58D3}" srcOrd="1" destOrd="0" presId="urn:microsoft.com/office/officeart/2005/8/layout/hList3"/>
    <dgm:cxn modelId="{A5765EF7-43EF-4F5F-86D5-4A704BE3DC12}" type="presParOf" srcId="{2F54F0A8-5319-4A96-BFBE-B567754E58D3}" destId="{49E7331C-AEC8-43E5-B47E-710C6451A410}" srcOrd="0" destOrd="0" presId="urn:microsoft.com/office/officeart/2005/8/layout/hList3"/>
    <dgm:cxn modelId="{43DA0F4A-83B2-4C03-ADBB-D03CC35B47A2}" type="presParOf" srcId="{2F54F0A8-5319-4A96-BFBE-B567754E58D3}" destId="{AC7A914C-9757-445A-BCF1-F98CD121C0ED}" srcOrd="1" destOrd="0" presId="urn:microsoft.com/office/officeart/2005/8/layout/hList3"/>
    <dgm:cxn modelId="{52A658C6-44BE-4650-A257-63BBAF8C7253}" type="presParOf" srcId="{EF198277-A947-44BE-B264-54EB930CDAFE}" destId="{C3EC9901-E70A-4876-95F6-8D98F4FEAF9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1947AC-2139-4D1E-A35B-3161E2C1F276}">
      <dsp:nvSpPr>
        <dsp:cNvPr id="0" name=""/>
        <dsp:cNvSpPr/>
      </dsp:nvSpPr>
      <dsp:spPr>
        <a:xfrm>
          <a:off x="0" y="0"/>
          <a:ext cx="8629650" cy="20574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 dirty="0"/>
            <a:t>За сферою </a:t>
          </a:r>
          <a:r>
            <a:rPr lang="ru-RU" sz="4300" kern="1200" dirty="0" err="1"/>
            <a:t>вчинення</a:t>
          </a:r>
          <a:r>
            <a:rPr lang="ru-RU" sz="4300" kern="1200" dirty="0"/>
            <a:t> </a:t>
          </a:r>
          <a:r>
            <a:rPr lang="ru-RU" sz="4300" kern="1200" dirty="0" err="1"/>
            <a:t>кримінальні</a:t>
          </a:r>
          <a:r>
            <a:rPr lang="ru-RU" sz="4300" kern="1200" dirty="0"/>
            <a:t> </a:t>
          </a:r>
          <a:r>
            <a:rPr lang="ru-RU" sz="4300" kern="1200" dirty="0" err="1"/>
            <a:t>правопорушення</a:t>
          </a:r>
          <a:r>
            <a:rPr lang="ru-RU" sz="4300" kern="1200" dirty="0"/>
            <a:t> </a:t>
          </a:r>
          <a:r>
            <a:rPr lang="ru-RU" sz="4300" kern="1200" dirty="0" err="1"/>
            <a:t>поділяються</a:t>
          </a:r>
          <a:r>
            <a:rPr lang="ru-RU" sz="4300" kern="1200" dirty="0"/>
            <a:t> на</a:t>
          </a:r>
        </a:p>
      </dsp:txBody>
      <dsp:txXfrm>
        <a:off x="0" y="0"/>
        <a:ext cx="8629650" cy="2057400"/>
      </dsp:txXfrm>
    </dsp:sp>
    <dsp:sp modelId="{49E7331C-AEC8-43E5-B47E-710C6451A410}">
      <dsp:nvSpPr>
        <dsp:cNvPr id="0" name=""/>
        <dsp:cNvSpPr/>
      </dsp:nvSpPr>
      <dsp:spPr>
        <a:xfrm>
          <a:off x="0" y="2057400"/>
          <a:ext cx="4314824" cy="4320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Проти порядку здійснення службової діяльності</a:t>
          </a:r>
          <a:endParaRPr lang="ru-RU" sz="3900" kern="1200" dirty="0"/>
        </a:p>
      </dsp:txBody>
      <dsp:txXfrm>
        <a:off x="0" y="2057400"/>
        <a:ext cx="4314824" cy="4320540"/>
      </dsp:txXfrm>
    </dsp:sp>
    <dsp:sp modelId="{AC7A914C-9757-445A-BCF1-F98CD121C0ED}">
      <dsp:nvSpPr>
        <dsp:cNvPr id="0" name=""/>
        <dsp:cNvSpPr/>
      </dsp:nvSpPr>
      <dsp:spPr>
        <a:xfrm>
          <a:off x="4314825" y="2057400"/>
          <a:ext cx="4314824" cy="4320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Проти порядку здійснення </a:t>
          </a:r>
          <a:r>
            <a:rPr lang="ru-RU" sz="3900" kern="1200" dirty="0" err="1"/>
            <a:t>професійної</a:t>
          </a:r>
          <a:r>
            <a:rPr lang="ru-RU" sz="3900" kern="1200" dirty="0"/>
            <a:t> </a:t>
          </a:r>
          <a:r>
            <a:rPr lang="ru-RU" sz="3900" kern="1200" dirty="0" err="1"/>
            <a:t>діяльності</a:t>
          </a:r>
          <a:r>
            <a:rPr lang="ru-RU" sz="3900" kern="1200" dirty="0"/>
            <a:t>, </a:t>
          </a:r>
          <a:r>
            <a:rPr lang="ru-RU" sz="3900" kern="1200" dirty="0" err="1"/>
            <a:t>пов'язаної</a:t>
          </a:r>
          <a:r>
            <a:rPr lang="ru-RU" sz="3900" kern="1200" dirty="0"/>
            <a:t> </a:t>
          </a:r>
          <a:r>
            <a:rPr lang="ru-RU" sz="3900" kern="1200" dirty="0" err="1"/>
            <a:t>із</a:t>
          </a:r>
          <a:r>
            <a:rPr lang="ru-RU" sz="3900" kern="1200" dirty="0"/>
            <a:t> </a:t>
          </a:r>
          <a:r>
            <a:rPr lang="ru-RU" sz="3900" kern="1200" dirty="0" err="1"/>
            <a:t>наданням</a:t>
          </a:r>
          <a:r>
            <a:rPr lang="ru-RU" sz="3900" kern="1200" dirty="0"/>
            <a:t> </a:t>
          </a:r>
          <a:r>
            <a:rPr lang="ru-RU" sz="3900" kern="1200" dirty="0" err="1"/>
            <a:t>публічних</a:t>
          </a:r>
          <a:r>
            <a:rPr lang="ru-RU" sz="3900" kern="1200" dirty="0"/>
            <a:t> </a:t>
          </a:r>
          <a:r>
            <a:rPr lang="ru-RU" sz="3900" kern="1200" dirty="0" err="1"/>
            <a:t>послуг</a:t>
          </a:r>
          <a:endParaRPr lang="ru-RU" sz="3900" kern="1200" dirty="0"/>
        </a:p>
      </dsp:txBody>
      <dsp:txXfrm>
        <a:off x="4314825" y="2057400"/>
        <a:ext cx="4314824" cy="4320540"/>
      </dsp:txXfrm>
    </dsp:sp>
    <dsp:sp modelId="{C3EC9901-E70A-4876-95F6-8D98F4FEAF9E}">
      <dsp:nvSpPr>
        <dsp:cNvPr id="0" name=""/>
        <dsp:cNvSpPr/>
      </dsp:nvSpPr>
      <dsp:spPr>
        <a:xfrm>
          <a:off x="0" y="6377940"/>
          <a:ext cx="8629650" cy="48006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37D07-9FB8-4727-80CD-5D8BB6ACDB29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CBABC-6E37-45E3-8691-5349B162C1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943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466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315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560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06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36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111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92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933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45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18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55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44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C2757B4-EE83-48F0-B56A-4504E5C5381E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6622CFDF-AEE5-4CC5-AE56-AB7742FEBA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173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53" r:id="rId2"/>
    <p:sldLayoutId id="2147484254" r:id="rId3"/>
    <p:sldLayoutId id="2147484255" r:id="rId4"/>
    <p:sldLayoutId id="2147484256" r:id="rId5"/>
    <p:sldLayoutId id="2147484257" r:id="rId6"/>
    <p:sldLayoutId id="2147484258" r:id="rId7"/>
    <p:sldLayoutId id="2147484259" r:id="rId8"/>
    <p:sldLayoutId id="2147484260" r:id="rId9"/>
    <p:sldLayoutId id="2147484261" r:id="rId10"/>
    <p:sldLayoutId id="2147484262" r:id="rId11"/>
    <p:sldLayoutId id="21474842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chemeClr val="accent1">
                <a:lumMod val="5000"/>
                <a:lumOff val="95000"/>
              </a:schemeClr>
            </a:gs>
            <a:gs pos="55000">
              <a:schemeClr val="accent1">
                <a:lumMod val="45000"/>
                <a:lumOff val="55000"/>
              </a:schemeClr>
            </a:gs>
            <a:gs pos="61000">
              <a:schemeClr val="accent1">
                <a:lumMod val="45000"/>
                <a:lumOff val="55000"/>
              </a:schemeClr>
            </a:gs>
            <a:gs pos="8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1420000">
            <a:off x="757522" y="1760824"/>
            <a:ext cx="7595571" cy="2233024"/>
          </a:xfrm>
        </p:spPr>
        <p:txBody>
          <a:bodyPr>
            <a:noAutofit/>
          </a:bodyPr>
          <a:lstStyle/>
          <a:p>
            <a:pPr algn="ctr"/>
            <a:r>
              <a:rPr lang="uk-UA" sz="2800" dirty="0"/>
              <a:t>Кримінальні правопорушення у сфері службової діяльності та професійної діяльності, пов’язаної З наданням публічних послуг</a:t>
            </a:r>
            <a:endParaRPr lang="ru-RU" sz="2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 rot="21420000">
            <a:off x="-1769638" y="5123230"/>
            <a:ext cx="7512060" cy="5503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4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err="1">
                <a:solidFill>
                  <a:schemeClr val="bg1"/>
                </a:solidFill>
              </a:rPr>
              <a:t>Ст.ст</a:t>
            </a:r>
            <a:r>
              <a:rPr lang="ru-RU" b="1" dirty="0">
                <a:solidFill>
                  <a:schemeClr val="bg1"/>
                </a:solidFill>
              </a:rPr>
              <a:t>. 364-370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27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719" y="0"/>
            <a:ext cx="7797662" cy="1151965"/>
          </a:xfrm>
        </p:spPr>
        <p:txBody>
          <a:bodyPr/>
          <a:lstStyle/>
          <a:p>
            <a:pPr algn="ctr"/>
            <a:r>
              <a:rPr lang="uk-UA" b="1" dirty="0"/>
              <a:t>Суб’єктивна сторона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48331" y="2724727"/>
            <a:ext cx="8554453" cy="30927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У </a:t>
            </a:r>
            <a:r>
              <a:rPr lang="ru-RU" sz="2400" dirty="0" err="1"/>
              <a:t>кр</a:t>
            </a:r>
            <a:r>
              <a:rPr lang="ru-RU" sz="2400" dirty="0"/>
              <a:t>. пр. з </a:t>
            </a:r>
            <a:r>
              <a:rPr lang="ru-RU" sz="2400" i="1" dirty="0" err="1">
                <a:solidFill>
                  <a:schemeClr val="accent1"/>
                </a:solidFill>
              </a:rPr>
              <a:t>формальним</a:t>
            </a:r>
            <a:r>
              <a:rPr lang="ru-RU" sz="2400" i="1" dirty="0">
                <a:solidFill>
                  <a:schemeClr val="accent1"/>
                </a:solidFill>
              </a:rPr>
              <a:t> складом </a:t>
            </a:r>
            <a:r>
              <a:rPr lang="ru-RU" sz="2400" dirty="0"/>
              <a:t> вина </a:t>
            </a:r>
            <a:r>
              <a:rPr lang="ru-RU" sz="2400" dirty="0" err="1"/>
              <a:t>можлива</a:t>
            </a:r>
            <a:r>
              <a:rPr lang="ru-RU" sz="2400" dirty="0"/>
              <a:t> </a:t>
            </a:r>
            <a:r>
              <a:rPr lang="ru-RU" sz="2400" dirty="0" err="1"/>
              <a:t>лише</a:t>
            </a:r>
            <a:r>
              <a:rPr lang="ru-RU" sz="2400" dirty="0"/>
              <a:t> у </a:t>
            </a:r>
            <a:r>
              <a:rPr lang="ru-RU" sz="2400" dirty="0" err="1"/>
              <a:t>формі</a:t>
            </a:r>
            <a:r>
              <a:rPr lang="ru-RU" sz="2400" dirty="0"/>
              <a:t> </a:t>
            </a:r>
            <a:r>
              <a:rPr lang="ru-RU" sz="2400" i="1" dirty="0">
                <a:solidFill>
                  <a:schemeClr val="accent1"/>
                </a:solidFill>
              </a:rPr>
              <a:t>прямого </a:t>
            </a:r>
            <a:r>
              <a:rPr lang="ru-RU" sz="2400" i="1" dirty="0" err="1">
                <a:solidFill>
                  <a:schemeClr val="accent1"/>
                </a:solidFill>
              </a:rPr>
              <a:t>умислу</a:t>
            </a:r>
            <a:r>
              <a:rPr lang="ru-RU" sz="2400" dirty="0"/>
              <a:t>. </a:t>
            </a:r>
          </a:p>
          <a:p>
            <a:pPr marL="0" indent="0" algn="just">
              <a:lnSpc>
                <a:spcPts val="2500"/>
              </a:lnSpc>
              <a:buNone/>
            </a:pPr>
            <a:r>
              <a:rPr lang="ru-RU" sz="2400" dirty="0"/>
              <a:t>У </a:t>
            </a:r>
            <a:r>
              <a:rPr lang="ru-RU" sz="2400" dirty="0" err="1"/>
              <a:t>кр</a:t>
            </a:r>
            <a:r>
              <a:rPr lang="ru-RU" sz="2400" dirty="0"/>
              <a:t>. пр.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i="1" dirty="0" err="1">
                <a:solidFill>
                  <a:schemeClr val="accent1"/>
                </a:solidFill>
              </a:rPr>
              <a:t>матеріальним</a:t>
            </a:r>
            <a:r>
              <a:rPr lang="ru-RU" sz="2400" i="1" dirty="0">
                <a:solidFill>
                  <a:schemeClr val="accent1"/>
                </a:solidFill>
              </a:rPr>
              <a:t> складом </a:t>
            </a:r>
            <a:r>
              <a:rPr lang="ru-RU" sz="2400" dirty="0"/>
              <a:t>вина </a:t>
            </a:r>
            <a:r>
              <a:rPr lang="ru-RU" sz="2400" dirty="0" err="1"/>
              <a:t>визначається</a:t>
            </a:r>
            <a:r>
              <a:rPr lang="ru-RU" sz="2400" dirty="0"/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психічним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ставленням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винного до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до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небезпечних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настали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психічне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службової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злочинною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самовпевненістю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злочинною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недбалістю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4323" y="785155"/>
            <a:ext cx="85544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Із</a:t>
            </a:r>
            <a:r>
              <a:rPr lang="ru-RU" sz="2800" dirty="0"/>
              <a:t> </a:t>
            </a:r>
            <a:r>
              <a:rPr lang="ru-RU" sz="2800" dirty="0" err="1"/>
              <a:t>суб'єктивної</a:t>
            </a:r>
            <a:r>
              <a:rPr lang="ru-RU" sz="2800" dirty="0"/>
              <a:t> </a:t>
            </a:r>
            <a:r>
              <a:rPr lang="ru-RU" sz="2800" dirty="0" err="1"/>
              <a:t>сторони</a:t>
            </a:r>
            <a:r>
              <a:rPr lang="ru-RU" sz="2800" dirty="0"/>
              <a:t> </a:t>
            </a:r>
            <a:r>
              <a:rPr lang="ru-RU" sz="2800" dirty="0" err="1"/>
              <a:t>службові</a:t>
            </a:r>
            <a:r>
              <a:rPr lang="ru-RU" sz="2800" dirty="0"/>
              <a:t> </a:t>
            </a:r>
            <a:r>
              <a:rPr lang="ru-RU" sz="2800" dirty="0" err="1"/>
              <a:t>кр</a:t>
            </a:r>
            <a:r>
              <a:rPr lang="ru-RU" sz="2800" dirty="0"/>
              <a:t>. пр. </a:t>
            </a:r>
            <a:r>
              <a:rPr lang="ru-RU" sz="2800" dirty="0" err="1"/>
              <a:t>можуть</a:t>
            </a:r>
            <a:r>
              <a:rPr lang="ru-RU" sz="2800" dirty="0"/>
              <a:t> бути </a:t>
            </a:r>
            <a:r>
              <a:rPr lang="ru-RU" sz="2800" dirty="0" err="1"/>
              <a:t>вчинені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4323" y="1833281"/>
            <a:ext cx="2965321" cy="40011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dirty="0"/>
              <a:t>УМИСНО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572597" y="1833281"/>
            <a:ext cx="3212432" cy="40011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dirty="0"/>
              <a:t>ЧЕРЕЗ НЕОБЕРЕЖНІСТЬ</a:t>
            </a:r>
            <a:endParaRPr lang="ru-RU" sz="2000" dirty="0"/>
          </a:p>
        </p:txBody>
      </p:sp>
      <p:cxnSp>
        <p:nvCxnSpPr>
          <p:cNvPr id="8" name="Прямая со стрелкой 7"/>
          <p:cNvCxnSpPr>
            <a:stCxn id="4" idx="2"/>
            <a:endCxn id="5" idx="3"/>
          </p:cNvCxnSpPr>
          <p:nvPr/>
        </p:nvCxnSpPr>
        <p:spPr>
          <a:xfrm flipH="1">
            <a:off x="3099644" y="1739262"/>
            <a:ext cx="1311906" cy="2940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6" idx="1"/>
          </p:cNvCxnSpPr>
          <p:nvPr/>
        </p:nvCxnSpPr>
        <p:spPr>
          <a:xfrm>
            <a:off x="4411550" y="1739262"/>
            <a:ext cx="1161047" cy="2940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93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277" y="-168442"/>
            <a:ext cx="7797662" cy="1151965"/>
          </a:xfrm>
        </p:spPr>
        <p:txBody>
          <a:bodyPr/>
          <a:lstStyle/>
          <a:p>
            <a:pPr algn="ctr"/>
            <a:r>
              <a:rPr lang="uk-UA" dirty="0"/>
              <a:t>мотив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8283" y="1882922"/>
            <a:ext cx="8626643" cy="38343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i="1" dirty="0" err="1">
                <a:solidFill>
                  <a:srgbClr val="FF0000"/>
                </a:solidFill>
              </a:rPr>
              <a:t>Обов'язковими</a:t>
            </a:r>
            <a:r>
              <a:rPr lang="ru-RU" sz="2800" i="1" dirty="0">
                <a:solidFill>
                  <a:srgbClr val="FF0000"/>
                </a:solidFill>
              </a:rPr>
              <a:t> </a:t>
            </a:r>
            <a:r>
              <a:rPr lang="ru-RU" sz="2800" i="1" dirty="0" err="1">
                <a:solidFill>
                  <a:srgbClr val="FF0000"/>
                </a:solidFill>
              </a:rPr>
              <a:t>ознаками</a:t>
            </a:r>
            <a:r>
              <a:rPr lang="ru-RU" sz="2800" i="1" dirty="0">
                <a:solidFill>
                  <a:srgbClr val="FF0000"/>
                </a:solidFill>
              </a:rPr>
              <a:t>   </a:t>
            </a:r>
            <a:r>
              <a:rPr lang="ru-RU" sz="2800" dirty="0" err="1"/>
              <a:t>деяких</a:t>
            </a:r>
            <a:r>
              <a:rPr lang="ru-RU" sz="2800" dirty="0"/>
              <a:t> </a:t>
            </a:r>
            <a:r>
              <a:rPr lang="ru-RU" sz="2800" dirty="0" err="1"/>
              <a:t>службових</a:t>
            </a:r>
            <a:r>
              <a:rPr lang="ru-RU" sz="2800" dirty="0"/>
              <a:t> </a:t>
            </a:r>
            <a:r>
              <a:rPr lang="ru-RU" sz="2800" dirty="0" err="1"/>
              <a:t>кр</a:t>
            </a:r>
            <a:r>
              <a:rPr lang="ru-RU" sz="2800" dirty="0"/>
              <a:t>. пр. </a:t>
            </a:r>
            <a:r>
              <a:rPr lang="ru-RU" sz="2800" dirty="0" err="1"/>
              <a:t>можуть</a:t>
            </a:r>
            <a:r>
              <a:rPr lang="ru-RU" sz="2800" dirty="0"/>
              <a:t> бути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мотиви</a:t>
            </a:r>
            <a:r>
              <a:rPr lang="ru-RU" sz="2800" dirty="0"/>
              <a:t>. Так, </a:t>
            </a:r>
            <a:r>
              <a:rPr lang="ru-RU" sz="2800" dirty="0" err="1"/>
              <a:t>зловживання</a:t>
            </a:r>
            <a:r>
              <a:rPr lang="ru-RU" sz="2800" dirty="0"/>
              <a:t> </a:t>
            </a:r>
            <a:r>
              <a:rPr lang="ru-RU" sz="2800" dirty="0" err="1"/>
              <a:t>владою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службовим</a:t>
            </a:r>
            <a:r>
              <a:rPr lang="ru-RU" sz="2800" dirty="0"/>
              <a:t> становищем (ст. 364 КК) </a:t>
            </a:r>
            <a:r>
              <a:rPr lang="ru-RU" sz="2800" dirty="0" err="1"/>
              <a:t>вчиняється</a:t>
            </a:r>
            <a:r>
              <a:rPr lang="ru-RU" sz="2800" dirty="0"/>
              <a:t> </a:t>
            </a:r>
          </a:p>
          <a:p>
            <a:pPr>
              <a:lnSpc>
                <a:spcPts val="3000"/>
              </a:lnSpc>
            </a:pP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 </a:t>
            </a:r>
            <a:r>
              <a:rPr lang="ru-RU" sz="3200" b="1" i="1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корисливих</a:t>
            </a:r>
            <a:r>
              <a:rPr lang="ru-RU" sz="3200" b="1" i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sz="3200" b="1" i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000"/>
              </a:lnSpc>
            </a:pP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</a:t>
            </a:r>
            <a:r>
              <a:rPr lang="ru-RU" sz="2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000"/>
              </a:lnSpc>
            </a:pP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</a:t>
            </a:r>
            <a:r>
              <a:rPr lang="ru-RU" sz="2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2800" dirty="0" err="1"/>
              <a:t>наприклад</a:t>
            </a:r>
            <a:r>
              <a:rPr lang="ru-RU" sz="2800" dirty="0"/>
              <a:t> </a:t>
            </a:r>
            <a:r>
              <a:rPr lang="ru-RU" sz="2800" dirty="0" err="1"/>
              <a:t>одержання</a:t>
            </a:r>
            <a:r>
              <a:rPr lang="ru-RU" sz="2800" dirty="0"/>
              <a:t> </a:t>
            </a:r>
            <a:r>
              <a:rPr lang="ru-RU" sz="2800" dirty="0" err="1"/>
              <a:t>неправомірної</a:t>
            </a:r>
            <a:r>
              <a:rPr lang="ru-RU" sz="2800" dirty="0"/>
              <a:t> </a:t>
            </a:r>
            <a:r>
              <a:rPr lang="ru-RU" sz="2800" dirty="0" err="1"/>
              <a:t>вигоди</a:t>
            </a:r>
            <a:r>
              <a:rPr lang="ru-RU" sz="2800" dirty="0"/>
              <a:t> (ст. 368 КК) </a:t>
            </a:r>
            <a:r>
              <a:rPr lang="ru-RU" sz="2800" dirty="0" err="1"/>
              <a:t>вчиняється</a:t>
            </a:r>
            <a:r>
              <a:rPr lang="ru-RU" sz="2800" dirty="0"/>
              <a:t> з </a:t>
            </a:r>
            <a:r>
              <a:rPr lang="ru-RU" sz="2800" dirty="0" err="1"/>
              <a:t>корисливих</a:t>
            </a:r>
            <a:r>
              <a:rPr lang="ru-RU" sz="2800" dirty="0"/>
              <a:t> </a:t>
            </a:r>
            <a:r>
              <a:rPr lang="ru-RU" sz="2800" dirty="0" err="1"/>
              <a:t>мотивів</a:t>
            </a:r>
            <a:r>
              <a:rPr lang="ru-RU" sz="2800" dirty="0"/>
              <a:t>.</a:t>
            </a:r>
          </a:p>
          <a:p>
            <a:pPr marL="0" indent="0" algn="ctr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9183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ED23D-EA90-41F5-8B08-BB48BBEA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службовим</a:t>
            </a:r>
            <a:r>
              <a:rPr lang="ru-RU" dirty="0"/>
              <a:t> становищем (ст. 364 КК)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9182892-CCA2-4765-8177-204086196D7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4295974"/>
              </p:ext>
            </p:extLst>
          </p:nvPr>
        </p:nvGraphicFramePr>
        <p:xfrm>
          <a:off x="514350" y="2063749"/>
          <a:ext cx="7796211" cy="4198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8737">
                  <a:extLst>
                    <a:ext uri="{9D8B030D-6E8A-4147-A177-3AD203B41FA5}">
                      <a16:colId xmlns:a16="http://schemas.microsoft.com/office/drawing/2014/main" val="424999293"/>
                    </a:ext>
                  </a:extLst>
                </a:gridCol>
                <a:gridCol w="2598737">
                  <a:extLst>
                    <a:ext uri="{9D8B030D-6E8A-4147-A177-3AD203B41FA5}">
                      <a16:colId xmlns:a16="http://schemas.microsoft.com/office/drawing/2014/main" val="3127704935"/>
                    </a:ext>
                  </a:extLst>
                </a:gridCol>
                <a:gridCol w="2598737">
                  <a:extLst>
                    <a:ext uri="{9D8B030D-6E8A-4147-A177-3AD203B41FA5}">
                      <a16:colId xmlns:a16="http://schemas.microsoft.com/office/drawing/2014/main" val="595963145"/>
                    </a:ext>
                  </a:extLst>
                </a:gridCol>
              </a:tblGrid>
              <a:tr h="4198505">
                <a:tc>
                  <a:txBody>
                    <a:bodyPr/>
                    <a:lstStyle/>
                    <a:p>
                      <a:r>
                        <a:rPr lang="ru-RU" dirty="0" err="1"/>
                        <a:t>використання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службовою</a:t>
                      </a:r>
                      <a:r>
                        <a:rPr lang="ru-RU" dirty="0"/>
                        <a:t> особою </a:t>
                      </a:r>
                      <a:r>
                        <a:rPr lang="ru-RU" dirty="0" err="1"/>
                        <a:t>влади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чи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службового</a:t>
                      </a:r>
                      <a:r>
                        <a:rPr lang="ru-RU" dirty="0"/>
                        <a:t> становища </a:t>
                      </a:r>
                      <a:r>
                        <a:rPr lang="ru-RU" dirty="0" err="1"/>
                        <a:t>всупереч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інтересам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служби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вчинення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цього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діяння</a:t>
                      </a:r>
                      <a:r>
                        <a:rPr lang="ru-RU" dirty="0"/>
                        <a:t> з метою </a:t>
                      </a:r>
                      <a:r>
                        <a:rPr lang="ru-RU" dirty="0" err="1"/>
                        <a:t>одержання</a:t>
                      </a:r>
                      <a:r>
                        <a:rPr lang="ru-RU" dirty="0"/>
                        <a:t> будь-</a:t>
                      </a:r>
                      <a:r>
                        <a:rPr lang="ru-RU" dirty="0" err="1"/>
                        <a:t>якої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неправомірної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вигоди</a:t>
                      </a:r>
                      <a:r>
                        <a:rPr lang="ru-RU" dirty="0"/>
                        <a:t> для </a:t>
                      </a:r>
                      <a:r>
                        <a:rPr lang="ru-RU" dirty="0" err="1"/>
                        <a:t>самої</a:t>
                      </a:r>
                      <a:r>
                        <a:rPr lang="ru-RU" dirty="0"/>
                        <a:t> себе </a:t>
                      </a:r>
                      <a:r>
                        <a:rPr lang="ru-RU" dirty="0" err="1"/>
                        <a:t>чи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іншої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фізичної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або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юридичної</a:t>
                      </a:r>
                      <a:r>
                        <a:rPr lang="ru-RU" dirty="0"/>
                        <a:t> особи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завдання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істотної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шкоди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охоронюваним</a:t>
                      </a:r>
                      <a:r>
                        <a:rPr lang="ru-RU" dirty="0"/>
                        <a:t> законом правам, свободам та </a:t>
                      </a:r>
                      <a:r>
                        <a:rPr lang="ru-RU" dirty="0" err="1"/>
                        <a:t>інтересам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окремих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громадян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або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державним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чи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громадським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інтересам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або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інтересам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юридичних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осіб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484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452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894BFE-9F2E-4EAE-AA43-F5682E9CCE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1" y="489528"/>
            <a:ext cx="7796030" cy="5902036"/>
          </a:xfrm>
        </p:spPr>
        <p:txBody>
          <a:bodyPr/>
          <a:lstStyle/>
          <a:p>
            <a:r>
              <a:rPr lang="ru-RU" dirty="0" err="1"/>
              <a:t>Об’єктивна</a:t>
            </a:r>
            <a:r>
              <a:rPr lang="ru-RU" dirty="0"/>
              <a:t> сторона </a:t>
            </a:r>
            <a:r>
              <a:rPr lang="ru-RU" dirty="0" err="1"/>
              <a:t>злочину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: </a:t>
            </a:r>
          </a:p>
          <a:p>
            <a:r>
              <a:rPr lang="ru-RU" dirty="0"/>
              <a:t>1) </a:t>
            </a:r>
            <a:r>
              <a:rPr lang="ru-RU" dirty="0" err="1"/>
              <a:t>діянням</a:t>
            </a:r>
            <a:r>
              <a:rPr lang="ru-RU" dirty="0"/>
              <a:t>, яке:</a:t>
            </a:r>
          </a:p>
          <a:p>
            <a:r>
              <a:rPr lang="ru-RU" dirty="0"/>
              <a:t>а)	</a:t>
            </a:r>
            <a:r>
              <a:rPr lang="ru-RU" dirty="0" err="1"/>
              <a:t>вчиняється</a:t>
            </a:r>
            <a:r>
              <a:rPr lang="ru-RU" dirty="0"/>
              <a:t> шляхом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бездіяльності</a:t>
            </a:r>
            <a:r>
              <a:rPr lang="ru-RU" dirty="0"/>
              <a:t>, </a:t>
            </a:r>
          </a:p>
          <a:p>
            <a:r>
              <a:rPr lang="ru-RU" dirty="0"/>
              <a:t>б) </a:t>
            </a:r>
            <a:r>
              <a:rPr lang="ru-RU" dirty="0" err="1"/>
              <a:t>обумовлене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службовим</a:t>
            </a:r>
            <a:r>
              <a:rPr lang="ru-RU" dirty="0"/>
              <a:t> становищем особи; </a:t>
            </a:r>
          </a:p>
          <a:p>
            <a:r>
              <a:rPr lang="ru-RU" dirty="0"/>
              <a:t>в)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використанні</a:t>
            </a:r>
            <a:r>
              <a:rPr lang="ru-RU" dirty="0"/>
              <a:t> особою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становища </a:t>
            </a:r>
            <a:r>
              <a:rPr lang="ru-RU" dirty="0" err="1"/>
              <a:t>всупереч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; </a:t>
            </a:r>
          </a:p>
          <a:p>
            <a:r>
              <a:rPr lang="ru-RU" dirty="0"/>
              <a:t>2) </a:t>
            </a:r>
            <a:r>
              <a:rPr lang="ru-RU" dirty="0" err="1"/>
              <a:t>наслідками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істотної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(ч. 1) </a:t>
            </a:r>
            <a:r>
              <a:rPr lang="ru-RU" dirty="0" err="1"/>
              <a:t>або</a:t>
            </a:r>
            <a:r>
              <a:rPr lang="ru-RU" dirty="0"/>
              <a:t> тяжких </a:t>
            </a:r>
            <a:r>
              <a:rPr lang="ru-RU" dirty="0" err="1"/>
              <a:t>наслідків</a:t>
            </a:r>
            <a:r>
              <a:rPr lang="ru-RU" dirty="0"/>
              <a:t> (ч. 2); </a:t>
            </a:r>
          </a:p>
          <a:p>
            <a:r>
              <a:rPr lang="ru-RU" dirty="0"/>
              <a:t>3) </a:t>
            </a:r>
            <a:r>
              <a:rPr lang="ru-RU" dirty="0" err="1"/>
              <a:t>причинним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зазначеним</a:t>
            </a:r>
            <a:r>
              <a:rPr lang="ru-RU" dirty="0"/>
              <a:t> </a:t>
            </a:r>
            <a:r>
              <a:rPr lang="ru-RU" dirty="0" err="1"/>
              <a:t>діянням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0091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1A89BDC-C295-4E40-88A1-37C9FFC7A085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26981696"/>
              </p:ext>
            </p:extLst>
          </p:nvPr>
        </p:nvGraphicFramePr>
        <p:xfrm>
          <a:off x="514350" y="535709"/>
          <a:ext cx="7796213" cy="585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6213">
                  <a:extLst>
                    <a:ext uri="{9D8B030D-6E8A-4147-A177-3AD203B41FA5}">
                      <a16:colId xmlns:a16="http://schemas.microsoft.com/office/drawing/2014/main" val="663482258"/>
                    </a:ext>
                  </a:extLst>
                </a:gridCol>
              </a:tblGrid>
              <a:tr h="1951952">
                <a:tc>
                  <a:txBody>
                    <a:bodyPr/>
                    <a:lstStyle/>
                    <a:p>
                      <a:r>
                        <a:rPr lang="ru-RU" dirty="0" err="1"/>
                        <a:t>Зловживання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владою</a:t>
                      </a:r>
                      <a:r>
                        <a:rPr lang="ru-RU" dirty="0"/>
                        <a:t> - </a:t>
                      </a:r>
                      <a:r>
                        <a:rPr lang="ru-RU" dirty="0" err="1"/>
                        <a:t>це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вчинене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всупереч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інтересам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служби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використання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службовою</a:t>
                      </a:r>
                      <a:r>
                        <a:rPr lang="ru-RU" dirty="0"/>
                        <a:t> особою, яка </a:t>
                      </a:r>
                      <a:r>
                        <a:rPr lang="ru-RU" dirty="0" err="1"/>
                        <a:t>має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владні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повноваження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своїх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повноважень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щодо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пред'явлення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вимог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або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прийняття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рішень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обов'язкових</a:t>
                      </a:r>
                      <a:r>
                        <a:rPr lang="ru-RU" dirty="0"/>
                        <a:t> для </a:t>
                      </a:r>
                      <a:r>
                        <a:rPr lang="ru-RU" dirty="0" err="1"/>
                        <a:t>виконання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іншими</a:t>
                      </a:r>
                      <a:r>
                        <a:rPr lang="ru-RU" dirty="0"/>
                        <a:t> особами.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345154"/>
                  </a:ext>
                </a:extLst>
              </a:tr>
              <a:tr h="1951952">
                <a:tc>
                  <a:txBody>
                    <a:bodyPr/>
                    <a:lstStyle/>
                    <a:p>
                      <a:r>
                        <a:rPr lang="ru-RU" dirty="0" err="1"/>
                        <a:t>Зловживання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службовим</a:t>
                      </a:r>
                      <a:r>
                        <a:rPr lang="ru-RU" dirty="0"/>
                        <a:t> становищем - </a:t>
                      </a:r>
                      <a:r>
                        <a:rPr lang="ru-RU" dirty="0" err="1"/>
                        <a:t>це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використання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службовою</a:t>
                      </a:r>
                      <a:r>
                        <a:rPr lang="ru-RU" dirty="0"/>
                        <a:t> особою </a:t>
                      </a:r>
                      <a:r>
                        <a:rPr lang="ru-RU" dirty="0" err="1"/>
                        <a:t>всупереч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інтересам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служби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своїх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повноважень</a:t>
                      </a:r>
                      <a:r>
                        <a:rPr lang="ru-RU" dirty="0"/>
                        <a:t> і </a:t>
                      </a:r>
                      <a:r>
                        <a:rPr lang="ru-RU" dirty="0" err="1"/>
                        <a:t>можливостей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пов'язаних</a:t>
                      </a:r>
                      <a:r>
                        <a:rPr lang="ru-RU" dirty="0"/>
                        <a:t> з </a:t>
                      </a:r>
                      <a:r>
                        <a:rPr lang="ru-RU" dirty="0" err="1"/>
                        <a:t>посадою</a:t>
                      </a:r>
                      <a:r>
                        <a:rPr lang="ru-RU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649874"/>
                  </a:ext>
                </a:extLst>
              </a:tr>
              <a:tr h="1951952">
                <a:tc>
                  <a:txBody>
                    <a:bodyPr/>
                    <a:lstStyle/>
                    <a:p>
                      <a:r>
                        <a:rPr lang="ru-RU" dirty="0" err="1"/>
                        <a:t>Всупереч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інтересам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служби</a:t>
                      </a:r>
                      <a:r>
                        <a:rPr lang="ru-RU" dirty="0"/>
                        <a:t> — </a:t>
                      </a:r>
                      <a:r>
                        <a:rPr lang="ru-RU" dirty="0" err="1"/>
                        <a:t>службова</a:t>
                      </a:r>
                      <a:r>
                        <a:rPr lang="ru-RU" dirty="0"/>
                        <a:t> особа не </a:t>
                      </a:r>
                      <a:r>
                        <a:rPr lang="ru-RU" dirty="0" err="1"/>
                        <a:t>бажає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рахуватися</a:t>
                      </a:r>
                      <a:r>
                        <a:rPr lang="ru-RU" dirty="0"/>
                        <a:t> з </a:t>
                      </a:r>
                      <a:r>
                        <a:rPr lang="ru-RU" dirty="0" err="1"/>
                        <a:t>покладеними</a:t>
                      </a:r>
                      <a:r>
                        <a:rPr lang="ru-RU" dirty="0"/>
                        <a:t> на </a:t>
                      </a:r>
                      <a:r>
                        <a:rPr lang="ru-RU" dirty="0" err="1"/>
                        <a:t>неї</a:t>
                      </a:r>
                      <a:r>
                        <a:rPr lang="ru-RU" dirty="0"/>
                        <a:t> законом </a:t>
                      </a:r>
                      <a:r>
                        <a:rPr lang="ru-RU" dirty="0" err="1"/>
                        <a:t>чи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іншим</a:t>
                      </a:r>
                      <a:r>
                        <a:rPr lang="ru-RU" dirty="0"/>
                        <a:t> нормативно-</a:t>
                      </a:r>
                      <a:r>
                        <a:rPr lang="ru-RU" dirty="0" err="1"/>
                        <a:t>правовим</a:t>
                      </a:r>
                      <a:r>
                        <a:rPr lang="ru-RU" dirty="0"/>
                        <a:t> актом </a:t>
                      </a:r>
                      <a:r>
                        <a:rPr lang="ru-RU" dirty="0" err="1"/>
                        <a:t>обов'язками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діє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всупереч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їм</a:t>
                      </a:r>
                      <a:r>
                        <a:rPr lang="ru-RU" dirty="0"/>
                        <a:t>, не </a:t>
                      </a:r>
                      <a:r>
                        <a:rPr lang="ru-RU" dirty="0" err="1"/>
                        <a:t>звертає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уваги</a:t>
                      </a:r>
                      <a:r>
                        <a:rPr lang="ru-RU" dirty="0"/>
                        <a:t> на </a:t>
                      </a:r>
                      <a:r>
                        <a:rPr lang="ru-RU" dirty="0" err="1"/>
                        <a:t>службові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інтереси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525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925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22B3312-B630-401D-AE99-30AEF29B59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1" y="286328"/>
            <a:ext cx="7796030" cy="5088258"/>
          </a:xfrm>
        </p:spPr>
        <p:txBody>
          <a:bodyPr/>
          <a:lstStyle/>
          <a:p>
            <a:pPr algn="just"/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b="1" dirty="0" err="1"/>
              <a:t>кримінального</a:t>
            </a:r>
            <a:r>
              <a:rPr lang="ru-RU" b="1" dirty="0"/>
              <a:t> </a:t>
            </a:r>
            <a:r>
              <a:rPr lang="ru-RU" b="1" dirty="0" err="1"/>
              <a:t>правопорушення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i="1" dirty="0" err="1"/>
              <a:t>прямий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непрямий</a:t>
            </a:r>
            <a:r>
              <a:rPr lang="ru-RU" i="1" dirty="0"/>
              <a:t> </a:t>
            </a:r>
            <a:r>
              <a:rPr lang="ru-RU" i="1" dirty="0" err="1"/>
              <a:t>умисел</a:t>
            </a:r>
            <a:endParaRPr lang="ru-RU" i="1" dirty="0"/>
          </a:p>
          <a:p>
            <a:pPr algn="just"/>
            <a:r>
              <a:rPr lang="ru-RU" b="1" dirty="0" err="1"/>
              <a:t>спеціальна</a:t>
            </a:r>
            <a:r>
              <a:rPr lang="ru-RU" b="1" dirty="0"/>
              <a:t> мета </a:t>
            </a:r>
            <a:r>
              <a:rPr lang="ru-RU" dirty="0"/>
              <a:t>— </a:t>
            </a:r>
            <a:r>
              <a:rPr lang="ru-RU" dirty="0" err="1"/>
              <a:t>одержання</a:t>
            </a:r>
            <a:r>
              <a:rPr lang="ru-RU" dirty="0"/>
              <a:t>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неправомірної</a:t>
            </a:r>
            <a:r>
              <a:rPr lang="ru-RU" dirty="0"/>
              <a:t> </a:t>
            </a:r>
            <a:r>
              <a:rPr lang="ru-RU" dirty="0" err="1"/>
              <a:t>вигоди</a:t>
            </a:r>
            <a:r>
              <a:rPr lang="ru-RU" dirty="0"/>
              <a:t> для себе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обернути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вигоду</a:t>
            </a:r>
            <a:r>
              <a:rPr lang="ru-RU" dirty="0"/>
              <a:t> на свою </a:t>
            </a:r>
            <a:r>
              <a:rPr lang="ru-RU" dirty="0" err="1"/>
              <a:t>користь</a:t>
            </a:r>
            <a:r>
              <a:rPr lang="ru-RU" dirty="0"/>
              <a:t> і,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майновий</a:t>
            </a:r>
            <a:r>
              <a:rPr lang="ru-RU" dirty="0"/>
              <a:t> характер, </a:t>
            </a:r>
            <a:r>
              <a:rPr lang="ru-RU" dirty="0" err="1"/>
              <a:t>володіти</a:t>
            </a:r>
            <a:r>
              <a:rPr lang="ru-RU" dirty="0"/>
              <a:t>, </a:t>
            </a:r>
            <a:r>
              <a:rPr lang="ru-RU" dirty="0" err="1"/>
              <a:t>користуватися</a:t>
            </a:r>
            <a:r>
              <a:rPr lang="ru-RU" dirty="0"/>
              <a:t> і </a:t>
            </a:r>
            <a:r>
              <a:rPr lang="ru-RU" dirty="0" err="1"/>
              <a:t>розпоряджатися</a:t>
            </a:r>
            <a:r>
              <a:rPr lang="ru-RU" dirty="0"/>
              <a:t> нею на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b="1" dirty="0" err="1"/>
              <a:t>Суб’єкт</a:t>
            </a:r>
            <a:r>
              <a:rPr lang="ru-RU" b="1" dirty="0"/>
              <a:t> </a:t>
            </a:r>
            <a:r>
              <a:rPr lang="ru-RU" b="1" dirty="0" err="1"/>
              <a:t>кримінального</a:t>
            </a:r>
            <a:r>
              <a:rPr lang="ru-RU" b="1" dirty="0"/>
              <a:t> </a:t>
            </a:r>
            <a:r>
              <a:rPr lang="ru-RU" b="1" dirty="0" err="1"/>
              <a:t>правопорушення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спеціальний</a:t>
            </a:r>
            <a:r>
              <a:rPr lang="ru-RU" dirty="0"/>
              <a:t>: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представник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службова</a:t>
            </a:r>
            <a:r>
              <a:rPr lang="ru-RU" dirty="0"/>
              <a:t> особа </a:t>
            </a:r>
            <a:r>
              <a:rPr lang="ru-RU" dirty="0" err="1"/>
              <a:t>публічного</a:t>
            </a:r>
            <a:r>
              <a:rPr lang="ru-RU" dirty="0"/>
              <a:t> права.</a:t>
            </a:r>
          </a:p>
        </p:txBody>
      </p:sp>
    </p:spTree>
    <p:extLst>
      <p:ext uri="{BB962C8B-B14F-4D97-AF65-F5344CB8AC3E}">
        <p14:creationId xmlns:p14="http://schemas.microsoft.com/office/powerpoint/2010/main" val="2970030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72CAABC-2070-4934-9285-EB52E4DE31E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6483814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578892524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3743760888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pPr algn="just"/>
                      <a:r>
                        <a:rPr lang="ru-RU" sz="1550" b="0" dirty="0" err="1"/>
                        <a:t>Службовими</a:t>
                      </a:r>
                      <a:r>
                        <a:rPr lang="ru-RU" sz="1550" b="0" dirty="0"/>
                        <a:t> особами у </a:t>
                      </a:r>
                      <a:r>
                        <a:rPr lang="ru-RU" sz="1550" b="0" dirty="0" err="1"/>
                        <a:t>статтях</a:t>
                      </a:r>
                      <a:r>
                        <a:rPr lang="ru-RU" sz="1550" b="0" dirty="0"/>
                        <a:t> 364, 368, 368-5, 369 КК є особи, </a:t>
                      </a:r>
                      <a:r>
                        <a:rPr lang="ru-RU" sz="1550" b="0" dirty="0" err="1"/>
                        <a:t>які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постійно</a:t>
                      </a:r>
                      <a:r>
                        <a:rPr lang="ru-RU" sz="1550" b="0" dirty="0"/>
                        <a:t>, </a:t>
                      </a:r>
                      <a:r>
                        <a:rPr lang="ru-RU" sz="1550" b="0" dirty="0" err="1"/>
                        <a:t>тимчасово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чи</a:t>
                      </a:r>
                      <a:r>
                        <a:rPr lang="ru-RU" sz="1550" b="0" dirty="0"/>
                        <a:t> за </a:t>
                      </a:r>
                      <a:r>
                        <a:rPr lang="ru-RU" sz="1550" b="0" dirty="0" err="1"/>
                        <a:t>спеціальним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повноваженням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здійснюють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функції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представників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влади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чи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місцевого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самоврядування</a:t>
                      </a:r>
                      <a:r>
                        <a:rPr lang="ru-RU" sz="1550" b="0" dirty="0"/>
                        <a:t>, а </a:t>
                      </a:r>
                      <a:r>
                        <a:rPr lang="ru-RU" sz="1550" b="0" dirty="0" err="1"/>
                        <a:t>також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обіймають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постійно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чи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тимчасово</a:t>
                      </a:r>
                      <a:r>
                        <a:rPr lang="ru-RU" sz="1550" b="0" dirty="0"/>
                        <a:t> в органах </a:t>
                      </a:r>
                      <a:r>
                        <a:rPr lang="ru-RU" sz="1550" b="0" dirty="0" err="1"/>
                        <a:t>державної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влади</a:t>
                      </a:r>
                      <a:r>
                        <a:rPr lang="ru-RU" sz="1550" b="0" dirty="0"/>
                        <a:t>, органах </a:t>
                      </a:r>
                      <a:r>
                        <a:rPr lang="ru-RU" sz="1550" b="0" dirty="0" err="1"/>
                        <a:t>місцевого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самоврядування</a:t>
                      </a:r>
                      <a:r>
                        <a:rPr lang="ru-RU" sz="1550" b="0" dirty="0"/>
                        <a:t>, на </a:t>
                      </a:r>
                      <a:r>
                        <a:rPr lang="ru-RU" sz="1550" b="0" dirty="0" err="1"/>
                        <a:t>державних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чи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комунальних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підприємствах</a:t>
                      </a:r>
                      <a:r>
                        <a:rPr lang="ru-RU" sz="1550" b="0" dirty="0"/>
                        <a:t>, в </a:t>
                      </a:r>
                      <a:r>
                        <a:rPr lang="ru-RU" sz="1550" b="0" dirty="0" err="1"/>
                        <a:t>установах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чи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організаціях</a:t>
                      </a:r>
                      <a:r>
                        <a:rPr lang="ru-RU" sz="1550" b="0" dirty="0"/>
                        <a:t> посади, </a:t>
                      </a:r>
                      <a:r>
                        <a:rPr lang="ru-RU" sz="1550" b="0" dirty="0" err="1"/>
                        <a:t>пов'язані</a:t>
                      </a:r>
                      <a:r>
                        <a:rPr lang="ru-RU" sz="1550" b="0" dirty="0"/>
                        <a:t> з </a:t>
                      </a:r>
                      <a:r>
                        <a:rPr lang="ru-RU" sz="1550" b="0" dirty="0" err="1"/>
                        <a:t>виконанням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організаційно-розпорядчих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чи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адміністративно-господарських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функцій</a:t>
                      </a:r>
                      <a:r>
                        <a:rPr lang="ru-RU" sz="1550" b="0" dirty="0"/>
                        <a:t>, </a:t>
                      </a:r>
                      <a:r>
                        <a:rPr lang="ru-RU" sz="1550" b="0" dirty="0" err="1"/>
                        <a:t>або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виконують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такі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функції</a:t>
                      </a:r>
                      <a:r>
                        <a:rPr lang="ru-RU" sz="1550" b="0" dirty="0"/>
                        <a:t> за </a:t>
                      </a:r>
                      <a:r>
                        <a:rPr lang="ru-RU" sz="1550" b="0" dirty="0" err="1"/>
                        <a:t>спеціальним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повноваженням</a:t>
                      </a:r>
                      <a:r>
                        <a:rPr lang="ru-RU" sz="1550" b="0" dirty="0"/>
                        <a:t>, </a:t>
                      </a:r>
                      <a:r>
                        <a:rPr lang="ru-RU" sz="1550" b="0" dirty="0" err="1"/>
                        <a:t>яким</a:t>
                      </a:r>
                      <a:r>
                        <a:rPr lang="ru-RU" sz="1550" b="0" dirty="0"/>
                        <a:t> особа </a:t>
                      </a:r>
                      <a:r>
                        <a:rPr lang="ru-RU" sz="1550" b="0" dirty="0" err="1"/>
                        <a:t>наділяється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повноважним</a:t>
                      </a:r>
                      <a:r>
                        <a:rPr lang="ru-RU" sz="1550" b="0" dirty="0"/>
                        <a:t> органом </a:t>
                      </a:r>
                      <a:r>
                        <a:rPr lang="ru-RU" sz="1550" b="0" dirty="0" err="1"/>
                        <a:t>державної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влади</a:t>
                      </a:r>
                      <a:r>
                        <a:rPr lang="ru-RU" sz="1550" b="0" dirty="0"/>
                        <a:t>, органом </a:t>
                      </a:r>
                      <a:r>
                        <a:rPr lang="ru-RU" sz="1550" b="0" dirty="0" err="1"/>
                        <a:t>місцевого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самоврядування</a:t>
                      </a:r>
                      <a:r>
                        <a:rPr lang="ru-RU" sz="1550" b="0" dirty="0"/>
                        <a:t>, </a:t>
                      </a:r>
                      <a:r>
                        <a:rPr lang="ru-RU" sz="1550" b="0" dirty="0" err="1"/>
                        <a:t>центральним</a:t>
                      </a:r>
                      <a:r>
                        <a:rPr lang="ru-RU" sz="1550" b="0" dirty="0"/>
                        <a:t> органом державного </a:t>
                      </a:r>
                      <a:r>
                        <a:rPr lang="ru-RU" sz="1550" b="0" dirty="0" err="1"/>
                        <a:t>управління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із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спеціальним</a:t>
                      </a:r>
                      <a:r>
                        <a:rPr lang="ru-RU" sz="1550" b="0" dirty="0"/>
                        <a:t> статусом, </a:t>
                      </a:r>
                      <a:r>
                        <a:rPr lang="ru-RU" sz="1550" b="0" dirty="0" err="1"/>
                        <a:t>повноважним</a:t>
                      </a:r>
                      <a:r>
                        <a:rPr lang="ru-RU" sz="1550" b="0" dirty="0"/>
                        <a:t> органом </a:t>
                      </a:r>
                      <a:r>
                        <a:rPr lang="ru-RU" sz="1550" b="0" dirty="0" err="1"/>
                        <a:t>чи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повноважною</a:t>
                      </a:r>
                      <a:r>
                        <a:rPr lang="ru-RU" sz="1550" b="0" dirty="0"/>
                        <a:t> особою </a:t>
                      </a:r>
                      <a:r>
                        <a:rPr lang="ru-RU" sz="1550" b="0" dirty="0" err="1"/>
                        <a:t>підприємства</a:t>
                      </a:r>
                      <a:r>
                        <a:rPr lang="ru-RU" sz="1550" b="0" dirty="0"/>
                        <a:t>, установи, </a:t>
                      </a:r>
                      <a:r>
                        <a:rPr lang="ru-RU" sz="1550" b="0" dirty="0" err="1"/>
                        <a:t>організації</a:t>
                      </a:r>
                      <a:r>
                        <a:rPr lang="ru-RU" sz="1550" b="0" dirty="0"/>
                        <a:t>, судом </a:t>
                      </a:r>
                      <a:r>
                        <a:rPr lang="ru-RU" sz="1550" b="0" dirty="0" err="1"/>
                        <a:t>або</a:t>
                      </a:r>
                      <a:r>
                        <a:rPr lang="ru-RU" sz="1550" b="0" dirty="0"/>
                        <a:t> законом.</a:t>
                      </a:r>
                    </a:p>
                    <a:p>
                      <a:pPr algn="just"/>
                      <a:r>
                        <a:rPr lang="ru-RU" sz="1550" b="0" dirty="0"/>
                        <a:t>Для </a:t>
                      </a:r>
                      <a:r>
                        <a:rPr lang="ru-RU" sz="1550" b="0" dirty="0" err="1"/>
                        <a:t>цілей</a:t>
                      </a:r>
                      <a:r>
                        <a:rPr lang="ru-RU" sz="1550" b="0" dirty="0"/>
                        <a:t> статей 364, 368, 368-5, 369 КК до </a:t>
                      </a:r>
                      <a:r>
                        <a:rPr lang="ru-RU" sz="1550" b="0" dirty="0" err="1"/>
                        <a:t>державних</a:t>
                      </a:r>
                      <a:r>
                        <a:rPr lang="ru-RU" sz="1550" b="0" dirty="0"/>
                        <a:t> та </a:t>
                      </a:r>
                      <a:r>
                        <a:rPr lang="ru-RU" sz="1550" b="0" dirty="0" err="1"/>
                        <a:t>комунальних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підприємств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прирівнюються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юридичні</a:t>
                      </a:r>
                      <a:r>
                        <a:rPr lang="ru-RU" sz="1550" b="0" dirty="0"/>
                        <a:t> особи, у статутному </a:t>
                      </a:r>
                      <a:r>
                        <a:rPr lang="ru-RU" sz="1550" b="0" dirty="0" err="1"/>
                        <a:t>фонді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яких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відповідно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державна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чи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комунальна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частка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перевищує</a:t>
                      </a:r>
                      <a:r>
                        <a:rPr lang="ru-RU" sz="1550" b="0" dirty="0"/>
                        <a:t> 50 </a:t>
                      </a:r>
                      <a:r>
                        <a:rPr lang="ru-RU" sz="1550" b="0" dirty="0" err="1"/>
                        <a:t>відсотків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або</a:t>
                      </a:r>
                      <a:r>
                        <a:rPr lang="ru-RU" sz="1550" b="0" dirty="0"/>
                        <a:t> становить величину, </a:t>
                      </a:r>
                      <a:r>
                        <a:rPr lang="ru-RU" sz="1550" b="0" dirty="0" err="1"/>
                        <a:t>що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забезпечує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державі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чи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територіальній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громаді</a:t>
                      </a:r>
                      <a:r>
                        <a:rPr lang="ru-RU" sz="1550" b="0" dirty="0"/>
                        <a:t> право </a:t>
                      </a:r>
                      <a:r>
                        <a:rPr lang="ru-RU" sz="1550" b="0" dirty="0" err="1"/>
                        <a:t>вирішального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впливу</a:t>
                      </a:r>
                      <a:r>
                        <a:rPr lang="ru-RU" sz="1550" b="0" dirty="0"/>
                        <a:t> на </a:t>
                      </a:r>
                      <a:r>
                        <a:rPr lang="ru-RU" sz="1550" b="0" dirty="0" err="1"/>
                        <a:t>господарську</a:t>
                      </a:r>
                      <a:r>
                        <a:rPr lang="ru-RU" sz="1550" b="0" dirty="0"/>
                        <a:t> </a:t>
                      </a:r>
                      <a:r>
                        <a:rPr lang="ru-RU" sz="1550" b="0" dirty="0" err="1"/>
                        <a:t>діяльність</a:t>
                      </a:r>
                      <a:r>
                        <a:rPr lang="ru-RU" sz="1550" b="0" dirty="0"/>
                        <a:t> такого </a:t>
                      </a:r>
                      <a:r>
                        <a:rPr lang="ru-RU" sz="1550" b="0" dirty="0" err="1"/>
                        <a:t>підприємства</a:t>
                      </a:r>
                      <a:r>
                        <a:rPr lang="ru-RU" sz="1550" b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err="1"/>
                        <a:t>Службовими</a:t>
                      </a:r>
                      <a:r>
                        <a:rPr lang="ru-RU" b="0" dirty="0"/>
                        <a:t> особами </a:t>
                      </a:r>
                      <a:r>
                        <a:rPr lang="ru-RU" b="0" dirty="0" err="1"/>
                        <a:t>також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визнаються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посадові</a:t>
                      </a:r>
                      <a:r>
                        <a:rPr lang="ru-RU" b="0" dirty="0"/>
                        <a:t> особи </a:t>
                      </a:r>
                      <a:r>
                        <a:rPr lang="ru-RU" b="0" dirty="0" err="1"/>
                        <a:t>іноземних</a:t>
                      </a:r>
                      <a:r>
                        <a:rPr lang="ru-RU" b="0" dirty="0"/>
                        <a:t> держав (особи, </a:t>
                      </a:r>
                      <a:r>
                        <a:rPr lang="ru-RU" b="0" dirty="0" err="1"/>
                        <a:t>які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обіймають</a:t>
                      </a:r>
                      <a:r>
                        <a:rPr lang="ru-RU" b="0" dirty="0"/>
                        <a:t> посади в </a:t>
                      </a:r>
                      <a:r>
                        <a:rPr lang="ru-RU" b="0" dirty="0" err="1"/>
                        <a:t>законодавчому</a:t>
                      </a:r>
                      <a:r>
                        <a:rPr lang="ru-RU" b="0" dirty="0"/>
                        <a:t>, </a:t>
                      </a:r>
                      <a:r>
                        <a:rPr lang="ru-RU" b="0" dirty="0" err="1"/>
                        <a:t>виконавчому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або</a:t>
                      </a:r>
                      <a:r>
                        <a:rPr lang="ru-RU" b="0" dirty="0"/>
                        <a:t> судовому </a:t>
                      </a:r>
                      <a:r>
                        <a:rPr lang="ru-RU" b="0" dirty="0" err="1"/>
                        <a:t>органі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іноземної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держави</a:t>
                      </a:r>
                      <a:r>
                        <a:rPr lang="ru-RU" b="0" dirty="0"/>
                        <a:t>, у тому </a:t>
                      </a:r>
                      <a:r>
                        <a:rPr lang="ru-RU" b="0" dirty="0" err="1"/>
                        <a:t>числі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присяжні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засідателі</a:t>
                      </a:r>
                      <a:r>
                        <a:rPr lang="ru-RU" b="0" dirty="0"/>
                        <a:t>, </a:t>
                      </a:r>
                      <a:r>
                        <a:rPr lang="ru-RU" b="0" dirty="0" err="1"/>
                        <a:t>інші</a:t>
                      </a:r>
                      <a:r>
                        <a:rPr lang="ru-RU" b="0" dirty="0"/>
                        <a:t> особи, </a:t>
                      </a:r>
                      <a:r>
                        <a:rPr lang="ru-RU" b="0" dirty="0" err="1"/>
                        <a:t>які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здійснюють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функції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держави</a:t>
                      </a:r>
                      <a:r>
                        <a:rPr lang="ru-RU" b="0" dirty="0"/>
                        <a:t> для </a:t>
                      </a:r>
                      <a:r>
                        <a:rPr lang="ru-RU" b="0" dirty="0" err="1"/>
                        <a:t>іноземної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держави</a:t>
                      </a:r>
                      <a:r>
                        <a:rPr lang="ru-RU" b="0" dirty="0"/>
                        <a:t>, </a:t>
                      </a:r>
                      <a:r>
                        <a:rPr lang="ru-RU" b="0" dirty="0" err="1"/>
                        <a:t>зокрема</a:t>
                      </a:r>
                      <a:r>
                        <a:rPr lang="ru-RU" b="0" dirty="0"/>
                        <a:t> для державного органу </a:t>
                      </a:r>
                      <a:r>
                        <a:rPr lang="ru-RU" b="0" dirty="0" err="1"/>
                        <a:t>або</a:t>
                      </a:r>
                      <a:r>
                        <a:rPr lang="ru-RU" b="0" dirty="0"/>
                        <a:t> державного </a:t>
                      </a:r>
                      <a:r>
                        <a:rPr lang="ru-RU" b="0" dirty="0" err="1"/>
                        <a:t>підприємства</a:t>
                      </a:r>
                      <a:r>
                        <a:rPr lang="ru-RU" b="0" dirty="0"/>
                        <a:t>), а </a:t>
                      </a:r>
                      <a:r>
                        <a:rPr lang="ru-RU" b="0" dirty="0" err="1"/>
                        <a:t>також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іноземні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третейські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судді</a:t>
                      </a:r>
                      <a:r>
                        <a:rPr lang="ru-RU" b="0" dirty="0"/>
                        <a:t>, особи, </a:t>
                      </a:r>
                      <a:r>
                        <a:rPr lang="ru-RU" b="0" dirty="0" err="1"/>
                        <a:t>уповноважені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вирішувати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цивільні</a:t>
                      </a:r>
                      <a:r>
                        <a:rPr lang="ru-RU" b="0" dirty="0"/>
                        <a:t>, </a:t>
                      </a:r>
                      <a:r>
                        <a:rPr lang="ru-RU" b="0" dirty="0" err="1"/>
                        <a:t>комерційні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або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трудові</a:t>
                      </a:r>
                      <a:r>
                        <a:rPr lang="ru-RU" b="0" dirty="0"/>
                        <a:t> спори в </a:t>
                      </a:r>
                      <a:r>
                        <a:rPr lang="ru-RU" b="0" dirty="0" err="1"/>
                        <a:t>іноземних</a:t>
                      </a:r>
                      <a:r>
                        <a:rPr lang="ru-RU" b="0" dirty="0"/>
                        <a:t> державах у порядку, альтернативному судовому, </a:t>
                      </a:r>
                      <a:r>
                        <a:rPr lang="ru-RU" b="0" dirty="0" err="1"/>
                        <a:t>посадові</a:t>
                      </a:r>
                      <a:r>
                        <a:rPr lang="ru-RU" b="0" dirty="0"/>
                        <a:t> особи </a:t>
                      </a:r>
                      <a:r>
                        <a:rPr lang="ru-RU" b="0" dirty="0" err="1"/>
                        <a:t>міжнародних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організацій</a:t>
                      </a:r>
                      <a:r>
                        <a:rPr lang="ru-RU" b="0" dirty="0"/>
                        <a:t> (</a:t>
                      </a:r>
                      <a:r>
                        <a:rPr lang="ru-RU" b="0" dirty="0" err="1"/>
                        <a:t>працівники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міжнародної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організації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чи</a:t>
                      </a:r>
                      <a:r>
                        <a:rPr lang="ru-RU" b="0" dirty="0"/>
                        <a:t> будь-</a:t>
                      </a:r>
                      <a:r>
                        <a:rPr lang="ru-RU" b="0" dirty="0" err="1"/>
                        <a:t>які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інші</a:t>
                      </a:r>
                      <a:r>
                        <a:rPr lang="ru-RU" b="0" dirty="0"/>
                        <a:t> особи, </a:t>
                      </a:r>
                      <a:r>
                        <a:rPr lang="ru-RU" b="0" dirty="0" err="1"/>
                        <a:t>уповноважені</a:t>
                      </a:r>
                      <a:r>
                        <a:rPr lang="ru-RU" b="0" dirty="0"/>
                        <a:t> такою </a:t>
                      </a:r>
                      <a:r>
                        <a:rPr lang="ru-RU" b="0" dirty="0" err="1"/>
                        <a:t>організацією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діяти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від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її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імені</a:t>
                      </a:r>
                      <a:r>
                        <a:rPr lang="ru-RU" b="0" dirty="0"/>
                        <a:t>), члени </a:t>
                      </a:r>
                      <a:r>
                        <a:rPr lang="ru-RU" b="0" dirty="0" err="1"/>
                        <a:t>міжнародних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парламентських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асамблей</a:t>
                      </a:r>
                      <a:r>
                        <a:rPr lang="ru-RU" b="0" dirty="0"/>
                        <a:t>, </a:t>
                      </a:r>
                      <a:r>
                        <a:rPr lang="ru-RU" b="0" dirty="0" err="1"/>
                        <a:t>учасником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яких</a:t>
                      </a:r>
                      <a:r>
                        <a:rPr lang="ru-RU" b="0" dirty="0"/>
                        <a:t> є </a:t>
                      </a:r>
                      <a:r>
                        <a:rPr lang="ru-RU" b="0" dirty="0" err="1"/>
                        <a:t>Україна</a:t>
                      </a:r>
                      <a:r>
                        <a:rPr lang="ru-RU" b="0" dirty="0"/>
                        <a:t>, та </a:t>
                      </a:r>
                      <a:r>
                        <a:rPr lang="ru-RU" b="0" dirty="0" err="1"/>
                        <a:t>судді</a:t>
                      </a:r>
                      <a:r>
                        <a:rPr lang="ru-RU" b="0" dirty="0"/>
                        <a:t> і </a:t>
                      </a:r>
                      <a:r>
                        <a:rPr lang="ru-RU" b="0" dirty="0" err="1"/>
                        <a:t>посадові</a:t>
                      </a:r>
                      <a:r>
                        <a:rPr lang="ru-RU" b="0" dirty="0"/>
                        <a:t> особи </a:t>
                      </a:r>
                      <a:r>
                        <a:rPr lang="ru-RU" b="0" dirty="0" err="1"/>
                        <a:t>міжнародних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судів</a:t>
                      </a:r>
                      <a:r>
                        <a:rPr lang="ru-RU" b="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474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426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743" y="1274617"/>
            <a:ext cx="8557245" cy="4785769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ru-RU" sz="2400" dirty="0" err="1"/>
              <a:t>Відповідно</a:t>
            </a:r>
            <a:r>
              <a:rPr lang="ru-RU" sz="2400" dirty="0"/>
              <a:t> до ч. 3 </a:t>
            </a:r>
            <a:r>
              <a:rPr lang="ru-RU" sz="2400" dirty="0" err="1"/>
              <a:t>примітки</a:t>
            </a:r>
            <a:r>
              <a:rPr lang="ru-RU" sz="2400" dirty="0"/>
              <a:t> до ст. 364 КК, </a:t>
            </a:r>
            <a:r>
              <a:rPr lang="ru-RU" sz="2400" i="1" dirty="0" err="1">
                <a:solidFill>
                  <a:schemeClr val="accent1"/>
                </a:solidFill>
              </a:rPr>
              <a:t>істотною</a:t>
            </a:r>
            <a:r>
              <a:rPr lang="ru-RU" sz="2400" i="1" dirty="0">
                <a:solidFill>
                  <a:schemeClr val="accent1"/>
                </a:solidFill>
              </a:rPr>
              <a:t> шкодою</a:t>
            </a:r>
            <a:r>
              <a:rPr lang="ru-RU" sz="2400" dirty="0"/>
              <a:t>  у </a:t>
            </a:r>
            <a:r>
              <a:rPr lang="ru-RU" sz="2400" dirty="0" err="1"/>
              <a:t>статтях</a:t>
            </a:r>
            <a:r>
              <a:rPr lang="ru-RU" sz="2400" dirty="0"/>
              <a:t>  </a:t>
            </a:r>
            <a:r>
              <a:rPr lang="ru-RU" sz="2400" dirty="0" err="1"/>
              <a:t>статтях</a:t>
            </a:r>
            <a:r>
              <a:rPr lang="ru-RU" sz="2400" dirty="0"/>
              <a:t> 364, 364-1, 365, 365-2, 367 </a:t>
            </a:r>
            <a:r>
              <a:rPr lang="ru-RU" sz="2400" dirty="0" err="1"/>
              <a:t>вважається</a:t>
            </a:r>
            <a:r>
              <a:rPr lang="ru-RU" sz="2400" dirty="0"/>
              <a:t> </a:t>
            </a:r>
            <a:r>
              <a:rPr lang="ru-RU" sz="2400" dirty="0" err="1"/>
              <a:t>така</a:t>
            </a:r>
            <a:r>
              <a:rPr lang="ru-RU" sz="2400" dirty="0"/>
              <a:t> шкода, яка в </a:t>
            </a:r>
            <a:r>
              <a:rPr lang="ru-RU" sz="3200" i="1" dirty="0">
                <a:solidFill>
                  <a:srgbClr val="FF0000"/>
                </a:solidFill>
              </a:rPr>
              <a:t>сто і </a:t>
            </a:r>
            <a:r>
              <a:rPr lang="ru-RU" sz="3200" i="1" dirty="0" err="1">
                <a:solidFill>
                  <a:srgbClr val="FF0000"/>
                </a:solidFill>
              </a:rPr>
              <a:t>більше</a:t>
            </a:r>
            <a:r>
              <a:rPr lang="ru-RU" sz="3200" i="1" dirty="0">
                <a:solidFill>
                  <a:srgbClr val="FF0000"/>
                </a:solidFill>
              </a:rPr>
              <a:t> </a:t>
            </a:r>
            <a:r>
              <a:rPr lang="ru-RU" sz="3200" i="1" dirty="0" err="1">
                <a:solidFill>
                  <a:srgbClr val="FF0000"/>
                </a:solidFill>
              </a:rPr>
              <a:t>разів</a:t>
            </a:r>
            <a:r>
              <a:rPr lang="ru-RU" sz="3200" i="1" dirty="0">
                <a:solidFill>
                  <a:srgbClr val="FF0000"/>
                </a:solidFill>
              </a:rPr>
              <a:t>  </a:t>
            </a:r>
            <a:r>
              <a:rPr lang="ru-RU" sz="2400" dirty="0" err="1"/>
              <a:t>перевищує</a:t>
            </a:r>
            <a:r>
              <a:rPr lang="ru-RU" sz="2400" dirty="0"/>
              <a:t>  </a:t>
            </a:r>
            <a:r>
              <a:rPr lang="ru-RU" sz="2400" dirty="0" err="1"/>
              <a:t>неоподатковуваний</a:t>
            </a:r>
            <a:r>
              <a:rPr lang="ru-RU" sz="2400" dirty="0"/>
              <a:t> </a:t>
            </a:r>
            <a:r>
              <a:rPr lang="ru-RU" sz="2400" dirty="0" err="1"/>
              <a:t>мінімум</a:t>
            </a:r>
            <a:r>
              <a:rPr lang="ru-RU" sz="2400" dirty="0"/>
              <a:t> </a:t>
            </a:r>
            <a:r>
              <a:rPr lang="ru-RU" sz="2400" dirty="0" err="1"/>
              <a:t>доходів</a:t>
            </a:r>
            <a:r>
              <a:rPr lang="ru-RU" sz="2400" dirty="0"/>
              <a:t> </a:t>
            </a:r>
            <a:r>
              <a:rPr lang="ru-RU" sz="2400" dirty="0" err="1"/>
              <a:t>громадян</a:t>
            </a:r>
            <a:r>
              <a:rPr lang="ru-RU" sz="2400" dirty="0"/>
              <a:t>.  </a:t>
            </a:r>
          </a:p>
          <a:p>
            <a:pPr marL="0" indent="0" algn="ctr">
              <a:lnSpc>
                <a:spcPts val="3000"/>
              </a:lnSpc>
              <a:buNone/>
            </a:pPr>
            <a:endParaRPr lang="ru-RU" sz="2400" dirty="0"/>
          </a:p>
          <a:p>
            <a:pPr marL="0" indent="0" algn="just">
              <a:lnSpc>
                <a:spcPts val="3000"/>
              </a:lnSpc>
              <a:buNone/>
            </a:pP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Істотна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шкода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обчислюватись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вказаних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розмірах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ts val="3000"/>
              </a:lnSpc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виду вини,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психічне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винного до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небезпечних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ts val="3000"/>
              </a:lnSpc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того,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результатом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призвело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втраченої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прямого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3000"/>
              </a:lnSpc>
              <a:buNone/>
            </a:pP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240665" y="0"/>
            <a:ext cx="5000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>
                <a:solidFill>
                  <a:schemeClr val="accent1"/>
                </a:solidFill>
              </a:rPr>
              <a:t>!!! ІСТОТНА ШКОДА!!!</a:t>
            </a:r>
            <a:endParaRPr lang="ru-RU" sz="3600" dirty="0">
              <a:solidFill>
                <a:schemeClr val="accent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401712" y="2839453"/>
            <a:ext cx="2021306" cy="5895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79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743" y="1274617"/>
            <a:ext cx="8557245" cy="4785769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ru-RU" sz="2400" dirty="0" err="1"/>
              <a:t>Відповідно</a:t>
            </a:r>
            <a:r>
              <a:rPr lang="ru-RU" sz="2400" dirty="0"/>
              <a:t> до ч. 4 </a:t>
            </a:r>
            <a:r>
              <a:rPr lang="ru-RU" sz="2400" dirty="0" err="1"/>
              <a:t>примітки</a:t>
            </a:r>
            <a:r>
              <a:rPr lang="ru-RU" sz="2400" dirty="0"/>
              <a:t> до ст. 364 КК, </a:t>
            </a:r>
            <a:r>
              <a:rPr lang="ru-RU" sz="2400" i="1" dirty="0">
                <a:solidFill>
                  <a:schemeClr val="accent1"/>
                </a:solidFill>
              </a:rPr>
              <a:t>тяжкими </a:t>
            </a:r>
            <a:r>
              <a:rPr lang="ru-RU" sz="2400" i="1" dirty="0" err="1">
                <a:solidFill>
                  <a:schemeClr val="accent1"/>
                </a:solidFill>
              </a:rPr>
              <a:t>наслідками</a:t>
            </a:r>
            <a:r>
              <a:rPr lang="ru-RU" sz="2400" i="1" dirty="0">
                <a:solidFill>
                  <a:schemeClr val="accent1"/>
                </a:solidFill>
              </a:rPr>
              <a:t> </a:t>
            </a:r>
            <a:r>
              <a:rPr lang="ru-RU" sz="2400" dirty="0"/>
              <a:t>  у </a:t>
            </a:r>
            <a:r>
              <a:rPr lang="ru-RU" sz="2400" dirty="0" err="1"/>
              <a:t>статтях</a:t>
            </a:r>
            <a:r>
              <a:rPr lang="ru-RU" sz="2400" dirty="0"/>
              <a:t>  </a:t>
            </a:r>
            <a:r>
              <a:rPr lang="ru-RU" sz="2400" dirty="0" err="1"/>
              <a:t>статтях</a:t>
            </a:r>
            <a:r>
              <a:rPr lang="ru-RU" sz="2400" dirty="0"/>
              <a:t> 364- 367 </a:t>
            </a:r>
            <a:r>
              <a:rPr lang="ru-RU" sz="2400" dirty="0" err="1"/>
              <a:t>вважається</a:t>
            </a:r>
            <a:r>
              <a:rPr lang="ru-RU" sz="2400" dirty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у </a:t>
            </a:r>
            <a:r>
              <a:rPr lang="ru-RU" sz="3200" i="1" dirty="0" err="1">
                <a:solidFill>
                  <a:srgbClr val="FF0000"/>
                </a:solidFill>
              </a:rPr>
              <a:t>двісті</a:t>
            </a:r>
            <a:r>
              <a:rPr lang="ru-RU" sz="3200" i="1" dirty="0">
                <a:solidFill>
                  <a:srgbClr val="FF0000"/>
                </a:solidFill>
              </a:rPr>
              <a:t> </a:t>
            </a:r>
            <a:r>
              <a:rPr lang="ru-RU" sz="3200" i="1" dirty="0" err="1">
                <a:solidFill>
                  <a:srgbClr val="FF0000"/>
                </a:solidFill>
              </a:rPr>
              <a:t>п’ятдесят</a:t>
            </a:r>
            <a:r>
              <a:rPr lang="ru-RU" sz="3200" i="1" dirty="0">
                <a:solidFill>
                  <a:srgbClr val="FF0000"/>
                </a:solidFill>
              </a:rPr>
              <a:t> і </a:t>
            </a:r>
            <a:r>
              <a:rPr lang="ru-RU" sz="3200" i="1" dirty="0" err="1">
                <a:solidFill>
                  <a:srgbClr val="FF0000"/>
                </a:solidFill>
              </a:rPr>
              <a:t>більше</a:t>
            </a:r>
            <a:r>
              <a:rPr lang="ru-RU" sz="3200" i="1" dirty="0">
                <a:solidFill>
                  <a:srgbClr val="FF0000"/>
                </a:solidFill>
              </a:rPr>
              <a:t> </a:t>
            </a:r>
            <a:r>
              <a:rPr lang="ru-RU" sz="3200" i="1" dirty="0" err="1">
                <a:solidFill>
                  <a:srgbClr val="FF0000"/>
                </a:solidFill>
              </a:rPr>
              <a:t>разів</a:t>
            </a:r>
            <a:r>
              <a:rPr lang="ru-RU" sz="3200" i="1" dirty="0">
                <a:solidFill>
                  <a:srgbClr val="FF0000"/>
                </a:solidFill>
              </a:rPr>
              <a:t>  </a:t>
            </a:r>
            <a:r>
              <a:rPr lang="ru-RU" sz="2400" dirty="0" err="1"/>
              <a:t>перевищує</a:t>
            </a:r>
            <a:r>
              <a:rPr lang="ru-RU" sz="2400" dirty="0"/>
              <a:t>  </a:t>
            </a:r>
            <a:r>
              <a:rPr lang="ru-RU" sz="2400" dirty="0" err="1"/>
              <a:t>неоподатковуваний</a:t>
            </a:r>
            <a:r>
              <a:rPr lang="ru-RU" sz="2400" dirty="0"/>
              <a:t> </a:t>
            </a:r>
            <a:r>
              <a:rPr lang="ru-RU" sz="2400" dirty="0" err="1"/>
              <a:t>мінімум</a:t>
            </a:r>
            <a:r>
              <a:rPr lang="ru-RU" sz="2400" dirty="0"/>
              <a:t> </a:t>
            </a:r>
            <a:r>
              <a:rPr lang="ru-RU" sz="2400" dirty="0" err="1"/>
              <a:t>доходів</a:t>
            </a:r>
            <a:r>
              <a:rPr lang="ru-RU" sz="2400" dirty="0"/>
              <a:t> </a:t>
            </a:r>
            <a:r>
              <a:rPr lang="ru-RU" sz="2400" dirty="0" err="1"/>
              <a:t>громадян</a:t>
            </a:r>
            <a:r>
              <a:rPr lang="ru-RU" sz="2400" dirty="0"/>
              <a:t>.  </a:t>
            </a:r>
          </a:p>
          <a:p>
            <a:pPr marL="0" indent="0" algn="ctr">
              <a:lnSpc>
                <a:spcPts val="3000"/>
              </a:lnSpc>
              <a:buNone/>
            </a:pPr>
            <a:endParaRPr lang="ru-RU" sz="2400" dirty="0"/>
          </a:p>
          <a:p>
            <a:pPr marL="0" indent="0">
              <a:lnSpc>
                <a:spcPts val="3000"/>
              </a:lnSpc>
              <a:buNone/>
            </a:pP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240666" y="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>
                <a:solidFill>
                  <a:schemeClr val="accent1"/>
                </a:solidFill>
              </a:rPr>
              <a:t>!!! Тяжкі наслідки!!!</a:t>
            </a:r>
            <a:endParaRPr lang="ru-RU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27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0A1F40-8F88-4A2E-8926-AB6840B20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3. </a:t>
            </a:r>
            <a:r>
              <a:rPr lang="ru-RU" sz="2400" dirty="0" err="1"/>
              <a:t>Перевищення</a:t>
            </a:r>
            <a:r>
              <a:rPr lang="ru-RU" sz="2400" dirty="0"/>
              <a:t> </a:t>
            </a:r>
            <a:r>
              <a:rPr lang="ru-RU" sz="2400" dirty="0" err="1"/>
              <a:t>влади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службових</a:t>
            </a:r>
            <a:r>
              <a:rPr lang="ru-RU" sz="2400" dirty="0"/>
              <a:t> </a:t>
            </a:r>
            <a:r>
              <a:rPr lang="ru-RU" sz="2400" dirty="0" err="1"/>
              <a:t>повноважень</a:t>
            </a:r>
            <a:r>
              <a:rPr lang="ru-RU" sz="2400" dirty="0"/>
              <a:t> </a:t>
            </a:r>
            <a:r>
              <a:rPr lang="ru-RU" sz="2400" dirty="0" err="1"/>
              <a:t>працівником</a:t>
            </a:r>
            <a:r>
              <a:rPr lang="ru-RU" sz="2400" dirty="0"/>
              <a:t> </a:t>
            </a:r>
            <a:r>
              <a:rPr lang="ru-RU" sz="2400" dirty="0" err="1"/>
              <a:t>правоохоронного</a:t>
            </a:r>
            <a:r>
              <a:rPr lang="ru-RU" sz="2400" dirty="0"/>
              <a:t> органу (ст. 365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A6A0B1-F094-45B0-91F6-AB1E7344FB2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4309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характеризується</a:t>
            </a:r>
            <a:r>
              <a:rPr lang="ru-RU" dirty="0"/>
              <a:t> такими </a:t>
            </a:r>
            <a:r>
              <a:rPr lang="ru-RU" dirty="0" err="1"/>
              <a:t>обов’язковими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, як: 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err="1"/>
              <a:t>діяння</a:t>
            </a:r>
            <a:r>
              <a:rPr lang="ru-RU" dirty="0"/>
              <a:t>, яке</a:t>
            </a:r>
          </a:p>
          <a:p>
            <a:pPr marL="0" indent="0">
              <a:buNone/>
            </a:pPr>
            <a:r>
              <a:rPr lang="ru-RU" dirty="0"/>
              <a:t>(а)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шляхом </a:t>
            </a:r>
            <a:r>
              <a:rPr lang="ru-RU" dirty="0" err="1"/>
              <a:t>активної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— </a:t>
            </a:r>
            <a:r>
              <a:rPr lang="ru-RU" dirty="0" err="1"/>
              <a:t>дії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/>
              <a:t>(б) </a:t>
            </a:r>
            <a:r>
              <a:rPr lang="ru-RU" dirty="0" err="1"/>
              <a:t>зумовлено</a:t>
            </a:r>
            <a:r>
              <a:rPr lang="ru-RU" dirty="0"/>
              <a:t> </a:t>
            </a:r>
            <a:r>
              <a:rPr lang="ru-RU" dirty="0" err="1"/>
              <a:t>службовими</a:t>
            </a:r>
            <a:r>
              <a:rPr lang="ru-RU" dirty="0"/>
              <a:t> (</a:t>
            </a:r>
            <a:r>
              <a:rPr lang="ru-RU" dirty="0" err="1"/>
              <a:t>владними</a:t>
            </a:r>
            <a:r>
              <a:rPr lang="ru-RU" dirty="0"/>
              <a:t>) </a:t>
            </a:r>
            <a:r>
              <a:rPr lang="ru-RU" dirty="0" err="1"/>
              <a:t>повноваженнями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і</a:t>
            </a:r>
          </a:p>
          <a:p>
            <a:pPr marL="0" indent="0">
              <a:buNone/>
            </a:pPr>
            <a:r>
              <a:rPr lang="ru-RU" dirty="0"/>
              <a:t>(в) явно </a:t>
            </a:r>
            <a:r>
              <a:rPr lang="ru-RU" dirty="0" err="1"/>
              <a:t>виходять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наслідки</a:t>
            </a:r>
            <a:r>
              <a:rPr lang="ru-RU" dirty="0"/>
              <a:t> —- </a:t>
            </a:r>
            <a:r>
              <a:rPr lang="ru-RU" dirty="0" err="1"/>
              <a:t>істотна</a:t>
            </a:r>
            <a:r>
              <a:rPr lang="ru-RU" dirty="0"/>
              <a:t> шкода (</a:t>
            </a:r>
            <a:r>
              <a:rPr lang="ru-RU" dirty="0" err="1"/>
              <a:t>частини</a:t>
            </a:r>
            <a:r>
              <a:rPr lang="ru-RU" dirty="0"/>
              <a:t> 1 і 2)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тяжкі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(ч. 3); </a:t>
            </a:r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dirty="0" err="1"/>
              <a:t>причинний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вчиненим</a:t>
            </a:r>
            <a:r>
              <a:rPr lang="ru-RU" dirty="0"/>
              <a:t> </a:t>
            </a:r>
            <a:r>
              <a:rPr lang="ru-RU" dirty="0" err="1"/>
              <a:t>діянням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389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351" y="0"/>
            <a:ext cx="7797662" cy="1151965"/>
          </a:xfrm>
        </p:spPr>
        <p:txBody>
          <a:bodyPr/>
          <a:lstStyle/>
          <a:p>
            <a:pPr algn="ctr"/>
            <a:r>
              <a:rPr lang="uk-UA" dirty="0"/>
              <a:t>ДЖЕРЕЛА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1450" y="1151966"/>
            <a:ext cx="8578849" cy="4385234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ts val="2160"/>
              </a:lnSpc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 «Про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корупції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від 14.10.2014 № 1700-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</a:t>
            </a:r>
            <a:endParaRPr lang="ru-RU" sz="1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ts val="2160"/>
              </a:lnSpc>
              <a:buFont typeface="+mj-lt"/>
              <a:buAutoNum type="arabicPeriod"/>
            </a:pP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 ООН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корупції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31.10.2003</a:t>
            </a:r>
          </a:p>
          <a:p>
            <a:pPr marL="342900" indent="-342900" algn="just">
              <a:lnSpc>
                <a:spcPts val="2160"/>
              </a:lnSpc>
              <a:buFont typeface="+mj-lt"/>
              <a:buAutoNum type="arabicPeriod"/>
            </a:pP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 ООН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корупції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11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2003 р. (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Ратифіковано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заявами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№ 251-У від 18.10.2006 р.)   </a:t>
            </a:r>
          </a:p>
          <a:p>
            <a:pPr marL="342900" indent="-342900" algn="just">
              <a:lnSpc>
                <a:spcPts val="2160"/>
              </a:lnSpc>
              <a:buFont typeface="+mj-lt"/>
              <a:buAutoNum type="arabicPeriod"/>
            </a:pP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РЄ про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корупцією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27.01.1999 №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ETS173</a:t>
            </a:r>
            <a:endParaRPr lang="ru-RU" sz="1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ts val="2160"/>
              </a:lnSpc>
              <a:buFont typeface="+mj-lt"/>
              <a:buAutoNum type="arabicPeriod"/>
            </a:pP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 протокол до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РЄ про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корупцією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15.05.2003 №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ETS 191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lnSpc>
                <a:spcPts val="2160"/>
              </a:lnSpc>
              <a:buFont typeface="+mj-lt"/>
              <a:buAutoNum type="arabicPeriod"/>
            </a:pP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Цивільна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РЄ про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корупцією</a:t>
            </a:r>
            <a:r>
              <a:rPr lang="ru-RU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04.11.1999 р. </a:t>
            </a:r>
          </a:p>
        </p:txBody>
      </p:sp>
    </p:spTree>
    <p:extLst>
      <p:ext uri="{BB962C8B-B14F-4D97-AF65-F5344CB8AC3E}">
        <p14:creationId xmlns:p14="http://schemas.microsoft.com/office/powerpoint/2010/main" val="199167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71E9A929-5E14-4046-99FF-A1A26C3069BC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34809607"/>
              </p:ext>
            </p:extLst>
          </p:nvPr>
        </p:nvGraphicFramePr>
        <p:xfrm>
          <a:off x="683491" y="471055"/>
          <a:ext cx="7627072" cy="5717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7072">
                  <a:extLst>
                    <a:ext uri="{9D8B030D-6E8A-4147-A177-3AD203B41FA5}">
                      <a16:colId xmlns:a16="http://schemas.microsoft.com/office/drawing/2014/main" val="209426588"/>
                    </a:ext>
                  </a:extLst>
                </a:gridCol>
              </a:tblGrid>
              <a:tr h="1143462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/>
                        <a:t>Це дії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259927"/>
                  </a:ext>
                </a:extLst>
              </a:tr>
              <a:tr h="1143462">
                <a:tc>
                  <a:txBody>
                    <a:bodyPr/>
                    <a:lstStyle/>
                    <a:p>
                      <a:r>
                        <a:rPr lang="ru-RU" dirty="0"/>
                        <a:t>	</a:t>
                      </a:r>
                      <a:r>
                        <a:rPr lang="ru-RU" dirty="0" err="1"/>
                        <a:t>які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входять</a:t>
                      </a:r>
                      <a:r>
                        <a:rPr lang="ru-RU" dirty="0"/>
                        <a:t> до </a:t>
                      </a:r>
                      <a:r>
                        <a:rPr lang="ru-RU" dirty="0" err="1"/>
                        <a:t>компетенції</a:t>
                      </a:r>
                      <a:r>
                        <a:rPr lang="ru-RU" dirty="0"/>
                        <a:t> будь-</a:t>
                      </a:r>
                      <a:r>
                        <a:rPr lang="ru-RU" dirty="0" err="1"/>
                        <a:t>якого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іншого</a:t>
                      </a:r>
                      <a:r>
                        <a:rPr lang="ru-RU" dirty="0"/>
                        <a:t>, а не </a:t>
                      </a:r>
                      <a:r>
                        <a:rPr lang="ru-RU" dirty="0" err="1"/>
                        <a:t>цього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працівника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правоохоронного</a:t>
                      </a:r>
                      <a:r>
                        <a:rPr lang="ru-RU" dirty="0"/>
                        <a:t> органу;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709339"/>
                  </a:ext>
                </a:extLst>
              </a:tr>
              <a:tr h="1143462">
                <a:tc>
                  <a:txBody>
                    <a:bodyPr/>
                    <a:lstStyle/>
                    <a:p>
                      <a:r>
                        <a:rPr lang="ru-RU" dirty="0"/>
                        <a:t>	</a:t>
                      </a:r>
                      <a:r>
                        <a:rPr lang="ru-RU" dirty="0" err="1"/>
                        <a:t>виконання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яких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можливе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лише</a:t>
                      </a:r>
                      <a:r>
                        <a:rPr lang="ru-RU" dirty="0"/>
                        <a:t> за </a:t>
                      </a:r>
                      <a:r>
                        <a:rPr lang="ru-RU" dirty="0" err="1"/>
                        <a:t>наявності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особливих</a:t>
                      </a:r>
                      <a:r>
                        <a:rPr lang="ru-RU" dirty="0"/>
                        <a:t> і </a:t>
                      </a:r>
                      <a:r>
                        <a:rPr lang="ru-RU" dirty="0" err="1"/>
                        <a:t>відсутніх</a:t>
                      </a:r>
                      <a:r>
                        <a:rPr lang="ru-RU" dirty="0"/>
                        <a:t> у </a:t>
                      </a:r>
                      <a:r>
                        <a:rPr lang="ru-RU" dirty="0" err="1"/>
                        <a:t>даному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випадку</a:t>
                      </a:r>
                      <a:r>
                        <a:rPr lang="ru-RU" dirty="0"/>
                        <a:t> умов — в </a:t>
                      </a:r>
                      <a:r>
                        <a:rPr lang="ru-RU" dirty="0" err="1"/>
                        <a:t>особливих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випадках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обстановці</a:t>
                      </a:r>
                      <a:r>
                        <a:rPr lang="ru-RU" dirty="0"/>
                        <a:t>, з особливого </a:t>
                      </a:r>
                      <a:r>
                        <a:rPr lang="ru-RU" dirty="0" err="1"/>
                        <a:t>дозволу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або</a:t>
                      </a:r>
                      <a:r>
                        <a:rPr lang="ru-RU" dirty="0"/>
                        <a:t> з </a:t>
                      </a:r>
                      <a:r>
                        <a:rPr lang="ru-RU" dirty="0" err="1"/>
                        <a:t>додержанням</a:t>
                      </a:r>
                      <a:r>
                        <a:rPr lang="ru-RU" dirty="0"/>
                        <a:t> особливого порядку;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11706"/>
                  </a:ext>
                </a:extLst>
              </a:tr>
              <a:tr h="1143462">
                <a:tc>
                  <a:txBody>
                    <a:bodyPr/>
                    <a:lstStyle/>
                    <a:p>
                      <a:r>
                        <a:rPr lang="ru-RU" dirty="0"/>
                        <a:t>	</a:t>
                      </a:r>
                      <a:r>
                        <a:rPr lang="ru-RU" dirty="0" err="1"/>
                        <a:t>які</a:t>
                      </a:r>
                      <a:r>
                        <a:rPr lang="ru-RU" dirty="0"/>
                        <a:t> могли бути </a:t>
                      </a:r>
                      <a:r>
                        <a:rPr lang="ru-RU" dirty="0" err="1"/>
                        <a:t>здійснені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лише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колегіально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тоді</a:t>
                      </a:r>
                      <a:r>
                        <a:rPr lang="ru-RU" dirty="0"/>
                        <a:t> як </a:t>
                      </a:r>
                      <a:r>
                        <a:rPr lang="ru-RU" dirty="0" err="1"/>
                        <a:t>винний</a:t>
                      </a:r>
                      <a:r>
                        <a:rPr lang="ru-RU" dirty="0"/>
                        <a:t> вчинив </a:t>
                      </a:r>
                      <a:r>
                        <a:rPr lang="ru-RU" dirty="0" err="1"/>
                        <a:t>їх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одноособово</a:t>
                      </a:r>
                      <a:r>
                        <a:rPr lang="ru-RU" dirty="0"/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717284"/>
                  </a:ext>
                </a:extLst>
              </a:tr>
              <a:tr h="1143462">
                <a:tc>
                  <a:txBody>
                    <a:bodyPr/>
                    <a:lstStyle/>
                    <a:p>
                      <a:r>
                        <a:rPr lang="ru-RU" dirty="0"/>
                        <a:t>	</a:t>
                      </a:r>
                      <a:r>
                        <a:rPr lang="ru-RU" dirty="0" err="1"/>
                        <a:t>які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ніхто</a:t>
                      </a:r>
                      <a:r>
                        <a:rPr lang="ru-RU" dirty="0"/>
                        <a:t> не </a:t>
                      </a:r>
                      <a:r>
                        <a:rPr lang="ru-RU" dirty="0" err="1"/>
                        <a:t>має</a:t>
                      </a:r>
                      <a:r>
                        <a:rPr lang="ru-RU" dirty="0"/>
                        <a:t> права </a:t>
                      </a:r>
                      <a:r>
                        <a:rPr lang="ru-RU" dirty="0" err="1"/>
                        <a:t>виконувати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або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дозволяти</a:t>
                      </a:r>
                      <a:r>
                        <a:rPr lang="ru-RU" dirty="0"/>
                        <a:t> за будь-</a:t>
                      </a:r>
                      <a:r>
                        <a:rPr lang="ru-RU" dirty="0" err="1"/>
                        <a:t>яких</a:t>
                      </a:r>
                      <a:r>
                        <a:rPr lang="ru-RU" dirty="0"/>
                        <a:t> умов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612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9627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47EECC-1BA3-4258-935B-C9C212DF9B6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1" y="581892"/>
            <a:ext cx="7796030" cy="4792694"/>
          </a:xfrm>
        </p:spPr>
        <p:txBody>
          <a:bodyPr>
            <a:normAutofit/>
          </a:bodyPr>
          <a:lstStyle/>
          <a:p>
            <a:r>
              <a:rPr lang="ru-RU" dirty="0" err="1"/>
              <a:t>Суб'єктивна</a:t>
            </a:r>
            <a:r>
              <a:rPr lang="ru-RU" dirty="0"/>
              <a:t> сторона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—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r>
              <a:rPr lang="ru-RU" dirty="0"/>
              <a:t>. </a:t>
            </a:r>
            <a:r>
              <a:rPr lang="ru-RU" dirty="0" err="1"/>
              <a:t>Мотиви</a:t>
            </a:r>
            <a:r>
              <a:rPr lang="ru-RU" dirty="0"/>
              <a:t> та мета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різними</a:t>
            </a:r>
            <a:r>
              <a:rPr lang="ru-RU" dirty="0"/>
              <a:t> і на </a:t>
            </a:r>
            <a:r>
              <a:rPr lang="ru-RU" dirty="0" err="1"/>
              <a:t>кваліфікацію</a:t>
            </a:r>
            <a:r>
              <a:rPr lang="ru-RU" dirty="0"/>
              <a:t> не </a:t>
            </a:r>
            <a:r>
              <a:rPr lang="ru-RU" dirty="0" err="1"/>
              <a:t>впливають</a:t>
            </a:r>
            <a:r>
              <a:rPr lang="ru-RU" dirty="0"/>
              <a:t>.</a:t>
            </a:r>
          </a:p>
          <a:p>
            <a:r>
              <a:rPr lang="ru-RU" dirty="0"/>
              <a:t>За </a:t>
            </a:r>
            <a:r>
              <a:rPr lang="ru-RU" dirty="0" err="1"/>
              <a:t>частиною</a:t>
            </a:r>
            <a:r>
              <a:rPr lang="ru-RU" dirty="0"/>
              <a:t> 2 ст. 365 КК </a:t>
            </a:r>
            <a:r>
              <a:rPr lang="ru-RU" dirty="0" err="1"/>
              <a:t>караються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але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</a:t>
            </a:r>
            <a:r>
              <a:rPr lang="ru-RU" dirty="0" err="1"/>
              <a:t>однієї</a:t>
            </a:r>
            <a:r>
              <a:rPr lang="ru-RU" dirty="0"/>
              <a:t>, альтернативно </a:t>
            </a:r>
            <a:r>
              <a:rPr lang="ru-RU" dirty="0" err="1"/>
              <a:t>зазначеної</a:t>
            </a:r>
            <a:r>
              <a:rPr lang="ru-RU" dirty="0"/>
              <a:t> в </a:t>
            </a:r>
            <a:r>
              <a:rPr lang="ru-RU" dirty="0" err="1"/>
              <a:t>законі</a:t>
            </a:r>
            <a:r>
              <a:rPr lang="ru-RU" dirty="0"/>
              <a:t>, </a:t>
            </a:r>
            <a:r>
              <a:rPr lang="ru-RU" dirty="0" err="1"/>
              <a:t>кваліфікуючої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коли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супроводжувалося</a:t>
            </a:r>
            <a:r>
              <a:rPr lang="ru-RU" dirty="0"/>
              <a:t>: </a:t>
            </a:r>
          </a:p>
          <a:p>
            <a:r>
              <a:rPr lang="ru-RU" dirty="0"/>
              <a:t>а) </a:t>
            </a:r>
            <a:r>
              <a:rPr lang="ru-RU" dirty="0" err="1"/>
              <a:t>насильством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погрозою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; </a:t>
            </a:r>
          </a:p>
          <a:p>
            <a:r>
              <a:rPr lang="ru-RU" dirty="0"/>
              <a:t>б)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; </a:t>
            </a:r>
          </a:p>
          <a:p>
            <a:r>
              <a:rPr lang="ru-RU" dirty="0"/>
              <a:t>в) </a:t>
            </a:r>
            <a:r>
              <a:rPr lang="ru-RU" dirty="0" err="1"/>
              <a:t>болісними</a:t>
            </a:r>
            <a:r>
              <a:rPr lang="ru-RU" dirty="0"/>
              <a:t> і такими,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ображають</a:t>
            </a:r>
            <a:r>
              <a:rPr lang="ru-RU" dirty="0"/>
              <a:t> особисту </a:t>
            </a:r>
            <a:r>
              <a:rPr lang="ru-RU" dirty="0" err="1"/>
              <a:t>гідність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, </a:t>
            </a:r>
            <a:r>
              <a:rPr lang="ru-RU" dirty="0" err="1"/>
              <a:t>діями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9037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CE452E-2845-49E5-BBC2-BA1907CF5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Службове</a:t>
            </a:r>
            <a:r>
              <a:rPr lang="ru-RU" dirty="0"/>
              <a:t> </a:t>
            </a:r>
            <a:r>
              <a:rPr lang="ru-RU" dirty="0" err="1"/>
              <a:t>підроблення</a:t>
            </a:r>
            <a:r>
              <a:rPr lang="ru-RU" dirty="0"/>
              <a:t> (ст. 366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764CBD-3FA6-49CD-9239-2093746AE4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1" y="1865745"/>
            <a:ext cx="7796030" cy="4682837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Предметом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</a:t>
            </a:r>
            <a:r>
              <a:rPr lang="ru-RU" dirty="0"/>
              <a:t> є </a:t>
            </a:r>
            <a:r>
              <a:rPr lang="ru-RU" dirty="0" err="1"/>
              <a:t>офіційний</a:t>
            </a:r>
            <a:r>
              <a:rPr lang="ru-RU" dirty="0"/>
              <a:t> документ, (</a:t>
            </a:r>
            <a:r>
              <a:rPr lang="ru-RU" dirty="0" err="1"/>
              <a:t>примітка</a:t>
            </a:r>
            <a:r>
              <a:rPr lang="ru-RU" dirty="0"/>
              <a:t> до ст. 358 КК) і </a:t>
            </a:r>
            <a:r>
              <a:rPr lang="ru-RU" dirty="0" err="1"/>
              <a:t>який</a:t>
            </a:r>
            <a:r>
              <a:rPr lang="ru-RU" dirty="0"/>
              <a:t> повинен </a:t>
            </a:r>
            <a:r>
              <a:rPr lang="ru-RU" dirty="0" err="1"/>
              <a:t>відповідати</a:t>
            </a:r>
            <a:r>
              <a:rPr lang="ru-RU" dirty="0"/>
              <a:t> таким </a:t>
            </a:r>
            <a:r>
              <a:rPr lang="ru-RU" dirty="0" err="1"/>
              <a:t>ознакам</a:t>
            </a:r>
            <a:r>
              <a:rPr lang="ru-RU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(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свідоцтва</a:t>
            </a:r>
            <a:r>
              <a:rPr lang="ru-RU" dirty="0"/>
              <a:t>, </a:t>
            </a:r>
            <a:r>
              <a:rPr lang="ru-RU" dirty="0" err="1"/>
              <a:t>показання</a:t>
            </a:r>
            <a:r>
              <a:rPr lang="ru-RU" dirty="0"/>
              <a:t>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зафіксована</a:t>
            </a:r>
            <a:r>
              <a:rPr lang="ru-RU" dirty="0"/>
              <a:t> на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матеріальному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(</a:t>
            </a:r>
            <a:r>
              <a:rPr lang="ru-RU" dirty="0" err="1"/>
              <a:t>папір</a:t>
            </a:r>
            <a:r>
              <a:rPr lang="ru-RU" dirty="0"/>
              <a:t>, </a:t>
            </a:r>
            <a:r>
              <a:rPr lang="ru-RU" dirty="0" err="1"/>
              <a:t>магнітна</a:t>
            </a:r>
            <a:r>
              <a:rPr lang="ru-RU" dirty="0"/>
              <a:t>, </a:t>
            </a:r>
            <a:r>
              <a:rPr lang="ru-RU" dirty="0" err="1"/>
              <a:t>кіно</a:t>
            </a:r>
            <a:r>
              <a:rPr lang="ru-RU" dirty="0"/>
              <a:t>-, </a:t>
            </a:r>
            <a:r>
              <a:rPr lang="ru-RU" dirty="0" err="1"/>
              <a:t>відео</a:t>
            </a:r>
            <a:r>
              <a:rPr lang="ru-RU" dirty="0"/>
              <a:t>-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фотоплівка</a:t>
            </a:r>
            <a:r>
              <a:rPr lang="ru-RU" dirty="0"/>
              <a:t>, дискета, </a:t>
            </a:r>
            <a:r>
              <a:rPr lang="ru-RU" dirty="0" err="1"/>
              <a:t>флешка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документ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законом форм (</a:t>
            </a:r>
            <a:r>
              <a:rPr lang="ru-RU" dirty="0" err="1"/>
              <a:t>довідка</a:t>
            </a:r>
            <a:r>
              <a:rPr lang="ru-RU" dirty="0"/>
              <a:t>, наказ, протокол, постанова </a:t>
            </a:r>
            <a:r>
              <a:rPr lang="ru-RU" dirty="0" err="1"/>
              <a:t>тощо</a:t>
            </a:r>
            <a:r>
              <a:rPr lang="ru-RU" dirty="0"/>
              <a:t>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документ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передбаченим</a:t>
            </a:r>
            <a:r>
              <a:rPr lang="ru-RU" dirty="0"/>
              <a:t> законом </a:t>
            </a:r>
            <a:r>
              <a:rPr lang="ru-RU" dirty="0" err="1"/>
              <a:t>реквізитам</a:t>
            </a:r>
            <a:r>
              <a:rPr lang="ru-RU" dirty="0"/>
              <a:t> (бланк, штамп, печатка, </a:t>
            </a:r>
            <a:r>
              <a:rPr lang="ru-RU" dirty="0" err="1"/>
              <a:t>підпис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інформація</a:t>
            </a:r>
            <a:r>
              <a:rPr lang="ru-RU" dirty="0"/>
              <a:t> в </a:t>
            </a:r>
            <a:r>
              <a:rPr lang="ru-RU" dirty="0" err="1"/>
              <a:t>документі</a:t>
            </a:r>
            <a:r>
              <a:rPr lang="ru-RU" dirty="0"/>
              <a:t>: а)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підтверджує</a:t>
            </a:r>
            <a:r>
              <a:rPr lang="ru-RU" dirty="0"/>
              <a:t>,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спричиняють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спричинити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правового характеру, б)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використана</a:t>
            </a:r>
            <a:r>
              <a:rPr lang="ru-RU" dirty="0"/>
              <a:t> як </a:t>
            </a:r>
            <a:r>
              <a:rPr lang="ru-RU" dirty="0" err="1"/>
              <a:t>документи</a:t>
            </a:r>
            <a:r>
              <a:rPr lang="ru-RU" dirty="0"/>
              <a:t> — </a:t>
            </a:r>
            <a:r>
              <a:rPr lang="ru-RU" dirty="0" err="1"/>
              <a:t>докази</a:t>
            </a:r>
            <a:r>
              <a:rPr lang="ru-RU" dirty="0"/>
              <a:t> у </a:t>
            </a:r>
            <a:r>
              <a:rPr lang="ru-RU" dirty="0" err="1"/>
              <a:t>правозастосовчій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документ </a:t>
            </a:r>
            <a:r>
              <a:rPr lang="ru-RU" dirty="0" err="1"/>
              <a:t>складається</a:t>
            </a:r>
            <a:r>
              <a:rPr lang="ru-RU" dirty="0"/>
              <a:t>,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посвідчується</a:t>
            </a:r>
            <a:r>
              <a:rPr lang="ru-RU" dirty="0"/>
              <a:t> </a:t>
            </a:r>
            <a:r>
              <a:rPr lang="ru-RU" dirty="0" err="1"/>
              <a:t>повноважними</a:t>
            </a:r>
            <a:r>
              <a:rPr lang="ru-RU" dirty="0"/>
              <a:t> (</a:t>
            </a:r>
            <a:r>
              <a:rPr lang="ru-RU" dirty="0" err="1"/>
              <a:t>компетентними</a:t>
            </a:r>
            <a:r>
              <a:rPr lang="ru-RU" dirty="0"/>
              <a:t>) особами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об’єднань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приватного права,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громадянами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самозайнятими</a:t>
            </a:r>
            <a:r>
              <a:rPr lang="ru-RU" dirty="0"/>
              <a:t> особами, </a:t>
            </a:r>
            <a:r>
              <a:rPr lang="ru-RU" dirty="0" err="1"/>
              <a:t>яким</a:t>
            </a:r>
            <a:r>
              <a:rPr lang="ru-RU" dirty="0"/>
              <a:t> законом </a:t>
            </a:r>
            <a:r>
              <a:rPr lang="ru-RU" dirty="0" err="1"/>
              <a:t>надано</a:t>
            </a:r>
            <a:r>
              <a:rPr lang="ru-RU" dirty="0"/>
              <a:t> право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професійною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службовою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складати</a:t>
            </a:r>
            <a:r>
              <a:rPr lang="ru-RU" dirty="0"/>
              <a:t>, </a:t>
            </a:r>
            <a:r>
              <a:rPr lang="ru-RU" dirty="0" err="1"/>
              <a:t>видавати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посвідчувати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92995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509" y="-237565"/>
            <a:ext cx="7797662" cy="1151965"/>
          </a:xfrm>
        </p:spPr>
        <p:txBody>
          <a:bodyPr/>
          <a:lstStyle/>
          <a:p>
            <a:pPr algn="ctr"/>
            <a:r>
              <a:rPr lang="uk-UA" sz="3600" dirty="0"/>
              <a:t>предмет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41972" y="709863"/>
            <a:ext cx="8448576" cy="4699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1)      </a:t>
            </a:r>
            <a:r>
              <a:rPr lang="ru-RU" sz="1800" dirty="0" err="1"/>
              <a:t>документи</a:t>
            </a:r>
            <a:r>
              <a:rPr lang="ru-RU" sz="1800" dirty="0"/>
              <a:t>, в тому </a:t>
            </a:r>
            <a:r>
              <a:rPr lang="ru-RU" sz="1800" dirty="0" err="1"/>
              <a:t>числі</a:t>
            </a:r>
            <a:r>
              <a:rPr lang="ru-RU" sz="1800" dirty="0"/>
              <a:t> </a:t>
            </a:r>
            <a:r>
              <a:rPr lang="ru-RU" sz="1800" dirty="0" err="1"/>
              <a:t>офіційні</a:t>
            </a:r>
            <a:r>
              <a:rPr lang="ru-RU" sz="1800" dirty="0"/>
              <a:t> та </a:t>
            </a:r>
            <a:r>
              <a:rPr lang="ru-RU" sz="1800" dirty="0" err="1"/>
              <a:t>завідомо</a:t>
            </a:r>
            <a:r>
              <a:rPr lang="ru-RU" sz="1800" dirty="0"/>
              <a:t> </a:t>
            </a:r>
            <a:r>
              <a:rPr lang="ru-RU" sz="1800" dirty="0" err="1"/>
              <a:t>неправдиві</a:t>
            </a:r>
            <a:r>
              <a:rPr lang="ru-RU" sz="1800" dirty="0"/>
              <a:t> </a:t>
            </a:r>
            <a:r>
              <a:rPr lang="ru-RU" sz="1800" dirty="0" err="1"/>
              <a:t>документи</a:t>
            </a:r>
            <a:r>
              <a:rPr lang="ru-RU" sz="1800" dirty="0"/>
              <a:t> (ч. 1 ст. 366 КК). </a:t>
            </a:r>
          </a:p>
          <a:p>
            <a:pPr marL="0" indent="0" algn="just">
              <a:lnSpc>
                <a:spcPts val="2160"/>
              </a:lnSpc>
              <a:buNone/>
            </a:pPr>
            <a:r>
              <a:rPr lang="ru-RU" i="1" dirty="0" err="1">
                <a:solidFill>
                  <a:srgbClr val="FF0000"/>
                </a:solidFill>
              </a:rPr>
              <a:t>Під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офіційним</a:t>
            </a:r>
            <a:r>
              <a:rPr lang="ru-RU" i="1" dirty="0">
                <a:solidFill>
                  <a:srgbClr val="FF0000"/>
                </a:solidFill>
              </a:rPr>
              <a:t>  документом </a:t>
            </a:r>
            <a:r>
              <a:rPr lang="ru-RU" i="1" dirty="0" err="1">
                <a:solidFill>
                  <a:srgbClr val="FF0000"/>
                </a:solidFill>
              </a:rPr>
              <a:t>слід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розуміти</a:t>
            </a:r>
            <a:r>
              <a:rPr lang="ru-RU" sz="1800" dirty="0"/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зафіксовану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будь-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носіях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підтверджує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посвідчує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спричинили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спричинити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правового характеру,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використана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правозастосовчій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видаються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посвідчуються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повноважними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компетентними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особами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об'єднань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від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організаційно-правової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громадянами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самозайнятими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 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у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професійною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службовою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видавати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посвідчувати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види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складені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з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  форм  та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1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реквізити</a:t>
            </a:r>
            <a:r>
              <a:rPr lang="ru-RU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/>
              <a:t>2)      </a:t>
            </a:r>
            <a:r>
              <a:rPr lang="ru-RU" sz="1800" dirty="0" err="1"/>
              <a:t>завідомо</a:t>
            </a:r>
            <a:r>
              <a:rPr lang="ru-RU" sz="1800" dirty="0"/>
              <a:t> </a:t>
            </a:r>
            <a:r>
              <a:rPr lang="ru-RU" sz="1800" dirty="0" err="1"/>
              <a:t>неправдиві</a:t>
            </a:r>
            <a:r>
              <a:rPr lang="ru-RU" sz="1800" dirty="0"/>
              <a:t> </a:t>
            </a:r>
            <a:r>
              <a:rPr lang="ru-RU" sz="1800" dirty="0" err="1"/>
              <a:t>відомості</a:t>
            </a:r>
            <a:r>
              <a:rPr lang="ru-RU" sz="1800" dirty="0"/>
              <a:t> (ч.1 ст. 366 КК);</a:t>
            </a:r>
          </a:p>
        </p:txBody>
      </p:sp>
    </p:spTree>
    <p:extLst>
      <p:ext uri="{BB962C8B-B14F-4D97-AF65-F5344CB8AC3E}">
        <p14:creationId xmlns:p14="http://schemas.microsoft.com/office/powerpoint/2010/main" val="303693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5659A2-CA9C-41E3-A91F-F12C6BEF840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1" y="738909"/>
            <a:ext cx="7796030" cy="5698835"/>
          </a:xfrm>
        </p:spPr>
        <p:txBody>
          <a:bodyPr>
            <a:normAutofit/>
          </a:bodyPr>
          <a:lstStyle/>
          <a:p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b="1" dirty="0" err="1"/>
              <a:t>кр</a:t>
            </a:r>
            <a:r>
              <a:rPr lang="ru-RU" b="1" dirty="0"/>
              <a:t>. пр. </a:t>
            </a:r>
            <a:r>
              <a:rPr lang="ru-RU" dirty="0" err="1"/>
              <a:t>характеризується</a:t>
            </a:r>
            <a:r>
              <a:rPr lang="ru-RU" dirty="0"/>
              <a:t> активною </a:t>
            </a:r>
            <a:r>
              <a:rPr lang="ru-RU" dirty="0" err="1"/>
              <a:t>поведінкою</a:t>
            </a:r>
            <a:r>
              <a:rPr lang="ru-RU" dirty="0"/>
              <a:t>— </a:t>
            </a:r>
            <a:r>
              <a:rPr lang="ru-RU" dirty="0" err="1"/>
              <a:t>діями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альтернативно </a:t>
            </a:r>
            <a:r>
              <a:rPr lang="ru-RU" dirty="0" err="1"/>
              <a:t>зазначені</a:t>
            </a:r>
            <a:r>
              <a:rPr lang="ru-RU" dirty="0"/>
              <a:t> в ч. 1 ст. 366 КК і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полягати</a:t>
            </a:r>
            <a:r>
              <a:rPr lang="ru-RU" dirty="0"/>
              <a:t> в будь-</a:t>
            </a:r>
            <a:r>
              <a:rPr lang="ru-RU" dirty="0" err="1"/>
              <a:t>якій</a:t>
            </a:r>
            <a:r>
              <a:rPr lang="ru-RU" dirty="0"/>
              <a:t> з таких </a:t>
            </a:r>
            <a:r>
              <a:rPr lang="ru-RU" dirty="0" err="1"/>
              <a:t>їх</a:t>
            </a:r>
            <a:r>
              <a:rPr lang="ru-RU" dirty="0"/>
              <a:t> форм, як: </a:t>
            </a:r>
          </a:p>
          <a:p>
            <a:r>
              <a:rPr lang="ru-RU" dirty="0"/>
              <a:t>а)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неправдивих</a:t>
            </a:r>
            <a:r>
              <a:rPr lang="ru-RU" dirty="0"/>
              <a:t> </a:t>
            </a:r>
            <a:r>
              <a:rPr lang="ru-RU" dirty="0" err="1"/>
              <a:t>офіційних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; </a:t>
            </a:r>
          </a:p>
          <a:p>
            <a:r>
              <a:rPr lang="ru-RU" dirty="0"/>
              <a:t>б)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видача</a:t>
            </a:r>
            <a:r>
              <a:rPr lang="ru-RU" dirty="0"/>
              <a:t>; </a:t>
            </a:r>
          </a:p>
          <a:p>
            <a:r>
              <a:rPr lang="ru-RU" dirty="0"/>
              <a:t>в) </a:t>
            </a:r>
            <a:r>
              <a:rPr lang="ru-RU" dirty="0" err="1"/>
              <a:t>внесення</a:t>
            </a:r>
            <a:r>
              <a:rPr lang="ru-RU" dirty="0"/>
              <a:t> до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неправдивих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; </a:t>
            </a:r>
          </a:p>
          <a:p>
            <a:r>
              <a:rPr lang="ru-RU" dirty="0"/>
              <a:t>г)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підроблення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. </a:t>
            </a:r>
          </a:p>
          <a:p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b="1" dirty="0" err="1"/>
              <a:t>кр</a:t>
            </a:r>
            <a:r>
              <a:rPr lang="ru-RU" b="1" dirty="0"/>
              <a:t>. пр. </a:t>
            </a:r>
            <a:r>
              <a:rPr lang="ru-RU" dirty="0"/>
              <a:t>за ч. 1 ст. 366 КК —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умисел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винний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</a:t>
            </a:r>
            <a:r>
              <a:rPr lang="ru-RU" dirty="0" err="1"/>
              <a:t>завідомо</a:t>
            </a:r>
            <a:r>
              <a:rPr lang="ru-RU" dirty="0"/>
              <a:t>, </a:t>
            </a:r>
            <a:r>
              <a:rPr lang="ru-RU" dirty="0" err="1"/>
              <a:t>усвідомлюючи</a:t>
            </a:r>
            <a:r>
              <a:rPr lang="ru-RU" dirty="0"/>
              <a:t> </a:t>
            </a:r>
            <a:r>
              <a:rPr lang="ru-RU" dirty="0" err="1"/>
              <a:t>неправдивий</a:t>
            </a:r>
            <a:r>
              <a:rPr lang="ru-RU" dirty="0"/>
              <a:t> характер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внесені</a:t>
            </a:r>
            <a:r>
              <a:rPr lang="ru-RU" dirty="0"/>
              <a:t> ним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особою до </a:t>
            </a:r>
            <a:r>
              <a:rPr lang="ru-RU" dirty="0" err="1"/>
              <a:t>офіційного</a:t>
            </a:r>
            <a:r>
              <a:rPr lang="ru-RU" dirty="0"/>
              <a:t> документа, і </a:t>
            </a:r>
            <a:r>
              <a:rPr lang="ru-RU" dirty="0" err="1"/>
              <a:t>бажаючи</a:t>
            </a:r>
            <a:r>
              <a:rPr lang="ru-RU" dirty="0"/>
              <a:t>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документ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видати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.</a:t>
            </a:r>
          </a:p>
          <a:p>
            <a:r>
              <a:rPr lang="ru-RU" dirty="0"/>
              <a:t>За </a:t>
            </a:r>
            <a:r>
              <a:rPr lang="ru-RU" dirty="0" err="1"/>
              <a:t>частиною</a:t>
            </a:r>
            <a:r>
              <a:rPr lang="ru-RU" dirty="0"/>
              <a:t> 2 ст. 366 КК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вчинений</a:t>
            </a:r>
            <a:r>
              <a:rPr lang="ru-RU" dirty="0"/>
              <a:t> як з прямим, так і з </a:t>
            </a:r>
            <a:r>
              <a:rPr lang="ru-RU" dirty="0" err="1"/>
              <a:t>непрямим</a:t>
            </a:r>
            <a:r>
              <a:rPr lang="ru-RU" dirty="0"/>
              <a:t> </a:t>
            </a:r>
            <a:r>
              <a:rPr lang="ru-RU" dirty="0" err="1"/>
              <a:t>умислом</a:t>
            </a:r>
            <a:r>
              <a:rPr lang="ru-RU" dirty="0"/>
              <a:t>. </a:t>
            </a:r>
          </a:p>
          <a:p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кр</a:t>
            </a:r>
            <a:r>
              <a:rPr lang="ru-RU" dirty="0"/>
              <a:t>. пр. — </a:t>
            </a:r>
            <a:r>
              <a:rPr lang="ru-RU" dirty="0" err="1"/>
              <a:t>службова</a:t>
            </a:r>
            <a:r>
              <a:rPr lang="ru-RU" dirty="0"/>
              <a:t> особа як </a:t>
            </a:r>
            <a:r>
              <a:rPr lang="ru-RU" dirty="0" err="1"/>
              <a:t>публічного</a:t>
            </a:r>
            <a:r>
              <a:rPr lang="ru-RU" dirty="0"/>
              <a:t>, так і приватного права (</a:t>
            </a:r>
            <a:r>
              <a:rPr lang="ru-RU" dirty="0" err="1"/>
              <a:t>частини</a:t>
            </a:r>
            <a:r>
              <a:rPr lang="ru-RU" dirty="0"/>
              <a:t> 3 і 4 ст. 18 КК).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321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39A5E7-5782-42C7-8E1F-4FE809C69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5. </a:t>
            </a:r>
            <a:r>
              <a:rPr lang="ru-RU" sz="2800" dirty="0" err="1"/>
              <a:t>Прийняття</a:t>
            </a:r>
            <a:r>
              <a:rPr lang="ru-RU" sz="2800" dirty="0"/>
              <a:t> </a:t>
            </a:r>
            <a:r>
              <a:rPr lang="ru-RU" sz="2800" dirty="0" err="1"/>
              <a:t>пропозиції</a:t>
            </a:r>
            <a:r>
              <a:rPr lang="ru-RU" sz="2800" dirty="0"/>
              <a:t>, </a:t>
            </a:r>
            <a:r>
              <a:rPr lang="ru-RU" sz="2800" dirty="0" err="1"/>
              <a:t>обіцянки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одержання</a:t>
            </a:r>
            <a:r>
              <a:rPr lang="ru-RU" sz="2800" dirty="0"/>
              <a:t> </a:t>
            </a:r>
            <a:r>
              <a:rPr lang="ru-RU" sz="2800" dirty="0" err="1"/>
              <a:t>неправомірної</a:t>
            </a:r>
            <a:r>
              <a:rPr lang="ru-RU" sz="2800" dirty="0"/>
              <a:t> </a:t>
            </a:r>
            <a:r>
              <a:rPr lang="ru-RU" sz="2800" dirty="0" err="1"/>
              <a:t>вигоди</a:t>
            </a:r>
            <a:r>
              <a:rPr lang="ru-RU" sz="2800" dirty="0"/>
              <a:t> </a:t>
            </a:r>
            <a:r>
              <a:rPr lang="ru-RU" sz="2800" dirty="0" err="1"/>
              <a:t>службовою</a:t>
            </a:r>
            <a:r>
              <a:rPr lang="ru-RU" sz="2800" dirty="0"/>
              <a:t> особою (ст. 368 КК)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8FFA12-9987-4579-BE00-7A854594493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Предметом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є </a:t>
            </a:r>
            <a:r>
              <a:rPr lang="ru-RU" b="1" dirty="0" err="1"/>
              <a:t>неправомірна</a:t>
            </a:r>
            <a:r>
              <a:rPr lang="ru-RU" b="1" dirty="0"/>
              <a:t> </a:t>
            </a:r>
            <a:r>
              <a:rPr lang="ru-RU" b="1" dirty="0" err="1"/>
              <a:t>вигода</a:t>
            </a:r>
            <a:r>
              <a:rPr lang="ru-RU" b="1" dirty="0"/>
              <a:t> </a:t>
            </a:r>
            <a:r>
              <a:rPr lang="ru-RU" dirty="0"/>
              <a:t>-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переваги</a:t>
            </a:r>
            <a:r>
              <a:rPr lang="ru-RU" dirty="0"/>
              <a:t>, </a:t>
            </a:r>
            <a:r>
              <a:rPr lang="ru-RU" dirty="0" err="1"/>
              <a:t>пільги</a:t>
            </a:r>
            <a:r>
              <a:rPr lang="ru-RU" dirty="0"/>
              <a:t>,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нематеріальні</a:t>
            </a:r>
            <a:r>
              <a:rPr lang="ru-RU" dirty="0"/>
              <a:t> </a:t>
            </a:r>
            <a:r>
              <a:rPr lang="ru-RU" dirty="0" err="1"/>
              <a:t>активи</a:t>
            </a:r>
            <a:r>
              <a:rPr lang="ru-RU" dirty="0"/>
              <a:t>,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вигоди</a:t>
            </a:r>
            <a:r>
              <a:rPr lang="ru-RU" dirty="0"/>
              <a:t> </a:t>
            </a:r>
            <a:r>
              <a:rPr lang="ru-RU" dirty="0" err="1"/>
              <a:t>нематеріального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негрошового характеру,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, </a:t>
            </a:r>
            <a:r>
              <a:rPr lang="ru-RU" dirty="0" err="1"/>
              <a:t>обіцяють</a:t>
            </a:r>
            <a:r>
              <a:rPr lang="ru-RU" dirty="0"/>
              <a:t>, надають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одержують</a:t>
            </a:r>
            <a:r>
              <a:rPr lang="ru-RU" dirty="0"/>
              <a:t> без </a:t>
            </a:r>
            <a:r>
              <a:rPr lang="ru-RU" dirty="0" err="1"/>
              <a:t>законних</a:t>
            </a:r>
            <a:r>
              <a:rPr lang="ru-RU" dirty="0"/>
              <a:t> на те </a:t>
            </a:r>
            <a:r>
              <a:rPr lang="ru-RU" dirty="0" err="1"/>
              <a:t>підстав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0995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719" y="-127000"/>
            <a:ext cx="7797662" cy="1151965"/>
          </a:xfrm>
        </p:spPr>
        <p:txBody>
          <a:bodyPr/>
          <a:lstStyle/>
          <a:p>
            <a:pPr algn="ctr"/>
            <a:r>
              <a:rPr lang="uk-UA" dirty="0"/>
              <a:t>Неправомірна вигода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711200"/>
            <a:ext cx="8991600" cy="590549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ru-RU" dirty="0"/>
              <a:t>(</a:t>
            </a:r>
            <a:r>
              <a:rPr lang="ru-RU" dirty="0" err="1"/>
              <a:t>ст.ст</a:t>
            </a:r>
            <a:r>
              <a:rPr lang="ru-RU" dirty="0"/>
              <a:t>. 364, 364-1, 365-2, 368, 368-3, 368-4, 369, 369-2 та КК).</a:t>
            </a:r>
          </a:p>
          <a:p>
            <a:pPr marL="0" indent="0" algn="just">
              <a:lnSpc>
                <a:spcPts val="2000"/>
              </a:lnSpc>
              <a:buNone/>
            </a:pP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sz="2800" i="1" dirty="0" err="1">
                <a:solidFill>
                  <a:srgbClr val="FF0000"/>
                </a:solidFill>
              </a:rPr>
              <a:t>дві</a:t>
            </a:r>
            <a:r>
              <a:rPr lang="ru-RU" sz="2800" i="1" dirty="0">
                <a:solidFill>
                  <a:srgbClr val="FF0000"/>
                </a:solidFill>
              </a:rPr>
              <a:t> </a:t>
            </a:r>
            <a:r>
              <a:rPr lang="ru-RU" sz="2800" i="1" dirty="0" err="1">
                <a:solidFill>
                  <a:srgbClr val="FF0000"/>
                </a:solidFill>
              </a:rPr>
              <a:t>обов'язкові</a:t>
            </a:r>
            <a:r>
              <a:rPr lang="ru-RU" sz="2800" i="1" dirty="0">
                <a:solidFill>
                  <a:srgbClr val="FF0000"/>
                </a:solidFill>
              </a:rPr>
              <a:t> </a:t>
            </a:r>
            <a:r>
              <a:rPr lang="ru-RU" sz="2800" i="1" dirty="0" err="1">
                <a:solidFill>
                  <a:srgbClr val="FF0000"/>
                </a:solidFill>
              </a:rPr>
              <a:t>ознаки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неправомірною</a:t>
            </a:r>
            <a:r>
              <a:rPr lang="ru-RU" dirty="0"/>
              <a:t> </a:t>
            </a:r>
            <a:r>
              <a:rPr lang="ru-RU" dirty="0" err="1"/>
              <a:t>вигодою</a:t>
            </a:r>
            <a:r>
              <a:rPr lang="ru-RU" dirty="0"/>
              <a:t>:</a:t>
            </a:r>
          </a:p>
          <a:p>
            <a:pPr marL="0" indent="0" algn="just">
              <a:lnSpc>
                <a:spcPts val="2000"/>
              </a:lnSpc>
              <a:buNone/>
            </a:pPr>
            <a:r>
              <a:rPr lang="ru-RU" dirty="0"/>
              <a:t>1)      </a:t>
            </a:r>
            <a:r>
              <a:rPr lang="ru-RU" i="1" dirty="0" err="1"/>
              <a:t>можуть</a:t>
            </a:r>
            <a:r>
              <a:rPr lang="ru-RU" i="1" dirty="0"/>
              <a:t> бути </a:t>
            </a:r>
            <a:r>
              <a:rPr lang="ru-RU" i="1" dirty="0" err="1"/>
              <a:t>лише</a:t>
            </a:r>
            <a:r>
              <a:rPr lang="ru-RU" i="1" dirty="0"/>
              <a:t> </a:t>
            </a:r>
            <a:r>
              <a:rPr lang="ru-RU" i="1" dirty="0" err="1"/>
              <a:t>такі</a:t>
            </a:r>
            <a:r>
              <a:rPr lang="ru-RU" i="1" dirty="0"/>
              <a:t> </a:t>
            </a:r>
            <a:r>
              <a:rPr lang="ru-RU" i="1" dirty="0" err="1"/>
              <a:t>предмети</a:t>
            </a:r>
            <a:r>
              <a:rPr lang="ru-RU" i="1" dirty="0"/>
              <a:t>, як:</a:t>
            </a:r>
          </a:p>
          <a:p>
            <a:pPr marL="457200" lvl="1" indent="0" algn="just">
              <a:lnSpc>
                <a:spcPts val="2000"/>
              </a:lnSpc>
              <a:buNone/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lvl="1" indent="0" algn="just">
              <a:lnSpc>
                <a:spcPts val="2000"/>
              </a:lnSpc>
              <a:buNone/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lvl="1" indent="0" algn="just">
              <a:lnSpc>
                <a:spcPts val="2000"/>
              </a:lnSpc>
              <a:buNone/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lvl="1" indent="0" algn="just">
              <a:lnSpc>
                <a:spcPts val="2000"/>
              </a:lnSpc>
              <a:buNone/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пільги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lvl="1" indent="0" algn="just">
              <a:lnSpc>
                <a:spcPts val="2000"/>
              </a:lnSpc>
              <a:buNone/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ґ)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lvl="1" indent="0" algn="just">
              <a:lnSpc>
                <a:spcPts val="2000"/>
              </a:lnSpc>
              <a:buNone/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нематеріальні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 indent="0" algn="just">
              <a:lnSpc>
                <a:spcPts val="2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364, 364-1, 365-2, 368, 368-3, 368-4, 369, 369-2 та 370</a:t>
            </a: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000"/>
              </a:lnSpc>
              <a:buNone/>
            </a:pPr>
            <a:r>
              <a:rPr lang="ru-RU" i="1" dirty="0"/>
              <a:t>2)      </a:t>
            </a:r>
            <a:r>
              <a:rPr lang="ru-RU" i="1" dirty="0" err="1"/>
              <a:t>ці</a:t>
            </a:r>
            <a:r>
              <a:rPr lang="ru-RU" i="1" dirty="0"/>
              <a:t> </a:t>
            </a:r>
            <a:r>
              <a:rPr lang="ru-RU" i="1" dirty="0" err="1"/>
              <a:t>предмети</a:t>
            </a:r>
            <a:r>
              <a:rPr lang="ru-RU" i="1" dirty="0"/>
              <a:t> </a:t>
            </a:r>
            <a:r>
              <a:rPr lang="ru-RU" i="1" dirty="0" err="1"/>
              <a:t>обіцяють</a:t>
            </a:r>
            <a:r>
              <a:rPr lang="ru-RU" i="1" dirty="0"/>
              <a:t>, </a:t>
            </a:r>
            <a:r>
              <a:rPr lang="ru-RU" i="1" dirty="0" err="1"/>
              <a:t>пропонують</a:t>
            </a:r>
            <a:r>
              <a:rPr lang="ru-RU" i="1" dirty="0"/>
              <a:t>, надають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одержують</a:t>
            </a:r>
            <a:r>
              <a:rPr lang="ru-RU" i="1" dirty="0"/>
              <a:t> без </a:t>
            </a:r>
            <a:r>
              <a:rPr lang="ru-RU" i="1" dirty="0" err="1"/>
              <a:t>законних</a:t>
            </a:r>
            <a:r>
              <a:rPr lang="ru-RU" i="1" dirty="0"/>
              <a:t> на те </a:t>
            </a:r>
            <a:r>
              <a:rPr lang="ru-RU" i="1" dirty="0" err="1"/>
              <a:t>підстав</a:t>
            </a:r>
            <a:r>
              <a:rPr lang="ru-RU" i="1" dirty="0"/>
              <a:t>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80497" y="2226327"/>
            <a:ext cx="2359193" cy="129760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податкова соціальна пільга у 2023 році </a:t>
            </a:r>
          </a:p>
          <a:p>
            <a:pPr algn="ctr">
              <a:defRPr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1342 грн.</a:t>
            </a:r>
          </a:p>
        </p:txBody>
      </p:sp>
    </p:spTree>
    <p:extLst>
      <p:ext uri="{BB962C8B-B14F-4D97-AF65-F5344CB8AC3E}">
        <p14:creationId xmlns:p14="http://schemas.microsoft.com/office/powerpoint/2010/main" val="230800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6B8995-9877-4290-8057-EF508CB07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/>
              <a:t>1.	</a:t>
            </a:r>
            <a:r>
              <a:rPr lang="ru-RU" sz="2400" dirty="0" err="1"/>
              <a:t>Загальна</a:t>
            </a:r>
            <a:r>
              <a:rPr lang="ru-RU" sz="2400" dirty="0"/>
              <a:t> характеристика </a:t>
            </a:r>
            <a:r>
              <a:rPr lang="ru-RU" sz="2400" dirty="0" err="1"/>
              <a:t>кримінальних</a:t>
            </a:r>
            <a:r>
              <a:rPr lang="ru-RU" sz="2400" dirty="0"/>
              <a:t> </a:t>
            </a:r>
            <a:r>
              <a:rPr lang="ru-RU" sz="2400" dirty="0" err="1"/>
              <a:t>правопорушень</a:t>
            </a:r>
            <a:r>
              <a:rPr lang="ru-RU" sz="2400" dirty="0"/>
              <a:t> у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/>
              <a:t>службової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та </a:t>
            </a:r>
            <a:r>
              <a:rPr lang="ru-RU" sz="2400" dirty="0" err="1"/>
              <a:t>професійної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пов’язаної</a:t>
            </a:r>
            <a:r>
              <a:rPr lang="ru-RU" sz="2400" dirty="0"/>
              <a:t> з </a:t>
            </a:r>
            <a:r>
              <a:rPr lang="ru-RU" sz="2400" dirty="0" err="1"/>
              <a:t>наданням</a:t>
            </a:r>
            <a:r>
              <a:rPr lang="ru-RU" sz="2400" dirty="0"/>
              <a:t> </a:t>
            </a:r>
            <a:r>
              <a:rPr lang="ru-RU" sz="2400" dirty="0" err="1"/>
              <a:t>публічних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endParaRPr lang="ru-RU" sz="24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3961347-4534-4B4B-8C41-83D492012AA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74580436"/>
              </p:ext>
            </p:extLst>
          </p:nvPr>
        </p:nvGraphicFramePr>
        <p:xfrm>
          <a:off x="514350" y="2063750"/>
          <a:ext cx="7796213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7284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67223AD-12F3-48EB-B6FF-61E2662A9E0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33403610"/>
              </p:ext>
            </p:extLst>
          </p:nvPr>
        </p:nvGraphicFramePr>
        <p:xfrm>
          <a:off x="514350" y="0"/>
          <a:ext cx="862965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7949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50C6AD-2215-40B1-A1E9-C5D0163503B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1" y="489527"/>
            <a:ext cx="7796030" cy="5883563"/>
          </a:xfrm>
        </p:spPr>
        <p:txBody>
          <a:bodyPr>
            <a:normAutofit lnSpcReduction="10000"/>
          </a:bodyPr>
          <a:lstStyle/>
          <a:p>
            <a:pPr marL="457200" indent="-457200" algn="just">
              <a:buAutoNum type="arabicParenR"/>
            </a:pPr>
            <a:r>
              <a:rPr lang="ru-RU" b="1" dirty="0" err="1"/>
              <a:t>Родовим</a:t>
            </a:r>
            <a:r>
              <a:rPr lang="ru-RU" dirty="0"/>
              <a:t>, а так само </a:t>
            </a:r>
            <a:r>
              <a:rPr lang="ru-RU" b="1" dirty="0" err="1"/>
              <a:t>основним</a:t>
            </a:r>
            <a:r>
              <a:rPr lang="ru-RU" b="1" dirty="0"/>
              <a:t> </a:t>
            </a:r>
            <a:r>
              <a:rPr lang="ru-RU" b="1" dirty="0" err="1"/>
              <a:t>безпосереднім</a:t>
            </a:r>
            <a:r>
              <a:rPr lang="ru-RU" b="1" dirty="0"/>
              <a:t> </a:t>
            </a:r>
            <a:r>
              <a:rPr lang="ru-RU" b="1" dirty="0" err="1"/>
              <a:t>об’єктом</a:t>
            </a:r>
            <a:r>
              <a:rPr lang="ru-RU" b="1" dirty="0"/>
              <a:t> </a:t>
            </a:r>
            <a:r>
              <a:rPr lang="ru-RU" dirty="0"/>
              <a:t>є </a:t>
            </a:r>
            <a:r>
              <a:rPr lang="ru-RU" dirty="0" err="1"/>
              <a:t>встановлений</a:t>
            </a:r>
            <a:r>
              <a:rPr lang="ru-RU" dirty="0"/>
              <a:t> законом порядок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та </a:t>
            </a:r>
            <a:r>
              <a:rPr lang="ru-RU" dirty="0" err="1"/>
              <a:t>службовими</a:t>
            </a:r>
            <a:r>
              <a:rPr lang="ru-RU" dirty="0"/>
              <a:t> особами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об'єднань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особами, </a:t>
            </a:r>
            <a:r>
              <a:rPr lang="ru-RU" dirty="0" err="1"/>
              <a:t>які</a:t>
            </a:r>
            <a:r>
              <a:rPr lang="ru-RU" dirty="0"/>
              <a:t> надають </a:t>
            </a:r>
            <a:r>
              <a:rPr lang="ru-RU" dirty="0" err="1"/>
              <a:t>публічні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;</a:t>
            </a:r>
          </a:p>
          <a:p>
            <a:pPr marL="457200" indent="-457200" algn="just">
              <a:buAutoNum type="arabicParenR"/>
            </a:pPr>
            <a:r>
              <a:rPr lang="ru-RU" dirty="0"/>
              <a:t>з </a:t>
            </a:r>
            <a:r>
              <a:rPr lang="ru-RU" b="1" dirty="0" err="1"/>
              <a:t>об'єктивної</a:t>
            </a:r>
            <a:r>
              <a:rPr lang="ru-RU" b="1" dirty="0"/>
              <a:t> </a:t>
            </a:r>
            <a:r>
              <a:rPr lang="ru-RU" b="1" dirty="0" err="1"/>
              <a:t>сторони</a:t>
            </a:r>
            <a:r>
              <a:rPr lang="ru-RU" b="1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розглядуваних</a:t>
            </a:r>
            <a:r>
              <a:rPr lang="ru-RU" dirty="0"/>
              <a:t> </a:t>
            </a:r>
            <a:r>
              <a:rPr lang="ru-RU" dirty="0" err="1"/>
              <a:t>к.пр</a:t>
            </a:r>
            <a:r>
              <a:rPr lang="ru-RU" dirty="0"/>
              <a:t>.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спільними</a:t>
            </a:r>
            <a:r>
              <a:rPr lang="ru-RU" dirty="0"/>
              <a:t> рисами, до </a:t>
            </a:r>
            <a:r>
              <a:rPr lang="ru-RU" dirty="0" err="1"/>
              <a:t>яких</a:t>
            </a:r>
            <a:r>
              <a:rPr lang="ru-RU" dirty="0"/>
              <a:t> належать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становища (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) і </a:t>
            </a:r>
            <a:r>
              <a:rPr lang="ru-RU" dirty="0" err="1"/>
              <a:t>всупереч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 приватного права;</a:t>
            </a:r>
          </a:p>
          <a:p>
            <a:pPr marL="457200" indent="-457200" algn="just">
              <a:buAutoNum type="arabicParenR"/>
            </a:pP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розглядуваних</a:t>
            </a:r>
            <a:r>
              <a:rPr lang="ru-RU" dirty="0"/>
              <a:t> </a:t>
            </a:r>
            <a:r>
              <a:rPr lang="ru-RU" dirty="0" err="1"/>
              <a:t>к.пр</a:t>
            </a:r>
            <a:r>
              <a:rPr lang="ru-RU" dirty="0"/>
              <a:t>., </a:t>
            </a:r>
            <a:r>
              <a:rPr lang="ru-RU" dirty="0" err="1"/>
              <a:t>передбачає</a:t>
            </a:r>
            <a:r>
              <a:rPr lang="ru-RU" dirty="0"/>
              <a:t> як </a:t>
            </a:r>
            <a:r>
              <a:rPr lang="ru-RU" dirty="0" err="1"/>
              <a:t>обов'язкову</a:t>
            </a:r>
            <a:r>
              <a:rPr lang="ru-RU" dirty="0"/>
              <a:t> </a:t>
            </a:r>
            <a:r>
              <a:rPr lang="ru-RU" dirty="0" err="1"/>
              <a:t>ознаку</a:t>
            </a:r>
            <a:r>
              <a:rPr lang="ru-RU" dirty="0"/>
              <a:t> </a:t>
            </a:r>
            <a:r>
              <a:rPr lang="ru-RU" dirty="0" err="1"/>
              <a:t>об'єктивної</a:t>
            </a:r>
            <a:r>
              <a:rPr lang="ru-RU" dirty="0"/>
              <a:t> сторонни </a:t>
            </a:r>
            <a:r>
              <a:rPr lang="ru-RU" b="1" dirty="0" err="1"/>
              <a:t>настання</a:t>
            </a:r>
            <a:r>
              <a:rPr lang="ru-RU" b="1" dirty="0"/>
              <a:t> </a:t>
            </a:r>
            <a:r>
              <a:rPr lang="ru-RU" b="1" dirty="0" err="1"/>
              <a:t>суспільно</a:t>
            </a:r>
            <a:r>
              <a:rPr lang="ru-RU" b="1" dirty="0"/>
              <a:t> </a:t>
            </a:r>
            <a:r>
              <a:rPr lang="ru-RU" b="1" dirty="0" err="1"/>
              <a:t>небезпечних</a:t>
            </a:r>
            <a:r>
              <a:rPr lang="ru-RU" b="1" dirty="0"/>
              <a:t> </a:t>
            </a:r>
            <a:r>
              <a:rPr lang="ru-RU" b="1" dirty="0" err="1"/>
              <a:t>наслідків</a:t>
            </a:r>
            <a:endParaRPr lang="ru-RU" b="1" dirty="0"/>
          </a:p>
          <a:p>
            <a:pPr marL="457200" indent="-457200" algn="just">
              <a:buAutoNum type="arabicParenR"/>
            </a:pPr>
            <a:r>
              <a:rPr lang="ru-RU" b="1" dirty="0" err="1"/>
              <a:t>суб'єкт</a:t>
            </a:r>
            <a:r>
              <a:rPr lang="ru-RU" dirty="0"/>
              <a:t> </a:t>
            </a:r>
            <a:r>
              <a:rPr lang="ru-RU" dirty="0" err="1"/>
              <a:t>переважної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розглядуваних</a:t>
            </a:r>
            <a:r>
              <a:rPr lang="ru-RU" dirty="0"/>
              <a:t> </a:t>
            </a:r>
            <a:r>
              <a:rPr lang="ru-RU" dirty="0" err="1"/>
              <a:t>кр</a:t>
            </a:r>
            <a:r>
              <a:rPr lang="ru-RU" dirty="0"/>
              <a:t>. пр. – </a:t>
            </a:r>
            <a:r>
              <a:rPr lang="ru-RU" dirty="0" err="1"/>
              <a:t>спеціальний</a:t>
            </a:r>
            <a:r>
              <a:rPr lang="ru-RU" dirty="0"/>
              <a:t>;</a:t>
            </a:r>
          </a:p>
          <a:p>
            <a:pPr marL="457200" indent="-457200" algn="just">
              <a:buAutoNum type="arabicParenR"/>
            </a:pP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b="1" dirty="0" err="1"/>
              <a:t>суб'єктивної</a:t>
            </a:r>
            <a:r>
              <a:rPr lang="ru-RU" b="1" dirty="0"/>
              <a:t> </a:t>
            </a:r>
            <a:r>
              <a:rPr lang="ru-RU" b="1" dirty="0" err="1"/>
              <a:t>сторони</a:t>
            </a:r>
            <a:r>
              <a:rPr lang="ru-RU" b="1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розглядуваних</a:t>
            </a:r>
            <a:r>
              <a:rPr lang="ru-RU" dirty="0"/>
              <a:t>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службової</a:t>
            </a:r>
            <a:r>
              <a:rPr lang="ru-RU" dirty="0"/>
              <a:t> </a:t>
            </a:r>
            <a:r>
              <a:rPr lang="ru-RU" dirty="0" err="1"/>
              <a:t>недбалості</a:t>
            </a:r>
            <a:r>
              <a:rPr lang="ru-RU" dirty="0"/>
              <a:t>, є </a:t>
            </a:r>
            <a:r>
              <a:rPr lang="ru-RU" dirty="0" err="1"/>
              <a:t>умисними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7101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619" y="-143352"/>
            <a:ext cx="7797662" cy="1151965"/>
          </a:xfrm>
        </p:spPr>
        <p:txBody>
          <a:bodyPr/>
          <a:lstStyle/>
          <a:p>
            <a:pPr algn="ctr"/>
            <a:r>
              <a:rPr lang="uk-UA" dirty="0"/>
              <a:t>!!! УВАГА 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2075" y="2987958"/>
            <a:ext cx="8724900" cy="2313716"/>
          </a:xfrm>
        </p:spPr>
        <p:txBody>
          <a:bodyPr>
            <a:noAutofit/>
          </a:bodyPr>
          <a:lstStyle/>
          <a:p>
            <a:pPr marL="0" indent="0" algn="ctr">
              <a:lnSpc>
                <a:spcPts val="3300"/>
              </a:lnSpc>
              <a:buNone/>
            </a:pP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обумовлено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/>
              <a:t>службовим</a:t>
            </a:r>
            <a:r>
              <a:rPr lang="ru-RU" sz="2400" dirty="0"/>
              <a:t> становищем </a:t>
            </a:r>
            <a:r>
              <a:rPr lang="ru-RU" sz="2400" dirty="0" err="1"/>
              <a:t>суб’єкта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accent1"/>
                </a:solidFill>
              </a:rPr>
              <a:t>основним</a:t>
            </a:r>
            <a:r>
              <a:rPr lang="ru-RU" sz="2800" i="1" dirty="0">
                <a:solidFill>
                  <a:schemeClr val="accent1"/>
                </a:solidFill>
              </a:rPr>
              <a:t> </a:t>
            </a:r>
            <a:r>
              <a:rPr lang="ru-RU" sz="2800" i="1" dirty="0" err="1">
                <a:solidFill>
                  <a:schemeClr val="accent1"/>
                </a:solidFill>
              </a:rPr>
              <a:t>безпосереднім</a:t>
            </a:r>
            <a:r>
              <a:rPr lang="ru-RU" sz="2800" i="1" dirty="0">
                <a:solidFill>
                  <a:schemeClr val="accent1"/>
                </a:solidFill>
              </a:rPr>
              <a:t> </a:t>
            </a:r>
            <a:r>
              <a:rPr lang="ru-RU" sz="2800" i="1" dirty="0" err="1">
                <a:solidFill>
                  <a:schemeClr val="accent1"/>
                </a:solidFill>
              </a:rPr>
              <a:t>об’єктом</a:t>
            </a:r>
            <a:r>
              <a:rPr lang="ru-RU" sz="2800" i="1" dirty="0">
                <a:solidFill>
                  <a:schemeClr val="accent1"/>
                </a:solidFill>
              </a:rPr>
              <a:t>  </a:t>
            </a:r>
            <a:r>
              <a:rPr lang="ru-RU" sz="2400" dirty="0"/>
              <a:t>є </a:t>
            </a:r>
            <a:r>
              <a:rPr lang="ru-RU" sz="2400" i="1" dirty="0" err="1">
                <a:solidFill>
                  <a:schemeClr val="accent1"/>
                </a:solidFill>
              </a:rPr>
              <a:t>інші</a:t>
            </a:r>
            <a:r>
              <a:rPr lang="ru-RU" sz="2400" i="1" dirty="0">
                <a:solidFill>
                  <a:schemeClr val="accent1"/>
                </a:solidFill>
              </a:rPr>
              <a:t> </a:t>
            </a:r>
            <a:r>
              <a:rPr lang="ru-RU" sz="2400" i="1" dirty="0" err="1">
                <a:solidFill>
                  <a:schemeClr val="accent1"/>
                </a:solidFill>
              </a:rPr>
              <a:t>суспільні</a:t>
            </a:r>
            <a:r>
              <a:rPr lang="ru-RU" sz="2400" i="1" dirty="0">
                <a:solidFill>
                  <a:schemeClr val="accent1"/>
                </a:solidFill>
              </a:rPr>
              <a:t> </a:t>
            </a:r>
            <a:r>
              <a:rPr lang="ru-RU" sz="2400" i="1" dirty="0" err="1">
                <a:solidFill>
                  <a:schemeClr val="accent1"/>
                </a:solidFill>
              </a:rPr>
              <a:t>відносини</a:t>
            </a:r>
            <a:r>
              <a:rPr lang="ru-RU" sz="2400" i="1" dirty="0">
                <a:solidFill>
                  <a:schemeClr val="accent1"/>
                </a:solidFill>
              </a:rPr>
              <a:t>  </a:t>
            </a:r>
            <a:r>
              <a:rPr lang="ru-RU" sz="2400" dirty="0"/>
              <a:t>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конституційні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та </a:t>
            </a: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господарська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нормальна </a:t>
            </a: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правосуддя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5266573"/>
            <a:ext cx="9144000" cy="15278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indent="190500" algn="just">
              <a:lnSpc>
                <a:spcPct val="106000"/>
              </a:lnSpc>
              <a:spcAft>
                <a:spcPts val="0"/>
              </a:spcAft>
            </a:pP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ХVII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КК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реальної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пр. та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пр. в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пов’язаної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наданням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076" y="2455597"/>
            <a:ext cx="8515350" cy="58477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</a:rPr>
              <a:t>ч.2 ст. 162, </a:t>
            </a:r>
            <a:r>
              <a:rPr lang="ru-RU" sz="3200" dirty="0" err="1">
                <a:solidFill>
                  <a:schemeClr val="bg1"/>
                </a:solidFill>
              </a:rPr>
              <a:t>статті</a:t>
            </a:r>
            <a:r>
              <a:rPr lang="ru-RU" sz="3200" dirty="0">
                <a:solidFill>
                  <a:schemeClr val="bg1"/>
                </a:solidFill>
              </a:rPr>
              <a:t> 210, 238, 351, 371–373, 375 ККУ,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88900" y="593901"/>
            <a:ext cx="8788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низка норм КК </a:t>
            </a:r>
            <a:r>
              <a:rPr lang="ru-RU" sz="2400" dirty="0" err="1"/>
              <a:t>передбачають</a:t>
            </a:r>
            <a:r>
              <a:rPr lang="ru-RU" sz="2400" dirty="0"/>
              <a:t> </a:t>
            </a:r>
            <a:r>
              <a:rPr lang="ru-RU" sz="2400" dirty="0" err="1"/>
              <a:t>відповідальність</a:t>
            </a:r>
            <a:r>
              <a:rPr lang="ru-RU" sz="2400" dirty="0"/>
              <a:t> за так </a:t>
            </a:r>
            <a:r>
              <a:rPr lang="ru-RU" sz="2400" dirty="0" err="1"/>
              <a:t>звані</a:t>
            </a:r>
            <a:r>
              <a:rPr lang="ru-RU" sz="2400" dirty="0"/>
              <a:t> </a:t>
            </a:r>
            <a:r>
              <a:rPr lang="ru-RU" sz="3200" i="1" dirty="0" err="1">
                <a:solidFill>
                  <a:srgbClr val="FF0000"/>
                </a:solidFill>
              </a:rPr>
              <a:t>спеціальні</a:t>
            </a:r>
            <a:r>
              <a:rPr lang="ru-RU" sz="3200" i="1" dirty="0">
                <a:solidFill>
                  <a:srgbClr val="FF0000"/>
                </a:solidFill>
              </a:rPr>
              <a:t> види </a:t>
            </a:r>
            <a:r>
              <a:rPr lang="ru-RU" sz="3200" i="1" dirty="0" err="1">
                <a:solidFill>
                  <a:srgbClr val="FF0000"/>
                </a:solidFill>
              </a:rPr>
              <a:t>службових</a:t>
            </a:r>
            <a:r>
              <a:rPr lang="ru-RU" sz="3200" i="1" dirty="0">
                <a:solidFill>
                  <a:srgbClr val="FF0000"/>
                </a:solidFill>
              </a:rPr>
              <a:t> </a:t>
            </a:r>
            <a:r>
              <a:rPr lang="ru-RU" sz="3200" i="1" dirty="0" err="1">
                <a:solidFill>
                  <a:srgbClr val="FF0000"/>
                </a:solidFill>
              </a:rPr>
              <a:t>кримінальних</a:t>
            </a:r>
            <a:r>
              <a:rPr lang="ru-RU" sz="3200" i="1" dirty="0">
                <a:solidFill>
                  <a:srgbClr val="FF0000"/>
                </a:solidFill>
              </a:rPr>
              <a:t> </a:t>
            </a:r>
            <a:r>
              <a:rPr lang="ru-RU" sz="3200" i="1" dirty="0" err="1">
                <a:solidFill>
                  <a:srgbClr val="FF0000"/>
                </a:solidFill>
              </a:rPr>
              <a:t>правопорушень</a:t>
            </a:r>
            <a:r>
              <a:rPr lang="ru-RU" sz="3200" i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686377" y="2007768"/>
            <a:ext cx="6997700" cy="315764"/>
          </a:xfrm>
          <a:prstGeom prst="triangl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8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916" y="139701"/>
            <a:ext cx="8724899" cy="19846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err="1"/>
              <a:t>окремі</a:t>
            </a:r>
            <a:r>
              <a:rPr lang="ru-RU" sz="4000" dirty="0"/>
              <a:t> </a:t>
            </a:r>
            <a:r>
              <a:rPr lang="ru-RU" sz="4000" dirty="0" err="1"/>
              <a:t>кримінальні</a:t>
            </a:r>
            <a:r>
              <a:rPr lang="ru-RU" sz="4000" dirty="0"/>
              <a:t> </a:t>
            </a:r>
            <a:r>
              <a:rPr lang="ru-RU" sz="4000" dirty="0" err="1"/>
              <a:t>правопорушення</a:t>
            </a:r>
            <a:r>
              <a:rPr lang="ru-RU" sz="4000" dirty="0"/>
              <a:t> у </a:t>
            </a:r>
            <a:r>
              <a:rPr lang="ru-RU" sz="4000" dirty="0" err="1"/>
              <a:t>сфері</a:t>
            </a:r>
            <a:r>
              <a:rPr lang="ru-RU" sz="4000" dirty="0"/>
              <a:t> </a:t>
            </a:r>
            <a:r>
              <a:rPr lang="ru-RU" sz="4000" dirty="0" err="1"/>
              <a:t>службової</a:t>
            </a:r>
            <a:r>
              <a:rPr lang="ru-RU" sz="4000" dirty="0"/>
              <a:t> </a:t>
            </a:r>
            <a:r>
              <a:rPr lang="ru-RU" sz="4000" dirty="0" err="1"/>
              <a:t>діяльності</a:t>
            </a:r>
            <a:r>
              <a:rPr lang="ru-RU" sz="4000" dirty="0"/>
              <a:t> є </a:t>
            </a:r>
            <a:r>
              <a:rPr lang="ru-RU" sz="4000" dirty="0" err="1"/>
              <a:t>багатооб’єктними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308915"/>
            <a:ext cx="8774815" cy="45490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/>
              <a:t>у </a:t>
            </a:r>
            <a:r>
              <a:rPr lang="ru-RU" dirty="0" err="1"/>
              <a:t>диспозиції</a:t>
            </a:r>
            <a:r>
              <a:rPr lang="ru-RU" dirty="0"/>
              <a:t> ст. 364, 365 та 367 КК </a:t>
            </a:r>
            <a:r>
              <a:rPr lang="ru-RU" dirty="0" err="1"/>
              <a:t>міститься</a:t>
            </a:r>
            <a:r>
              <a:rPr lang="ru-RU" dirty="0"/>
              <a:t> </a:t>
            </a:r>
            <a:r>
              <a:rPr lang="ru-RU" dirty="0" err="1"/>
              <a:t>вказівка</a:t>
            </a:r>
            <a:r>
              <a:rPr lang="ru-RU" dirty="0"/>
              <a:t> на </a:t>
            </a:r>
            <a:r>
              <a:rPr lang="ru-RU" sz="2400" i="1" dirty="0" err="1">
                <a:solidFill>
                  <a:srgbClr val="FF0000"/>
                </a:solidFill>
              </a:rPr>
              <a:t>основні</a:t>
            </a:r>
            <a:r>
              <a:rPr lang="ru-RU" sz="2400" i="1" dirty="0">
                <a:solidFill>
                  <a:srgbClr val="FF0000"/>
                </a:solidFill>
              </a:rPr>
              <a:t> </a:t>
            </a:r>
            <a:r>
              <a:rPr lang="ru-RU" sz="2400" i="1" dirty="0" err="1">
                <a:solidFill>
                  <a:srgbClr val="FF0000"/>
                </a:solidFill>
              </a:rPr>
              <a:t>безпосередні</a:t>
            </a:r>
            <a:r>
              <a:rPr lang="ru-RU" sz="2400" i="1" dirty="0">
                <a:solidFill>
                  <a:srgbClr val="FF0000"/>
                </a:solidFill>
              </a:rPr>
              <a:t> </a:t>
            </a:r>
            <a:r>
              <a:rPr lang="ru-RU" sz="2400" i="1" dirty="0" err="1">
                <a:solidFill>
                  <a:srgbClr val="FF0000"/>
                </a:solidFill>
              </a:rPr>
              <a:t>об’єкти</a:t>
            </a:r>
            <a:r>
              <a:rPr lang="ru-RU" dirty="0"/>
              <a:t>,  без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одному з них </a:t>
            </a:r>
            <a:r>
              <a:rPr lang="ru-RU" dirty="0" err="1"/>
              <a:t>кр</a:t>
            </a:r>
            <a:r>
              <a:rPr lang="ru-RU" dirty="0"/>
              <a:t>. пр.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службової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sz="2800" i="1" dirty="0" err="1">
                <a:solidFill>
                  <a:srgbClr val="FF0000"/>
                </a:solidFill>
              </a:rPr>
              <a:t>відсутній</a:t>
            </a:r>
            <a:r>
              <a:rPr lang="ru-RU" dirty="0"/>
              <a:t>. </a:t>
            </a:r>
          </a:p>
          <a:p>
            <a:pPr marL="0" indent="0" algn="ctr">
              <a:buNone/>
            </a:pPr>
            <a:r>
              <a:rPr lang="ru-RU" dirty="0"/>
              <a:t>Тому, шкода повинна бути </a:t>
            </a:r>
            <a:r>
              <a:rPr lang="ru-RU" dirty="0" err="1"/>
              <a:t>заподіяна</a:t>
            </a:r>
            <a:r>
              <a:rPr lang="ru-RU" dirty="0"/>
              <a:t> одним з </a:t>
            </a:r>
            <a:r>
              <a:rPr lang="ru-RU" dirty="0" err="1"/>
              <a:t>перелічених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, а саме: </a:t>
            </a:r>
          </a:p>
          <a:p>
            <a:pPr marL="457200" indent="-457200">
              <a:lnSpc>
                <a:spcPts val="1600"/>
              </a:lnSpc>
              <a:buAutoNum type="arabicParenR"/>
            </a:pP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охоронюваним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правам; </a:t>
            </a:r>
          </a:p>
          <a:p>
            <a:pPr marL="457200" indent="-457200">
              <a:lnSpc>
                <a:spcPts val="1600"/>
              </a:lnSpc>
              <a:buAutoNum type="arabicParenR"/>
            </a:pP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охоронюваним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свободам;</a:t>
            </a:r>
          </a:p>
          <a:p>
            <a:pPr marL="457200" indent="-457200">
              <a:lnSpc>
                <a:spcPts val="1600"/>
              </a:lnSpc>
              <a:buAutoNum type="arabicParenR"/>
            </a:pP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охоронюваним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>
              <a:lnSpc>
                <a:spcPts val="1600"/>
              </a:lnSpc>
              <a:buAutoNum type="arabicParenR"/>
            </a:pP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>
              <a:lnSpc>
                <a:spcPts val="1600"/>
              </a:lnSpc>
              <a:buAutoNum type="arabicParenR"/>
            </a:pP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562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51" y="-92899"/>
            <a:ext cx="7797662" cy="1151965"/>
          </a:xfrm>
        </p:spPr>
        <p:txBody>
          <a:bodyPr/>
          <a:lstStyle/>
          <a:p>
            <a:pPr algn="ctr"/>
            <a:r>
              <a:rPr lang="uk-UA" dirty="0"/>
              <a:t>Об’єктивна сторона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847914"/>
            <a:ext cx="8783051" cy="331118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3200" i="1" dirty="0" err="1">
                <a:solidFill>
                  <a:srgbClr val="FF0000"/>
                </a:solidFill>
              </a:rPr>
              <a:t>Обов’язковою</a:t>
            </a:r>
            <a:r>
              <a:rPr lang="ru-RU" sz="3200" i="1" dirty="0">
                <a:solidFill>
                  <a:srgbClr val="FF0000"/>
                </a:solidFill>
              </a:rPr>
              <a:t> </a:t>
            </a:r>
            <a:r>
              <a:rPr lang="ru-RU" sz="3200" i="1" dirty="0" err="1">
                <a:solidFill>
                  <a:srgbClr val="FF0000"/>
                </a:solidFill>
              </a:rPr>
              <a:t>ознакою</a:t>
            </a:r>
            <a:r>
              <a:rPr lang="ru-RU" sz="3200" i="1" dirty="0">
                <a:solidFill>
                  <a:srgbClr val="FF0000"/>
                </a:solidFill>
              </a:rPr>
              <a:t>  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об’єктивної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пр.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/>
              <a:t>є </a:t>
            </a:r>
            <a:r>
              <a:rPr lang="ru-RU" sz="2400" dirty="0" err="1"/>
              <a:t>наявність</a:t>
            </a:r>
            <a:r>
              <a:rPr lang="ru-RU" sz="2400" dirty="0"/>
              <a:t> </a:t>
            </a:r>
            <a:r>
              <a:rPr lang="ru-RU" sz="3200" dirty="0" err="1">
                <a:solidFill>
                  <a:srgbClr val="FF0000"/>
                </a:solidFill>
              </a:rPr>
              <a:t>безпосереднього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зв’язку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діяннями</a:t>
            </a:r>
            <a:r>
              <a:rPr lang="ru-RU" sz="2400" dirty="0"/>
              <a:t> особи та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службовою</a:t>
            </a:r>
            <a:r>
              <a:rPr lang="ru-RU" sz="2400" dirty="0"/>
              <a:t> </a:t>
            </a:r>
            <a:r>
              <a:rPr lang="ru-RU" sz="2400" dirty="0" err="1"/>
              <a:t>діяльністю</a:t>
            </a:r>
            <a:r>
              <a:rPr lang="ru-RU" sz="2400" dirty="0"/>
              <a:t>, 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зумовлені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службовим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становищем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вчиняються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всупереч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4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5799" y="2349511"/>
            <a:ext cx="35908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/>
              <a:t>ст.ст. 364, 364-1, 367, 369-2 ККУ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4380" y="1578037"/>
            <a:ext cx="3693694" cy="369332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/>
              <a:t>як шляхом </a:t>
            </a:r>
            <a:r>
              <a:rPr lang="ru-RU" dirty="0" err="1"/>
              <a:t>дії</a:t>
            </a:r>
            <a:r>
              <a:rPr lang="ru-RU" dirty="0"/>
              <a:t> так і </a:t>
            </a:r>
            <a:r>
              <a:rPr lang="ru-RU" dirty="0" err="1"/>
              <a:t>бездіяльності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25219" y="2272937"/>
            <a:ext cx="38578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ст.ст. 365, 366, 368, 368², 368³, 368</a:t>
            </a:r>
            <a:r>
              <a:rPr lang="ru-RU" sz="2000" baseline="30000" dirty="0"/>
              <a:t>4</a:t>
            </a:r>
            <a:r>
              <a:rPr lang="ru-RU" sz="2000" dirty="0"/>
              <a:t>, 369, 370 ККУ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72233" y="1577237"/>
            <a:ext cx="3906839" cy="369332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just"/>
            <a:r>
              <a:rPr lang="ru-RU" dirty="0" err="1"/>
              <a:t>лише</a:t>
            </a:r>
            <a:r>
              <a:rPr lang="ru-RU" dirty="0"/>
              <a:t> активною </a:t>
            </a:r>
            <a:r>
              <a:rPr lang="ru-RU" dirty="0" err="1"/>
              <a:t>поведінкою</a:t>
            </a:r>
            <a:r>
              <a:rPr lang="ru-RU" dirty="0"/>
              <a:t> – </a:t>
            </a:r>
            <a:r>
              <a:rPr lang="ru-RU" dirty="0" err="1"/>
              <a:t>діями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79352" y="805149"/>
            <a:ext cx="5135848" cy="461665"/>
          </a:xfrm>
          <a:prstGeom prst="rect">
            <a:avLst/>
          </a:prstGeom>
          <a:ln w="571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/>
              <a:t>ЦІ КР.ПР. МОЖУТЬ ВЧИНЯТИСЯ </a:t>
            </a:r>
          </a:p>
        </p:txBody>
      </p:sp>
      <p:cxnSp>
        <p:nvCxnSpPr>
          <p:cNvPr id="12" name="Прямая соединительная линия 11"/>
          <p:cNvCxnSpPr>
            <a:cxnSpLocks/>
            <a:stCxn id="8" idx="2"/>
            <a:endCxn id="5" idx="0"/>
          </p:cNvCxnSpPr>
          <p:nvPr/>
        </p:nvCxnSpPr>
        <p:spPr>
          <a:xfrm flipH="1">
            <a:off x="1991227" y="1266814"/>
            <a:ext cx="2756049" cy="31122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cxnSpLocks/>
            <a:stCxn id="8" idx="2"/>
            <a:endCxn id="7" idx="0"/>
          </p:cNvCxnSpPr>
          <p:nvPr/>
        </p:nvCxnSpPr>
        <p:spPr>
          <a:xfrm>
            <a:off x="4747276" y="1266814"/>
            <a:ext cx="1978377" cy="31042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трелка вниз 14"/>
          <p:cNvSpPr/>
          <p:nvPr/>
        </p:nvSpPr>
        <p:spPr>
          <a:xfrm>
            <a:off x="1439410" y="1979323"/>
            <a:ext cx="739942" cy="1846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6484164" y="1965801"/>
            <a:ext cx="739942" cy="1846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89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719" y="58317"/>
            <a:ext cx="7797662" cy="327451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Суб’єкт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6799" y="481821"/>
            <a:ext cx="4205275" cy="400110"/>
          </a:xfrm>
          <a:prstGeom prst="rect">
            <a:avLst/>
          </a:prstGeom>
          <a:solidFill>
            <a:srgbClr val="92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службова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 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08787" y="504648"/>
            <a:ext cx="4275728" cy="37728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ст.ст. 364, 366, 367, 368, 369, 370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6798" y="983094"/>
            <a:ext cx="4205275" cy="707886"/>
          </a:xfrm>
          <a:prstGeom prst="rect">
            <a:avLst/>
          </a:prstGeom>
          <a:solidFill>
            <a:srgbClr val="92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 правоохоронного органу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08787" y="1182810"/>
            <a:ext cx="4275728" cy="37728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ст. 365, 365-3 КК України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9560" y="1758208"/>
            <a:ext cx="4199749" cy="1015663"/>
          </a:xfrm>
          <a:prstGeom prst="rect">
            <a:avLst/>
          </a:prstGeom>
          <a:solidFill>
            <a:srgbClr val="92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службова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приватного права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організаційно-правової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84708" y="2099482"/>
            <a:ext cx="4275728" cy="40011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ст.ст. 364¹,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ч.ч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 і 4 ст. 368³ 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15479" y="2841099"/>
            <a:ext cx="4247909" cy="400110"/>
          </a:xfrm>
          <a:prstGeom prst="rect">
            <a:avLst/>
          </a:prstGeom>
          <a:solidFill>
            <a:srgbClr val="92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особа, яка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18217" y="2841099"/>
            <a:ext cx="4275728" cy="40011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365²,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ч.ч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 і 4 ст. 368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КК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91400" y="4134671"/>
            <a:ext cx="4247909" cy="400110"/>
          </a:xfrm>
          <a:prstGeom prst="rect">
            <a:avLst/>
          </a:prstGeom>
          <a:solidFill>
            <a:srgbClr val="92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435811" y="4071789"/>
            <a:ext cx="4240539" cy="60529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ч.ч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 і 2 ст. 368³,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ч.ч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 і 2 ст. 368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369, ч. 1 ст. 369²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783A258-F928-4DA2-8B86-5C5C2394F93C}"/>
              </a:ext>
            </a:extLst>
          </p:cNvPr>
          <p:cNvSpPr/>
          <p:nvPr/>
        </p:nvSpPr>
        <p:spPr>
          <a:xfrm>
            <a:off x="91400" y="4708437"/>
            <a:ext cx="4247909" cy="400110"/>
          </a:xfrm>
          <a:prstGeom prst="rect">
            <a:avLst/>
          </a:prstGeom>
          <a:solidFill>
            <a:srgbClr val="92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Народний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депутат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1DF897C-EF9B-4ACC-9D6F-EBD745B0AD6A}"/>
              </a:ext>
            </a:extLst>
          </p:cNvPr>
          <p:cNvSpPr/>
          <p:nvPr/>
        </p:nvSpPr>
        <p:spPr>
          <a:xfrm>
            <a:off x="4426380" y="4768512"/>
            <a:ext cx="4240539" cy="34881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364-2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2CB42F6-E94A-4829-8A4B-909505925A89}"/>
              </a:ext>
            </a:extLst>
          </p:cNvPr>
          <p:cNvSpPr/>
          <p:nvPr/>
        </p:nvSpPr>
        <p:spPr>
          <a:xfrm>
            <a:off x="91399" y="5204600"/>
            <a:ext cx="4247909" cy="400110"/>
          </a:xfrm>
          <a:prstGeom prst="rect">
            <a:avLst/>
          </a:prstGeom>
          <a:solidFill>
            <a:srgbClr val="92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chemeClr val="bg1"/>
                </a:solidFill>
              </a:rPr>
              <a:t>суб’єкт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декларування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E6724AE-6327-4064-8BA4-BFAA3E4ECF24}"/>
              </a:ext>
            </a:extLst>
          </p:cNvPr>
          <p:cNvSpPr/>
          <p:nvPr/>
        </p:nvSpPr>
        <p:spPr>
          <a:xfrm>
            <a:off x="4418217" y="5255897"/>
            <a:ext cx="4240539" cy="34881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ст. 366-2, 366-3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04C1B1B-FD55-43CD-805A-19F93BD1F2A9}"/>
              </a:ext>
            </a:extLst>
          </p:cNvPr>
          <p:cNvSpPr/>
          <p:nvPr/>
        </p:nvSpPr>
        <p:spPr>
          <a:xfrm>
            <a:off x="91398" y="5696540"/>
            <a:ext cx="4247909" cy="1015663"/>
          </a:xfrm>
          <a:prstGeom prst="rect">
            <a:avLst/>
          </a:prstGeom>
          <a:solidFill>
            <a:srgbClr val="92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особа, </a:t>
            </a:r>
            <a:r>
              <a:rPr lang="ru-RU" sz="2000" b="1" dirty="0" err="1">
                <a:solidFill>
                  <a:schemeClr val="bg1"/>
                </a:solidFill>
              </a:rPr>
              <a:t>уповноважена</a:t>
            </a:r>
            <a:r>
              <a:rPr lang="ru-RU" sz="2000" b="1" dirty="0">
                <a:solidFill>
                  <a:schemeClr val="bg1"/>
                </a:solidFill>
              </a:rPr>
              <a:t> на </a:t>
            </a:r>
            <a:r>
              <a:rPr lang="ru-RU" sz="2000" b="1" dirty="0" err="1">
                <a:solidFill>
                  <a:schemeClr val="bg1"/>
                </a:solidFill>
              </a:rPr>
              <a:t>виконання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функцій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держави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або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місцевого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самоврядування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9BC8822D-F18C-4B06-8473-D0A3F8576191}"/>
              </a:ext>
            </a:extLst>
          </p:cNvPr>
          <p:cNvSpPr/>
          <p:nvPr/>
        </p:nvSpPr>
        <p:spPr>
          <a:xfrm>
            <a:off x="4453406" y="6001509"/>
            <a:ext cx="4240539" cy="34881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368-6,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ч.ч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 і 3 ст. 369-2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59DFA078-B97E-4041-9E89-F977836D8BA5}"/>
              </a:ext>
            </a:extLst>
          </p:cNvPr>
          <p:cNvSpPr/>
          <p:nvPr/>
        </p:nvSpPr>
        <p:spPr>
          <a:xfrm>
            <a:off x="91398" y="3339957"/>
            <a:ext cx="4247909" cy="707886"/>
          </a:xfrm>
          <a:prstGeom prst="rect">
            <a:avLst/>
          </a:prstGeom>
          <a:solidFill>
            <a:srgbClr val="92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особа,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спортивних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змагань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E3724262-AF63-4ECF-97F7-6ED6BBB32C9E}"/>
              </a:ext>
            </a:extLst>
          </p:cNvPr>
          <p:cNvSpPr/>
          <p:nvPr/>
        </p:nvSpPr>
        <p:spPr>
          <a:xfrm>
            <a:off x="4418216" y="3483246"/>
            <a:ext cx="4275728" cy="37728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369-3 КК</a:t>
            </a:r>
          </a:p>
        </p:txBody>
      </p:sp>
    </p:spTree>
    <p:extLst>
      <p:ext uri="{BB962C8B-B14F-4D97-AF65-F5344CB8AC3E}">
        <p14:creationId xmlns:p14="http://schemas.microsoft.com/office/powerpoint/2010/main" val="262507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582</TotalTime>
  <Words>1917</Words>
  <Application>Microsoft Office PowerPoint</Application>
  <PresentationFormat>Экран (4:3)</PresentationFormat>
  <Paragraphs>156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Calibri</vt:lpstr>
      <vt:lpstr>Cambria</vt:lpstr>
      <vt:lpstr>Rockwell</vt:lpstr>
      <vt:lpstr>Rockwell Condensed</vt:lpstr>
      <vt:lpstr>Times New Roman</vt:lpstr>
      <vt:lpstr>Wingdings</vt:lpstr>
      <vt:lpstr>Дерево</vt:lpstr>
      <vt:lpstr>Кримінальні правопорушення у сфері службової діяльності та професійної діяльності, пов’язаної З наданням публічних послуг</vt:lpstr>
      <vt:lpstr>ДЖЕРЕЛА</vt:lpstr>
      <vt:lpstr>1. Загальна характеристика кримінальних правопорушень у сфері службової діяльності та професійної діяльності, пов’язаної з наданням публічних послуг</vt:lpstr>
      <vt:lpstr>Презентация PowerPoint</vt:lpstr>
      <vt:lpstr>Презентация PowerPoint</vt:lpstr>
      <vt:lpstr>!!! УВАГА !!!</vt:lpstr>
      <vt:lpstr>окремі кримінальні правопорушення у сфері службової діяльності є багатооб’єктними</vt:lpstr>
      <vt:lpstr>Об’єктивна сторона</vt:lpstr>
      <vt:lpstr>Суб’єкт</vt:lpstr>
      <vt:lpstr>Суб’єктивна сторона</vt:lpstr>
      <vt:lpstr>мотив</vt:lpstr>
      <vt:lpstr>2. Зловживання владою або службовим становищем (ст. 364 КК)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Перевищення влади або службових повноважень працівником правоохоронного органу (ст. 365 КК)</vt:lpstr>
      <vt:lpstr>Презентация PowerPoint</vt:lpstr>
      <vt:lpstr>Презентация PowerPoint</vt:lpstr>
      <vt:lpstr>Службове підроблення (ст. 366 КК)</vt:lpstr>
      <vt:lpstr>предмет</vt:lpstr>
      <vt:lpstr>Презентация PowerPoint</vt:lpstr>
      <vt:lpstr>5. Прийняття пропозиції, обіцянки або одержання неправомірної вигоди службовою особою (ст. 368 КК)</vt:lpstr>
      <vt:lpstr>Неправомірна вигода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78</cp:revision>
  <dcterms:created xsi:type="dcterms:W3CDTF">2014-05-19T13:15:46Z</dcterms:created>
  <dcterms:modified xsi:type="dcterms:W3CDTF">2023-04-25T06:26:05Z</dcterms:modified>
</cp:coreProperties>
</file>