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2" r:id="rId5"/>
    <p:sldId id="266" r:id="rId6"/>
    <p:sldId id="261" r:id="rId7"/>
    <p:sldId id="263" r:id="rId8"/>
    <p:sldId id="259" r:id="rId9"/>
    <p:sldId id="257" r:id="rId10"/>
    <p:sldId id="260" r:id="rId11"/>
    <p:sldId id="268" r:id="rId12"/>
    <p:sldId id="267" r:id="rId13"/>
    <p:sldId id="272" r:id="rId14"/>
    <p:sldId id="271" r:id="rId15"/>
    <p:sldId id="273" r:id="rId16"/>
    <p:sldId id="284" r:id="rId17"/>
    <p:sldId id="278" r:id="rId18"/>
    <p:sldId id="277" r:id="rId19"/>
    <p:sldId id="274" r:id="rId20"/>
    <p:sldId id="280" r:id="rId21"/>
    <p:sldId id="275" r:id="rId22"/>
    <p:sldId id="276" r:id="rId23"/>
    <p:sldId id="279" r:id="rId24"/>
    <p:sldId id="283" r:id="rId25"/>
    <p:sldId id="270" r:id="rId26"/>
    <p:sldId id="281" r:id="rId27"/>
    <p:sldId id="282" r:id="rId28"/>
    <p:sldId id="285" r:id="rId29"/>
    <p:sldId id="269" r:id="rId30"/>
    <p:sldId id="265" r:id="rId31"/>
    <p:sldId id="287" r:id="rId32"/>
    <p:sldId id="288" r:id="rId33"/>
    <p:sldId id="313" r:id="rId34"/>
    <p:sldId id="286" r:id="rId35"/>
    <p:sldId id="302" r:id="rId36"/>
    <p:sldId id="289" r:id="rId37"/>
    <p:sldId id="310" r:id="rId38"/>
    <p:sldId id="307" r:id="rId39"/>
    <p:sldId id="308" r:id="rId40"/>
    <p:sldId id="290" r:id="rId41"/>
    <p:sldId id="303" r:id="rId42"/>
    <p:sldId id="301" r:id="rId43"/>
    <p:sldId id="296" r:id="rId44"/>
    <p:sldId id="292" r:id="rId45"/>
    <p:sldId id="300" r:id="rId46"/>
    <p:sldId id="291" r:id="rId47"/>
    <p:sldId id="299" r:id="rId48"/>
    <p:sldId id="298" r:id="rId49"/>
    <p:sldId id="306" r:id="rId50"/>
    <p:sldId id="293" r:id="rId51"/>
    <p:sldId id="314" r:id="rId52"/>
    <p:sldId id="305" r:id="rId53"/>
    <p:sldId id="294" r:id="rId54"/>
    <p:sldId id="311" r:id="rId55"/>
    <p:sldId id="297" r:id="rId56"/>
    <p:sldId id="304" r:id="rId57"/>
    <p:sldId id="295" r:id="rId58"/>
    <p:sldId id="309" r:id="rId59"/>
    <p:sldId id="312"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69" d="100"/>
          <a:sy n="69" d="100"/>
        </p:scale>
        <p:origin x="-13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t.com/video/2be94381-66dc-3320-a292-6a1cde0a3d5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340769"/>
            <a:ext cx="9144000" cy="3456384"/>
          </a:xfrm>
        </p:spPr>
        <p:txBody>
          <a:bodyPr>
            <a:noAutofit/>
          </a:bodyPr>
          <a:lstStyle/>
          <a:p>
            <a:r>
              <a:rPr lang="uk-UA" sz="7200" dirty="0" smtClean="0">
                <a:solidFill>
                  <a:srgbClr val="FF0000"/>
                </a:solidFill>
              </a:rPr>
              <a:t>ЕЛЕКТРОННЕ ВРЯДУВАННЯ</a:t>
            </a:r>
            <a:endParaRPr lang="uk-UA" sz="7200" dirty="0">
              <a:solidFill>
                <a:srgbClr val="FF0000"/>
              </a:solidFill>
            </a:endParaRPr>
          </a:p>
        </p:txBody>
      </p:sp>
    </p:spTree>
    <p:extLst>
      <p:ext uri="{BB962C8B-B14F-4D97-AF65-F5344CB8AC3E}">
        <p14:creationId xmlns:p14="http://schemas.microsoft.com/office/powerpoint/2010/main" val="37863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419872" y="3501008"/>
            <a:ext cx="172819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C:\Users\asus\Desktop\завантаження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4143"/>
            <a:ext cx="8162144" cy="611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0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4524315"/>
          </a:xfrm>
          <a:prstGeom prst="rect">
            <a:avLst/>
          </a:prstGeom>
        </p:spPr>
        <p:txBody>
          <a:bodyPr wrap="square">
            <a:spAutoFit/>
          </a:bodyPr>
          <a:lstStyle/>
          <a:p>
            <a:pPr algn="ctr"/>
            <a:r>
              <a:rPr lang="uk-UA" sz="3600" dirty="0" smtClean="0">
                <a:solidFill>
                  <a:srgbClr val="FF0000"/>
                </a:solidFill>
              </a:rPr>
              <a:t>Електронна демократія та електронна держава </a:t>
            </a:r>
          </a:p>
          <a:p>
            <a:pPr marL="742950" indent="-742950">
              <a:buFont typeface="+mj-lt"/>
              <a:buAutoNum type="arabicPeriod"/>
            </a:pPr>
            <a:r>
              <a:rPr lang="uk-UA" sz="3600" dirty="0" smtClean="0"/>
              <a:t>Електронна демократія</a:t>
            </a:r>
          </a:p>
          <a:p>
            <a:pPr marL="742950" indent="-742950">
              <a:buFont typeface="+mj-lt"/>
              <a:buAutoNum type="arabicPeriod"/>
            </a:pPr>
            <a:r>
              <a:rPr lang="uk-UA" sz="3600" dirty="0" smtClean="0"/>
              <a:t>елементи електронної демократії:</a:t>
            </a:r>
          </a:p>
          <a:p>
            <a:pPr marL="742950" indent="-742950">
              <a:buFont typeface="+mj-lt"/>
              <a:buAutoNum type="arabicPeriod"/>
            </a:pPr>
            <a:r>
              <a:rPr lang="uk-UA" sz="3600" dirty="0" smtClean="0"/>
              <a:t>Сектори та інструменти електронної демократії</a:t>
            </a:r>
          </a:p>
          <a:p>
            <a:pPr marL="742950" indent="-742950">
              <a:buFont typeface="+mj-lt"/>
              <a:buAutoNum type="arabicPeriod"/>
            </a:pPr>
            <a:r>
              <a:rPr lang="uk-UA" sz="3600" dirty="0" smtClean="0"/>
              <a:t>Процес та етапи становлення електронної демократії </a:t>
            </a:r>
            <a:endParaRPr lang="uk-UA" sz="3600" dirty="0"/>
          </a:p>
        </p:txBody>
      </p:sp>
    </p:spTree>
    <p:extLst>
      <p:ext uri="{BB962C8B-B14F-4D97-AF65-F5344CB8AC3E}">
        <p14:creationId xmlns:p14="http://schemas.microsoft.com/office/powerpoint/2010/main" val="1316435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683568" y="-27562"/>
            <a:ext cx="7704856" cy="101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Електронна</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демократія</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е-демократія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51520" y="1016937"/>
            <a:ext cx="8784976" cy="5832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rgbClr val="FFFF00"/>
                </a:solidFill>
              </a:rPr>
              <a:t>Сьогодні в Україні реалізовані наступні елементи електронної демократії: </a:t>
            </a:r>
          </a:p>
          <a:p>
            <a:pPr algn="ctr"/>
            <a:endParaRPr lang="uk-UA" sz="2400" dirty="0" smtClean="0">
              <a:solidFill>
                <a:srgbClr val="FFFF00"/>
              </a:solidFill>
            </a:endParaRPr>
          </a:p>
          <a:p>
            <a:pPr marL="342900" indent="-342900" algn="ctr">
              <a:buAutoNum type="arabicPeriod"/>
            </a:pPr>
            <a:r>
              <a:rPr lang="uk-UA" sz="2400" dirty="0" smtClean="0">
                <a:solidFill>
                  <a:srgbClr val="FFFF00"/>
                </a:solidFill>
              </a:rPr>
              <a:t>електронне законодавство у частині публікування нормативно-правових актів після їх реєстрації та прийняття на офіційному сайті Верховної Ради; </a:t>
            </a:r>
          </a:p>
          <a:p>
            <a:pPr marL="342900" indent="-342900" algn="ctr">
              <a:buAutoNum type="arabicPeriod"/>
            </a:pPr>
            <a:r>
              <a:rPr lang="uk-UA" sz="2400" dirty="0" smtClean="0">
                <a:solidFill>
                  <a:srgbClr val="FFFF00"/>
                </a:solidFill>
              </a:rPr>
              <a:t>електронний суд як Єдиний державний реєстр судових рішень та оперативний обмін інформацією в електронному вигляді між судовими установами;</a:t>
            </a:r>
          </a:p>
          <a:p>
            <a:pPr marL="342900" indent="-342900" algn="ctr">
              <a:buAutoNum type="arabicPeriod"/>
            </a:pPr>
            <a:r>
              <a:rPr lang="uk-UA" sz="2400" dirty="0" smtClean="0">
                <a:solidFill>
                  <a:srgbClr val="FFFF00"/>
                </a:solidFill>
              </a:rPr>
              <a:t> електронні звернення, консультації та анкетування (</a:t>
            </a:r>
          </a:p>
          <a:p>
            <a:pPr marL="342900" indent="-342900" algn="ctr">
              <a:buAutoNum type="arabicPeriod"/>
            </a:pPr>
            <a:r>
              <a:rPr lang="uk-UA" sz="2400" dirty="0" smtClean="0">
                <a:solidFill>
                  <a:srgbClr val="FFFF00"/>
                </a:solidFill>
              </a:rPr>
              <a:t>електронні портали, такі як «Електронна митниця» та «Веб-портал державних </a:t>
            </a:r>
            <a:r>
              <a:rPr lang="uk-UA" sz="2400" dirty="0" err="1" smtClean="0">
                <a:solidFill>
                  <a:srgbClr val="FFFF00"/>
                </a:solidFill>
              </a:rPr>
              <a:t>закупівель</a:t>
            </a:r>
            <a:r>
              <a:rPr lang="uk-UA" sz="2400" dirty="0" smtClean="0">
                <a:solidFill>
                  <a:srgbClr val="FFFF00"/>
                </a:solidFill>
              </a:rPr>
              <a:t>»; </a:t>
            </a:r>
          </a:p>
          <a:p>
            <a:pPr marL="342900" indent="-342900" algn="ctr">
              <a:buAutoNum type="arabicPeriod"/>
            </a:pPr>
            <a:r>
              <a:rPr lang="uk-UA" sz="2400" dirty="0" smtClean="0">
                <a:solidFill>
                  <a:srgbClr val="FFFF00"/>
                </a:solidFill>
              </a:rPr>
              <a:t>веб-сайти органів влади; </a:t>
            </a:r>
          </a:p>
          <a:p>
            <a:pPr marL="342900" indent="-342900" algn="ctr">
              <a:buAutoNum type="arabicPeriod"/>
            </a:pPr>
            <a:r>
              <a:rPr lang="uk-UA" sz="2400" dirty="0" smtClean="0">
                <a:solidFill>
                  <a:srgbClr val="FFFF00"/>
                </a:solidFill>
              </a:rPr>
              <a:t>локальні портали адміністративних послуг; </a:t>
            </a:r>
          </a:p>
          <a:p>
            <a:pPr marL="342900" indent="-342900" algn="ctr">
              <a:buAutoNum type="arabicPeriod"/>
            </a:pPr>
            <a:r>
              <a:rPr lang="uk-UA" sz="2400" dirty="0" smtClean="0">
                <a:solidFill>
                  <a:srgbClr val="FFFF00"/>
                </a:solidFill>
              </a:rPr>
              <a:t>різноманітні онлайн ініціативи неурядових організацій</a:t>
            </a:r>
            <a:endParaRPr lang="uk-UA" sz="2400" dirty="0">
              <a:solidFill>
                <a:srgbClr val="FFFF00"/>
              </a:solidFill>
            </a:endParaRPr>
          </a:p>
        </p:txBody>
      </p:sp>
    </p:spTree>
    <p:extLst>
      <p:ext uri="{BB962C8B-B14F-4D97-AF65-F5344CB8AC3E}">
        <p14:creationId xmlns:p14="http://schemas.microsoft.com/office/powerpoint/2010/main" val="121138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9718" y="11266"/>
            <a:ext cx="9104281" cy="89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Сектори та інструменти електронної демократії</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Овал 3"/>
          <p:cNvSpPr/>
          <p:nvPr/>
        </p:nvSpPr>
        <p:spPr>
          <a:xfrm>
            <a:off x="-29197" y="908720"/>
            <a:ext cx="34563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Е-парламент</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Овал 4"/>
          <p:cNvSpPr/>
          <p:nvPr/>
        </p:nvSpPr>
        <p:spPr>
          <a:xfrm>
            <a:off x="-147421" y="5300825"/>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Е-консультація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Овал 5"/>
          <p:cNvSpPr/>
          <p:nvPr/>
        </p:nvSpPr>
        <p:spPr>
          <a:xfrm>
            <a:off x="2987824" y="1211707"/>
            <a:ext cx="3456384" cy="76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Е-законодавство</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Овал 6"/>
          <p:cNvSpPr/>
          <p:nvPr/>
        </p:nvSpPr>
        <p:spPr>
          <a:xfrm>
            <a:off x="5868144" y="1613504"/>
            <a:ext cx="3214727" cy="730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Е-правосуддя</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Овал 7"/>
          <p:cNvSpPr/>
          <p:nvPr/>
        </p:nvSpPr>
        <p:spPr>
          <a:xfrm>
            <a:off x="4328503" y="40112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Е-голосування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Овал 8"/>
          <p:cNvSpPr/>
          <p:nvPr/>
        </p:nvSpPr>
        <p:spPr>
          <a:xfrm>
            <a:off x="0" y="2343781"/>
            <a:ext cx="3456384" cy="777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Е-середовище</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Овал 9"/>
          <p:cNvSpPr/>
          <p:nvPr/>
        </p:nvSpPr>
        <p:spPr>
          <a:xfrm>
            <a:off x="2965584" y="2754853"/>
            <a:ext cx="3838663" cy="732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Е-посередництво</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Овал 10"/>
          <p:cNvSpPr/>
          <p:nvPr/>
        </p:nvSpPr>
        <p:spPr>
          <a:xfrm>
            <a:off x="-184540" y="3573016"/>
            <a:ext cx="5476620"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Е-вибори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е-референдуми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е-ініціативи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Овал 11"/>
          <p:cNvSpPr/>
          <p:nvPr/>
        </p:nvSpPr>
        <p:spPr>
          <a:xfrm>
            <a:off x="2163168" y="44684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Е-агітація </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Овал 12"/>
          <p:cNvSpPr/>
          <p:nvPr/>
        </p:nvSpPr>
        <p:spPr>
          <a:xfrm>
            <a:off x="2411760" y="5694314"/>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Е-ініціативи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Овал 13"/>
          <p:cNvSpPr/>
          <p:nvPr/>
        </p:nvSpPr>
        <p:spPr>
          <a:xfrm>
            <a:off x="5076055" y="5921452"/>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Е-звернення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Овал 14"/>
          <p:cNvSpPr/>
          <p:nvPr/>
        </p:nvSpPr>
        <p:spPr>
          <a:xfrm>
            <a:off x="6444208" y="44684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Е-підрахунок</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голосів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е-</a:t>
            </a:r>
            <a:r>
              <a:rPr lang="ru-RU"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опитування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0480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0" y="0"/>
            <a:ext cx="9144000" cy="90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Процес становлення електронної  демократії  </a:t>
            </a:r>
          </a:p>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має декілька основних етапів:</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780801" y="1092361"/>
            <a:ext cx="358239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4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охоплення</a:t>
            </a: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uk-U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Скругленный прямоугольник 5"/>
          <p:cNvSpPr/>
          <p:nvPr/>
        </p:nvSpPr>
        <p:spPr>
          <a:xfrm>
            <a:off x="1502831" y="2708920"/>
            <a:ext cx="633670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включення</a:t>
            </a:r>
            <a:endParaRPr lang="uk-UA"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Скругленный прямоугольник 6"/>
          <p:cNvSpPr/>
          <p:nvPr/>
        </p:nvSpPr>
        <p:spPr>
          <a:xfrm>
            <a:off x="395536" y="5445224"/>
            <a:ext cx="849694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Е-партнерство </a:t>
            </a:r>
            <a:endParaRPr lang="uk-U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Овал 7"/>
          <p:cNvSpPr/>
          <p:nvPr/>
        </p:nvSpPr>
        <p:spPr>
          <a:xfrm>
            <a:off x="37601" y="4694094"/>
            <a:ext cx="489654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консультування</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Овал 8"/>
          <p:cNvSpPr/>
          <p:nvPr/>
        </p:nvSpPr>
        <p:spPr>
          <a:xfrm>
            <a:off x="5004049" y="4694094"/>
            <a:ext cx="413995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е-участь</a:t>
            </a:r>
            <a:endPar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688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83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9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85313"/>
            <a:ext cx="9144000" cy="3970318"/>
          </a:xfrm>
          <a:prstGeom prst="rect">
            <a:avLst/>
          </a:prstGeom>
        </p:spPr>
        <p:txBody>
          <a:bodyPr wrap="square">
            <a:spAutoFit/>
          </a:bodyPr>
          <a:lstStyle/>
          <a:p>
            <a:pPr fontAlgn="base"/>
            <a:r>
              <a:rPr lang="uk-UA" b="1" dirty="0" err="1"/>
              <a:t>Блокчейн</a:t>
            </a:r>
            <a:r>
              <a:rPr lang="uk-UA" dirty="0"/>
              <a:t> — англійською </a:t>
            </a:r>
            <a:r>
              <a:rPr lang="en-US" dirty="0" err="1"/>
              <a:t>blockchain</a:t>
            </a:r>
            <a:r>
              <a:rPr lang="en-US" dirty="0"/>
              <a:t> — </a:t>
            </a:r>
            <a:r>
              <a:rPr lang="uk-UA" dirty="0"/>
              <a:t>це розподілена база даних, яка вирізняється своєю децентралізацією. Інформація зберігається не на єдиному сервері, а на сотнях і тисячах комп'ютерів в усьому світі.</a:t>
            </a:r>
          </a:p>
          <a:p>
            <a:pPr fontAlgn="base"/>
            <a:r>
              <a:rPr lang="uk-UA" dirty="0"/>
              <a:t>База формується у вигляді ланцюжка блоків з інформацією, звідси і назва. Кожен блок містить мітку часу і посилання на попередній блок, завдяки чому з бази неможливо видалити інформацію або підмінити дані.</a:t>
            </a:r>
          </a:p>
          <a:p>
            <a:pPr fontAlgn="base"/>
            <a:r>
              <a:rPr lang="uk-UA" dirty="0"/>
              <a:t>Початково </a:t>
            </a:r>
            <a:r>
              <a:rPr lang="uk-UA" dirty="0" err="1"/>
              <a:t>блокчейн</a:t>
            </a:r>
            <a:r>
              <a:rPr lang="uk-UA" dirty="0"/>
              <a:t> використовувався для </a:t>
            </a:r>
            <a:r>
              <a:rPr lang="uk-UA" dirty="0" err="1"/>
              <a:t>криптовалюти</a:t>
            </a:r>
            <a:r>
              <a:rPr lang="uk-UA" dirty="0"/>
              <a:t> </a:t>
            </a:r>
            <a:r>
              <a:rPr lang="en-US" dirty="0"/>
              <a:t>Bitcoin, </a:t>
            </a:r>
            <a:r>
              <a:rPr lang="uk-UA" dirty="0"/>
              <a:t>творцем якої вважається загадковий </a:t>
            </a:r>
            <a:r>
              <a:rPr lang="uk-UA" dirty="0" err="1"/>
              <a:t>Сатоши</a:t>
            </a:r>
            <a:r>
              <a:rPr lang="uk-UA" dirty="0"/>
              <a:t> </a:t>
            </a:r>
            <a:r>
              <a:rPr lang="uk-UA" dirty="0" err="1"/>
              <a:t>Накамото</a:t>
            </a:r>
            <a:r>
              <a:rPr lang="uk-UA" dirty="0"/>
              <a:t>. Дехто вважає, що він розробив і технологію, дехто — що він просто зміг вдало її використати.</a:t>
            </a:r>
          </a:p>
          <a:p>
            <a:pPr fontAlgn="base"/>
            <a:r>
              <a:rPr lang="uk-UA" dirty="0"/>
              <a:t>"</a:t>
            </a:r>
            <a:r>
              <a:rPr lang="uk-UA" dirty="0" err="1"/>
              <a:t>Блокчейн</a:t>
            </a:r>
            <a:r>
              <a:rPr lang="uk-UA" dirty="0"/>
              <a:t> для </a:t>
            </a:r>
            <a:r>
              <a:rPr lang="uk-UA" dirty="0" err="1"/>
              <a:t>біткоїна</a:t>
            </a:r>
            <a:r>
              <a:rPr lang="uk-UA" dirty="0"/>
              <a:t> — те саме, що інтернет для електронної пошти, — </a:t>
            </a:r>
            <a:r>
              <a:rPr lang="uk-UA" dirty="0">
                <a:hlinkClick r:id="rId2"/>
              </a:rPr>
              <a:t>пояснює</a:t>
            </a:r>
            <a:r>
              <a:rPr lang="uk-UA" dirty="0"/>
              <a:t> оглядач </a:t>
            </a:r>
            <a:r>
              <a:rPr lang="en-US" dirty="0"/>
              <a:t>Financial Times </a:t>
            </a:r>
            <a:r>
              <a:rPr lang="uk-UA" dirty="0" err="1"/>
              <a:t>Саллі</a:t>
            </a:r>
            <a:r>
              <a:rPr lang="uk-UA" dirty="0"/>
              <a:t> </a:t>
            </a:r>
            <a:r>
              <a:rPr lang="uk-UA" dirty="0" err="1"/>
              <a:t>Девіс</a:t>
            </a:r>
            <a:r>
              <a:rPr lang="uk-UA" dirty="0"/>
              <a:t>. — Це велика електронна система, в якій можна створювати додатки. Валюта — один з таких додатків".</a:t>
            </a:r>
          </a:p>
          <a:p>
            <a:pPr fontAlgn="base"/>
            <a:r>
              <a:rPr lang="uk-UA" dirty="0"/>
              <a:t>Сама інформація, яку А передав Б через </a:t>
            </a:r>
            <a:r>
              <a:rPr lang="uk-UA" dirty="0" err="1"/>
              <a:t>блокчейн</a:t>
            </a:r>
            <a:r>
              <a:rPr lang="uk-UA" dirty="0"/>
              <a:t>, може бути і монетою, тобто використовуватися як валюта, і підписом, і ліцензією, і голосом на виборах.</a:t>
            </a:r>
          </a:p>
        </p:txBody>
      </p:sp>
      <p:pic>
        <p:nvPicPr>
          <p:cNvPr id="7170" name="Picture 2" descr="C:\Users\asus\Desktop\blockchain-ar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9" y="176393"/>
            <a:ext cx="9011879"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48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39" y="13111"/>
            <a:ext cx="9144000" cy="3416320"/>
          </a:xfrm>
          <a:prstGeom prst="rect">
            <a:avLst/>
          </a:prstGeom>
        </p:spPr>
        <p:txBody>
          <a:bodyPr wrap="square">
            <a:spAutoFit/>
          </a:bodyPr>
          <a:lstStyle/>
          <a:p>
            <a:pPr fontAlgn="base"/>
            <a:r>
              <a:rPr lang="uk-UA" dirty="0"/>
              <a:t>Вперше технологія </a:t>
            </a:r>
            <a:r>
              <a:rPr lang="uk-UA" dirty="0" err="1"/>
              <a:t>блокчейн</a:t>
            </a:r>
            <a:r>
              <a:rPr lang="uk-UA" dirty="0"/>
              <a:t> була застосована в 2009 році при створенні </a:t>
            </a:r>
            <a:r>
              <a:rPr lang="uk-UA" dirty="0" err="1"/>
              <a:t>криптовалюти</a:t>
            </a:r>
            <a:r>
              <a:rPr lang="uk-UA" dirty="0"/>
              <a:t> «</a:t>
            </a:r>
            <a:r>
              <a:rPr lang="uk-UA" dirty="0" err="1"/>
              <a:t>біткоін</a:t>
            </a:r>
            <a:r>
              <a:rPr lang="uk-UA" dirty="0"/>
              <a:t>» і отримала широку популярність й для розробки інших </a:t>
            </a:r>
            <a:r>
              <a:rPr lang="uk-UA" dirty="0" err="1"/>
              <a:t>кріптовают</a:t>
            </a:r>
            <a:r>
              <a:rPr lang="uk-UA" dirty="0"/>
              <a:t>, наприклад, </a:t>
            </a:r>
            <a:r>
              <a:rPr lang="uk-UA" dirty="0" err="1"/>
              <a:t>ефіріума</a:t>
            </a:r>
            <a:r>
              <a:rPr lang="uk-UA" dirty="0"/>
              <a:t> (</a:t>
            </a:r>
            <a:r>
              <a:rPr lang="en-US" dirty="0"/>
              <a:t>eth), </a:t>
            </a:r>
            <a:r>
              <a:rPr lang="uk-UA" dirty="0" err="1"/>
              <a:t>ріпла</a:t>
            </a:r>
            <a:r>
              <a:rPr lang="uk-UA" dirty="0"/>
              <a:t> і </a:t>
            </a:r>
            <a:r>
              <a:rPr lang="uk-UA" dirty="0" err="1"/>
              <a:t>лайткоіну</a:t>
            </a:r>
            <a:r>
              <a:rPr lang="uk-UA" dirty="0"/>
              <a:t>. Позитивні якості системи сприяли її подальшому проникненню в економіку і зараз </a:t>
            </a:r>
            <a:r>
              <a:rPr lang="uk-UA" dirty="0" err="1"/>
              <a:t>блокчейн</a:t>
            </a:r>
            <a:r>
              <a:rPr lang="uk-UA" dirty="0"/>
              <a:t> застосовують в банківській сфері, державному управлінні, юриспруденції та інших сферах.</a:t>
            </a:r>
          </a:p>
          <a:p>
            <a:pPr fontAlgn="base"/>
            <a:r>
              <a:rPr lang="uk-UA" dirty="0"/>
              <a:t>Так, наприклад, влітку 2017 року компанії </a:t>
            </a:r>
            <a:r>
              <a:rPr lang="en-US" dirty="0"/>
              <a:t>Accenture </a:t>
            </a:r>
            <a:r>
              <a:rPr lang="uk-UA" dirty="0"/>
              <a:t>і </a:t>
            </a:r>
            <a:r>
              <a:rPr lang="en-US" dirty="0"/>
              <a:t>Microsoft </a:t>
            </a:r>
            <a:r>
              <a:rPr lang="uk-UA" dirty="0"/>
              <a:t>представили </a:t>
            </a:r>
            <a:r>
              <a:rPr lang="uk-UA" dirty="0" err="1"/>
              <a:t>блокчейн</a:t>
            </a:r>
            <a:r>
              <a:rPr lang="uk-UA" dirty="0"/>
              <a:t> технологію цифрового посвідчення особи. </a:t>
            </a:r>
            <a:r>
              <a:rPr lang="uk-UA" dirty="0" err="1"/>
              <a:t>Блокчейн</a:t>
            </a:r>
            <a:r>
              <a:rPr lang="uk-UA" dirty="0"/>
              <a:t> </a:t>
            </a:r>
            <a:r>
              <a:rPr lang="uk-UA" dirty="0" err="1"/>
              <a:t>стартапи</a:t>
            </a:r>
            <a:r>
              <a:rPr lang="uk-UA" dirty="0"/>
              <a:t> від </a:t>
            </a:r>
            <a:r>
              <a:rPr lang="en-US" dirty="0"/>
              <a:t>Civic </a:t>
            </a:r>
            <a:r>
              <a:rPr lang="uk-UA" dirty="0"/>
              <a:t>і </a:t>
            </a:r>
            <a:r>
              <a:rPr lang="en-US" dirty="0" err="1"/>
              <a:t>UniquID</a:t>
            </a:r>
            <a:r>
              <a:rPr lang="en-US" dirty="0"/>
              <a:t> Wallet </a:t>
            </a:r>
            <a:r>
              <a:rPr lang="uk-UA" dirty="0"/>
              <a:t>дозволяють людям створювати цифрові документи, що засвідчують особу, які неможливо підробити - можливо, в майбутньому вони замінять «традиційні» паспорти, водійські права та інші документи. Про розробку та плани стосовно використання </a:t>
            </a:r>
            <a:r>
              <a:rPr lang="uk-UA" dirty="0" err="1"/>
              <a:t>блокчейну</a:t>
            </a:r>
            <a:r>
              <a:rPr lang="uk-UA" dirty="0"/>
              <a:t> в майбутньому неодноразово заявляли міжнародні платіжні системи </a:t>
            </a:r>
            <a:r>
              <a:rPr lang="en-US" dirty="0"/>
              <a:t>SWIFT, Master</a:t>
            </a:r>
            <a:r>
              <a:rPr lang="uk-UA" dirty="0"/>
              <a:t>С</a:t>
            </a:r>
            <a:r>
              <a:rPr lang="en-US" dirty="0" err="1"/>
              <a:t>ard</a:t>
            </a:r>
            <a:r>
              <a:rPr lang="en-US" dirty="0"/>
              <a:t> </a:t>
            </a:r>
            <a:r>
              <a:rPr lang="uk-UA" dirty="0"/>
              <a:t>й </a:t>
            </a:r>
            <a:r>
              <a:rPr lang="en-US" dirty="0"/>
              <a:t>VISA. </a:t>
            </a:r>
            <a:r>
              <a:rPr lang="uk-UA" dirty="0"/>
              <a:t>В Естонії держава використовує електронну </a:t>
            </a:r>
            <a:r>
              <a:rPr lang="uk-UA" dirty="0" err="1"/>
              <a:t>блокчейн</a:t>
            </a:r>
            <a:r>
              <a:rPr lang="uk-UA" dirty="0"/>
              <a:t>-систему обліку громадянства.</a:t>
            </a:r>
          </a:p>
        </p:txBody>
      </p:sp>
      <p:pic>
        <p:nvPicPr>
          <p:cNvPr id="8194" name="Picture 2" descr="C:\Users\asus\Desktop\завантаженн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2831"/>
            <a:ext cx="9119561" cy="326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85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10" y="2056686"/>
            <a:ext cx="9144000" cy="4801314"/>
          </a:xfrm>
          <a:prstGeom prst="rect">
            <a:avLst/>
          </a:prstGeom>
        </p:spPr>
        <p:txBody>
          <a:bodyPr wrap="square">
            <a:spAutoFit/>
          </a:bodyPr>
          <a:lstStyle/>
          <a:p>
            <a:pPr fontAlgn="base"/>
            <a:r>
              <a:rPr lang="ru-RU" dirty="0" err="1"/>
              <a:t>Блокчейн</a:t>
            </a:r>
            <a:r>
              <a:rPr lang="ru-RU" dirty="0"/>
              <a:t> - </a:t>
            </a:r>
            <a:r>
              <a:rPr lang="ru-RU" dirty="0" err="1"/>
              <a:t>це</a:t>
            </a:r>
            <a:r>
              <a:rPr lang="ru-RU" dirty="0"/>
              <a:t> </a:t>
            </a:r>
            <a:r>
              <a:rPr lang="ru-RU" dirty="0" err="1"/>
              <a:t>технологія</a:t>
            </a:r>
            <a:r>
              <a:rPr lang="ru-RU" dirty="0"/>
              <a:t> </a:t>
            </a:r>
            <a:r>
              <a:rPr lang="ru-RU" dirty="0" err="1"/>
              <a:t>обробки</a:t>
            </a:r>
            <a:r>
              <a:rPr lang="ru-RU" dirty="0"/>
              <a:t>, </a:t>
            </a:r>
            <a:r>
              <a:rPr lang="ru-RU" dirty="0" err="1"/>
              <a:t>зберігання</a:t>
            </a:r>
            <a:r>
              <a:rPr lang="ru-RU" dirty="0"/>
              <a:t> </a:t>
            </a:r>
            <a:r>
              <a:rPr lang="ru-RU" dirty="0" err="1"/>
              <a:t>інформації</a:t>
            </a:r>
            <a:r>
              <a:rPr lang="ru-RU" dirty="0"/>
              <a:t> та </a:t>
            </a:r>
            <a:r>
              <a:rPr lang="ru-RU" dirty="0" err="1"/>
              <a:t>ідентифікації</a:t>
            </a:r>
            <a:r>
              <a:rPr lang="ru-RU" dirty="0"/>
              <a:t> </a:t>
            </a:r>
            <a:r>
              <a:rPr lang="ru-RU" dirty="0" err="1"/>
              <a:t>клієнтів</a:t>
            </a:r>
            <a:r>
              <a:rPr lang="ru-RU" dirty="0"/>
              <a:t>. </a:t>
            </a:r>
            <a:r>
              <a:rPr lang="ru-RU" dirty="0" err="1"/>
              <a:t>Дослівно</a:t>
            </a:r>
            <a:r>
              <a:rPr lang="ru-RU" dirty="0"/>
              <a:t> з </a:t>
            </a:r>
            <a:r>
              <a:rPr lang="ru-RU" dirty="0" err="1"/>
              <a:t>англійської</a:t>
            </a:r>
            <a:r>
              <a:rPr lang="ru-RU" dirty="0"/>
              <a:t> </a:t>
            </a:r>
            <a:r>
              <a:rPr lang="ru-RU" dirty="0" err="1"/>
              <a:t>блокчейн</a:t>
            </a:r>
            <a:r>
              <a:rPr lang="ru-RU" dirty="0"/>
              <a:t> (</a:t>
            </a:r>
            <a:r>
              <a:rPr lang="en-US" dirty="0" err="1"/>
              <a:t>blockchain</a:t>
            </a:r>
            <a:r>
              <a:rPr lang="en-US" dirty="0"/>
              <a:t>) </a:t>
            </a:r>
            <a:r>
              <a:rPr lang="ru-RU" dirty="0" err="1"/>
              <a:t>перекладається</a:t>
            </a:r>
            <a:r>
              <a:rPr lang="ru-RU" dirty="0"/>
              <a:t>, як «</a:t>
            </a:r>
            <a:r>
              <a:rPr lang="ru-RU" dirty="0" err="1"/>
              <a:t>ланцюжок</a:t>
            </a:r>
            <a:r>
              <a:rPr lang="ru-RU" dirty="0"/>
              <a:t> </a:t>
            </a:r>
            <a:r>
              <a:rPr lang="ru-RU" dirty="0" err="1"/>
              <a:t>блоків</a:t>
            </a:r>
            <a:r>
              <a:rPr lang="ru-RU" dirty="0"/>
              <a:t>», а сама </a:t>
            </a:r>
            <a:r>
              <a:rPr lang="ru-RU" dirty="0" err="1"/>
              <a:t>технологія</a:t>
            </a:r>
            <a:r>
              <a:rPr lang="ru-RU" dirty="0"/>
              <a:t> </a:t>
            </a:r>
            <a:r>
              <a:rPr lang="ru-RU" dirty="0" err="1"/>
              <a:t>була</a:t>
            </a:r>
            <a:r>
              <a:rPr lang="ru-RU" dirty="0"/>
              <a:t> </a:t>
            </a:r>
            <a:r>
              <a:rPr lang="ru-RU" dirty="0" err="1"/>
              <a:t>запропонована</a:t>
            </a:r>
            <a:r>
              <a:rPr lang="ru-RU" dirty="0"/>
              <a:t> в 2008 </a:t>
            </a:r>
            <a:r>
              <a:rPr lang="ru-RU" dirty="0" err="1"/>
              <a:t>році</a:t>
            </a:r>
            <a:r>
              <a:rPr lang="ru-RU" dirty="0"/>
              <a:t> </a:t>
            </a:r>
            <a:r>
              <a:rPr lang="ru-RU" dirty="0" err="1"/>
              <a:t>Сатоши</a:t>
            </a:r>
            <a:r>
              <a:rPr lang="ru-RU" dirty="0"/>
              <a:t> </a:t>
            </a:r>
            <a:r>
              <a:rPr lang="ru-RU" dirty="0" err="1"/>
              <a:t>Накамато</a:t>
            </a:r>
            <a:r>
              <a:rPr lang="ru-RU" dirty="0"/>
              <a:t> (</a:t>
            </a:r>
            <a:r>
              <a:rPr lang="ru-RU" dirty="0" err="1"/>
              <a:t>псевдонім</a:t>
            </a:r>
            <a:r>
              <a:rPr lang="ru-RU" dirty="0"/>
              <a:t> </a:t>
            </a:r>
            <a:r>
              <a:rPr lang="ru-RU" dirty="0" err="1"/>
              <a:t>людини</a:t>
            </a:r>
            <a:r>
              <a:rPr lang="ru-RU" dirty="0"/>
              <a:t> </a:t>
            </a:r>
            <a:r>
              <a:rPr lang="ru-RU" dirty="0" err="1"/>
              <a:t>або</a:t>
            </a:r>
            <a:r>
              <a:rPr lang="ru-RU" dirty="0"/>
              <a:t> </a:t>
            </a:r>
            <a:r>
              <a:rPr lang="ru-RU" dirty="0" err="1"/>
              <a:t>групи</a:t>
            </a:r>
            <a:r>
              <a:rPr lang="ru-RU" dirty="0"/>
              <a:t> </a:t>
            </a:r>
            <a:r>
              <a:rPr lang="ru-RU" dirty="0" err="1"/>
              <a:t>дюлей</a:t>
            </a:r>
            <a:r>
              <a:rPr lang="ru-RU" dirty="0"/>
              <a:t>). </a:t>
            </a:r>
            <a:r>
              <a:rPr lang="ru-RU" dirty="0" err="1"/>
              <a:t>Головні</a:t>
            </a:r>
            <a:r>
              <a:rPr lang="ru-RU" dirty="0"/>
              <a:t> </a:t>
            </a:r>
            <a:r>
              <a:rPr lang="ru-RU" dirty="0" err="1"/>
              <a:t>особливості</a:t>
            </a:r>
            <a:r>
              <a:rPr lang="ru-RU" dirty="0"/>
              <a:t> </a:t>
            </a:r>
            <a:r>
              <a:rPr lang="ru-RU" dirty="0" err="1"/>
              <a:t>блокчейн</a:t>
            </a:r>
            <a:r>
              <a:rPr lang="ru-RU" dirty="0"/>
              <a:t> </a:t>
            </a:r>
            <a:r>
              <a:rPr lang="ru-RU" dirty="0" err="1"/>
              <a:t>технології</a:t>
            </a:r>
            <a:r>
              <a:rPr lang="ru-RU" dirty="0"/>
              <a:t>:</a:t>
            </a:r>
          </a:p>
          <a:p>
            <a:pPr fontAlgn="base"/>
            <a:r>
              <a:rPr lang="ru-RU" dirty="0" err="1"/>
              <a:t>прозорість</a:t>
            </a:r>
            <a:r>
              <a:rPr lang="ru-RU" dirty="0"/>
              <a:t> - в </a:t>
            </a:r>
            <a:r>
              <a:rPr lang="ru-RU" dirty="0" err="1"/>
              <a:t>блокчейні</a:t>
            </a:r>
            <a:r>
              <a:rPr lang="ru-RU" dirty="0"/>
              <a:t> </a:t>
            </a:r>
            <a:r>
              <a:rPr lang="ru-RU" dirty="0" err="1"/>
              <a:t>зберігаються</a:t>
            </a:r>
            <a:r>
              <a:rPr lang="ru-RU" dirty="0"/>
              <a:t> </a:t>
            </a:r>
            <a:r>
              <a:rPr lang="ru-RU" dirty="0" err="1"/>
              <a:t>дані</a:t>
            </a:r>
            <a:r>
              <a:rPr lang="ru-RU" dirty="0"/>
              <a:t> про </a:t>
            </a:r>
            <a:r>
              <a:rPr lang="ru-RU" dirty="0" err="1"/>
              <a:t>всі</a:t>
            </a:r>
            <a:r>
              <a:rPr lang="ru-RU" dirty="0"/>
              <a:t> </a:t>
            </a:r>
            <a:r>
              <a:rPr lang="ru-RU" dirty="0" err="1"/>
              <a:t>проведені</a:t>
            </a:r>
            <a:r>
              <a:rPr lang="ru-RU" dirty="0"/>
              <a:t> </a:t>
            </a:r>
            <a:r>
              <a:rPr lang="ru-RU" dirty="0" err="1"/>
              <a:t>операції</a:t>
            </a:r>
            <a:r>
              <a:rPr lang="ru-RU" dirty="0"/>
              <a:t> за всю </a:t>
            </a:r>
            <a:r>
              <a:rPr lang="ru-RU" dirty="0" err="1"/>
              <a:t>історію</a:t>
            </a:r>
            <a:r>
              <a:rPr lang="ru-RU" dirty="0"/>
              <a:t> </a:t>
            </a:r>
            <a:r>
              <a:rPr lang="ru-RU" dirty="0" err="1"/>
              <a:t>створення</a:t>
            </a:r>
            <a:r>
              <a:rPr lang="ru-RU" dirty="0"/>
              <a:t> </a:t>
            </a:r>
            <a:r>
              <a:rPr lang="ru-RU" dirty="0" err="1"/>
              <a:t>системи</a:t>
            </a:r>
            <a:r>
              <a:rPr lang="ru-RU" dirty="0"/>
              <a:t> (</a:t>
            </a:r>
            <a:r>
              <a:rPr lang="ru-RU" dirty="0" err="1"/>
              <a:t>криптовалюти</a:t>
            </a:r>
            <a:r>
              <a:rPr lang="ru-RU" dirty="0"/>
              <a:t>)</a:t>
            </a:r>
          </a:p>
          <a:p>
            <a:pPr fontAlgn="base"/>
            <a:r>
              <a:rPr lang="ru-RU" dirty="0" err="1"/>
              <a:t>стабільність</a:t>
            </a:r>
            <a:r>
              <a:rPr lang="ru-RU" dirty="0"/>
              <a:t> - </a:t>
            </a:r>
            <a:r>
              <a:rPr lang="ru-RU" dirty="0" err="1"/>
              <a:t>ви</a:t>
            </a:r>
            <a:r>
              <a:rPr lang="ru-RU" dirty="0"/>
              <a:t> не </a:t>
            </a:r>
            <a:r>
              <a:rPr lang="uk-UA" dirty="0" smtClean="0"/>
              <a:t>можете</a:t>
            </a:r>
            <a:r>
              <a:rPr lang="ru-RU" dirty="0" smtClean="0"/>
              <a:t> </a:t>
            </a:r>
            <a:r>
              <a:rPr lang="ru-RU" dirty="0" err="1"/>
              <a:t>видалити</a:t>
            </a:r>
            <a:r>
              <a:rPr lang="ru-RU" dirty="0"/>
              <a:t> </a:t>
            </a:r>
            <a:r>
              <a:rPr lang="ru-RU" dirty="0" err="1"/>
              <a:t>або</a:t>
            </a:r>
            <a:r>
              <a:rPr lang="ru-RU" dirty="0"/>
              <a:t> </a:t>
            </a:r>
            <a:r>
              <a:rPr lang="ru-RU" dirty="0" err="1"/>
              <a:t>замінити</a:t>
            </a:r>
            <a:r>
              <a:rPr lang="ru-RU" dirty="0"/>
              <a:t> </a:t>
            </a:r>
            <a:r>
              <a:rPr lang="ru-RU" dirty="0" err="1"/>
              <a:t>інформацію</a:t>
            </a:r>
            <a:r>
              <a:rPr lang="ru-RU" dirty="0"/>
              <a:t> «</a:t>
            </a:r>
            <a:r>
              <a:rPr lang="ru-RU" dirty="0" err="1"/>
              <a:t>заднім</a:t>
            </a:r>
            <a:r>
              <a:rPr lang="ru-RU" dirty="0"/>
              <a:t> числом», а </a:t>
            </a:r>
            <a:r>
              <a:rPr lang="ru-RU" dirty="0" err="1"/>
              <a:t>тільки</a:t>
            </a:r>
            <a:r>
              <a:rPr lang="ru-RU" dirty="0"/>
              <a:t> </a:t>
            </a:r>
            <a:r>
              <a:rPr lang="ru-RU" dirty="0" err="1"/>
              <a:t>здійснити</a:t>
            </a:r>
            <a:r>
              <a:rPr lang="ru-RU" dirty="0"/>
              <a:t> </a:t>
            </a:r>
            <a:r>
              <a:rPr lang="ru-RU" dirty="0" err="1"/>
              <a:t>нову</a:t>
            </a:r>
            <a:r>
              <a:rPr lang="ru-RU" dirty="0"/>
              <a:t> угоду</a:t>
            </a:r>
          </a:p>
          <a:p>
            <a:pPr fontAlgn="base"/>
            <a:r>
              <a:rPr lang="ru-RU" dirty="0" err="1"/>
              <a:t>незалежність</a:t>
            </a:r>
            <a:r>
              <a:rPr lang="ru-RU" dirty="0"/>
              <a:t> - </a:t>
            </a:r>
            <a:r>
              <a:rPr lang="ru-RU" dirty="0" err="1"/>
              <a:t>інформація</a:t>
            </a:r>
            <a:r>
              <a:rPr lang="ru-RU" dirty="0"/>
              <a:t> </a:t>
            </a:r>
            <a:r>
              <a:rPr lang="ru-RU" dirty="0" err="1"/>
              <a:t>зберігається</a:t>
            </a:r>
            <a:r>
              <a:rPr lang="ru-RU" dirty="0"/>
              <a:t> не на одному центральному </a:t>
            </a:r>
            <a:r>
              <a:rPr lang="ru-RU" dirty="0" err="1"/>
              <a:t>сервері</a:t>
            </a:r>
            <a:r>
              <a:rPr lang="ru-RU" dirty="0"/>
              <a:t>, а на </a:t>
            </a:r>
            <a:r>
              <a:rPr lang="ru-RU" dirty="0" err="1"/>
              <a:t>безлічі</a:t>
            </a:r>
            <a:r>
              <a:rPr lang="ru-RU" dirty="0"/>
              <a:t> </a:t>
            </a:r>
            <a:r>
              <a:rPr lang="ru-RU" dirty="0" err="1"/>
              <a:t>комп'ютерів</a:t>
            </a:r>
            <a:r>
              <a:rPr lang="ru-RU" dirty="0"/>
              <a:t> </a:t>
            </a:r>
            <a:r>
              <a:rPr lang="ru-RU" dirty="0" err="1"/>
              <a:t>учасників</a:t>
            </a:r>
            <a:r>
              <a:rPr lang="ru-RU" dirty="0"/>
              <a:t> </a:t>
            </a:r>
            <a:r>
              <a:rPr lang="ru-RU" dirty="0" err="1"/>
              <a:t>мережі</a:t>
            </a:r>
            <a:r>
              <a:rPr lang="ru-RU" dirty="0"/>
              <a:t>.</a:t>
            </a:r>
          </a:p>
          <a:p>
            <a:pPr fontAlgn="base"/>
            <a:r>
              <a:rPr lang="ru-RU" dirty="0"/>
              <a:t>Роботу </a:t>
            </a:r>
            <a:r>
              <a:rPr lang="ru-RU" dirty="0" err="1"/>
              <a:t>блокчейну</a:t>
            </a:r>
            <a:r>
              <a:rPr lang="ru-RU" dirty="0"/>
              <a:t> </a:t>
            </a:r>
            <a:r>
              <a:rPr lang="ru-RU" dirty="0" err="1"/>
              <a:t>можна</a:t>
            </a:r>
            <a:r>
              <a:rPr lang="ru-RU" dirty="0"/>
              <a:t> </a:t>
            </a:r>
            <a:r>
              <a:rPr lang="ru-RU" dirty="0" err="1"/>
              <a:t>зіставити</a:t>
            </a:r>
            <a:r>
              <a:rPr lang="ru-RU" dirty="0"/>
              <a:t> з </a:t>
            </a:r>
            <a:r>
              <a:rPr lang="en-US" dirty="0"/>
              <a:t>Torrent - </a:t>
            </a:r>
            <a:r>
              <a:rPr lang="ru-RU" dirty="0" err="1"/>
              <a:t>функціонування</a:t>
            </a:r>
            <a:r>
              <a:rPr lang="ru-RU" dirty="0"/>
              <a:t> </a:t>
            </a:r>
            <a:r>
              <a:rPr lang="ru-RU" dirty="0" err="1"/>
              <a:t>системи</a:t>
            </a:r>
            <a:r>
              <a:rPr lang="ru-RU" dirty="0"/>
              <a:t> </a:t>
            </a:r>
            <a:r>
              <a:rPr lang="ru-RU" dirty="0" err="1"/>
              <a:t>відбувається</a:t>
            </a:r>
            <a:r>
              <a:rPr lang="ru-RU" dirty="0"/>
              <a:t> в </a:t>
            </a:r>
            <a:r>
              <a:rPr lang="ru-RU" dirty="0" err="1"/>
              <a:t>режимі</a:t>
            </a:r>
            <a:r>
              <a:rPr lang="ru-RU" dirty="0"/>
              <a:t> </a:t>
            </a:r>
            <a:r>
              <a:rPr lang="en-US" dirty="0"/>
              <a:t>P2P (peer to peer - </a:t>
            </a:r>
            <a:r>
              <a:rPr lang="ru-RU" dirty="0" err="1"/>
              <a:t>комп'ютерна</a:t>
            </a:r>
            <a:r>
              <a:rPr lang="ru-RU" dirty="0"/>
              <a:t> мережа, де </a:t>
            </a:r>
            <a:r>
              <a:rPr lang="ru-RU" dirty="0" err="1"/>
              <a:t>всі</a:t>
            </a:r>
            <a:r>
              <a:rPr lang="ru-RU" dirty="0"/>
              <a:t> </a:t>
            </a:r>
            <a:r>
              <a:rPr lang="ru-RU" dirty="0" err="1"/>
              <a:t>учасники</a:t>
            </a:r>
            <a:r>
              <a:rPr lang="ru-RU" dirty="0"/>
              <a:t> </a:t>
            </a:r>
            <a:r>
              <a:rPr lang="ru-RU" dirty="0" err="1"/>
              <a:t>рівноправні</a:t>
            </a:r>
            <a:r>
              <a:rPr lang="ru-RU" dirty="0"/>
              <a:t>). Коли ми </a:t>
            </a:r>
            <a:r>
              <a:rPr lang="ru-RU" dirty="0" err="1"/>
              <a:t>завантажуємо</a:t>
            </a:r>
            <a:r>
              <a:rPr lang="ru-RU" dirty="0"/>
              <a:t> </a:t>
            </a:r>
            <a:r>
              <a:rPr lang="ru-RU" dirty="0" err="1"/>
              <a:t>фільм</a:t>
            </a:r>
            <a:r>
              <a:rPr lang="ru-RU" dirty="0"/>
              <a:t> з </a:t>
            </a:r>
            <a:r>
              <a:rPr lang="ru-RU" dirty="0" err="1"/>
              <a:t>трекеру</a:t>
            </a:r>
            <a:r>
              <a:rPr lang="ru-RU" dirty="0"/>
              <a:t>, </a:t>
            </a:r>
            <a:r>
              <a:rPr lang="ru-RU" dirty="0" err="1"/>
              <a:t>центральний</a:t>
            </a:r>
            <a:r>
              <a:rPr lang="ru-RU" dirty="0"/>
              <a:t> сервер не </a:t>
            </a:r>
            <a:r>
              <a:rPr lang="ru-RU" dirty="0" err="1"/>
              <a:t>використовується</a:t>
            </a:r>
            <a:r>
              <a:rPr lang="ru-RU" dirty="0"/>
              <a:t>. Файл </a:t>
            </a:r>
            <a:r>
              <a:rPr lang="ru-RU" dirty="0" err="1"/>
              <a:t>безпосередньо</a:t>
            </a:r>
            <a:r>
              <a:rPr lang="ru-RU" dirty="0"/>
              <a:t> </a:t>
            </a:r>
            <a:r>
              <a:rPr lang="ru-RU" dirty="0" err="1"/>
              <a:t>завантажується</a:t>
            </a:r>
            <a:r>
              <a:rPr lang="ru-RU" dirty="0"/>
              <a:t> з </a:t>
            </a:r>
            <a:r>
              <a:rPr lang="ru-RU" dirty="0" err="1"/>
              <a:t>комп'ютера</a:t>
            </a:r>
            <a:r>
              <a:rPr lang="ru-RU" dirty="0"/>
              <a:t> такого ж </a:t>
            </a:r>
            <a:r>
              <a:rPr lang="ru-RU" dirty="0" err="1"/>
              <a:t>учасника</a:t>
            </a:r>
            <a:r>
              <a:rPr lang="ru-RU" dirty="0"/>
              <a:t> торрента, як і </a:t>
            </a:r>
            <a:r>
              <a:rPr lang="ru-RU" dirty="0" err="1"/>
              <a:t>ви</a:t>
            </a:r>
            <a:r>
              <a:rPr lang="ru-RU" dirty="0"/>
              <a:t>. </a:t>
            </a:r>
            <a:r>
              <a:rPr lang="ru-RU" dirty="0" err="1"/>
              <a:t>Аналогічно</a:t>
            </a:r>
            <a:r>
              <a:rPr lang="ru-RU" dirty="0"/>
              <a:t> і в </a:t>
            </a:r>
            <a:r>
              <a:rPr lang="en-US" dirty="0" err="1"/>
              <a:t>blockchain</a:t>
            </a:r>
            <a:r>
              <a:rPr lang="en-US" dirty="0"/>
              <a:t>. </a:t>
            </a:r>
            <a:r>
              <a:rPr lang="ru-RU" dirty="0" err="1"/>
              <a:t>Усі</a:t>
            </a:r>
            <a:r>
              <a:rPr lang="ru-RU" dirty="0"/>
              <a:t> </a:t>
            </a:r>
            <a:r>
              <a:rPr lang="ru-RU" dirty="0" err="1"/>
              <a:t>транзакції</a:t>
            </a:r>
            <a:r>
              <a:rPr lang="ru-RU" dirty="0"/>
              <a:t> </a:t>
            </a:r>
            <a:r>
              <a:rPr lang="ru-RU" dirty="0" err="1"/>
              <a:t>проводяться</a:t>
            </a:r>
            <a:r>
              <a:rPr lang="ru-RU" dirty="0"/>
              <a:t> </a:t>
            </a:r>
            <a:r>
              <a:rPr lang="ru-RU" dirty="0" err="1"/>
              <a:t>між</a:t>
            </a:r>
            <a:r>
              <a:rPr lang="ru-RU" dirty="0"/>
              <a:t> </a:t>
            </a:r>
            <a:r>
              <a:rPr lang="ru-RU" dirty="0" err="1"/>
              <a:t>учасниками</a:t>
            </a:r>
            <a:r>
              <a:rPr lang="ru-RU" dirty="0"/>
              <a:t> </a:t>
            </a:r>
            <a:r>
              <a:rPr lang="ru-RU" dirty="0" err="1"/>
              <a:t>мережі</a:t>
            </a:r>
            <a:r>
              <a:rPr lang="ru-RU" dirty="0"/>
              <a:t> </a:t>
            </a:r>
            <a:r>
              <a:rPr lang="ru-RU" dirty="0" err="1"/>
              <a:t>безпосередньо</a:t>
            </a:r>
            <a:r>
              <a:rPr lang="ru-RU" dirty="0"/>
              <a:t>. А </a:t>
            </a:r>
            <a:r>
              <a:rPr lang="ru-RU" dirty="0" err="1"/>
              <a:t>здійснюються</a:t>
            </a:r>
            <a:r>
              <a:rPr lang="ru-RU" dirty="0"/>
              <a:t> вони за </a:t>
            </a:r>
            <a:r>
              <a:rPr lang="ru-RU" dirty="0" err="1"/>
              <a:t>рахунок</a:t>
            </a:r>
            <a:r>
              <a:rPr lang="ru-RU" dirty="0"/>
              <a:t> того, </a:t>
            </a:r>
            <a:r>
              <a:rPr lang="ru-RU" dirty="0" err="1"/>
              <a:t>що</a:t>
            </a:r>
            <a:r>
              <a:rPr lang="ru-RU" dirty="0"/>
              <a:t> </a:t>
            </a:r>
            <a:r>
              <a:rPr lang="ru-RU" dirty="0" err="1"/>
              <a:t>їхні</a:t>
            </a:r>
            <a:r>
              <a:rPr lang="ru-RU" dirty="0"/>
              <a:t> </a:t>
            </a:r>
            <a:r>
              <a:rPr lang="ru-RU" dirty="0" err="1"/>
              <a:t>комп'ютери</a:t>
            </a:r>
            <a:r>
              <a:rPr lang="ru-RU" dirty="0"/>
              <a:t> </a:t>
            </a:r>
            <a:r>
              <a:rPr lang="ru-RU" dirty="0" err="1"/>
              <a:t>під'єднані</a:t>
            </a:r>
            <a:r>
              <a:rPr lang="ru-RU" dirty="0"/>
              <a:t> до </a:t>
            </a:r>
            <a:r>
              <a:rPr lang="ru-RU" dirty="0" err="1"/>
              <a:t>однієї</a:t>
            </a:r>
            <a:r>
              <a:rPr lang="ru-RU" dirty="0"/>
              <a:t> </a:t>
            </a:r>
            <a:r>
              <a:rPr lang="ru-RU" dirty="0" err="1"/>
              <a:t>мережі</a:t>
            </a:r>
            <a:r>
              <a:rPr lang="ru-RU" dirty="0"/>
              <a:t> - </a:t>
            </a:r>
            <a:r>
              <a:rPr lang="ru-RU" dirty="0" err="1"/>
              <a:t>блокчейн</a:t>
            </a:r>
            <a:r>
              <a:rPr lang="ru-RU" dirty="0"/>
              <a:t>.</a:t>
            </a:r>
          </a:p>
        </p:txBody>
      </p:sp>
    </p:spTree>
    <p:extLst>
      <p:ext uri="{BB962C8B-B14F-4D97-AF65-F5344CB8AC3E}">
        <p14:creationId xmlns:p14="http://schemas.microsoft.com/office/powerpoint/2010/main" val="1936492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centralized_vs_deventralized_vs_distribu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 y="0"/>
            <a:ext cx="9143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7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62" y="404664"/>
            <a:ext cx="9144000" cy="5509200"/>
          </a:xfrm>
          <a:prstGeom prst="rect">
            <a:avLst/>
          </a:prstGeom>
        </p:spPr>
        <p:txBody>
          <a:bodyPr wrap="square">
            <a:spAutoFit/>
          </a:bodyPr>
          <a:lstStyle/>
          <a:p>
            <a:pPr algn="ctr"/>
            <a:r>
              <a:rPr lang="uk-UA" sz="3200" b="1" dirty="0"/>
              <a:t>Тема 1. </a:t>
            </a:r>
            <a:r>
              <a:rPr lang="uk-UA" sz="3200" b="1" dirty="0" smtClean="0"/>
              <a:t>Сутність </a:t>
            </a:r>
            <a:r>
              <a:rPr lang="uk-UA" sz="3200" b="1" dirty="0"/>
              <a:t>та особливості системи електронного урядування</a:t>
            </a:r>
            <a:r>
              <a:rPr lang="uk-UA" sz="3200" dirty="0"/>
              <a:t>.</a:t>
            </a:r>
            <a:endParaRPr lang="ru-RU" sz="3200" dirty="0"/>
          </a:p>
          <a:p>
            <a:pPr marL="514350" indent="-514350">
              <a:buFont typeface="+mj-lt"/>
              <a:buAutoNum type="arabicPeriod"/>
            </a:pPr>
            <a:r>
              <a:rPr lang="uk-UA" sz="3200" dirty="0" smtClean="0"/>
              <a:t>Визначення </a:t>
            </a:r>
            <a:r>
              <a:rPr lang="uk-UA" sz="3200" dirty="0"/>
              <a:t>та сутність системи електронного урядування.	 </a:t>
            </a:r>
            <a:endParaRPr lang="ru-RU" sz="3200" dirty="0"/>
          </a:p>
          <a:p>
            <a:pPr marL="514350" indent="-514350">
              <a:buFont typeface="+mj-lt"/>
              <a:buAutoNum type="arabicPeriod"/>
            </a:pPr>
            <a:r>
              <a:rPr lang="uk-UA" sz="3200" dirty="0"/>
              <a:t>Концептуальні засади системи електронного урядування. </a:t>
            </a:r>
            <a:endParaRPr lang="uk-UA" sz="3200" dirty="0" smtClean="0"/>
          </a:p>
          <a:p>
            <a:pPr marL="514350" indent="-514350">
              <a:buFont typeface="+mj-lt"/>
              <a:buAutoNum type="arabicPeriod"/>
            </a:pPr>
            <a:r>
              <a:rPr lang="uk-UA" sz="3200" dirty="0" smtClean="0"/>
              <a:t>Специфіка </a:t>
            </a:r>
            <a:r>
              <a:rPr lang="uk-UA" sz="3200" dirty="0"/>
              <a:t>визначення системи електронного урядування</a:t>
            </a:r>
            <a:r>
              <a:rPr lang="uk-UA" sz="3200" dirty="0" smtClean="0"/>
              <a:t>. </a:t>
            </a:r>
          </a:p>
          <a:p>
            <a:pPr marL="514350" indent="-514350">
              <a:buFont typeface="+mj-lt"/>
              <a:buAutoNum type="arabicPeriod"/>
            </a:pPr>
            <a:r>
              <a:rPr lang="uk-UA" sz="3200" dirty="0" smtClean="0"/>
              <a:t>Передумови </a:t>
            </a:r>
            <a:r>
              <a:rPr lang="uk-UA" sz="3200" dirty="0"/>
              <a:t>становлення державної політики. </a:t>
            </a:r>
            <a:endParaRPr lang="uk-UA" sz="3200" dirty="0" smtClean="0"/>
          </a:p>
          <a:p>
            <a:pPr marL="514350" indent="-514350">
              <a:buFont typeface="+mj-lt"/>
              <a:buAutoNum type="arabicPeriod"/>
            </a:pPr>
            <a:r>
              <a:rPr lang="uk-UA" sz="3200" dirty="0" smtClean="0"/>
              <a:t>Політико </a:t>
            </a:r>
            <a:r>
              <a:rPr lang="uk-UA" sz="3200" dirty="0"/>
              <a:t>- управлінські основи системи електронного урядування</a:t>
            </a:r>
            <a:r>
              <a:rPr lang="uk-UA" sz="3200" dirty="0" smtClean="0"/>
              <a:t>.</a:t>
            </a:r>
            <a:endParaRPr lang="uk-UA" sz="3200" dirty="0"/>
          </a:p>
        </p:txBody>
      </p:sp>
    </p:spTree>
    <p:extLst>
      <p:ext uri="{BB962C8B-B14F-4D97-AF65-F5344CB8AC3E}">
        <p14:creationId xmlns:p14="http://schemas.microsoft.com/office/powerpoint/2010/main" val="368263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44000" cy="6186309"/>
          </a:xfrm>
          <a:prstGeom prst="rect">
            <a:avLst/>
          </a:prstGeom>
        </p:spPr>
        <p:txBody>
          <a:bodyPr wrap="square">
            <a:spAutoFit/>
          </a:bodyPr>
          <a:lstStyle/>
          <a:p>
            <a:r>
              <a:rPr lang="uk-UA" dirty="0" err="1"/>
              <a:t>Блокчейн</a:t>
            </a:r>
            <a:r>
              <a:rPr lang="uk-UA" dirty="0"/>
              <a:t> – це основний термін, який необхідно знати, якщо ви хочете розуміти механізм обміну віртуальними грошима. Загалом кажучи, </a:t>
            </a:r>
            <a:r>
              <a:rPr lang="uk-UA" dirty="0" err="1"/>
              <a:t>блокчейн</a:t>
            </a:r>
            <a:r>
              <a:rPr lang="uk-UA" dirty="0"/>
              <a:t> це той фундамент або основа, на якому стоїть </a:t>
            </a:r>
            <a:r>
              <a:rPr lang="uk-UA" dirty="0" err="1"/>
              <a:t>біткойн</a:t>
            </a:r>
            <a:r>
              <a:rPr lang="uk-UA" dirty="0"/>
              <a:t>. Сама назва </a:t>
            </a:r>
            <a:r>
              <a:rPr lang="uk-UA" dirty="0" err="1"/>
              <a:t>блокчейн</a:t>
            </a:r>
            <a:r>
              <a:rPr lang="uk-UA" dirty="0"/>
              <a:t> вже натякає нам про функції цього механізму. «</a:t>
            </a:r>
            <a:r>
              <a:rPr lang="en-US" dirty="0"/>
              <a:t>Block» </a:t>
            </a:r>
            <a:r>
              <a:rPr lang="uk-UA" dirty="0"/>
              <a:t>з англійської – це блоки, «</a:t>
            </a:r>
            <a:r>
              <a:rPr lang="en-US" dirty="0"/>
              <a:t>chain» - </a:t>
            </a:r>
            <a:r>
              <a:rPr lang="uk-UA" dirty="0"/>
              <a:t>це  «ланцюг». Разом це ланцюг блоків. Але при чому тут блоки?</a:t>
            </a:r>
          </a:p>
          <a:p>
            <a:r>
              <a:rPr lang="uk-UA" dirty="0" err="1"/>
              <a:t>Блокчейн</a:t>
            </a:r>
            <a:r>
              <a:rPr lang="uk-UA" dirty="0"/>
              <a:t> – це  </a:t>
            </a:r>
            <a:r>
              <a:rPr lang="uk-UA" dirty="0" err="1"/>
              <a:t>мегамозок</a:t>
            </a:r>
            <a:r>
              <a:rPr lang="uk-UA" dirty="0"/>
              <a:t>, який зберігає в собі необмежену кількість інформації. А блоки – це його звивини пам'яті, які нереально замінити або підмінити. Тому що механізм дуже ретельно перевіряє попередні дані і якщо побачить помилку або шахрайство, то просто проігнорує запит на виконання. А тепер простіше. </a:t>
            </a:r>
            <a:r>
              <a:rPr lang="uk-UA" dirty="0" err="1"/>
              <a:t>Блокчейн</a:t>
            </a:r>
            <a:r>
              <a:rPr lang="uk-UA" dirty="0"/>
              <a:t> – це величезна записна книжка, де в блоках зберігається інформація про транзакції, угоди, контракти всередині мережі та все це представлено в криптографічному вигляді. Також блоки формують строгий ланцюг, а для того щоб створити новий блок, потрібно поступово зчитати інформацію про старі блоки.</a:t>
            </a:r>
          </a:p>
          <a:p>
            <a:r>
              <a:rPr lang="uk-UA" dirty="0"/>
              <a:t>Дуже часто </a:t>
            </a:r>
            <a:r>
              <a:rPr lang="uk-UA" dirty="0" err="1"/>
              <a:t>блокчейн</a:t>
            </a:r>
            <a:r>
              <a:rPr lang="uk-UA" dirty="0"/>
              <a:t> порівнюють з </a:t>
            </a:r>
            <a:r>
              <a:rPr lang="uk-UA" dirty="0" err="1"/>
              <a:t>торрентом</a:t>
            </a:r>
            <a:r>
              <a:rPr lang="uk-UA" dirty="0"/>
              <a:t> і технологією </a:t>
            </a:r>
            <a:r>
              <a:rPr lang="en-US" dirty="0"/>
              <a:t>P2P. </a:t>
            </a:r>
            <a:r>
              <a:rPr lang="uk-UA" dirty="0"/>
              <a:t>Існування </a:t>
            </a:r>
            <a:r>
              <a:rPr lang="uk-UA" dirty="0" err="1"/>
              <a:t>блокчейна</a:t>
            </a:r>
            <a:r>
              <a:rPr lang="uk-UA" dirty="0"/>
              <a:t> можливо тільки, якщо є учасники, які в системі усі рівні. Тому будь-які транзакції проводяться прозоро, безпосередньо між суб'єктами. Коротше кажучи, гроші не належать і не управляються однією людиною, групою або державою, тут усі рівні.</a:t>
            </a:r>
          </a:p>
          <a:p>
            <a:r>
              <a:rPr lang="uk-UA" dirty="0"/>
              <a:t>Також варто поговорити про ланцюги, оскільки вони діляться на два види:</a:t>
            </a:r>
          </a:p>
          <a:p>
            <a:r>
              <a:rPr lang="uk-UA" dirty="0"/>
              <a:t>Публічний </a:t>
            </a:r>
            <a:r>
              <a:rPr lang="uk-UA" dirty="0" err="1"/>
              <a:t>блокчейн</a:t>
            </a:r>
            <a:r>
              <a:rPr lang="uk-UA" dirty="0"/>
              <a:t> – тут у нас рівноправність, про яку ми згадували вище. Додавати і читати інформацію може кожен учасник.</a:t>
            </a:r>
          </a:p>
          <a:p>
            <a:r>
              <a:rPr lang="uk-UA" dirty="0"/>
              <a:t>Приватний </a:t>
            </a:r>
            <a:r>
              <a:rPr lang="uk-UA" dirty="0" err="1"/>
              <a:t>блокчейн</a:t>
            </a:r>
            <a:r>
              <a:rPr lang="uk-UA" dirty="0"/>
              <a:t> – тут є обмеження по запису і читанню </a:t>
            </a:r>
            <a:r>
              <a:rPr lang="uk-UA" dirty="0" err="1"/>
              <a:t>данних</a:t>
            </a:r>
            <a:r>
              <a:rPr lang="uk-UA" dirty="0"/>
              <a:t>. Також можна встановити пріоритетні вузли.</a:t>
            </a:r>
          </a:p>
        </p:txBody>
      </p:sp>
    </p:spTree>
    <p:extLst>
      <p:ext uri="{BB962C8B-B14F-4D97-AF65-F5344CB8AC3E}">
        <p14:creationId xmlns:p14="http://schemas.microsoft.com/office/powerpoint/2010/main" val="1711955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tumblr_ounkfvZsQD1vxo98ao3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213"/>
            <a:ext cx="9036496"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49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blockchain-infograph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1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5" y="0"/>
            <a:ext cx="9144000" cy="4247317"/>
          </a:xfrm>
          <a:prstGeom prst="rect">
            <a:avLst/>
          </a:prstGeom>
        </p:spPr>
        <p:txBody>
          <a:bodyPr wrap="square">
            <a:spAutoFit/>
          </a:bodyPr>
          <a:lstStyle/>
          <a:p>
            <a:r>
              <a:rPr lang="uk-UA" dirty="0"/>
              <a:t>Почнемо з того, що </a:t>
            </a:r>
            <a:r>
              <a:rPr lang="uk-UA" dirty="0" err="1"/>
              <a:t>блокчейн</a:t>
            </a:r>
            <a:r>
              <a:rPr lang="uk-UA" dirty="0"/>
              <a:t> це система, яка постійно зростає. З кожним днем ​​блоків стає все більше. За допомогою </a:t>
            </a:r>
            <a:r>
              <a:rPr lang="uk-UA" dirty="0" err="1"/>
              <a:t>пірінгових</a:t>
            </a:r>
            <a:r>
              <a:rPr lang="uk-UA" dirty="0"/>
              <a:t> мереж всі блоки поділяються між учасниками. До кожного блоку додають хеш-суму, блоки стоять в певному порядку і створюють ланцюг.</a:t>
            </a:r>
          </a:p>
          <a:p>
            <a:r>
              <a:rPr lang="uk-UA" dirty="0"/>
              <a:t>Дуже важливий момент – це формування і закриття блоків. У кожного блоку є ключ і поки його не розшифрують, блок не закриється. </a:t>
            </a:r>
            <a:r>
              <a:rPr lang="uk-UA" dirty="0" err="1"/>
              <a:t>Розшифровкою</a:t>
            </a:r>
            <a:r>
              <a:rPr lang="uk-UA" dirty="0"/>
              <a:t> займаються </a:t>
            </a:r>
            <a:r>
              <a:rPr lang="uk-UA" dirty="0" err="1"/>
              <a:t>майнери</a:t>
            </a:r>
            <a:r>
              <a:rPr lang="uk-UA" dirty="0"/>
              <a:t>, за допомогою потужного устаткування вони підбирають хеш і за це отримують свою частку, у вигляді </a:t>
            </a:r>
            <a:r>
              <a:rPr lang="uk-UA" dirty="0" err="1"/>
              <a:t>криптовалют</a:t>
            </a:r>
            <a:r>
              <a:rPr lang="uk-UA" dirty="0"/>
              <a:t>.</a:t>
            </a:r>
          </a:p>
          <a:p>
            <a:r>
              <a:rPr lang="uk-UA" dirty="0" err="1"/>
              <a:t>Тапскотт</a:t>
            </a:r>
            <a:r>
              <a:rPr lang="uk-UA" dirty="0"/>
              <a:t> Дон і </a:t>
            </a:r>
            <a:r>
              <a:rPr lang="uk-UA" dirty="0" err="1"/>
              <a:t>Тапскотт</a:t>
            </a:r>
            <a:r>
              <a:rPr lang="uk-UA" dirty="0"/>
              <a:t> </a:t>
            </a:r>
            <a:r>
              <a:rPr lang="uk-UA" dirty="0" err="1"/>
              <a:t>Алекс</a:t>
            </a:r>
            <a:r>
              <a:rPr lang="uk-UA" dirty="0"/>
              <a:t> у книзі «Революція </a:t>
            </a:r>
            <a:r>
              <a:rPr lang="uk-UA" dirty="0" err="1"/>
              <a:t>блокчейн</a:t>
            </a:r>
            <a:r>
              <a:rPr lang="uk-UA" dirty="0"/>
              <a:t>. Як технологія, що стоїть за </a:t>
            </a:r>
            <a:r>
              <a:rPr lang="uk-UA" dirty="0" err="1"/>
              <a:t>біткойнами</a:t>
            </a:r>
            <a:r>
              <a:rPr lang="uk-UA" dirty="0"/>
              <a:t>, змінює гроші, бізнес і Світ» спробували пояснити технологію простими словами, ось що з цього вийшло: «</a:t>
            </a:r>
            <a:r>
              <a:rPr lang="en-US" dirty="0"/>
              <a:t>Bitcoin </a:t>
            </a:r>
            <a:r>
              <a:rPr lang="uk-UA" dirty="0"/>
              <a:t>або інша </a:t>
            </a:r>
            <a:r>
              <a:rPr lang="uk-UA" dirty="0" err="1"/>
              <a:t>криптовалюта</a:t>
            </a:r>
            <a:r>
              <a:rPr lang="uk-UA" dirty="0"/>
              <a:t> не зберігається в якомусь файлі. Інформація про транзакції знаходиться в глобальній, загальнодоступній базі даних - </a:t>
            </a:r>
            <a:r>
              <a:rPr lang="en-US" dirty="0" err="1"/>
              <a:t>Blockchain</a:t>
            </a:r>
            <a:r>
              <a:rPr lang="en-US" dirty="0"/>
              <a:t>. </a:t>
            </a:r>
            <a:r>
              <a:rPr lang="uk-UA" dirty="0"/>
              <a:t>У ній відбувається підтвердження і прийняття операцією цієї великої </a:t>
            </a:r>
            <a:r>
              <a:rPr lang="en-US" dirty="0"/>
              <a:t>P2P-</a:t>
            </a:r>
            <a:r>
              <a:rPr lang="uk-UA" dirty="0"/>
              <a:t>мережі. Увесь ланцюг </a:t>
            </a:r>
            <a:r>
              <a:rPr lang="uk-UA" dirty="0" err="1"/>
              <a:t>розподілено</a:t>
            </a:r>
            <a:r>
              <a:rPr lang="uk-UA" dirty="0"/>
              <a:t>: він підтримується комп'ютерами по всьому світу. Центрального сервера, який можна було б зламати або </a:t>
            </a:r>
            <a:r>
              <a:rPr lang="uk-UA" dirty="0" err="1"/>
              <a:t>взламати</a:t>
            </a:r>
            <a:r>
              <a:rPr lang="uk-UA" dirty="0"/>
              <a:t>, не існує. </a:t>
            </a:r>
            <a:r>
              <a:rPr lang="uk-UA" dirty="0" err="1"/>
              <a:t>Блокчейн</a:t>
            </a:r>
            <a:r>
              <a:rPr lang="uk-UA" dirty="0"/>
              <a:t> публічний і дуже надійний одночасно, оскільки використовує зашифровані дані».</a:t>
            </a:r>
          </a:p>
        </p:txBody>
      </p:sp>
      <p:pic>
        <p:nvPicPr>
          <p:cNvPr id="1027" name="Picture 3"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 y="4247317"/>
            <a:ext cx="9144535" cy="25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53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3416320"/>
          </a:xfrm>
          <a:prstGeom prst="rect">
            <a:avLst/>
          </a:prstGeom>
        </p:spPr>
        <p:txBody>
          <a:bodyPr wrap="square">
            <a:spAutoFit/>
          </a:bodyPr>
          <a:lstStyle/>
          <a:p>
            <a:r>
              <a:rPr lang="uk-UA" b="1" dirty="0"/>
              <a:t>Де можна застосовувати </a:t>
            </a:r>
            <a:r>
              <a:rPr lang="uk-UA" b="1" dirty="0" err="1"/>
              <a:t>блокчейн</a:t>
            </a:r>
            <a:r>
              <a:rPr lang="uk-UA" b="1" dirty="0"/>
              <a:t>?</a:t>
            </a:r>
          </a:p>
          <a:p>
            <a:r>
              <a:rPr lang="uk-UA" dirty="0"/>
              <a:t>У будь-якому випадку банки не зникнуть ніколи, але альтернатива у нас вже є. Для тих, хто боїться за банки, мені дуже сподобалися слова </a:t>
            </a:r>
            <a:r>
              <a:rPr lang="uk-UA" dirty="0" err="1"/>
              <a:t>Санкалп</a:t>
            </a:r>
            <a:r>
              <a:rPr lang="uk-UA" dirty="0"/>
              <a:t> </a:t>
            </a:r>
            <a:r>
              <a:rPr lang="uk-UA" dirty="0" err="1"/>
              <a:t>Шангарі</a:t>
            </a:r>
            <a:r>
              <a:rPr lang="uk-UA" dirty="0"/>
              <a:t>, генерального директора </a:t>
            </a:r>
            <a:r>
              <a:rPr lang="en-US" dirty="0" err="1"/>
              <a:t>Lala</a:t>
            </a:r>
            <a:r>
              <a:rPr lang="en-US" dirty="0"/>
              <a:t> World: «</a:t>
            </a:r>
            <a:r>
              <a:rPr lang="uk-UA" dirty="0"/>
              <a:t>Я хочу виділити основний елемент людської психології. Усякий раз, коли у людей є щось цінне, вони хочуть довірити це по суті того, кому вони можуть довіряти і на кого можуть покладатися. Крім того, якщо щось піде не так, вони зможуть поскаржитися на це особі, яка буде діяти від їх імені. Тому банки завжди будуть залишатися; вони нікуди не дінуться. Однак, як і будь-який інший бізнес, вони повинні будуть розвиватися. </a:t>
            </a:r>
            <a:r>
              <a:rPr lang="en-US" dirty="0"/>
              <a:t>Santander, Goldman Sachs </a:t>
            </a:r>
            <a:r>
              <a:rPr lang="uk-UA" dirty="0"/>
              <a:t>і </a:t>
            </a:r>
            <a:r>
              <a:rPr lang="en-US" dirty="0"/>
              <a:t>DBS </a:t>
            </a:r>
            <a:r>
              <a:rPr lang="uk-UA" dirty="0"/>
              <a:t>є яскравими прикладами». Я погоджуюся з цією думкою, оскільки більшість людей за своєю натурою консерватори. Але якщо </a:t>
            </a:r>
            <a:r>
              <a:rPr lang="uk-UA" dirty="0" err="1"/>
              <a:t>блокчейн</a:t>
            </a:r>
            <a:r>
              <a:rPr lang="uk-UA" dirty="0"/>
              <a:t> так різко увірвався в наше життя, ми повинні знати, де його застосовують і будуть застосовувати. Ось невеликий список на такий випадок:</a:t>
            </a:r>
          </a:p>
        </p:txBody>
      </p:sp>
    </p:spTree>
    <p:extLst>
      <p:ext uri="{BB962C8B-B14F-4D97-AF65-F5344CB8AC3E}">
        <p14:creationId xmlns:p14="http://schemas.microsoft.com/office/powerpoint/2010/main" val="382693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освіта блокчей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80628"/>
            <a:ext cx="8880987" cy="66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7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2" y="2876778"/>
            <a:ext cx="9157855" cy="3970318"/>
          </a:xfrm>
          <a:prstGeom prst="rect">
            <a:avLst/>
          </a:prstGeom>
        </p:spPr>
        <p:txBody>
          <a:bodyPr wrap="square">
            <a:spAutoFit/>
          </a:bodyPr>
          <a:lstStyle/>
          <a:p>
            <a:r>
              <a:rPr lang="uk-UA" dirty="0"/>
              <a:t>Якщо подумати, то технологію </a:t>
            </a:r>
            <a:r>
              <a:rPr lang="uk-UA" dirty="0" err="1"/>
              <a:t>блокчейна</a:t>
            </a:r>
            <a:r>
              <a:rPr lang="uk-UA" dirty="0"/>
              <a:t> можна застосувати скрізь, де потрібна звітність, тому потенціал саме цієї технології безмежний. Але знову ж таки процитую </a:t>
            </a:r>
            <a:r>
              <a:rPr lang="uk-UA" dirty="0" err="1"/>
              <a:t>Шангарі</a:t>
            </a:r>
            <a:r>
              <a:rPr lang="uk-UA" dirty="0"/>
              <a:t>: «</a:t>
            </a:r>
            <a:r>
              <a:rPr lang="uk-UA" dirty="0" err="1"/>
              <a:t>Блокчейн</a:t>
            </a:r>
            <a:r>
              <a:rPr lang="uk-UA" dirty="0"/>
              <a:t> – це не просто галас. Тим не менш, це не чарівна паличка, яка може вирішити все, якщо щось не так з цифровим світом і з Інтернетом. Істинний потенціал </a:t>
            </a:r>
            <a:r>
              <a:rPr lang="uk-UA" dirty="0" err="1"/>
              <a:t>блокчейна</a:t>
            </a:r>
            <a:r>
              <a:rPr lang="uk-UA" dirty="0"/>
              <a:t> полягає в тому, як він реалізований і прийнятий. Покладаючись на речі в перспективі – Інтернет, як ми знаємо, існує більше 40 років, і, тим не менше, як технологія, він все ще знаходиться в зародковому стані. Точно так само можна говорити і про </a:t>
            </a:r>
            <a:r>
              <a:rPr lang="uk-UA" dirty="0" err="1"/>
              <a:t>блокчейн</a:t>
            </a:r>
            <a:r>
              <a:rPr lang="uk-UA" dirty="0"/>
              <a:t>, багато з його недоліків/помилок будуть усунені в майбутньому. Ймовірно, у світі немає нічого безпечного на 100%. Проте, </a:t>
            </a:r>
            <a:r>
              <a:rPr lang="uk-UA" dirty="0" err="1"/>
              <a:t>блокчейн</a:t>
            </a:r>
            <a:r>
              <a:rPr lang="uk-UA" dirty="0"/>
              <a:t> – безумовно найбезпечніша технологія на сьогодні».</a:t>
            </a:r>
          </a:p>
          <a:p>
            <a:r>
              <a:rPr lang="uk-UA" b="1" dirty="0"/>
              <a:t>Перспективний підсумок</a:t>
            </a:r>
          </a:p>
          <a:p>
            <a:r>
              <a:rPr lang="uk-UA" dirty="0"/>
              <a:t>Щоб зрозуміти, як насправді працює технологія </a:t>
            </a:r>
            <a:r>
              <a:rPr lang="uk-UA" dirty="0" err="1"/>
              <a:t>блокчейна</a:t>
            </a:r>
            <a:r>
              <a:rPr lang="uk-UA" dirty="0"/>
              <a:t> потрібно провести з цією темою не один день. Але ось багато хто навіть не знає, що це таке. Вони трохи за човном цього житті. Усе змінюється і, як то кажуть, необхідно йти в ногу з часом. І саме час покаже нам всі перспективи, які відкриє потенціал </a:t>
            </a:r>
            <a:r>
              <a:rPr lang="uk-UA" dirty="0" err="1"/>
              <a:t>блокчейна</a:t>
            </a:r>
            <a:r>
              <a:rPr lang="uk-UA" dirty="0"/>
              <a:t>.</a:t>
            </a:r>
          </a:p>
        </p:txBody>
      </p:sp>
      <p:pic>
        <p:nvPicPr>
          <p:cNvPr id="9218" name="Picture 2"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1" y="0"/>
            <a:ext cx="8974148" cy="287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44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5" y="-159306"/>
            <a:ext cx="9144000" cy="7017306"/>
          </a:xfrm>
          <a:prstGeom prst="rect">
            <a:avLst/>
          </a:prstGeom>
        </p:spPr>
        <p:txBody>
          <a:bodyPr wrap="square">
            <a:spAutoFit/>
          </a:bodyPr>
          <a:lstStyle/>
          <a:p>
            <a:r>
              <a:rPr lang="uk-UA" dirty="0" smtClean="0"/>
              <a:t>Беззастережно </a:t>
            </a:r>
            <a:r>
              <a:rPr lang="uk-UA" dirty="0"/>
              <a:t>це фінансова сфера. Це дуже хороша ідея, тому що система абсолютно прозора. </a:t>
            </a:r>
            <a:r>
              <a:rPr lang="uk-UA" dirty="0" err="1"/>
              <a:t>Мо</a:t>
            </a:r>
            <a:r>
              <a:rPr lang="uk-UA" dirty="0"/>
              <a:t>, так і корупцію можна буде подолати!</a:t>
            </a:r>
          </a:p>
          <a:p>
            <a:r>
              <a:rPr lang="uk-UA" dirty="0"/>
              <a:t>Юридична сфера. </a:t>
            </a:r>
            <a:r>
              <a:rPr lang="uk-UA" dirty="0" err="1"/>
              <a:t>Блокчейн</a:t>
            </a:r>
            <a:r>
              <a:rPr lang="uk-UA" dirty="0"/>
              <a:t> допоможе уникнути непотрібної тяганини і спростить процес. До того ж, електронний нотаріус </a:t>
            </a:r>
            <a:r>
              <a:rPr lang="en-US" dirty="0" err="1"/>
              <a:t>Stampery</a:t>
            </a:r>
            <a:r>
              <a:rPr lang="en-US" dirty="0"/>
              <a:t> </a:t>
            </a:r>
            <a:r>
              <a:rPr lang="uk-UA" dirty="0"/>
              <a:t>вже завіряє угоди за допомогою </a:t>
            </a:r>
            <a:r>
              <a:rPr lang="uk-UA" dirty="0" err="1"/>
              <a:t>блокчейна</a:t>
            </a:r>
            <a:r>
              <a:rPr lang="uk-UA" dirty="0"/>
              <a:t>.</a:t>
            </a:r>
          </a:p>
          <a:p>
            <a:r>
              <a:rPr lang="uk-UA" dirty="0"/>
              <a:t>Авторське право. Існує такий сервіс як </a:t>
            </a:r>
            <a:r>
              <a:rPr lang="en-US" dirty="0"/>
              <a:t>Ascribe, </a:t>
            </a:r>
            <a:r>
              <a:rPr lang="uk-UA" dirty="0"/>
              <a:t>він може допомогти будь-якій людині підтвердити свої авторські права, звичайно, за допомогою </a:t>
            </a:r>
            <a:r>
              <a:rPr lang="uk-UA" dirty="0" err="1"/>
              <a:t>блокчейна</a:t>
            </a:r>
            <a:r>
              <a:rPr lang="uk-UA" dirty="0"/>
              <a:t>.</a:t>
            </a:r>
          </a:p>
          <a:p>
            <a:r>
              <a:rPr lang="uk-UA" dirty="0"/>
              <a:t>Голосування (вибори). Така практика існує, але тільки в приватному світі. Якщо ж впровадити її на міжнародному рівні, то фальсифікації зведуться до нуля.</a:t>
            </a:r>
          </a:p>
          <a:p>
            <a:r>
              <a:rPr lang="uk-UA" dirty="0"/>
              <a:t>Ідентифікація особистості. Такі </a:t>
            </a:r>
            <a:r>
              <a:rPr lang="uk-UA" dirty="0" err="1"/>
              <a:t>стартапи</a:t>
            </a:r>
            <a:r>
              <a:rPr lang="uk-UA" dirty="0"/>
              <a:t> як </a:t>
            </a:r>
            <a:r>
              <a:rPr lang="en-US" dirty="0"/>
              <a:t>HYRP, </a:t>
            </a:r>
            <a:r>
              <a:rPr lang="en-US" dirty="0" err="1"/>
              <a:t>BlockVerify</a:t>
            </a:r>
            <a:r>
              <a:rPr lang="en-US" dirty="0"/>
              <a:t>, </a:t>
            </a:r>
            <a:r>
              <a:rPr lang="en-US" dirty="0" err="1"/>
              <a:t>OneName</a:t>
            </a:r>
            <a:r>
              <a:rPr lang="en-US" dirty="0"/>
              <a:t>, </a:t>
            </a:r>
            <a:r>
              <a:rPr lang="uk-UA" dirty="0"/>
              <a:t>які працюють на основі технології </a:t>
            </a:r>
            <a:r>
              <a:rPr lang="uk-UA" dirty="0" err="1"/>
              <a:t>блокчейн</a:t>
            </a:r>
            <a:r>
              <a:rPr lang="uk-UA" dirty="0"/>
              <a:t>, можуть створити цифровий аналог ідентифікації особистості.</a:t>
            </a:r>
          </a:p>
          <a:p>
            <a:r>
              <a:rPr lang="uk-UA" dirty="0"/>
              <a:t>Благодійність. Про чарівну властивість грошових коштів благодійності, які йдуть не туди і не тим, напевно, знають усі. Але варто тільки впровадити </a:t>
            </a:r>
            <a:r>
              <a:rPr lang="en-US" dirty="0" err="1"/>
              <a:t>GiveTrack</a:t>
            </a:r>
            <a:r>
              <a:rPr lang="en-US" dirty="0"/>
              <a:t> </a:t>
            </a:r>
            <a:r>
              <a:rPr lang="uk-UA" dirty="0"/>
              <a:t>і всі </a:t>
            </a:r>
            <a:r>
              <a:rPr lang="uk-UA" dirty="0" err="1"/>
              <a:t>забудуть</a:t>
            </a:r>
            <a:r>
              <a:rPr lang="uk-UA" dirty="0"/>
              <a:t> про такі «властивості». Тому що ця платформа надає відриту інформацію про пожертвування і їх витрати.</a:t>
            </a:r>
          </a:p>
          <a:p>
            <a:r>
              <a:rPr lang="uk-UA" dirty="0"/>
              <a:t>Сфера нерухомості. Застосовуючи технологію в цьому випадку, ми отримаємо прискорення купівлі-продажу, а також це можливість зберігати права на власність у надійному місці.</a:t>
            </a:r>
          </a:p>
          <a:p>
            <a:r>
              <a:rPr lang="uk-UA" dirty="0"/>
              <a:t>Якщо подумати, то технологію </a:t>
            </a:r>
            <a:r>
              <a:rPr lang="uk-UA" dirty="0" err="1"/>
              <a:t>блокчейна</a:t>
            </a:r>
            <a:r>
              <a:rPr lang="uk-UA" dirty="0"/>
              <a:t> можна застосувати скрізь, де потрібна звітність, тому потенціал саме цієї технології безмежний. Але знову ж таки процитую </a:t>
            </a:r>
            <a:r>
              <a:rPr lang="uk-UA" dirty="0" err="1"/>
              <a:t>Шангарі</a:t>
            </a:r>
            <a:r>
              <a:rPr lang="uk-UA" dirty="0"/>
              <a:t>: «</a:t>
            </a:r>
            <a:r>
              <a:rPr lang="uk-UA" dirty="0" err="1"/>
              <a:t>Блокчейн</a:t>
            </a:r>
            <a:r>
              <a:rPr lang="uk-UA" dirty="0"/>
              <a:t> – це не просто галас. Тим не менш, це не чарівна паличка, яка може вирішити все, якщо щось не так з цифровим світом і з Інтернетом. Істинний потенціал </a:t>
            </a:r>
            <a:r>
              <a:rPr lang="uk-UA" dirty="0" err="1"/>
              <a:t>блокчейна</a:t>
            </a:r>
            <a:r>
              <a:rPr lang="uk-UA" dirty="0"/>
              <a:t> полягає в тому, як він реалізований і прийнятий. Покладаючись на речі в перспективі – Інтернет, як ми знаємо, існує більше 40 років, і, тим не менше, як технологія, він все ще знаходиться в зародковому стані. Точно так само можна говорити і про </a:t>
            </a:r>
            <a:r>
              <a:rPr lang="uk-UA" dirty="0" err="1"/>
              <a:t>блокчейн</a:t>
            </a:r>
            <a:r>
              <a:rPr lang="uk-UA" dirty="0"/>
              <a:t>, багато з його недоліків/помилок будуть усунені в майбутньому. Ймовірно, у світі немає нічого безпечного на 100%. Проте, </a:t>
            </a:r>
            <a:r>
              <a:rPr lang="uk-UA" dirty="0" err="1"/>
              <a:t>блокчейн</a:t>
            </a:r>
            <a:r>
              <a:rPr lang="uk-UA" dirty="0"/>
              <a:t> – безумовно найбезпечніша технологія на сьогодні».</a:t>
            </a:r>
          </a:p>
        </p:txBody>
      </p:sp>
    </p:spTree>
    <p:extLst>
      <p:ext uri="{BB962C8B-B14F-4D97-AF65-F5344CB8AC3E}">
        <p14:creationId xmlns:p14="http://schemas.microsoft.com/office/powerpoint/2010/main" val="382314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8" y="31010"/>
            <a:ext cx="9217998" cy="68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6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528" y="4272677"/>
            <a:ext cx="9144000" cy="2585323"/>
          </a:xfrm>
          <a:prstGeom prst="rect">
            <a:avLst/>
          </a:prstGeom>
        </p:spPr>
        <p:txBody>
          <a:bodyPr wrap="square">
            <a:spAutoFit/>
          </a:bodyPr>
          <a:lstStyle/>
          <a:p>
            <a:pPr fontAlgn="base"/>
            <a:r>
              <a:rPr lang="uk-UA" dirty="0"/>
              <a:t>Втім, ніщо не ідеально, і система </a:t>
            </a:r>
            <a:r>
              <a:rPr lang="uk-UA" dirty="0" err="1"/>
              <a:t>блокчейн</a:t>
            </a:r>
            <a:r>
              <a:rPr lang="uk-UA" dirty="0"/>
              <a:t> теж має свої недоліки. Наприклад, оскільки дані зберігаються на всіх комп'ютерах учасників, для реєстрації операцій потрібна обробка великих обсягів даних, що викликає підвищені вимоги до комп'ютера й до швидкості Інтернету для учасників мережі. Цей факт також сприяє великим енерговитратам на обслуговування операцій в системі, наприклад, за розрахунками економістів в 2020 році витрати електроенергії на обслуговування </a:t>
            </a:r>
            <a:r>
              <a:rPr lang="uk-UA" dirty="0" err="1"/>
              <a:t>біткоіну</a:t>
            </a:r>
            <a:r>
              <a:rPr lang="uk-UA" dirty="0"/>
              <a:t> в світі будуть порівнянні з річним енергоспоживанням невеликої країни, наприклад, Данії.</a:t>
            </a:r>
          </a:p>
          <a:p>
            <a:pPr fontAlgn="base"/>
            <a:r>
              <a:rPr lang="uk-UA" dirty="0"/>
              <a:t>Технологія </a:t>
            </a:r>
            <a:r>
              <a:rPr lang="uk-UA" dirty="0" err="1"/>
              <a:t>блокчейн</a:t>
            </a:r>
            <a:r>
              <a:rPr lang="uk-UA" dirty="0"/>
              <a:t> не регулюється жодним законодавством, що несе додаткові юридичні ризики, наприклад, якщо ваш рахунок буде зламаний хакерами.</a:t>
            </a:r>
          </a:p>
        </p:txBody>
      </p:sp>
      <p:sp>
        <p:nvSpPr>
          <p:cNvPr id="3" name="Прямоугольник 2"/>
          <p:cNvSpPr/>
          <p:nvPr/>
        </p:nvSpPr>
        <p:spPr>
          <a:xfrm>
            <a:off x="-11654" y="0"/>
            <a:ext cx="9144000" cy="2308324"/>
          </a:xfrm>
          <a:prstGeom prst="rect">
            <a:avLst/>
          </a:prstGeom>
        </p:spPr>
        <p:txBody>
          <a:bodyPr wrap="square">
            <a:spAutoFit/>
          </a:bodyPr>
          <a:lstStyle/>
          <a:p>
            <a:r>
              <a:rPr lang="uk-UA" dirty="0"/>
              <a:t>Переходячи до переваг </a:t>
            </a:r>
            <a:r>
              <a:rPr lang="uk-UA" dirty="0" err="1"/>
              <a:t>блокчейна</a:t>
            </a:r>
            <a:r>
              <a:rPr lang="uk-UA" dirty="0"/>
              <a:t>, перше, що спадає на думку це надійність. Тому що з одного боку механізм міг здатися абсолютно ненадійним. Але тут все залежить від кожного учасника </a:t>
            </a:r>
            <a:r>
              <a:rPr lang="uk-UA" dirty="0" err="1"/>
              <a:t>блокчейна</a:t>
            </a:r>
            <a:r>
              <a:rPr lang="uk-UA" dirty="0"/>
              <a:t>. Тут відсутній сервер, тобто, в принципі, все засновано на довірчих відносинах. Другою варто згадати децентралізацію мережі, яка дає можливість проводити операцію між людьми з різних країн. А тут пахне незалежністю. Третьою перевагою є прозорість. Усе у відкритому доступі і немає можливості змінити дані. Ну, і останнім четвертим плюсом є безкінечність в теорії. Додавати нові записи можна скільки хочеш, часто </a:t>
            </a:r>
            <a:r>
              <a:rPr lang="uk-UA" dirty="0" err="1"/>
              <a:t>блокчейн</a:t>
            </a:r>
            <a:r>
              <a:rPr lang="uk-UA" dirty="0"/>
              <a:t> порівнюють з суперкомп'ютером.</a:t>
            </a:r>
          </a:p>
        </p:txBody>
      </p:sp>
    </p:spTree>
    <p:extLst>
      <p:ext uri="{BB962C8B-B14F-4D97-AF65-F5344CB8AC3E}">
        <p14:creationId xmlns:p14="http://schemas.microsoft.com/office/powerpoint/2010/main" val="60529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36" y="61180"/>
            <a:ext cx="9577064" cy="6370975"/>
          </a:xfrm>
          <a:prstGeom prst="rect">
            <a:avLst/>
          </a:prstGeom>
        </p:spPr>
        <p:txBody>
          <a:bodyPr wrap="square">
            <a:spAutoFit/>
          </a:bodyPr>
          <a:lstStyle/>
          <a:p>
            <a:r>
              <a:rPr lang="uk-UA" sz="4000" b="1" dirty="0" smtClean="0">
                <a:solidFill>
                  <a:srgbClr val="002060"/>
                </a:solidFill>
                <a:latin typeface="Times New Roman" panose="02020603050405020304" pitchFamily="18" charset="0"/>
                <a:cs typeface="Times New Roman" panose="02020603050405020304" pitchFamily="18" charset="0"/>
              </a:rPr>
              <a:t>Основні поняття курсу :</a:t>
            </a:r>
          </a:p>
          <a:p>
            <a:pPr marL="514350" indent="-514350">
              <a:buFont typeface="+mj-lt"/>
              <a:buAutoNum type="arabicPeriod"/>
            </a:pPr>
            <a:r>
              <a:rPr lang="uk-UA" sz="4400" b="1" dirty="0" smtClean="0">
                <a:solidFill>
                  <a:srgbClr val="FF0000"/>
                </a:solidFill>
                <a:latin typeface="Times New Roman" panose="02020603050405020304" pitchFamily="18" charset="0"/>
                <a:cs typeface="Times New Roman" panose="02020603050405020304" pitchFamily="18" charset="0"/>
              </a:rPr>
              <a:t>Цифрова держава;</a:t>
            </a:r>
          </a:p>
          <a:p>
            <a:pPr marL="514350" indent="-514350">
              <a:buFont typeface="+mj-lt"/>
              <a:buAutoNum type="arabicPeriod"/>
            </a:pPr>
            <a:r>
              <a:rPr lang="uk-UA" sz="4400" b="1" dirty="0" smtClean="0">
                <a:solidFill>
                  <a:srgbClr val="FFC000"/>
                </a:solidFill>
                <a:latin typeface="Times New Roman" panose="02020603050405020304" pitchFamily="18" charset="0"/>
                <a:cs typeface="Times New Roman" panose="02020603050405020304" pitchFamily="18" charset="0"/>
              </a:rPr>
              <a:t>Електронна демократія;</a:t>
            </a:r>
            <a:endParaRPr lang="uk-UA" sz="4400" b="1" dirty="0">
              <a:solidFill>
                <a:srgbClr val="FFC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0070C0"/>
                </a:solidFill>
                <a:latin typeface="Times New Roman" panose="02020603050405020304" pitchFamily="18" charset="0"/>
                <a:cs typeface="Times New Roman" panose="02020603050405020304" pitchFamily="18" charset="0"/>
              </a:rPr>
              <a:t>Електронний уряд;</a:t>
            </a:r>
            <a:endParaRPr lang="uk-UA" sz="4000" b="1" dirty="0">
              <a:solidFill>
                <a:srgbClr val="0070C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a:solidFill>
                  <a:schemeClr val="accent6">
                    <a:lumMod val="75000"/>
                  </a:schemeClr>
                </a:solidFill>
                <a:latin typeface="Times New Roman" panose="02020603050405020304" pitchFamily="18" charset="0"/>
                <a:cs typeface="Times New Roman" panose="02020603050405020304" pitchFamily="18" charset="0"/>
              </a:rPr>
              <a:t>Електронне </a:t>
            </a:r>
            <a:r>
              <a:rPr lang="uk-UA" sz="4000" b="1" dirty="0" smtClean="0">
                <a:solidFill>
                  <a:schemeClr val="accent6">
                    <a:lumMod val="75000"/>
                  </a:schemeClr>
                </a:solidFill>
                <a:latin typeface="Times New Roman" panose="02020603050405020304" pitchFamily="18" charset="0"/>
                <a:cs typeface="Times New Roman" panose="02020603050405020304" pitchFamily="18" charset="0"/>
              </a:rPr>
              <a:t>урядування; 50%</a:t>
            </a:r>
            <a:endParaRPr lang="uk-UA" sz="4000" b="1" dirty="0">
              <a:solidFill>
                <a:schemeClr val="accent6">
                  <a:lumMod val="75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00B050"/>
                </a:solidFill>
                <a:latin typeface="Times New Roman" panose="02020603050405020304" pitchFamily="18" charset="0"/>
                <a:cs typeface="Times New Roman" panose="02020603050405020304" pitchFamily="18" charset="0"/>
              </a:rPr>
              <a:t>Індекс </a:t>
            </a:r>
            <a:r>
              <a:rPr lang="uk-UA" sz="4000" b="1" dirty="0">
                <a:solidFill>
                  <a:srgbClr val="00B050"/>
                </a:solidFill>
                <a:latin typeface="Times New Roman" panose="02020603050405020304" pitchFamily="18" charset="0"/>
                <a:cs typeface="Times New Roman" panose="02020603050405020304" pitchFamily="18" charset="0"/>
              </a:rPr>
              <a:t>готовності електронного </a:t>
            </a:r>
            <a:r>
              <a:rPr lang="uk-UA" sz="4000" b="1" dirty="0" smtClean="0">
                <a:solidFill>
                  <a:srgbClr val="00B050"/>
                </a:solidFill>
                <a:latin typeface="Times New Roman" panose="02020603050405020304" pitchFamily="18" charset="0"/>
                <a:cs typeface="Times New Roman" panose="02020603050405020304" pitchFamily="18" charset="0"/>
              </a:rPr>
              <a:t>уряду;</a:t>
            </a:r>
            <a:endParaRPr lang="uk-UA" sz="4000" b="1" dirty="0">
              <a:solidFill>
                <a:srgbClr val="00B05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FFFF00"/>
                </a:solidFill>
                <a:latin typeface="Times New Roman" panose="02020603050405020304" pitchFamily="18" charset="0"/>
                <a:cs typeface="Times New Roman" panose="02020603050405020304" pitchFamily="18" charset="0"/>
              </a:rPr>
              <a:t>Електронні </a:t>
            </a:r>
            <a:r>
              <a:rPr lang="uk-UA" sz="4000" b="1" dirty="0">
                <a:solidFill>
                  <a:srgbClr val="FFFF00"/>
                </a:solidFill>
                <a:latin typeface="Times New Roman" panose="02020603050405020304" pitchFamily="18" charset="0"/>
                <a:cs typeface="Times New Roman" panose="02020603050405020304" pitchFamily="18" charset="0"/>
              </a:rPr>
              <a:t>адміністративні </a:t>
            </a:r>
            <a:r>
              <a:rPr lang="uk-UA" sz="4000" b="1" dirty="0" smtClean="0">
                <a:solidFill>
                  <a:srgbClr val="FFFF00"/>
                </a:solidFill>
                <a:latin typeface="Times New Roman" panose="02020603050405020304" pitchFamily="18" charset="0"/>
                <a:cs typeface="Times New Roman" panose="02020603050405020304" pitchFamily="18" charset="0"/>
              </a:rPr>
              <a:t>послуги;</a:t>
            </a:r>
            <a:endParaRPr lang="uk-UA" sz="4000" b="1" dirty="0">
              <a:solidFill>
                <a:srgbClr val="FFFF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latin typeface="Times New Roman" panose="02020603050405020304" pitchFamily="18" charset="0"/>
                <a:cs typeface="Times New Roman" panose="02020603050405020304" pitchFamily="18" charset="0"/>
              </a:rPr>
              <a:t>Інформаційне суспільство;</a:t>
            </a:r>
          </a:p>
          <a:p>
            <a:pPr marL="514350" indent="-514350">
              <a:buFont typeface="+mj-lt"/>
              <a:buAutoNum type="arabicPeriod"/>
            </a:pPr>
            <a:r>
              <a:rPr lang="uk-UA" sz="4000" b="1" dirty="0" smtClean="0">
                <a:latin typeface="Times New Roman" panose="02020603050405020304" pitchFamily="18" charset="0"/>
                <a:cs typeface="Times New Roman" panose="02020603050405020304" pitchFamily="18" charset="0"/>
              </a:rPr>
              <a:t>Інформаційне середовище електронного урядування</a:t>
            </a:r>
          </a:p>
        </p:txBody>
      </p:sp>
      <p:sp>
        <p:nvSpPr>
          <p:cNvPr id="3" name="Стрелка вниз 2"/>
          <p:cNvSpPr/>
          <p:nvPr/>
        </p:nvSpPr>
        <p:spPr>
          <a:xfrm>
            <a:off x="7329028" y="2708920"/>
            <a:ext cx="360040" cy="620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00B050"/>
              </a:solidFill>
            </a:endParaRPr>
          </a:p>
        </p:txBody>
      </p:sp>
      <p:sp>
        <p:nvSpPr>
          <p:cNvPr id="4" name="Стрелка вправо 3"/>
          <p:cNvSpPr/>
          <p:nvPr/>
        </p:nvSpPr>
        <p:spPr>
          <a:xfrm rot="16200000">
            <a:off x="-1354130" y="3018426"/>
            <a:ext cx="1836204" cy="35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1784152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32748"/>
            <a:ext cx="9144000" cy="4031873"/>
          </a:xfrm>
          <a:prstGeom prst="rect">
            <a:avLst/>
          </a:prstGeom>
        </p:spPr>
        <p:txBody>
          <a:bodyPr wrap="square">
            <a:spAutoFit/>
          </a:bodyPr>
          <a:lstStyle/>
          <a:p>
            <a:pPr marL="514350" indent="-514350">
              <a:buFont typeface="+mj-lt"/>
              <a:buAutoNum type="arabicPeriod"/>
            </a:pPr>
            <a:r>
              <a:rPr lang="uk-UA" sz="3200" dirty="0" smtClean="0">
                <a:solidFill>
                  <a:srgbClr val="002060"/>
                </a:solidFill>
                <a:latin typeface="Times New Roman" panose="02020603050405020304" pitchFamily="18" charset="0"/>
                <a:cs typeface="Times New Roman" panose="02020603050405020304" pitchFamily="18" charset="0"/>
              </a:rPr>
              <a:t>Державна політика щодо розвитку інформаційного суспільства та електронного урядування</a:t>
            </a:r>
          </a:p>
          <a:p>
            <a:pPr marL="514350" indent="-514350">
              <a:buFont typeface="+mj-lt"/>
              <a:buAutoNum type="arabicPeriod"/>
            </a:pPr>
            <a:r>
              <a:rPr lang="uk-UA" sz="3200" dirty="0">
                <a:solidFill>
                  <a:srgbClr val="002060"/>
                </a:solidFill>
                <a:latin typeface="Times New Roman" panose="02020603050405020304" pitchFamily="18" charset="0"/>
                <a:cs typeface="Times New Roman" panose="02020603050405020304" pitchFamily="18" charset="0"/>
              </a:rPr>
              <a:t>Д</a:t>
            </a:r>
            <a:r>
              <a:rPr lang="uk-UA" sz="3200" dirty="0" smtClean="0">
                <a:solidFill>
                  <a:srgbClr val="002060"/>
                </a:solidFill>
                <a:latin typeface="Times New Roman" panose="02020603050405020304" pitchFamily="18" charset="0"/>
                <a:cs typeface="Times New Roman" panose="02020603050405020304" pitchFamily="18" charset="0"/>
              </a:rPr>
              <a:t>ержавне управління реалізацією системи </a:t>
            </a:r>
            <a:r>
              <a:rPr lang="uk-UA" sz="3200" dirty="0">
                <a:solidFill>
                  <a:srgbClr val="002060"/>
                </a:solidFill>
                <a:latin typeface="Times New Roman" panose="02020603050405020304" pitchFamily="18" charset="0"/>
                <a:cs typeface="Times New Roman" panose="02020603050405020304" pitchFamily="18" charset="0"/>
              </a:rPr>
              <a:t>електронного урядування</a:t>
            </a:r>
          </a:p>
          <a:p>
            <a:pPr marL="514350" indent="-514350">
              <a:buFont typeface="+mj-lt"/>
              <a:buAutoNum type="arabicPeriod"/>
            </a:pPr>
            <a:r>
              <a:rPr lang="uk-UA" sz="3200" dirty="0" smtClean="0">
                <a:solidFill>
                  <a:srgbClr val="002060"/>
                </a:solidFill>
                <a:latin typeface="Times New Roman" panose="02020603050405020304" pitchFamily="18" charset="0"/>
                <a:cs typeface="Times New Roman" panose="02020603050405020304" pitchFamily="18" charset="0"/>
              </a:rPr>
              <a:t>Підходи щодо оцінювання розвитку інформаційного суспільства та електронного урядування</a:t>
            </a:r>
            <a:endParaRPr lang="uk-UA" sz="32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2849" y="0"/>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Тема 3.</a:t>
            </a:r>
          </a:p>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політика та державне управління розвитком інформаційного суспільства та електронного урядування</a:t>
            </a:r>
            <a:endParaRPr lang="uk-U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5427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т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1" y="260648"/>
            <a:ext cx="921021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29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7992888" cy="40318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Електронні адміністративні послуги та інформаційна безпека в електронному </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урядуванні</a:t>
            </a:r>
          </a:p>
          <a:p>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Інформаційно-аналітичне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забезпечення електронного урядування </a:t>
            </a:r>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Електронні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адміністративні </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послуги</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76361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dirty="0" smtClean="0">
                <a:solidFill>
                  <a:srgbClr val="7030A0"/>
                </a:solidFill>
              </a:rPr>
              <a:t>ЛЕКЦІЯ 8</a:t>
            </a:r>
            <a:endParaRPr lang="uk-UA" sz="6600" dirty="0">
              <a:solidFill>
                <a:srgbClr val="7030A0"/>
              </a:solidFill>
            </a:endParaRPr>
          </a:p>
        </p:txBody>
      </p:sp>
      <p:sp>
        <p:nvSpPr>
          <p:cNvPr id="3" name="Объект 2"/>
          <p:cNvSpPr>
            <a:spLocks noGrp="1"/>
          </p:cNvSpPr>
          <p:nvPr>
            <p:ph idx="1"/>
          </p:nvPr>
        </p:nvSpPr>
        <p:spPr/>
        <p:txBody>
          <a:bodyPr>
            <a:normAutofit fontScale="92500"/>
          </a:bodyPr>
          <a:lstStyle/>
          <a:p>
            <a:pPr marL="0" indent="0" algn="ctr">
              <a:buNone/>
            </a:pPr>
            <a:r>
              <a:rPr lang="uk-UA" sz="6000" b="1" dirty="0">
                <a:ln w="1905"/>
                <a:solidFill>
                  <a:srgbClr val="FFFF00"/>
                </a:solidFill>
                <a:effectLst>
                  <a:innerShdw blurRad="69850" dist="43180" dir="5400000">
                    <a:srgbClr val="000000">
                      <a:alpha val="65000"/>
                    </a:srgbClr>
                  </a:innerShdw>
                </a:effectLst>
              </a:rPr>
              <a:t>ГЕОГРАФІЧНІ ІНФОРМАЦІЙНІ СИСТЕМИ (ГІС) В СИСТЕМІ ЕЛЕКТРОННОГО ВРЯДУВАННЯ</a:t>
            </a:r>
          </a:p>
          <a:p>
            <a:endParaRPr lang="uk-UA" dirty="0"/>
          </a:p>
        </p:txBody>
      </p:sp>
    </p:spTree>
    <p:extLst>
      <p:ext uri="{BB962C8B-B14F-4D97-AF65-F5344CB8AC3E}">
        <p14:creationId xmlns:p14="http://schemas.microsoft.com/office/powerpoint/2010/main" val="140945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ЕВ ГІС від 26 квітня 2023 р матеріал до лекції\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8" y="0"/>
            <a:ext cx="8963514" cy="67139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8885985" cy="6186309"/>
          </a:xfrm>
          <a:prstGeom prst="rect">
            <a:avLst/>
          </a:prstGeom>
        </p:spPr>
        <p:txBody>
          <a:bodyPr wrap="square">
            <a:spAutoFit/>
          </a:bodyPr>
          <a:lstStyle/>
          <a:p>
            <a:pPr algn="ctr"/>
            <a:endParaRPr lang="uk-UA" sz="4400" b="1" dirty="0" smtClean="0">
              <a:ln w="1905"/>
              <a:solidFill>
                <a:srgbClr val="FFFF00"/>
              </a:solidFill>
              <a:effectLst>
                <a:innerShdw blurRad="69850" dist="43180" dir="5400000">
                  <a:srgbClr val="000000">
                    <a:alpha val="65000"/>
                  </a:srgbClr>
                </a:innerShdw>
              </a:effectLst>
            </a:endParaRPr>
          </a:p>
          <a:p>
            <a:pPr algn="ctr"/>
            <a:r>
              <a:rPr lang="uk-UA" sz="4400" b="1" dirty="0" smtClean="0">
                <a:ln w="1905"/>
                <a:solidFill>
                  <a:srgbClr val="FFFF00"/>
                </a:solidFill>
                <a:effectLst>
                  <a:innerShdw blurRad="69850" dist="43180" dir="5400000">
                    <a:srgbClr val="000000">
                      <a:alpha val="65000"/>
                    </a:srgbClr>
                  </a:innerShdw>
                </a:effectLst>
              </a:rPr>
              <a:t>ГЕОГРАФІЧНІ ІНФОРМАЦІЙНІ СИСТЕМИ (ГІС) В СИСТЕМІ ЕЛЕКТРОННОГО ВРЯДУВАННЯ</a:t>
            </a:r>
          </a:p>
          <a:p>
            <a:pPr algn="ctr"/>
            <a:endParaRPr lang="uk-UA" sz="4400" b="1" dirty="0" smtClean="0">
              <a:ln w="1905"/>
              <a:solidFill>
                <a:srgbClr val="FFFF00"/>
              </a:solidFill>
              <a:effectLst>
                <a:innerShdw blurRad="69850" dist="43180" dir="5400000">
                  <a:srgbClr val="000000">
                    <a:alpha val="65000"/>
                  </a:srgbClr>
                </a:innerShdw>
              </a:effectLst>
            </a:endParaRP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Технології географічних інформаційних систем (ГІС)</a:t>
            </a: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Складові </a:t>
            </a:r>
            <a:r>
              <a:rPr lang="uk-UA" sz="4400" b="1" dirty="0">
                <a:ln w="1905"/>
                <a:solidFill>
                  <a:srgbClr val="FFFF00"/>
                </a:solidFill>
                <a:effectLst>
                  <a:innerShdw blurRad="69850" dist="43180" dir="5400000">
                    <a:srgbClr val="000000">
                      <a:alpha val="65000"/>
                    </a:srgbClr>
                  </a:innerShdw>
                </a:effectLst>
              </a:rPr>
              <a:t>частини </a:t>
            </a:r>
            <a:r>
              <a:rPr lang="uk-UA" sz="4400" b="1" dirty="0" smtClean="0">
                <a:ln w="1905"/>
                <a:solidFill>
                  <a:srgbClr val="FFFF00"/>
                </a:solidFill>
                <a:effectLst>
                  <a:innerShdw blurRad="69850" dist="43180" dir="5400000">
                    <a:srgbClr val="000000">
                      <a:alpha val="65000"/>
                    </a:srgbClr>
                  </a:innerShdw>
                </a:effectLst>
              </a:rPr>
              <a:t>ГІС</a:t>
            </a:r>
          </a:p>
          <a:p>
            <a:pPr marL="914400" indent="-914400">
              <a:buFont typeface="+mj-lt"/>
              <a:buAutoNum type="arabicPeriod"/>
            </a:pPr>
            <a:r>
              <a:rPr lang="uk-UA" sz="4400" b="1" smtClean="0">
                <a:ln w="1905"/>
                <a:solidFill>
                  <a:srgbClr val="FFFF00"/>
                </a:solidFill>
                <a:effectLst>
                  <a:innerShdw blurRad="69850" dist="43180" dir="5400000">
                    <a:srgbClr val="000000">
                      <a:alpha val="65000"/>
                    </a:srgbClr>
                  </a:innerShdw>
                </a:effectLst>
              </a:rPr>
              <a:t>Досвід застосування </a:t>
            </a:r>
            <a:r>
              <a:rPr lang="uk-UA" sz="4400" b="1" dirty="0" smtClean="0">
                <a:ln w="1905"/>
                <a:solidFill>
                  <a:srgbClr val="FFFF00"/>
                </a:solidFill>
                <a:effectLst>
                  <a:innerShdw blurRad="69850" dist="43180" dir="5400000">
                    <a:srgbClr val="000000">
                      <a:alpha val="65000"/>
                    </a:srgbClr>
                  </a:innerShdw>
                </a:effectLst>
              </a:rPr>
              <a:t>ГІС</a:t>
            </a:r>
            <a:endParaRPr lang="uk-UA" sz="4400" b="1"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28827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ЕВ ГІС від 26 квітня 2023 р матеріал до лекції\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29" y="404664"/>
            <a:ext cx="908280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16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662"/>
            <a:ext cx="9144000" cy="4154984"/>
          </a:xfrm>
          <a:prstGeom prst="rect">
            <a:avLst/>
          </a:prstGeom>
        </p:spPr>
        <p:txBody>
          <a:bodyPr wrap="square">
            <a:spAutoFit/>
          </a:bodyPr>
          <a:lstStyle/>
          <a:p>
            <a:r>
              <a:rPr lang="uk-UA" sz="2400" dirty="0">
                <a:solidFill>
                  <a:srgbClr val="FF0000"/>
                </a:solidFill>
                <a:latin typeface="Arial Narrow" panose="020B0606020202030204" pitchFamily="34" charset="0"/>
              </a:rPr>
              <a:t>Географічні інформаційні системи (ГІС) </a:t>
            </a:r>
            <a:r>
              <a:rPr lang="uk-UA" sz="2400" dirty="0">
                <a:latin typeface="Arial Narrow" panose="020B0606020202030204" pitchFamily="34" charset="0"/>
              </a:rPr>
              <a:t>– це сучасна комп'ютерна технологія для картування та аналізу об'єктів реального світу, а також подій, що відбуваються в навколишньому середовищі, у нашому житті і діяльності. </a:t>
            </a:r>
            <a:r>
              <a:rPr lang="uk-UA" sz="2400" dirty="0" smtClean="0">
                <a:latin typeface="Arial Narrow" panose="020B0606020202030204" pitchFamily="34" charset="0"/>
              </a:rPr>
              <a:t>Вона </a:t>
            </a:r>
            <a:r>
              <a:rPr lang="uk-UA" sz="2400" dirty="0">
                <a:latin typeface="Arial Narrow" panose="020B0606020202030204" pitchFamily="34" charset="0"/>
              </a:rPr>
              <a:t>об'єднує традиційні операції при роботі з базами даних (запит, статистичний аналіз) з перевагами повноцінної візуалізації та географічного (просторового) аналізу, які надає карта. Це вирізняє ГІС серед інших інформаційних систем і забезпечує унікальні можливості для її застосування при вирішенні широкого спектра проблем, пов'язаних з аналізом та прогнозом явищ і подій навколишнього світу, з осмисленням і виділенням головних чинників та причин, а також їх можливих наслідків, з плануванням стратегічних рішень і наслідків поточних дій</a:t>
            </a:r>
          </a:p>
        </p:txBody>
      </p:sp>
      <p:pic>
        <p:nvPicPr>
          <p:cNvPr id="11272" name="Picture 8" descr="C:\Users\asus\Desktop\ЕВ ГІС від 26 квітня 2023 р матеріал до лекції\використано\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54267"/>
            <a:ext cx="3960440" cy="2592806"/>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asus\Desktop\ЕВ ГІС від 26 квітня 2023 р матеріал до лекції\використано\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54267"/>
            <a:ext cx="4768874" cy="257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89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sus\Desktop\ЕВ ГІС від 26 квітня 2023 р матеріал до лекції\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52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ЕВ ГІС від 26 квітня 2023 р матеріал до лекції\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 y="0"/>
            <a:ext cx="91683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8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sus\Desktop\ЕВ ГІС від 26 квітня 2023 р матеріал до лекції\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5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низ 5"/>
          <p:cNvSpPr/>
          <p:nvPr/>
        </p:nvSpPr>
        <p:spPr>
          <a:xfrm>
            <a:off x="4239778" y="2708920"/>
            <a:ext cx="571053" cy="180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4223779" y="3923242"/>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трелка вниз 7"/>
          <p:cNvSpPr/>
          <p:nvPr/>
        </p:nvSpPr>
        <p:spPr>
          <a:xfrm>
            <a:off x="4256630" y="4922633"/>
            <a:ext cx="576063" cy="432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p:nvSpPr>
        <p:spPr>
          <a:xfrm>
            <a:off x="107504" y="0"/>
            <a:ext cx="898182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Історія виникнення е-урядування</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Скругленный прямоугольник 10"/>
          <p:cNvSpPr/>
          <p:nvPr/>
        </p:nvSpPr>
        <p:spPr>
          <a:xfrm>
            <a:off x="107505" y="4139266"/>
            <a:ext cx="8820855" cy="783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3</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електронне урядування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a:t>
            </a:r>
            <a:r>
              <a:rPr lang="ru-RU"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governing</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07504" y="2900175"/>
            <a:ext cx="8820856" cy="1023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електронний уряд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Electronic Government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або</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e-Government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Скругленный прямоугольник 12"/>
          <p:cNvSpPr/>
          <p:nvPr/>
        </p:nvSpPr>
        <p:spPr>
          <a:xfrm>
            <a:off x="107505" y="1124743"/>
            <a:ext cx="8820856" cy="158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ctr">
              <a:buAutoNum type="arabicPeriod"/>
            </a:pP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електронне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управління (е- управління</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Governance</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uk-U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онлайновий</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уряд)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Government-on-line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(GOL</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107505" y="5354678"/>
            <a:ext cx="8820856" cy="150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4.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електронне</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демократія</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(альтернатива: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формі державності, громадянського суспільства)</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21752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36" y="30816"/>
            <a:ext cx="9144000" cy="3416320"/>
          </a:xfrm>
          <a:prstGeom prst="rect">
            <a:avLst/>
          </a:prstGeom>
        </p:spPr>
        <p:txBody>
          <a:bodyPr wrap="square">
            <a:spAutoFit/>
          </a:bodyPr>
          <a:lstStyle/>
          <a:p>
            <a:r>
              <a:rPr lang="uk-UA" sz="2400" dirty="0">
                <a:solidFill>
                  <a:srgbClr val="FF0000"/>
                </a:solidFill>
                <a:latin typeface="Arial Narrow" panose="020B0606020202030204" pitchFamily="34" charset="0"/>
              </a:rPr>
              <a:t>Технології географічних інформаційних систем (ГІС</a:t>
            </a:r>
            <a:r>
              <a:rPr lang="uk-UA" sz="2400" dirty="0">
                <a:latin typeface="Arial Narrow" panose="020B0606020202030204" pitchFamily="34" charset="0"/>
              </a:rPr>
              <a:t>) застосовуються вже понад тридцять років, але службовці досі використовують їх переважно для створення карт. Насправді ж ГІС може виконувати набагато більше функцій. Використовуючи ГІС для аналізу, можемо зрозуміти, чому і яким чином об'єкти взаємопов'язані, де вони розташовані. Опанувавши використання ГІС для аналізу, можна отримувати точнішу і свіжішу інформацію, а також створювати нові, раніше недоступні типи інформації. Отримання цієї інформації допоможе глибше зрозуміти ситуацію на даній території, зробити правильний вибір або краще підготуватися до майбутніх подій та </a:t>
            </a:r>
            <a:r>
              <a:rPr lang="uk-UA" sz="2400" dirty="0" smtClean="0">
                <a:latin typeface="Arial Narrow" panose="020B0606020202030204" pitchFamily="34" charset="0"/>
              </a:rPr>
              <a:t>умов.</a:t>
            </a:r>
            <a:endParaRPr lang="uk-UA" sz="2400" dirty="0">
              <a:latin typeface="Arial Narrow" panose="020B0606020202030204" pitchFamily="34" charset="0"/>
            </a:endParaRPr>
          </a:p>
        </p:txBody>
      </p:sp>
      <p:pic>
        <p:nvPicPr>
          <p:cNvPr id="3" name="Picture 7" descr="C:\Users\asus\Desktop\ЕВ ГІС від 26 квітня 2023 р матеріал до лекції\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54565"/>
            <a:ext cx="3677008" cy="2744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sus\Desktop\ЕВ ГІС від 26 квітня 2023 р матеріал до лекції\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74636"/>
            <a:ext cx="4731702" cy="29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03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ЕВ ГІС від 26 квітня 2023 р матеріал до лекції\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sus\Desktop\ЕВ ГІС від 26 квітня 2023 р матеріал до лекції\використано\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293096"/>
            <a:ext cx="259228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83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ЕВ ГІС від 26 квітня 2023 р матеріал до лекції\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 y="36721"/>
            <a:ext cx="8957586" cy="670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93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ЕВ ГІС від 26 квітня 2023 р матеріал до лекції\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356911" cy="626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67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3416320"/>
          </a:xfrm>
          <a:prstGeom prst="rect">
            <a:avLst/>
          </a:prstGeom>
        </p:spPr>
        <p:txBody>
          <a:bodyPr wrap="square">
            <a:spAutoFit/>
          </a:bodyPr>
          <a:lstStyle/>
          <a:p>
            <a:r>
              <a:rPr lang="uk-UA" sz="2400" dirty="0">
                <a:solidFill>
                  <a:srgbClr val="FF0000"/>
                </a:solidFill>
                <a:latin typeface="Arial Narrow" panose="020B0606020202030204" pitchFamily="34" charset="0"/>
              </a:rPr>
              <a:t>Державне та муніципальне управління </a:t>
            </a:r>
            <a:r>
              <a:rPr lang="uk-UA" sz="2400" dirty="0">
                <a:latin typeface="Arial Narrow" panose="020B0606020202030204" pitchFamily="34" charset="0"/>
              </a:rPr>
              <a:t>– це насамперед управління територіями. Найбільш загальною інформацією, яка дає змогу комплексно вирішувати економічні, політичні, соціальні та природоохоронні завдання, пов’язані з певною територією, є графічно "прив’язана" інформація. Для ефективного управління ресурсами, планування розвитку та оперативного управління всіма аспектами життя регіону або міста необхідно організувати систему збору, зберігання, обробки графічно "прив’язаної" інформації про всі об’єкти управління. Для цього, як правило, використовують </a:t>
            </a:r>
            <a:r>
              <a:rPr lang="uk-UA" sz="2400" dirty="0" err="1">
                <a:solidFill>
                  <a:srgbClr val="FF0000"/>
                </a:solidFill>
                <a:latin typeface="Arial Narrow" panose="020B0606020202030204" pitchFamily="34" charset="0"/>
              </a:rPr>
              <a:t>геоінформаційні</a:t>
            </a:r>
            <a:r>
              <a:rPr lang="uk-UA" sz="2400" dirty="0">
                <a:solidFill>
                  <a:srgbClr val="FF0000"/>
                </a:solidFill>
                <a:latin typeface="Arial Narrow" panose="020B0606020202030204" pitchFamily="34" charset="0"/>
              </a:rPr>
              <a:t> технології та системи</a:t>
            </a:r>
            <a:r>
              <a:rPr lang="uk-UA" sz="2400" dirty="0">
                <a:latin typeface="Arial Narrow" panose="020B0606020202030204" pitchFamily="34" charset="0"/>
              </a:rPr>
              <a:t>.</a:t>
            </a:r>
          </a:p>
        </p:txBody>
      </p:sp>
      <p:pic>
        <p:nvPicPr>
          <p:cNvPr id="18434" name="Picture 2" descr="C:\Users\asus\Desktop\ЕВ ГІС від 26 квітня 2023 р матеріал до лекції\використано\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92127"/>
            <a:ext cx="3960440" cy="359724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asus\Desktop\ЕВ ГІС від 26 квітня 2023 р матеріал до лекції\використано\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824" y="3292127"/>
            <a:ext cx="4532281" cy="331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91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ЕВ ГІС від 26 квітня 2023 р матеріал до лекції\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90"/>
            <a:ext cx="6012161" cy="36990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sus\Desktop\ЕВ ГІС від 26 квітня 2023 р матеріал до лекції\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405" y="3307895"/>
            <a:ext cx="6406092" cy="35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0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27" y="-27919"/>
            <a:ext cx="8964488" cy="5940088"/>
          </a:xfrm>
          <a:prstGeom prst="rect">
            <a:avLst/>
          </a:prstGeom>
        </p:spPr>
        <p:txBody>
          <a:bodyPr wrap="square">
            <a:spAutoFit/>
          </a:bodyPr>
          <a:lstStyle/>
          <a:p>
            <a:r>
              <a:rPr lang="uk-UA" sz="2000" dirty="0">
                <a:solidFill>
                  <a:srgbClr val="FF0000"/>
                </a:solidFill>
                <a:latin typeface="Arial Narrow" panose="020B0606020202030204" pitchFamily="34" charset="0"/>
              </a:rPr>
              <a:t>Складові частини ГІС </a:t>
            </a:r>
            <a:r>
              <a:rPr lang="uk-UA" sz="2000" dirty="0">
                <a:latin typeface="Arial Narrow" panose="020B0606020202030204" pitchFamily="34" charset="0"/>
              </a:rPr>
              <a:t>Робоча ГІС містить </a:t>
            </a:r>
            <a:r>
              <a:rPr lang="uk-UA" sz="2000" dirty="0">
                <a:solidFill>
                  <a:srgbClr val="FF0000"/>
                </a:solidFill>
                <a:latin typeface="Arial Narrow" panose="020B0606020202030204" pitchFamily="34" charset="0"/>
              </a:rPr>
              <a:t>п'ять ключових складових: апаратні засоби, програмне забезпечення, дані, виконавці і методи. </a:t>
            </a:r>
            <a:endParaRPr lang="uk-UA" sz="2000" dirty="0" smtClean="0">
              <a:solidFill>
                <a:srgbClr val="FF0000"/>
              </a:solidFill>
              <a:latin typeface="Arial Narrow" panose="020B0606020202030204" pitchFamily="34" charset="0"/>
            </a:endParaRPr>
          </a:p>
          <a:p>
            <a:r>
              <a:rPr lang="uk-UA" sz="2000" dirty="0" smtClean="0">
                <a:solidFill>
                  <a:srgbClr val="FF0000"/>
                </a:solidFill>
                <a:latin typeface="Arial Narrow" panose="020B0606020202030204" pitchFamily="34" charset="0"/>
              </a:rPr>
              <a:t>Апаратні </a:t>
            </a:r>
            <a:r>
              <a:rPr lang="uk-UA" sz="2000" dirty="0">
                <a:solidFill>
                  <a:srgbClr val="FF0000"/>
                </a:solidFill>
                <a:latin typeface="Arial Narrow" panose="020B0606020202030204" pitchFamily="34" charset="0"/>
              </a:rPr>
              <a:t>засоби </a:t>
            </a:r>
            <a:r>
              <a:rPr lang="uk-UA" sz="2000" dirty="0">
                <a:latin typeface="Arial Narrow" panose="020B0606020202030204" pitchFamily="34" charset="0"/>
              </a:rPr>
              <a:t>– це комп'ютер, на якому розміщена ГІС. У даний час ГІС працюють на різних типах комп'ютерних платформ, від централізованих серверів до окремих або зв'язаних мережею персональних комп'ютерів.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Програмне </a:t>
            </a:r>
            <a:r>
              <a:rPr lang="uk-UA" sz="2000" dirty="0">
                <a:solidFill>
                  <a:srgbClr val="FF0000"/>
                </a:solidFill>
                <a:latin typeface="Arial Narrow" panose="020B0606020202030204" pitchFamily="34" charset="0"/>
              </a:rPr>
              <a:t>забезпечення. </a:t>
            </a:r>
            <a:r>
              <a:rPr lang="uk-UA" sz="2000" dirty="0">
                <a:latin typeface="Arial Narrow" panose="020B0606020202030204" pitchFamily="34" charset="0"/>
              </a:rPr>
              <a:t>ГІС містить функції та інструменти, необхідні для зберігання, аналізу та візуалізації географічної (просторової) інформації.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Дані </a:t>
            </a:r>
            <a:r>
              <a:rPr lang="uk-UA" sz="2000" dirty="0">
                <a:solidFill>
                  <a:srgbClr val="FF0000"/>
                </a:solidFill>
                <a:latin typeface="Arial Narrow" panose="020B0606020202030204" pitchFamily="34" charset="0"/>
              </a:rPr>
              <a:t>– важливий компонент ГІС</a:t>
            </a:r>
            <a:r>
              <a:rPr lang="uk-UA" sz="2000" dirty="0">
                <a:latin typeface="Arial Narrow" panose="020B0606020202030204" pitchFamily="34" charset="0"/>
              </a:rPr>
              <a:t>. Дані про просторове розташування (географічні дані) і пов'язані з ними табличні дані можуть збиратися і готуватися самим користувачем або отримуватися у постачальників на комерційній чи іншій основі.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Виконавці</a:t>
            </a:r>
            <a:r>
              <a:rPr lang="uk-UA" sz="2000" dirty="0">
                <a:solidFill>
                  <a:srgbClr val="FF0000"/>
                </a:solidFill>
                <a:latin typeface="Arial Narrow" panose="020B0606020202030204" pitchFamily="34" charset="0"/>
              </a:rPr>
              <a:t>. </a:t>
            </a:r>
            <a:r>
              <a:rPr lang="uk-UA" sz="2000" dirty="0">
                <a:latin typeface="Arial Narrow" panose="020B0606020202030204" pitchFamily="34" charset="0"/>
              </a:rPr>
              <a:t>Широке застосування технології ГІС неможливе без людей, які працюють з програмними продуктами і розробляють плани їх використання при вирішенні реальних завдань.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Користувачами </a:t>
            </a:r>
            <a:r>
              <a:rPr lang="uk-UA" sz="2000" dirty="0">
                <a:solidFill>
                  <a:srgbClr val="FF0000"/>
                </a:solidFill>
                <a:latin typeface="Arial Narrow" panose="020B0606020202030204" pitchFamily="34" charset="0"/>
              </a:rPr>
              <a:t>ГІС </a:t>
            </a:r>
            <a:r>
              <a:rPr lang="uk-UA" sz="2000" dirty="0">
                <a:latin typeface="Arial Narrow" panose="020B0606020202030204" pitchFamily="34" charset="0"/>
              </a:rPr>
              <a:t>можуть бути як технічні фахівці, що розробляють і підтримують систему, так і звичайні працівники (користувачі), яким ГІС допомагає вирішувати поточні щоденні справи і проблеми</a:t>
            </a:r>
            <a:r>
              <a:rPr lang="uk-UA" sz="2000" dirty="0" smtClean="0">
                <a:latin typeface="Arial Narrow" panose="020B0606020202030204" pitchFamily="34" charset="0"/>
              </a:rPr>
              <a:t>.</a:t>
            </a:r>
          </a:p>
          <a:p>
            <a:r>
              <a:rPr lang="uk-UA" sz="2000" dirty="0">
                <a:solidFill>
                  <a:srgbClr val="FF0000"/>
                </a:solidFill>
                <a:latin typeface="Arial Narrow" panose="020B0606020202030204" pitchFamily="34" charset="0"/>
              </a:rPr>
              <a:t>Методи. </a:t>
            </a:r>
            <a:r>
              <a:rPr lang="uk-UA" sz="2000" dirty="0">
                <a:latin typeface="Arial Narrow" panose="020B0606020202030204" pitchFamily="34" charset="0"/>
              </a:rPr>
              <a:t>Успішність та ефективність (зокрема економічна) застосування ГІС багато в чому залежить від правильно складеного плану і правил роботи, які мають відповідати специфіці завдань кожної організації</a:t>
            </a:r>
          </a:p>
        </p:txBody>
      </p:sp>
    </p:spTree>
    <p:extLst>
      <p:ext uri="{BB962C8B-B14F-4D97-AF65-F5344CB8AC3E}">
        <p14:creationId xmlns:p14="http://schemas.microsoft.com/office/powerpoint/2010/main" val="2910147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ЕВ ГІС від 26 квітня 2023 р матеріал до лекції\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23891" cy="40060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us\Desktop\ЕВ ГІС від 26 квітня 2023 р матеріал до лекції\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289"/>
            <a:ext cx="3879874" cy="38626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ЕВ ГІС від 26 квітня 2023 р матеріал до лекції\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5348"/>
            <a:ext cx="8352928" cy="27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44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sus\Desktop\ЕВ ГІС від 26 квітня 2023 р матеріал до лекції\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640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sus\Desktop\ЕВ ГІС від 26 квітня 2023 р матеріал до лекції\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3" y="0"/>
            <a:ext cx="5672574" cy="3257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ЕВ ГІС від 26 квітня 2023 р матеріал до лекції\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861861"/>
            <a:ext cx="6660232" cy="39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87061" y="188640"/>
            <a:ext cx="4010013" cy="15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Умови творення системи електронного врядування</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вал 2"/>
          <p:cNvSpPr/>
          <p:nvPr/>
        </p:nvSpPr>
        <p:spPr>
          <a:xfrm>
            <a:off x="467544" y="1484784"/>
            <a:ext cx="331236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Інтернет</a:t>
            </a:r>
            <a:endParaRPr lang="uk-UA"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Овал 3"/>
          <p:cNvSpPr/>
          <p:nvPr/>
        </p:nvSpPr>
        <p:spPr>
          <a:xfrm>
            <a:off x="5220072" y="1340768"/>
            <a:ext cx="36004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Законодавче регулювання</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Овал 4"/>
          <p:cNvSpPr/>
          <p:nvPr/>
        </p:nvSpPr>
        <p:spPr>
          <a:xfrm>
            <a:off x="5220071" y="2852936"/>
            <a:ext cx="3823383"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Технічні засоби та можливості</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Овал 5"/>
          <p:cNvSpPr/>
          <p:nvPr/>
        </p:nvSpPr>
        <p:spPr>
          <a:xfrm>
            <a:off x="107504" y="2852936"/>
            <a:ext cx="381642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Інформаційно -програмне середовище (ІПС)</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Овал 6"/>
          <p:cNvSpPr/>
          <p:nvPr/>
        </p:nvSpPr>
        <p:spPr>
          <a:xfrm>
            <a:off x="107504" y="5229200"/>
            <a:ext cx="3816424"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Можливість роботи у  ІПС</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Овал 7"/>
          <p:cNvSpPr/>
          <p:nvPr/>
        </p:nvSpPr>
        <p:spPr>
          <a:xfrm>
            <a:off x="5220072" y="5229200"/>
            <a:ext cx="3823384"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Володіння навичками роботи у ІПС</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Стрелка вниз 8"/>
          <p:cNvSpPr/>
          <p:nvPr/>
        </p:nvSpPr>
        <p:spPr>
          <a:xfrm rot="3698902">
            <a:off x="1967002" y="875433"/>
            <a:ext cx="5400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низ 9"/>
          <p:cNvSpPr/>
          <p:nvPr/>
        </p:nvSpPr>
        <p:spPr>
          <a:xfrm rot="18034605">
            <a:off x="6696410" y="767028"/>
            <a:ext cx="5400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88801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17" y="16639"/>
            <a:ext cx="9144000" cy="3108543"/>
          </a:xfrm>
          <a:prstGeom prst="rect">
            <a:avLst/>
          </a:prstGeom>
        </p:spPr>
        <p:txBody>
          <a:bodyPr wrap="square">
            <a:spAutoFit/>
          </a:bodyPr>
          <a:lstStyle/>
          <a:p>
            <a:r>
              <a:rPr lang="uk-UA" sz="2800" dirty="0">
                <a:latin typeface="Arial Narrow" panose="020B0606020202030204" pitchFamily="34" charset="0"/>
              </a:rPr>
              <a:t>Будь-яка ГІС працює з базами даних </a:t>
            </a:r>
            <a:r>
              <a:rPr lang="uk-UA" sz="2800" dirty="0">
                <a:solidFill>
                  <a:srgbClr val="FF0000"/>
                </a:solidFill>
                <a:latin typeface="Arial Narrow" panose="020B0606020202030204" pitchFamily="34" charset="0"/>
              </a:rPr>
              <a:t>двох типів – графічними та атрибутивними (тематичними). </a:t>
            </a:r>
            <a:r>
              <a:rPr lang="uk-UA" sz="2800" dirty="0">
                <a:latin typeface="Arial Narrow" panose="020B0606020202030204" pitchFamily="34" charset="0"/>
              </a:rPr>
              <a:t>У графічних базах даних зберігається те, що зазвичай називають графічною або метричною основою, атрибутивні мають так зване навантаження мапи та додаткові дані, які належать до просторових, але не можуть бути нанесені на карту – це опис території або інформація, яка міститься у звітах</a:t>
            </a:r>
          </a:p>
        </p:txBody>
      </p:sp>
      <p:pic>
        <p:nvPicPr>
          <p:cNvPr id="3" name="Picture 5" descr="C:\Users\asus\Desktop\ЕВ ГІС від 26 квітня 2023 р матеріал до лекції\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842493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05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ЕВ ГІС від 26 квітня 2023 р матеріал до лекції\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6660233" cy="485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374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ЕВ ГІС від 26 квітня 2023 р матеріал до лекції\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436"/>
            <a:ext cx="9036497"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7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277"/>
            <a:ext cx="9144000" cy="5632311"/>
          </a:xfrm>
          <a:prstGeom prst="rect">
            <a:avLst/>
          </a:prstGeom>
        </p:spPr>
        <p:txBody>
          <a:bodyPr wrap="square">
            <a:spAutoFit/>
          </a:bodyPr>
          <a:lstStyle/>
          <a:p>
            <a:r>
              <a:rPr lang="uk-UA" sz="2400" dirty="0">
                <a:solidFill>
                  <a:srgbClr val="FF0000"/>
                </a:solidFill>
                <a:latin typeface="Arial Narrow" panose="020B0606020202030204" pitchFamily="34" charset="0"/>
              </a:rPr>
              <a:t>ГІС для міських служб </a:t>
            </a:r>
            <a:r>
              <a:rPr lang="uk-UA" sz="2400" dirty="0">
                <a:latin typeface="Arial Narrow" panose="020B0606020202030204" pitchFamily="34" charset="0"/>
              </a:rPr>
              <a:t>У сучасних умовах органи місцевого самоврядування покликані вирішувати нові проблеми, які за рівнем складності та невідкладності перевершують все, з чим їм доводилося мати справу раніше. Головною причиною цього є перерозподіл владних функцій, прав та повноважень між центральною та місцевою владами, брак ресурсів. Зростає кількість запитів і скарг від населення, юридичних осіб, громадських організацій на роботу служб, підпорядкованих міськвиконкомам, районним та обласним державним адміністраціям. На додаток до звичайних турбот про громадську безпеку, охорону здоров'я та освіту, транспорт, торгівлю і сферу послуг, будівельні та ремонтні роботи, водопостачання і каналізацію, владні структури змушені дедалі більше уваги приділяти стратегічному і тактичному плануванню розвитку територій, інфраструктури, раціональному природокористуванню та екологічній безпеці, демографічній і соціальній політиці, наданню у власність і оренду земельних ділянок, житлової площі, будівель і споруд тощо. </a:t>
            </a:r>
          </a:p>
        </p:txBody>
      </p:sp>
    </p:spTree>
    <p:extLst>
      <p:ext uri="{BB962C8B-B14F-4D97-AF65-F5344CB8AC3E}">
        <p14:creationId xmlns:p14="http://schemas.microsoft.com/office/powerpoint/2010/main" val="1982743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asus\Desktop\ЕВ ГІС від 26 квітня 2023 р матеріал до лекції\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179" y="3423516"/>
            <a:ext cx="5227209" cy="343448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asus\Desktop\ЕВ ГІС від 26 квітня 2023 р матеріал до лекції\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2" y="-99392"/>
            <a:ext cx="5396815" cy="404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13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89" y="28813"/>
            <a:ext cx="9144000" cy="6524863"/>
          </a:xfrm>
          <a:prstGeom prst="rect">
            <a:avLst/>
          </a:prstGeom>
        </p:spPr>
        <p:txBody>
          <a:bodyPr wrap="square">
            <a:spAutoFit/>
          </a:bodyPr>
          <a:lstStyle/>
          <a:p>
            <a:r>
              <a:rPr lang="uk-UA" sz="2200" dirty="0" smtClean="0">
                <a:solidFill>
                  <a:srgbClr val="FF0000"/>
                </a:solidFill>
                <a:latin typeface="Arial Narrow" panose="020B0606020202030204" pitchFamily="34" charset="0"/>
              </a:rPr>
              <a:t>До </a:t>
            </a:r>
            <a:r>
              <a:rPr lang="uk-UA" sz="2200" dirty="0">
                <a:solidFill>
                  <a:srgbClr val="FF0000"/>
                </a:solidFill>
                <a:latin typeface="Arial Narrow" panose="020B0606020202030204" pitchFamily="34" charset="0"/>
              </a:rPr>
              <a:t>потенційних споживачів ГІС-технологій </a:t>
            </a:r>
            <a:r>
              <a:rPr lang="uk-UA" sz="2200" dirty="0">
                <a:latin typeface="Arial Narrow" panose="020B0606020202030204" pitchFamily="34" charset="0"/>
              </a:rPr>
              <a:t>можна віднести: </a:t>
            </a:r>
            <a:r>
              <a:rPr lang="uk-UA" sz="2200" i="1" dirty="0">
                <a:solidFill>
                  <a:srgbClr val="002060"/>
                </a:solidFill>
                <a:latin typeface="Arial Narrow" panose="020B0606020202030204" pitchFamily="34" charset="0"/>
              </a:rPr>
              <a:t>міські органи представницької та виконавчої влади; служби, які здійснюють планування; податкові органи; правоохоронні органи та органи юстиції; архітектурно-планувальні та земельні служби; організації з експлуатації комунікацій, транспорту, будівель тощо; науково-дослідні та проектні інститути; будівельні та торгові організації; інспекції та органи контролю, соціально-технічного та технічного нагляду; іноземних партнерів та інвесторів; комерційні структури, підприємців; приватних осіб</a:t>
            </a:r>
            <a:r>
              <a:rPr lang="uk-UA" sz="2200" dirty="0">
                <a:latin typeface="Arial Narrow" panose="020B0606020202030204" pitchFamily="34" charset="0"/>
              </a:rPr>
              <a:t>. </a:t>
            </a:r>
            <a:endParaRPr lang="uk-UA" sz="2200" dirty="0" smtClean="0">
              <a:latin typeface="Arial Narrow" panose="020B0606020202030204" pitchFamily="34" charset="0"/>
            </a:endParaRPr>
          </a:p>
          <a:p>
            <a:r>
              <a:rPr lang="uk-UA" sz="2200" dirty="0" smtClean="0">
                <a:solidFill>
                  <a:srgbClr val="FF0000"/>
                </a:solidFill>
                <a:latin typeface="Arial Narrow" panose="020B0606020202030204" pitchFamily="34" charset="0"/>
              </a:rPr>
              <a:t>Органи </a:t>
            </a:r>
            <a:r>
              <a:rPr lang="uk-UA" sz="2200" dirty="0">
                <a:solidFill>
                  <a:srgbClr val="FF0000"/>
                </a:solidFill>
                <a:latin typeface="Arial Narrow" panose="020B0606020202030204" pitchFamily="34" charset="0"/>
              </a:rPr>
              <a:t>місцевого самоврядування </a:t>
            </a:r>
            <a:r>
              <a:rPr lang="uk-UA" sz="2200" dirty="0">
                <a:latin typeface="Arial Narrow" panose="020B0606020202030204" pitchFamily="34" charset="0"/>
              </a:rPr>
              <a:t>працюють у складних правових, економічних та політичних умовах. Успішній роботі підрозділів та підвідомчих служб виконкомів значною мірою сприятиме використання сучасних комп'ютерних технологій. Світовий досвід показує, що ефективність інтелектуальної праці фахівців органів місцевого самоврядування, а також тісно пов'язаний з нею рівень </a:t>
            </a:r>
            <a:r>
              <a:rPr lang="uk-UA" sz="2200" dirty="0" smtClean="0">
                <a:latin typeface="Arial Narrow" panose="020B0606020202030204" pitchFamily="34" charset="0"/>
              </a:rPr>
              <a:t>соціально-економічного </a:t>
            </a:r>
            <a:r>
              <a:rPr lang="uk-UA" sz="2200" dirty="0">
                <a:latin typeface="Arial Narrow" panose="020B0606020202030204" pitchFamily="34" charset="0"/>
              </a:rPr>
              <a:t>розвитку міст підвищуються якнайшвидше тоді, коли вдається збирати і швидко аналізувати великі обсяги різноманітної інформації про все міське господарство, не збільшуючи витрат та чисельності службовців. У всіх розвинених країнах, у десятках тисяч великих і малих міст світу ГІС починають відігравати ключову роль при переході муніципалітетів до ефективнішої і продуктивнішої роботи</a:t>
            </a:r>
          </a:p>
        </p:txBody>
      </p:sp>
    </p:spTree>
    <p:extLst>
      <p:ext uri="{BB962C8B-B14F-4D97-AF65-F5344CB8AC3E}">
        <p14:creationId xmlns:p14="http://schemas.microsoft.com/office/powerpoint/2010/main" val="1321588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ЕВ ГІС від 26 квітня 2023 р матеріал до лекції\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 y="0"/>
            <a:ext cx="6173551" cy="400506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sus\Desktop\ЕВ ГІС від 26 квітня 2023 р матеріал до лекції\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3797480"/>
            <a:ext cx="5693763" cy="308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42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3513"/>
            <a:ext cx="9144000" cy="5940088"/>
          </a:xfrm>
          <a:prstGeom prst="rect">
            <a:avLst/>
          </a:prstGeom>
        </p:spPr>
        <p:txBody>
          <a:bodyPr wrap="square">
            <a:spAutoFit/>
          </a:bodyPr>
          <a:lstStyle/>
          <a:p>
            <a:r>
              <a:rPr lang="uk-UA" sz="2000" dirty="0">
                <a:latin typeface="Arial Narrow" panose="020B0606020202030204" pitchFamily="34" charset="0"/>
              </a:rPr>
              <a:t>Досвід округу </a:t>
            </a:r>
            <a:r>
              <a:rPr lang="uk-UA" sz="2000" dirty="0" err="1">
                <a:latin typeface="Arial Narrow" panose="020B0606020202030204" pitchFamily="34" charset="0"/>
              </a:rPr>
              <a:t>Вейн</a:t>
            </a:r>
            <a:r>
              <a:rPr lang="uk-UA" sz="2000" dirty="0">
                <a:latin typeface="Arial Narrow" panose="020B0606020202030204" pitchFamily="34" charset="0"/>
              </a:rPr>
              <a:t> (штат </a:t>
            </a:r>
            <a:r>
              <a:rPr lang="uk-UA" sz="2000" dirty="0" err="1">
                <a:latin typeface="Arial Narrow" panose="020B0606020202030204" pitchFamily="34" charset="0"/>
              </a:rPr>
              <a:t>Мічіган</a:t>
            </a:r>
            <a:r>
              <a:rPr lang="uk-UA" sz="2000" dirty="0">
                <a:latin typeface="Arial Narrow" panose="020B0606020202030204" pitchFamily="34" charset="0"/>
              </a:rPr>
              <a:t>, США) у створенні корпоративної ГІС Створення розгалужених корпоративних ГІС – на сьогодні загальна тенденція впровадження цієї технології у США та інших країнах. Так, 85 наприклад, тільки в штаті </a:t>
            </a:r>
            <a:r>
              <a:rPr lang="uk-UA" sz="2000" dirty="0" err="1">
                <a:latin typeface="Arial Narrow" panose="020B0606020202030204" pitchFamily="34" charset="0"/>
              </a:rPr>
              <a:t>Мічіган</a:t>
            </a:r>
            <a:r>
              <a:rPr lang="uk-UA" sz="2000" dirty="0">
                <a:latin typeface="Arial Narrow" panose="020B0606020202030204" pitchFamily="34" charset="0"/>
              </a:rPr>
              <a:t> понад 100 урядових агентств в основу своїх корпоративних ГІС поклали пропоновані </a:t>
            </a:r>
            <a:r>
              <a:rPr lang="en-US" sz="2000" dirty="0">
                <a:latin typeface="Arial Narrow" panose="020B0606020202030204" pitchFamily="34" charset="0"/>
              </a:rPr>
              <a:t>ESRI </a:t>
            </a:r>
            <a:r>
              <a:rPr lang="uk-UA" sz="2000" dirty="0">
                <a:latin typeface="Arial Narrow" panose="020B0606020202030204" pitchFamily="34" charset="0"/>
              </a:rPr>
              <a:t>програмні продукти й рішення. Заплановано, що ГІС об'єднуватиме муніципалітети, урядові агентства штату і багато федеральних установ. ГІС округу </a:t>
            </a:r>
            <a:r>
              <a:rPr lang="uk-UA" sz="2000" dirty="0" err="1">
                <a:latin typeface="Arial Narrow" panose="020B0606020202030204" pitchFamily="34" charset="0"/>
              </a:rPr>
              <a:t>Вейн</a:t>
            </a:r>
            <a:r>
              <a:rPr lang="uk-UA" sz="2000" dirty="0">
                <a:latin typeface="Arial Narrow" panose="020B0606020202030204" pitchFamily="34" charset="0"/>
              </a:rPr>
              <a:t> створюється для забезпечення розподіленого зберігання просторових і атрибутивних даних по округу, поширення й обміну ними. Надалі передбачається її об'єднання з ГІС інших округів штату, розширення до рівня регіональної ГІС, що забезпечить узгоджене планування та економічний розвиток всієї території на основі єдиної бази даних. Створення територіальної ГІС поліпшить обслуговування населення, урядових організацій і приватних компаній через надання різноманітної інформації, скоротить зайві витрати на дублювання однотипних даних, забезпечить координацію зусиль, підвищить загальну ефективність діяльності та процесу ухвалення рішень. Крім забезпечення інформацією, корпоративна ГІС допоможе стандартизувати дані, полегшить взаємодію між раніше роз'єднаними (у плані інформаційного обміну) організаціями та їх підрозділами, дасть можливість ефективно обмінюватися прикладними розробками. Могутня комплексна база даних якнайкраще забезпечить потреби різних муніципальних та регіональних служб – пожежних, земельних, транспортних, природоохоронних, лісових, архітектури й будівництва тощо. </a:t>
            </a:r>
          </a:p>
        </p:txBody>
      </p:sp>
    </p:spTree>
    <p:extLst>
      <p:ext uri="{BB962C8B-B14F-4D97-AF65-F5344CB8AC3E}">
        <p14:creationId xmlns:p14="http://schemas.microsoft.com/office/powerpoint/2010/main" val="3442642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sus\Desktop\ЕВ ГІС від 26 квітня 2023 р матеріал до лекції\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08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sus\Desktop\ЕВ ГІС від 26 квітня 2023 р матеріал до лекції\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3093"/>
            <a:ext cx="8856983" cy="668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3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7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64247521"/>
              </p:ext>
            </p:extLst>
          </p:nvPr>
        </p:nvGraphicFramePr>
        <p:xfrm>
          <a:off x="323528" y="332656"/>
          <a:ext cx="8352928" cy="3579284"/>
        </p:xfrm>
        <a:graphic>
          <a:graphicData uri="http://schemas.openxmlformats.org/drawingml/2006/table">
            <a:tbl>
              <a:tblPr firstRow="1" bandRow="1">
                <a:tableStyleId>{5C22544A-7EE6-4342-B048-85BDC9FD1C3A}</a:tableStyleId>
              </a:tblPr>
              <a:tblGrid>
                <a:gridCol w="2088232"/>
                <a:gridCol w="2088232"/>
                <a:gridCol w="2088232"/>
                <a:gridCol w="2088232"/>
              </a:tblGrid>
              <a:tr h="738082">
                <a:tc>
                  <a:txBody>
                    <a:bodyPr/>
                    <a:lstStyle/>
                    <a:p>
                      <a:pPr algn="ctr"/>
                      <a:r>
                        <a:rPr lang="uk-UA" dirty="0" smtClean="0"/>
                        <a:t>Рівні</a:t>
                      </a:r>
                      <a:endParaRPr lang="uk-UA" dirty="0"/>
                    </a:p>
                  </a:txBody>
                  <a:tcPr/>
                </a:tc>
                <a:tc>
                  <a:txBody>
                    <a:bodyPr/>
                    <a:lstStyle/>
                    <a:p>
                      <a:r>
                        <a:rPr lang="uk-UA" dirty="0" smtClean="0"/>
                        <a:t>Політичний</a:t>
                      </a:r>
                      <a:endParaRPr lang="uk-UA" dirty="0"/>
                    </a:p>
                  </a:txBody>
                  <a:tcPr/>
                </a:tc>
                <a:tc>
                  <a:txBody>
                    <a:bodyPr/>
                    <a:lstStyle/>
                    <a:p>
                      <a:pPr algn="ctr"/>
                      <a:r>
                        <a:rPr lang="uk-UA" dirty="0" smtClean="0"/>
                        <a:t>Державно-управлінський</a:t>
                      </a:r>
                      <a:endParaRPr lang="uk-UA" dirty="0"/>
                    </a:p>
                  </a:txBody>
                  <a:tcPr/>
                </a:tc>
                <a:tc>
                  <a:txBody>
                    <a:bodyPr/>
                    <a:lstStyle/>
                    <a:p>
                      <a:r>
                        <a:rPr lang="uk-UA" dirty="0" smtClean="0"/>
                        <a:t>Адміністративний</a:t>
                      </a:r>
                      <a:endParaRPr lang="uk-UA" dirty="0"/>
                    </a:p>
                  </a:txBody>
                  <a:tcPr/>
                </a:tc>
              </a:tr>
              <a:tr h="738082">
                <a:tc>
                  <a:txBody>
                    <a:bodyPr/>
                    <a:lstStyle/>
                    <a:p>
                      <a:r>
                        <a:rPr lang="uk-UA" dirty="0" smtClean="0"/>
                        <a:t>Національний</a:t>
                      </a:r>
                      <a:endParaRPr lang="uk-UA" dirty="0"/>
                    </a:p>
                  </a:txBody>
                  <a:tcPr/>
                </a:tc>
                <a:tc>
                  <a:txBody>
                    <a:bodyPr/>
                    <a:lstStyle/>
                    <a:p>
                      <a:r>
                        <a:rPr lang="uk-UA" dirty="0" smtClean="0"/>
                        <a:t>Вищі органи влади</a:t>
                      </a:r>
                    </a:p>
                    <a:p>
                      <a:pPr algn="ctr"/>
                      <a:r>
                        <a:rPr lang="uk-UA" dirty="0" smtClean="0"/>
                        <a:t>держави</a:t>
                      </a:r>
                      <a:endParaRPr lang="uk-UA" dirty="0"/>
                    </a:p>
                  </a:txBody>
                  <a:tcPr/>
                </a:tc>
                <a:tc>
                  <a:txBody>
                    <a:bodyPr/>
                    <a:lstStyle/>
                    <a:p>
                      <a:r>
                        <a:rPr lang="uk-UA" dirty="0" smtClean="0"/>
                        <a:t>Державні органи та інституції</a:t>
                      </a:r>
                      <a:endParaRPr lang="uk-UA" dirty="0"/>
                    </a:p>
                  </a:txBody>
                  <a:tcPr/>
                </a:tc>
                <a:tc>
                  <a:txBody>
                    <a:bodyPr/>
                    <a:lstStyle/>
                    <a:p>
                      <a:r>
                        <a:rPr lang="uk-UA" dirty="0" smtClean="0"/>
                        <a:t>Виконавчі структури</a:t>
                      </a:r>
                      <a:endParaRPr lang="uk-UA" dirty="0"/>
                    </a:p>
                  </a:txBody>
                  <a:tcPr/>
                </a:tc>
              </a:tr>
              <a:tr h="738082">
                <a:tc>
                  <a:txBody>
                    <a:bodyPr/>
                    <a:lstStyle/>
                    <a:p>
                      <a:r>
                        <a:rPr lang="uk-UA" dirty="0" smtClean="0"/>
                        <a:t>Регіональний</a:t>
                      </a:r>
                      <a:endParaRPr lang="uk-UA" dirty="0"/>
                    </a:p>
                  </a:txBody>
                  <a:tcPr/>
                </a:tc>
                <a:tc>
                  <a:txBody>
                    <a:bodyPr/>
                    <a:lstStyle/>
                    <a:p>
                      <a:r>
                        <a:rPr lang="uk-UA" dirty="0" smtClean="0"/>
                        <a:t>Регіональні органи врядування</a:t>
                      </a:r>
                      <a:endParaRPr lang="uk-UA" dirty="0"/>
                    </a:p>
                  </a:txBody>
                  <a:tcPr/>
                </a:tc>
                <a:tc>
                  <a:txBody>
                    <a:bodyPr/>
                    <a:lstStyle/>
                    <a:p>
                      <a:r>
                        <a:rPr lang="uk-UA" dirty="0" smtClean="0"/>
                        <a:t>Регіональні представництва центральних органів </a:t>
                      </a:r>
                      <a:endParaRPr lang="uk-UA" dirty="0"/>
                    </a:p>
                  </a:txBody>
                  <a:tcPr/>
                </a:tc>
                <a:tc>
                  <a:txBody>
                    <a:bodyPr/>
                    <a:lstStyle/>
                    <a:p>
                      <a:r>
                        <a:rPr lang="uk-UA" dirty="0" smtClean="0"/>
                        <a:t>Регіональні структури</a:t>
                      </a:r>
                      <a:endParaRPr lang="uk-UA" dirty="0"/>
                    </a:p>
                  </a:txBody>
                  <a:tcPr/>
                </a:tc>
              </a:tr>
              <a:tr h="738082">
                <a:tc>
                  <a:txBody>
                    <a:bodyPr/>
                    <a:lstStyle/>
                    <a:p>
                      <a:r>
                        <a:rPr lang="uk-UA" dirty="0" smtClean="0"/>
                        <a:t>Місцевий</a:t>
                      </a:r>
                      <a:endParaRPr lang="uk-UA" dirty="0"/>
                    </a:p>
                  </a:txBody>
                  <a:tcPr/>
                </a:tc>
                <a:tc>
                  <a:txBody>
                    <a:bodyPr/>
                    <a:lstStyle/>
                    <a:p>
                      <a:r>
                        <a:rPr lang="uk-UA" dirty="0" smtClean="0"/>
                        <a:t>Самоврядні інституції</a:t>
                      </a:r>
                      <a:endParaRPr lang="uk-UA" dirty="0"/>
                    </a:p>
                  </a:txBody>
                  <a:tcPr/>
                </a:tc>
                <a:tc>
                  <a:txBody>
                    <a:bodyPr/>
                    <a:lstStyle/>
                    <a:p>
                      <a:r>
                        <a:rPr lang="uk-UA" dirty="0" smtClean="0"/>
                        <a:t>Самоврядні представницькі органи влади</a:t>
                      </a:r>
                      <a:endParaRPr lang="uk-UA" dirty="0"/>
                    </a:p>
                  </a:txBody>
                  <a:tcPr/>
                </a:tc>
                <a:tc>
                  <a:txBody>
                    <a:bodyPr/>
                    <a:lstStyle/>
                    <a:p>
                      <a:r>
                        <a:rPr lang="uk-UA" dirty="0" smtClean="0"/>
                        <a:t>Громадськість, особистість</a:t>
                      </a:r>
                      <a:endParaRPr lang="uk-UA"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
        <p:nvSpPr>
          <p:cNvPr id="7" name="Овал 6"/>
          <p:cNvSpPr/>
          <p:nvPr/>
        </p:nvSpPr>
        <p:spPr>
          <a:xfrm>
            <a:off x="5148064" y="-8950"/>
            <a:ext cx="3809750" cy="3448778"/>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право 9"/>
          <p:cNvSpPr/>
          <p:nvPr/>
        </p:nvSpPr>
        <p:spPr>
          <a:xfrm rot="8829889">
            <a:off x="3442403" y="2602144"/>
            <a:ext cx="2017064" cy="69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rot="10606708">
            <a:off x="3020082" y="1130145"/>
            <a:ext cx="2138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rot="5400000">
            <a:off x="7001607" y="3315124"/>
            <a:ext cx="70835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9104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3509"/>
            <a:ext cx="817142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9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5205203" cy="34638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sus\Desktop\завантаження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5279688" cy="370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683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3086</Words>
  <Application>Microsoft Office PowerPoint</Application>
  <PresentationFormat>Экран (4:3)</PresentationFormat>
  <Paragraphs>162</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ЕЛЕКТРОННЕ ВРЯДУВАННЯ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ЛЕКЦІЯ 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ЕЛЕКТРОННЕ ВРЯДУВАННЯ</dc:title>
  <dc:creator>asus</dc:creator>
  <cp:lastModifiedBy>asus</cp:lastModifiedBy>
  <cp:revision>139</cp:revision>
  <dcterms:created xsi:type="dcterms:W3CDTF">2023-03-01T07:29:54Z</dcterms:created>
  <dcterms:modified xsi:type="dcterms:W3CDTF">2023-04-26T07:21:16Z</dcterms:modified>
</cp:coreProperties>
</file>