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65" r:id="rId2"/>
    <p:sldId id="262" r:id="rId3"/>
    <p:sldId id="260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A8B82E-FFB0-4F9B-AD78-2C9151CF64EF}">
          <p14:sldIdLst>
            <p14:sldId id="265"/>
            <p14:sldId id="262"/>
          </p14:sldIdLst>
        </p14:section>
        <p14:section name="Раздел без заголовка" id="{5AF6A05D-8400-4929-910A-30AC6A488149}">
          <p14:sldIdLst>
            <p14:sldId id="260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68" d="100"/>
          <a:sy n="68" d="100"/>
        </p:scale>
        <p:origin x="8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0105-D2D6-458E-BA43-7A8442587C0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CE375-87EE-47E3-AA76-CBA7CE60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E375-87EE-47E3-AA76-CBA7CE6041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6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2A9040-B233-48D5-A28F-9E08FFB20A0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19807" y="265083"/>
            <a:ext cx="7000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uk-UA" sz="2000" b="1" dirty="0" smtClean="0"/>
              <a:t>Основи </a:t>
            </a:r>
            <a:r>
              <a:rPr lang="uk-UA" sz="2000" b="1" dirty="0" err="1" smtClean="0"/>
              <a:t>експо-дизайну</a:t>
            </a:r>
            <a:r>
              <a:rPr lang="uk-UA" sz="2000" b="1" dirty="0" smtClean="0"/>
              <a:t> у художньо-виставковій сфері</a:t>
            </a:r>
            <a:endParaRPr lang="ru-RU" sz="2000" dirty="0"/>
          </a:p>
        </p:txBody>
      </p:sp>
      <p:sp>
        <p:nvSpPr>
          <p:cNvPr id="7" name="AutoShape 2" descr="изображение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изображение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изображение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33454" y="780673"/>
            <a:ext cx="4477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Дизайн як вид </a:t>
            </a:r>
            <a:r>
              <a:rPr lang="ru-RU" sz="2000" dirty="0" err="1"/>
              <a:t>проектної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735" y="1340768"/>
            <a:ext cx="706456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</a:t>
            </a:r>
            <a:r>
              <a:rPr lang="ru-RU" sz="2000" b="1" dirty="0" smtClean="0"/>
              <a:t>Дизайн </a:t>
            </a:r>
            <a:r>
              <a:rPr lang="ru-RU" sz="2000" b="1" dirty="0"/>
              <a:t>– </a:t>
            </a:r>
            <a:r>
              <a:rPr lang="ru-RU" sz="2000" dirty="0"/>
              <a:t>вид </a:t>
            </a:r>
            <a:r>
              <a:rPr lang="ru-RU" sz="2000" dirty="0" err="1"/>
              <a:t>художньо-проектної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</a:t>
            </a:r>
            <a:r>
              <a:rPr lang="ru-RU" sz="2000" dirty="0" err="1"/>
              <a:t>спрямований</a:t>
            </a:r>
            <a:r>
              <a:rPr lang="ru-RU" sz="2000" dirty="0"/>
              <a:t> на </a:t>
            </a:r>
            <a:r>
              <a:rPr lang="ru-RU" sz="2000" dirty="0" err="1"/>
              <a:t>проектування</a:t>
            </a:r>
            <a:r>
              <a:rPr lang="ru-RU" sz="2000" dirty="0"/>
              <a:t> предметного </a:t>
            </a:r>
            <a:r>
              <a:rPr lang="ru-RU" sz="2000" dirty="0" err="1"/>
              <a:t>середовища</a:t>
            </a:r>
            <a:r>
              <a:rPr lang="ru-RU" sz="2000" dirty="0"/>
              <a:t>, яке </a:t>
            </a:r>
            <a:r>
              <a:rPr lang="ru-RU" sz="2000" dirty="0" err="1"/>
              <a:t>гармонійно</a:t>
            </a:r>
            <a:r>
              <a:rPr lang="ru-RU" sz="2000" dirty="0"/>
              <a:t> </a:t>
            </a:r>
            <a:r>
              <a:rPr lang="ru-RU" sz="2000" dirty="0" err="1"/>
              <a:t>поєднується</a:t>
            </a:r>
            <a:r>
              <a:rPr lang="ru-RU" sz="2000" dirty="0"/>
              <a:t> з </a:t>
            </a:r>
            <a:r>
              <a:rPr lang="ru-RU" sz="2000" dirty="0" err="1"/>
              <a:t>природним</a:t>
            </a:r>
            <a:r>
              <a:rPr lang="ru-RU" sz="2000" dirty="0"/>
              <a:t> </a:t>
            </a:r>
            <a:r>
              <a:rPr lang="ru-RU" sz="2000" dirty="0" err="1" smtClean="0"/>
              <a:t>середовищем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/>
              <a:t>етапи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світового</a:t>
            </a:r>
            <a:r>
              <a:rPr lang="ru-RU" sz="2000" dirty="0"/>
              <a:t> </a:t>
            </a:r>
            <a:r>
              <a:rPr lang="ru-RU" sz="2000" dirty="0" smtClean="0"/>
              <a:t>дизайну: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Епоха</a:t>
            </a:r>
            <a:r>
              <a:rPr lang="ru-RU" sz="2000" dirty="0"/>
              <a:t> </a:t>
            </a:r>
            <a:r>
              <a:rPr lang="ru-RU" sz="2000" dirty="0" err="1"/>
              <a:t>ремісничого</a:t>
            </a:r>
            <a:r>
              <a:rPr lang="ru-RU" sz="2000" dirty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: </a:t>
            </a:r>
          </a:p>
          <a:p>
            <a:r>
              <a:rPr lang="uk-UA" sz="2000" dirty="0" smtClean="0"/>
              <a:t>	- первісний лад – примітивізм;</a:t>
            </a:r>
          </a:p>
          <a:p>
            <a:r>
              <a:rPr lang="uk-UA" sz="2000" dirty="0"/>
              <a:t>	</a:t>
            </a:r>
            <a:r>
              <a:rPr lang="uk-UA" sz="2000" dirty="0" smtClean="0"/>
              <a:t>- </a:t>
            </a:r>
            <a:r>
              <a:rPr lang="ru-RU" sz="2000" dirty="0" err="1"/>
              <a:t>с</a:t>
            </a:r>
            <a:r>
              <a:rPr lang="ru-RU" sz="2000" dirty="0" err="1" smtClean="0"/>
              <a:t>тародавній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 – </a:t>
            </a:r>
            <a:r>
              <a:rPr lang="ru-RU" sz="2000" dirty="0" err="1"/>
              <a:t>д</a:t>
            </a:r>
            <a:r>
              <a:rPr lang="ru-RU" sz="2000" dirty="0" err="1" smtClean="0"/>
              <a:t>авньоєгипетський</a:t>
            </a:r>
            <a:r>
              <a:rPr lang="ru-RU" sz="2000" dirty="0"/>
              <a:t>, </a:t>
            </a:r>
            <a:r>
              <a:rPr lang="ru-RU" sz="2000" dirty="0" err="1"/>
              <a:t>давньогрецький</a:t>
            </a:r>
            <a:r>
              <a:rPr lang="ru-RU" sz="2000" dirty="0"/>
              <a:t>, </a:t>
            </a:r>
            <a:r>
              <a:rPr lang="ru-RU" sz="2000" dirty="0" err="1"/>
              <a:t>давньоримський</a:t>
            </a:r>
            <a:r>
              <a:rPr lang="ru-RU" sz="2000" dirty="0"/>
              <a:t> </a:t>
            </a:r>
            <a:r>
              <a:rPr lang="ru-RU" sz="2000" dirty="0" err="1" smtClean="0"/>
              <a:t>стилі</a:t>
            </a:r>
            <a:r>
              <a:rPr lang="ru-RU" sz="2000" dirty="0" smtClean="0"/>
              <a:t>;</a:t>
            </a:r>
          </a:p>
          <a:p>
            <a:r>
              <a:rPr lang="uk-UA" sz="2000" dirty="0"/>
              <a:t>	</a:t>
            </a:r>
            <a:r>
              <a:rPr lang="uk-UA" sz="2000" dirty="0" smtClean="0"/>
              <a:t>- </a:t>
            </a:r>
            <a:r>
              <a:rPr lang="en-US" sz="2000" dirty="0" err="1"/>
              <a:t>c</a:t>
            </a:r>
            <a:r>
              <a:rPr lang="ru-RU" sz="2000" dirty="0" err="1" smtClean="0"/>
              <a:t>ередньовіччя</a:t>
            </a:r>
            <a:r>
              <a:rPr lang="ru-RU" sz="2000" dirty="0" smtClean="0"/>
              <a:t> (</a:t>
            </a:r>
            <a:r>
              <a:rPr lang="en-US" sz="2000" dirty="0" smtClean="0"/>
              <a:t>V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/>
              <a:t>поч</a:t>
            </a:r>
            <a:r>
              <a:rPr lang="ru-RU" sz="2000" dirty="0"/>
              <a:t>. </a:t>
            </a:r>
            <a:r>
              <a:rPr lang="en-US" sz="2000" dirty="0" smtClean="0"/>
              <a:t>IV</a:t>
            </a:r>
            <a:r>
              <a:rPr lang="ru-RU" sz="2000" dirty="0" smtClean="0"/>
              <a:t> </a:t>
            </a:r>
            <a:r>
              <a:rPr lang="ru-RU" sz="2000" dirty="0"/>
              <a:t>ст</a:t>
            </a:r>
            <a:r>
              <a:rPr lang="ru-RU" sz="2000" dirty="0" smtClean="0"/>
              <a:t>.)</a:t>
            </a:r>
            <a:r>
              <a:rPr lang="en-US" sz="2000" dirty="0" smtClean="0"/>
              <a:t> – </a:t>
            </a:r>
            <a:r>
              <a:rPr lang="uk-UA" sz="2000" dirty="0" smtClean="0"/>
              <a:t>р</a:t>
            </a:r>
            <a:r>
              <a:rPr lang="ru-RU" sz="2000" dirty="0" err="1" smtClean="0"/>
              <a:t>оманський</a:t>
            </a:r>
            <a:r>
              <a:rPr lang="ru-RU" sz="2000" dirty="0"/>
              <a:t>, </a:t>
            </a:r>
            <a:r>
              <a:rPr lang="ru-RU" sz="2000" dirty="0" err="1"/>
              <a:t>готичний</a:t>
            </a:r>
            <a:r>
              <a:rPr lang="ru-RU" sz="2000" dirty="0"/>
              <a:t>, </a:t>
            </a:r>
            <a:r>
              <a:rPr lang="ru-RU" sz="2000" dirty="0" err="1"/>
              <a:t>візантійський</a:t>
            </a:r>
            <a:r>
              <a:rPr lang="ru-RU" sz="2000" dirty="0"/>
              <a:t>, </a:t>
            </a:r>
            <a:r>
              <a:rPr lang="ru-RU" sz="2000" dirty="0" err="1" smtClean="0"/>
              <a:t>давньоруський</a:t>
            </a:r>
            <a:r>
              <a:rPr lang="ru-RU" sz="2000" dirty="0" smtClean="0"/>
              <a:t>;</a:t>
            </a:r>
          </a:p>
          <a:p>
            <a:r>
              <a:rPr lang="uk-UA" sz="2000" dirty="0"/>
              <a:t>	</a:t>
            </a:r>
            <a:r>
              <a:rPr lang="uk-UA" sz="2000" dirty="0" smtClean="0"/>
              <a:t>- Ренесанс (Х</a:t>
            </a:r>
            <a:r>
              <a:rPr lang="en-US" sz="2000" dirty="0" smtClean="0"/>
              <a:t>IV</a:t>
            </a:r>
            <a:r>
              <a:rPr lang="uk-UA" sz="2000" dirty="0" smtClean="0"/>
              <a:t> – Х</a:t>
            </a:r>
            <a:r>
              <a:rPr lang="en-US" sz="2000" dirty="0" smtClean="0"/>
              <a:t>V</a:t>
            </a:r>
            <a:r>
              <a:rPr lang="uk-UA" sz="2000" dirty="0" smtClean="0"/>
              <a:t>І ст.) – ренесанс;</a:t>
            </a:r>
          </a:p>
          <a:p>
            <a:r>
              <a:rPr lang="uk-UA" sz="2000" dirty="0"/>
              <a:t>	</a:t>
            </a:r>
            <a:r>
              <a:rPr lang="uk-UA" sz="2000" dirty="0" smtClean="0"/>
              <a:t>- </a:t>
            </a:r>
            <a:r>
              <a:rPr lang="ru-RU" sz="2000" dirty="0"/>
              <a:t>Нова </a:t>
            </a:r>
            <a:r>
              <a:rPr lang="ru-RU" sz="2000" dirty="0" err="1"/>
              <a:t>доба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uk-UA" sz="2000" dirty="0"/>
              <a:t>Х</a:t>
            </a:r>
            <a:r>
              <a:rPr lang="en-US" sz="2000" dirty="0"/>
              <a:t>V</a:t>
            </a:r>
            <a:r>
              <a:rPr lang="uk-UA" sz="2000" dirty="0" smtClean="0"/>
              <a:t>ІІ </a:t>
            </a:r>
            <a:r>
              <a:rPr lang="ru-RU" sz="2000" dirty="0" smtClean="0"/>
              <a:t>– </a:t>
            </a:r>
            <a:r>
              <a:rPr lang="ru-RU" sz="2000" dirty="0" err="1"/>
              <a:t>поч</a:t>
            </a:r>
            <a:r>
              <a:rPr lang="ru-RU" sz="2000" dirty="0"/>
              <a:t>. </a:t>
            </a:r>
            <a:r>
              <a:rPr lang="ru-RU" sz="2000" dirty="0" smtClean="0"/>
              <a:t>ХІХ </a:t>
            </a:r>
            <a:r>
              <a:rPr lang="ru-RU" sz="2000" dirty="0"/>
              <a:t>ст</a:t>
            </a:r>
            <a:r>
              <a:rPr lang="ru-RU" sz="2000" dirty="0" smtClean="0"/>
              <a:t>.) – барокко, </a:t>
            </a:r>
            <a:r>
              <a:rPr lang="ru-RU" sz="2000" dirty="0"/>
              <a:t>рококо, </a:t>
            </a:r>
            <a:r>
              <a:rPr lang="ru-RU" sz="2000" dirty="0" err="1"/>
              <a:t>класицизм</a:t>
            </a:r>
            <a:r>
              <a:rPr lang="ru-RU" sz="2000" dirty="0"/>
              <a:t>, </a:t>
            </a:r>
            <a:r>
              <a:rPr lang="ru-RU" sz="2000" dirty="0" err="1"/>
              <a:t>ампір</a:t>
            </a:r>
            <a:r>
              <a:rPr lang="ru-RU" sz="2000" dirty="0"/>
              <a:t>, романтизм</a:t>
            </a:r>
            <a:endParaRPr lang="uk-UA" sz="2000" dirty="0" smtClean="0"/>
          </a:p>
          <a:p>
            <a:endParaRPr lang="uk-UA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87224"/>
            <a:ext cx="1947664" cy="11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Готичний стиль в інтер'єрі: особливості стил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31" y="3830872"/>
            <a:ext cx="1933124" cy="14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5373216"/>
            <a:ext cx="1726977" cy="137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80" y="5373216"/>
            <a:ext cx="1877459" cy="137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60" y="5401677"/>
            <a:ext cx="2161964" cy="13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3216"/>
            <a:ext cx="1857981" cy="134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Все о скрапбукинге для начинающих, описание скрап принадлежностей для  новичков и фото готовых поделок | статьи Мир Выши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8768" y="188640"/>
            <a:ext cx="86757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Епоха</a:t>
            </a:r>
            <a:r>
              <a:rPr lang="ru-RU" sz="2000" dirty="0"/>
              <a:t> </a:t>
            </a:r>
            <a:r>
              <a:rPr lang="ru-RU" sz="2000" dirty="0" err="1"/>
              <a:t>промислового</a:t>
            </a:r>
            <a:r>
              <a:rPr lang="ru-RU" sz="2000" dirty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:</a:t>
            </a:r>
          </a:p>
          <a:p>
            <a:r>
              <a:rPr lang="uk-UA" sz="2000" dirty="0"/>
              <a:t>	</a:t>
            </a:r>
            <a:r>
              <a:rPr lang="uk-UA" sz="2000" dirty="0" smtClean="0"/>
              <a:t>-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 smtClean="0"/>
              <a:t>промислові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революції</a:t>
            </a:r>
            <a:r>
              <a:rPr lang="ru-RU" sz="2000" dirty="0" smtClean="0"/>
              <a:t> (ХІХ </a:t>
            </a:r>
            <a:r>
              <a:rPr lang="ru-RU" sz="2000" dirty="0"/>
              <a:t>ст</a:t>
            </a:r>
            <a:r>
              <a:rPr lang="ru-RU" sz="2000" dirty="0" smtClean="0"/>
              <a:t>.) – </a:t>
            </a:r>
            <a:r>
              <a:rPr lang="ru-RU" sz="2000" dirty="0" err="1" smtClean="0"/>
              <a:t>реалізм</a:t>
            </a:r>
            <a:r>
              <a:rPr lang="ru-RU" sz="2000" dirty="0" smtClean="0"/>
              <a:t>, модерн, </a:t>
            </a:r>
            <a:r>
              <a:rPr lang="ru-RU" sz="2000" dirty="0" err="1" smtClean="0"/>
              <a:t>раціоналізм</a:t>
            </a:r>
            <a:r>
              <a:rPr lang="ru-RU" sz="2000" dirty="0" smtClean="0"/>
              <a:t>;</a:t>
            </a:r>
          </a:p>
          <a:p>
            <a:r>
              <a:rPr lang="uk-UA" sz="2000" dirty="0"/>
              <a:t>	</a:t>
            </a:r>
            <a:r>
              <a:rPr lang="uk-UA" sz="2000" dirty="0" smtClean="0"/>
              <a:t>- м</a:t>
            </a:r>
            <a:r>
              <a:rPr lang="ru-RU" sz="2000" dirty="0" err="1" smtClean="0"/>
              <a:t>одернізм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поч</a:t>
            </a:r>
            <a:r>
              <a:rPr lang="ru-RU" sz="2000" dirty="0"/>
              <a:t>. </a:t>
            </a:r>
            <a:r>
              <a:rPr lang="ru-RU" sz="2000" dirty="0" smtClean="0"/>
              <a:t>ХХ </a:t>
            </a:r>
            <a:r>
              <a:rPr lang="ru-RU" sz="2000" dirty="0"/>
              <a:t>ст.) – </a:t>
            </a:r>
            <a:r>
              <a:rPr lang="ru-RU" sz="2000" dirty="0" err="1"/>
              <a:t>поява</a:t>
            </a:r>
            <a:r>
              <a:rPr lang="ru-RU" sz="2000" dirty="0"/>
              <a:t> дизайну </a:t>
            </a:r>
            <a:endParaRPr lang="ru-RU" sz="2000" dirty="0" smtClean="0"/>
          </a:p>
          <a:p>
            <a:r>
              <a:rPr lang="ru-RU" sz="2000" dirty="0" smtClean="0"/>
              <a:t>як </a:t>
            </a:r>
            <a:r>
              <a:rPr lang="ru-RU" sz="2000" dirty="0" err="1"/>
              <a:t>самостійного</a:t>
            </a:r>
            <a:r>
              <a:rPr lang="ru-RU" sz="2000" dirty="0"/>
              <a:t> виду </a:t>
            </a:r>
            <a:r>
              <a:rPr lang="ru-RU" sz="2000" dirty="0" err="1"/>
              <a:t>діяльності</a:t>
            </a:r>
            <a:r>
              <a:rPr lang="ru-RU" sz="2000" dirty="0"/>
              <a:t>, </a:t>
            </a:r>
            <a:r>
              <a:rPr lang="ru-RU" sz="2000" dirty="0" err="1"/>
              <a:t>поява</a:t>
            </a:r>
            <a:r>
              <a:rPr lang="ru-RU" sz="2000" dirty="0"/>
              <a:t> </a:t>
            </a:r>
            <a:r>
              <a:rPr lang="ru-RU" sz="2000" dirty="0" err="1"/>
              <a:t>серійного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виробництва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кубізм</a:t>
            </a:r>
            <a:r>
              <a:rPr lang="ru-RU" sz="2000" dirty="0"/>
              <a:t>, </a:t>
            </a:r>
            <a:r>
              <a:rPr lang="ru-RU" sz="2000" dirty="0" smtClean="0"/>
              <a:t>супрематизм</a:t>
            </a:r>
            <a:r>
              <a:rPr lang="ru-RU" sz="2000" dirty="0"/>
              <a:t>, авангардизм, </a:t>
            </a:r>
            <a:r>
              <a:rPr lang="ru-RU" sz="2000" dirty="0" err="1"/>
              <a:t>конструктивізм</a:t>
            </a:r>
            <a:r>
              <a:rPr lang="ru-RU" sz="2000" dirty="0"/>
              <a:t>, </a:t>
            </a:r>
            <a:r>
              <a:rPr lang="ru-RU" sz="2000" dirty="0" err="1"/>
              <a:t>абстракціонізм</a:t>
            </a:r>
            <a:r>
              <a:rPr lang="ru-RU" sz="2000" dirty="0"/>
              <a:t>, </a:t>
            </a:r>
            <a:r>
              <a:rPr lang="ru-RU" sz="2000" dirty="0" err="1"/>
              <a:t>експресіонізм</a:t>
            </a:r>
            <a:r>
              <a:rPr lang="ru-RU" sz="2000" dirty="0"/>
              <a:t>, футуризм, </a:t>
            </a:r>
            <a:r>
              <a:rPr lang="ru-RU" sz="2000" dirty="0" err="1"/>
              <a:t>сюрреалізм</a:t>
            </a:r>
            <a:r>
              <a:rPr lang="ru-RU" sz="2000" dirty="0"/>
              <a:t>, </a:t>
            </a:r>
            <a:r>
              <a:rPr lang="ru-RU" sz="2000" dirty="0" smtClean="0"/>
              <a:t>ар-</a:t>
            </a:r>
            <a:r>
              <a:rPr lang="ru-RU" sz="2000" dirty="0" err="1" smtClean="0"/>
              <a:t>нуво</a:t>
            </a:r>
            <a:r>
              <a:rPr lang="ru-RU" sz="2000" dirty="0" smtClean="0"/>
              <a:t>;</a:t>
            </a:r>
          </a:p>
          <a:p>
            <a:r>
              <a:rPr lang="uk-UA" sz="2000" dirty="0"/>
              <a:t>	</a:t>
            </a:r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	</a:t>
            </a:r>
          </a:p>
          <a:p>
            <a:r>
              <a:rPr lang="uk-UA" sz="2000" dirty="0"/>
              <a:t>	</a:t>
            </a:r>
            <a:r>
              <a:rPr lang="uk-UA" sz="2000" dirty="0" smtClean="0"/>
              <a:t>	  -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постмодернізм</a:t>
            </a:r>
            <a:r>
              <a:rPr lang="ru-RU" sz="2000" dirty="0" smtClean="0"/>
              <a:t> (ІІ </a:t>
            </a:r>
            <a:r>
              <a:rPr lang="ru-RU" sz="2000" dirty="0"/>
              <a:t>пол. </a:t>
            </a:r>
            <a:r>
              <a:rPr lang="ru-RU" sz="2000" dirty="0" smtClean="0"/>
              <a:t>ХХ – ХХІ ст.) – </a:t>
            </a:r>
            <a:r>
              <a:rPr lang="ru-RU" sz="2000" dirty="0" err="1" smtClean="0"/>
              <a:t>еклектика</a:t>
            </a:r>
            <a:r>
              <a:rPr lang="ru-RU" sz="2000" dirty="0" smtClean="0"/>
              <a:t>    			  </a:t>
            </a:r>
            <a:r>
              <a:rPr lang="ru-RU" sz="2000" dirty="0" err="1" smtClean="0"/>
              <a:t>стилів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16478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31" y="332656"/>
            <a:ext cx="1792170" cy="134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3748" r="8705"/>
          <a:stretch/>
        </p:blipFill>
        <p:spPr bwMode="auto">
          <a:xfrm>
            <a:off x="2123728" y="2492896"/>
            <a:ext cx="1464961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125490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7"/>
            <a:ext cx="1860759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92898"/>
            <a:ext cx="198679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1686894" cy="10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53155" y="4581128"/>
            <a:ext cx="69553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/>
              <a:t>сучасні</a:t>
            </a:r>
            <a:r>
              <a:rPr lang="ru-RU" sz="2000" dirty="0"/>
              <a:t> </a:t>
            </a:r>
            <a:r>
              <a:rPr lang="ru-RU" sz="2000" dirty="0" err="1"/>
              <a:t>стилі</a:t>
            </a:r>
            <a:r>
              <a:rPr lang="ru-RU" sz="2000" dirty="0"/>
              <a:t> в </a:t>
            </a:r>
            <a:r>
              <a:rPr lang="ru-RU" sz="2000" dirty="0" err="1" smtClean="0"/>
              <a:t>дизайні</a:t>
            </a:r>
            <a:r>
              <a:rPr lang="ru-RU" b="1" dirty="0" smtClean="0"/>
              <a:t>: </a:t>
            </a:r>
            <a:r>
              <a:rPr lang="ru-RU" b="1" dirty="0" err="1" smtClean="0"/>
              <a:t>к</a:t>
            </a:r>
            <a:r>
              <a:rPr lang="ru-RU" dirty="0" err="1" smtClean="0"/>
              <a:t>ласика</a:t>
            </a:r>
            <a:r>
              <a:rPr lang="ru-RU" dirty="0"/>
              <a:t>, </a:t>
            </a:r>
            <a:r>
              <a:rPr lang="ru-RU" dirty="0"/>
              <a:t> </a:t>
            </a:r>
            <a:r>
              <a:rPr lang="ru-RU" dirty="0" smtClean="0"/>
              <a:t>хай-тек</a:t>
            </a:r>
            <a:r>
              <a:rPr lang="ru-RU" dirty="0"/>
              <a:t>, </a:t>
            </a:r>
            <a:r>
              <a:rPr lang="ru-RU" dirty="0" err="1"/>
              <a:t>мінімалізм</a:t>
            </a:r>
            <a:r>
              <a:rPr lang="ru-RU" dirty="0"/>
              <a:t>, </a:t>
            </a:r>
            <a:r>
              <a:rPr lang="ru-RU" dirty="0" err="1"/>
              <a:t>етнічний</a:t>
            </a:r>
            <a:r>
              <a:rPr lang="ru-RU" dirty="0"/>
              <a:t>, </a:t>
            </a:r>
            <a:r>
              <a:rPr lang="ru-RU" dirty="0" err="1"/>
              <a:t>кантрі</a:t>
            </a:r>
            <a:r>
              <a:rPr lang="ru-RU" dirty="0"/>
              <a:t>, ретро, </a:t>
            </a:r>
            <a:r>
              <a:rPr lang="ru-RU" dirty="0" smtClean="0"/>
              <a:t>поп-арт</a:t>
            </a:r>
            <a:r>
              <a:rPr lang="ru-RU" dirty="0"/>
              <a:t>, </a:t>
            </a:r>
            <a:r>
              <a:rPr lang="ru-RU" dirty="0" err="1" smtClean="0"/>
              <a:t>кітч</a:t>
            </a:r>
            <a:r>
              <a:rPr lang="ru-RU" dirty="0" smtClean="0"/>
              <a:t>, </a:t>
            </a:r>
            <a:r>
              <a:rPr lang="ru-RU" dirty="0" err="1" smtClean="0"/>
              <a:t>екзотичний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8768" y="5229200"/>
            <a:ext cx="8699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	</a:t>
            </a:r>
            <a:r>
              <a:rPr lang="ru-RU" sz="2000" dirty="0" err="1" smtClean="0"/>
              <a:t>Етнічний</a:t>
            </a:r>
            <a:r>
              <a:rPr lang="ru-RU" sz="2000" dirty="0" smtClean="0"/>
              <a:t> </a:t>
            </a:r>
            <a:r>
              <a:rPr lang="ru-RU" sz="2000" dirty="0" err="1"/>
              <a:t>напрям</a:t>
            </a:r>
            <a:r>
              <a:rPr lang="ru-RU" sz="2000" dirty="0"/>
              <a:t> в </a:t>
            </a:r>
            <a:r>
              <a:rPr lang="ru-RU" sz="2000" dirty="0" err="1"/>
              <a:t>дизайні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етно</a:t>
            </a:r>
            <a:r>
              <a:rPr lang="ru-RU" sz="2000" dirty="0" smtClean="0"/>
              <a:t>-дизайн,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популярний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спрямований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етнічної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в </a:t>
            </a:r>
            <a:r>
              <a:rPr lang="ru-RU" sz="2000" dirty="0" err="1"/>
              <a:t>епоху</a:t>
            </a:r>
            <a:r>
              <a:rPr lang="ru-RU" sz="2000" dirty="0"/>
              <a:t> </a:t>
            </a:r>
            <a:r>
              <a:rPr lang="ru-RU" sz="2000" dirty="0" err="1" smtClean="0"/>
              <a:t>глобалізації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Ідеї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</a:t>
            </a:r>
            <a:r>
              <a:rPr lang="ru-RU" sz="2000" dirty="0" err="1" smtClean="0"/>
              <a:t>навіюються</a:t>
            </a:r>
            <a:r>
              <a:rPr lang="ru-RU" sz="2000" dirty="0" smtClean="0"/>
              <a:t> </a:t>
            </a:r>
            <a:r>
              <a:rPr lang="ru-RU" sz="2000" dirty="0"/>
              <a:t> </a:t>
            </a:r>
            <a:r>
              <a:rPr lang="ru-RU" sz="2000" dirty="0" smtClean="0"/>
              <a:t>декоративно-</a:t>
            </a:r>
            <a:r>
              <a:rPr lang="ru-RU" sz="2000" dirty="0" err="1" smtClean="0"/>
              <a:t>прикладним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998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65175" y="177105"/>
            <a:ext cx="7272808" cy="57606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/>
          </a:p>
        </p:txBody>
      </p:sp>
      <p:sp>
        <p:nvSpPr>
          <p:cNvPr id="2" name="AutoShape 2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5785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Специфіка</a:t>
            </a:r>
            <a:r>
              <a:rPr lang="ru-RU" sz="2000" dirty="0"/>
              <a:t> проектно-</a:t>
            </a:r>
            <a:r>
              <a:rPr lang="ru-RU" sz="2000" dirty="0" err="1"/>
              <a:t>художньої</a:t>
            </a:r>
            <a:r>
              <a:rPr lang="ru-RU" sz="2000" dirty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відбір</a:t>
            </a:r>
            <a:r>
              <a:rPr lang="ru-RU" sz="2000" dirty="0"/>
              <a:t> і 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патентної</a:t>
            </a:r>
            <a:r>
              <a:rPr lang="ru-RU" sz="2000" dirty="0"/>
              <a:t> та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err="1"/>
              <a:t>науково-технічної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вивчення</a:t>
            </a:r>
            <a:r>
              <a:rPr lang="ru-RU" sz="2000" dirty="0" smtClean="0"/>
              <a:t> </a:t>
            </a:r>
            <a:r>
              <a:rPr lang="ru-RU" sz="2000" dirty="0" err="1"/>
              <a:t>вимог</a:t>
            </a:r>
            <a:r>
              <a:rPr lang="ru-RU" sz="2000" dirty="0"/>
              <a:t> </a:t>
            </a:r>
            <a:r>
              <a:rPr lang="ru-RU" sz="2000" dirty="0" err="1"/>
              <a:t>замовника</a:t>
            </a:r>
            <a:r>
              <a:rPr lang="ru-RU" sz="2000" dirty="0"/>
              <a:t> і </a:t>
            </a:r>
            <a:r>
              <a:rPr lang="ru-RU" sz="2000" dirty="0" err="1"/>
              <a:t>технічних</a:t>
            </a:r>
            <a:r>
              <a:rPr lang="ru-RU" sz="2000" dirty="0"/>
              <a:t> </a:t>
            </a:r>
            <a:r>
              <a:rPr lang="ru-RU" sz="2000" dirty="0" err="1"/>
              <a:t>можливостей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порівняльний</a:t>
            </a:r>
            <a:r>
              <a:rPr lang="ru-RU" sz="2000" dirty="0"/>
              <a:t> 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аналогічної</a:t>
            </a:r>
            <a:r>
              <a:rPr lang="ru-RU" sz="2000" dirty="0"/>
              <a:t> </a:t>
            </a:r>
            <a:r>
              <a:rPr lang="ru-RU" sz="2000" dirty="0" err="1"/>
              <a:t>вітчизняної</a:t>
            </a:r>
            <a:r>
              <a:rPr lang="ru-RU" sz="2000" dirty="0"/>
              <a:t> і </a:t>
            </a:r>
            <a:r>
              <a:rPr lang="ru-RU" sz="2000" dirty="0" err="1"/>
              <a:t>зарубіжної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, </a:t>
            </a:r>
            <a:r>
              <a:rPr lang="ru-RU" sz="2000" dirty="0" err="1"/>
              <a:t>оцінка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естетичного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  <a:tabLst>
                <a:tab pos="1438275" algn="l"/>
              </a:tabLst>
            </a:pPr>
            <a:r>
              <a:rPr lang="ru-RU" sz="2000" dirty="0" err="1"/>
              <a:t>пошук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раціональних</a:t>
            </a:r>
            <a:r>
              <a:rPr lang="ru-RU" sz="2000" dirty="0"/>
              <a:t> </a:t>
            </a:r>
            <a:r>
              <a:rPr lang="ru-RU" sz="2000" dirty="0" err="1"/>
              <a:t>варіантів</a:t>
            </a:r>
            <a:r>
              <a:rPr lang="ru-RU" sz="2000" dirty="0"/>
              <a:t> </a:t>
            </a:r>
            <a:r>
              <a:rPr lang="ru-RU" sz="2000" dirty="0" err="1"/>
              <a:t>рішень</a:t>
            </a:r>
            <a:r>
              <a:rPr lang="ru-RU" sz="2000" dirty="0"/>
              <a:t>, </a:t>
            </a:r>
            <a:r>
              <a:rPr lang="ru-RU" sz="2000" dirty="0" err="1"/>
              <a:t>конструкційно-оздоблювальних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і деталей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оформлення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об'ємно-просторового</a:t>
            </a:r>
            <a:r>
              <a:rPr lang="ru-RU" sz="2000" dirty="0"/>
              <a:t> і </a:t>
            </a:r>
            <a:r>
              <a:rPr lang="ru-RU" sz="2000" dirty="0" err="1"/>
              <a:t>графічного</a:t>
            </a:r>
            <a:r>
              <a:rPr lang="ru-RU" sz="2000" dirty="0"/>
              <a:t> </a:t>
            </a:r>
            <a:r>
              <a:rPr lang="ru-RU" sz="2000" dirty="0" err="1"/>
              <a:t>проектування</a:t>
            </a:r>
            <a:r>
              <a:rPr lang="ru-RU" sz="2000" dirty="0"/>
              <a:t>, </a:t>
            </a:r>
            <a:r>
              <a:rPr lang="ru-RU" sz="2000" dirty="0" err="1"/>
              <a:t>деталізації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виробів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розробка</a:t>
            </a:r>
            <a:r>
              <a:rPr lang="ru-RU" sz="2000" dirty="0"/>
              <a:t> </a:t>
            </a:r>
            <a:r>
              <a:rPr lang="ru-RU" sz="2000" dirty="0" err="1"/>
              <a:t>компонувальних</a:t>
            </a:r>
            <a:r>
              <a:rPr lang="ru-RU" sz="2000" dirty="0"/>
              <a:t> і </a:t>
            </a:r>
            <a:r>
              <a:rPr lang="ru-RU" sz="2000" dirty="0" err="1"/>
              <a:t>композиційних</a:t>
            </a:r>
            <a:r>
              <a:rPr lang="ru-RU" sz="2000" dirty="0"/>
              <a:t> </a:t>
            </a:r>
            <a:r>
              <a:rPr lang="ru-RU" sz="2000" dirty="0" err="1"/>
              <a:t>рішень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підготовка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для </a:t>
            </a:r>
            <a:r>
              <a:rPr lang="ru-RU" sz="2000" dirty="0" err="1"/>
              <a:t>економічних</a:t>
            </a:r>
            <a:r>
              <a:rPr lang="ru-RU" sz="2000" dirty="0"/>
              <a:t> </a:t>
            </a:r>
            <a:r>
              <a:rPr lang="ru-RU" sz="2000" dirty="0" err="1"/>
              <a:t>розрахунків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розробка</a:t>
            </a:r>
            <a:r>
              <a:rPr lang="ru-RU" sz="2000" dirty="0"/>
              <a:t> і </a:t>
            </a:r>
            <a:r>
              <a:rPr lang="ru-RU" sz="2000" dirty="0" err="1"/>
              <a:t>оформлення</a:t>
            </a:r>
            <a:r>
              <a:rPr lang="ru-RU" sz="2000" dirty="0"/>
              <a:t> </a:t>
            </a:r>
            <a:r>
              <a:rPr lang="ru-RU" sz="2000" dirty="0" err="1"/>
              <a:t>документації</a:t>
            </a:r>
            <a:r>
              <a:rPr lang="ru-RU" sz="2000" dirty="0"/>
              <a:t> на </a:t>
            </a:r>
            <a:r>
              <a:rPr lang="ru-RU" sz="2000" dirty="0" err="1"/>
              <a:t>вироби</a:t>
            </a:r>
            <a:r>
              <a:rPr lang="ru-RU" sz="2000" dirty="0"/>
              <a:t>, </a:t>
            </a:r>
            <a:r>
              <a:rPr lang="ru-RU" sz="2000" dirty="0" err="1"/>
              <a:t>супровідних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, </a:t>
            </a:r>
            <a:r>
              <a:rPr lang="ru-RU" sz="2000" dirty="0" err="1"/>
              <a:t>пакування</a:t>
            </a:r>
            <a:r>
              <a:rPr lang="ru-RU" sz="2000" dirty="0"/>
              <a:t> і </a:t>
            </a:r>
            <a:r>
              <a:rPr lang="ru-RU" sz="2000" dirty="0" err="1"/>
              <a:t>реклами</a:t>
            </a:r>
            <a:r>
              <a:rPr lang="ru-RU" sz="2000" dirty="0"/>
              <a:t> </a:t>
            </a:r>
            <a:r>
              <a:rPr lang="ru-RU" sz="2000" dirty="0" err="1"/>
              <a:t>виробів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авторського</a:t>
            </a:r>
            <a:r>
              <a:rPr lang="ru-RU" sz="2000" dirty="0"/>
              <a:t> </a:t>
            </a:r>
            <a:r>
              <a:rPr lang="ru-RU" sz="2000" dirty="0" err="1"/>
              <a:t>нагляду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040466"/>
            <a:ext cx="4896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спостережливість</a:t>
            </a:r>
            <a:r>
              <a:rPr lang="ru-RU" sz="20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розвинута</a:t>
            </a:r>
            <a:r>
              <a:rPr lang="ru-RU" sz="2000" dirty="0" smtClean="0"/>
              <a:t> </a:t>
            </a:r>
            <a:r>
              <a:rPr lang="ru-RU" sz="2000" dirty="0"/>
              <a:t>образна </a:t>
            </a:r>
            <a:r>
              <a:rPr lang="ru-RU" sz="2000" dirty="0" err="1"/>
              <a:t>пам'ять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аналітичне</a:t>
            </a:r>
            <a:r>
              <a:rPr lang="ru-RU" sz="2000" dirty="0"/>
              <a:t> і </a:t>
            </a:r>
            <a:r>
              <a:rPr lang="ru-RU" sz="2000" dirty="0" err="1"/>
              <a:t>творче</a:t>
            </a:r>
            <a:r>
              <a:rPr lang="ru-RU" sz="2000" dirty="0"/>
              <a:t> </a:t>
            </a:r>
            <a:r>
              <a:rPr lang="ru-RU" sz="2000" dirty="0" err="1"/>
              <a:t>мислення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продуктивна </a:t>
            </a:r>
            <a:r>
              <a:rPr lang="ru-RU" sz="2000" dirty="0" err="1"/>
              <a:t>уява</a:t>
            </a:r>
            <a:r>
              <a:rPr lang="ru-RU" sz="2000" dirty="0"/>
              <a:t> і </a:t>
            </a:r>
            <a:r>
              <a:rPr lang="ru-RU" sz="2000" dirty="0" err="1"/>
              <a:t>фантазія</a:t>
            </a:r>
            <a:r>
              <a:rPr lang="ru-RU" sz="20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художньо-конструкторська</a:t>
            </a:r>
            <a:r>
              <a:rPr lang="ru-RU" sz="2000" dirty="0"/>
              <a:t> </a:t>
            </a:r>
            <a:r>
              <a:rPr lang="ru-RU" sz="2000" dirty="0" err="1"/>
              <a:t>інтуїція</a:t>
            </a:r>
            <a:r>
              <a:rPr lang="ru-RU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3221" y="4685074"/>
            <a:ext cx="3703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/>
              <a:t>Характерні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дизайнера: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994299"/>
            <a:ext cx="43924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/>
              <a:t>сформовані</a:t>
            </a:r>
            <a:r>
              <a:rPr lang="ru-RU" sz="2000" dirty="0" smtClean="0"/>
              <a:t>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, </a:t>
            </a:r>
            <a:r>
              <a:rPr lang="ru-RU" sz="2000" dirty="0" err="1"/>
              <a:t>уміння</a:t>
            </a:r>
            <a:r>
              <a:rPr lang="ru-RU" sz="2000" dirty="0"/>
              <a:t> і </a:t>
            </a:r>
            <a:r>
              <a:rPr lang="ru-RU" sz="2000" dirty="0" err="1"/>
              <a:t>навички</a:t>
            </a:r>
            <a:r>
              <a:rPr lang="ru-RU" sz="2000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працелюбність</a:t>
            </a:r>
            <a:r>
              <a:rPr lang="ru-RU" sz="2000" dirty="0"/>
              <a:t>, </a:t>
            </a:r>
            <a:r>
              <a:rPr lang="ru-RU" sz="2000" dirty="0" err="1"/>
              <a:t>терпіння</a:t>
            </a:r>
            <a:r>
              <a:rPr lang="ru-RU" sz="2000" dirty="0"/>
              <a:t>, </a:t>
            </a:r>
            <a:r>
              <a:rPr lang="ru-RU" sz="2000" dirty="0" err="1"/>
              <a:t>наполегливість</a:t>
            </a:r>
            <a:r>
              <a:rPr lang="ru-RU" sz="20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захопленість</a:t>
            </a:r>
            <a:r>
              <a:rPr lang="ru-RU" sz="2000" dirty="0"/>
              <a:t>, </a:t>
            </a:r>
            <a:r>
              <a:rPr lang="ru-RU" sz="2000" dirty="0" err="1" smtClean="0"/>
              <a:t>зосередженість</a:t>
            </a:r>
            <a:endParaRPr lang="ru-RU" sz="20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8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0132"/>
            <a:ext cx="66485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 smtClean="0"/>
              <a:t>дизайнерської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творчості</a:t>
            </a:r>
            <a:r>
              <a:rPr lang="ru-RU" sz="2000" dirty="0" smtClean="0"/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000" dirty="0"/>
              <a:t>с</a:t>
            </a:r>
            <a:r>
              <a:rPr lang="uk-UA" sz="2000" dirty="0" smtClean="0"/>
              <a:t>проб і помилок;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 smtClean="0"/>
              <a:t>мозкового</a:t>
            </a:r>
            <a:r>
              <a:rPr lang="ru-RU" sz="2000" dirty="0" smtClean="0"/>
              <a:t> штурму;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фантастичних</a:t>
            </a:r>
            <a:r>
              <a:rPr lang="ru-RU" sz="2000" dirty="0"/>
              <a:t> </a:t>
            </a:r>
            <a:r>
              <a:rPr lang="ru-RU" sz="2000" dirty="0" err="1" smtClean="0"/>
              <a:t>ідей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/>
              <a:t>створення</a:t>
            </a:r>
            <a:r>
              <a:rPr lang="ru-RU" sz="2000" dirty="0"/>
              <a:t> образу </a:t>
            </a:r>
            <a:r>
              <a:rPr lang="ru-RU" sz="2000" dirty="0" err="1"/>
              <a:t>ідеального</a:t>
            </a:r>
            <a:r>
              <a:rPr lang="ru-RU" sz="2000" dirty="0"/>
              <a:t> </a:t>
            </a:r>
            <a:r>
              <a:rPr lang="ru-RU" sz="2000" dirty="0" err="1" smtClean="0"/>
              <a:t>об'єкта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/>
              <a:t>фокальних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 smtClean="0"/>
              <a:t>асоціацій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/>
              <a:t>м</a:t>
            </a:r>
            <a:r>
              <a:rPr lang="ru-RU" sz="2000" dirty="0" err="1" smtClean="0"/>
              <a:t>орфологічної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скриньки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89275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924944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Дизайн як </a:t>
            </a:r>
            <a:r>
              <a:rPr lang="ru-RU" sz="2000" dirty="0" err="1" smtClean="0"/>
              <a:t>проектна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8498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err="1" smtClean="0"/>
              <a:t>Принципи</a:t>
            </a:r>
            <a:r>
              <a:rPr lang="ru-RU" sz="2000" dirty="0" smtClean="0"/>
              <a:t> </a:t>
            </a:r>
            <a:r>
              <a:rPr lang="ru-RU" sz="2000" dirty="0"/>
              <a:t>дизайну — </a:t>
            </a:r>
            <a:r>
              <a:rPr lang="ru-RU" sz="2000" dirty="0" err="1"/>
              <a:t>поєднання</a:t>
            </a:r>
            <a:r>
              <a:rPr lang="ru-RU" sz="2000" dirty="0"/>
              <a:t> в </a:t>
            </a:r>
            <a:r>
              <a:rPr lang="ru-RU" sz="2000" dirty="0" err="1"/>
              <a:t>цілісній</a:t>
            </a:r>
            <a:r>
              <a:rPr lang="ru-RU" sz="2000" dirty="0"/>
              <a:t> </a:t>
            </a:r>
            <a:r>
              <a:rPr lang="ru-RU" sz="2000" dirty="0" err="1"/>
              <a:t>структурі</a:t>
            </a:r>
            <a:r>
              <a:rPr lang="ru-RU" sz="2000" dirty="0"/>
              <a:t> і </a:t>
            </a:r>
            <a:r>
              <a:rPr lang="ru-RU" sz="2000" dirty="0" err="1"/>
              <a:t>гармонійній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суспільно</a:t>
            </a:r>
            <a:r>
              <a:rPr lang="ru-RU" sz="2000" dirty="0"/>
              <a:t> </a:t>
            </a:r>
            <a:r>
              <a:rPr lang="ru-RU" sz="2000" dirty="0" err="1"/>
              <a:t>необхідних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</a:t>
            </a:r>
            <a:r>
              <a:rPr lang="ru-RU" sz="2000" dirty="0" err="1"/>
              <a:t>об’єкта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проектується</a:t>
            </a:r>
            <a:r>
              <a:rPr lang="ru-RU" sz="2000" dirty="0"/>
              <a:t>. </a:t>
            </a:r>
            <a:r>
              <a:rPr lang="ru-RU" sz="2000" dirty="0" err="1"/>
              <a:t>Основними</a:t>
            </a:r>
            <a:r>
              <a:rPr lang="ru-RU" sz="2000" dirty="0"/>
              <a:t> </a:t>
            </a:r>
            <a:r>
              <a:rPr lang="ru-RU" sz="2000" dirty="0" err="1"/>
              <a:t>робочими</a:t>
            </a:r>
            <a:r>
              <a:rPr lang="ru-RU" sz="2000" dirty="0"/>
              <a:t> </a:t>
            </a:r>
            <a:r>
              <a:rPr lang="ru-RU" sz="2000" dirty="0" err="1"/>
              <a:t>категоріями</a:t>
            </a:r>
            <a:r>
              <a:rPr lang="ru-RU" sz="2000" dirty="0"/>
              <a:t> </a:t>
            </a:r>
            <a:r>
              <a:rPr lang="ru-RU" sz="2000" dirty="0" err="1"/>
              <a:t>дизайнерського</a:t>
            </a:r>
            <a:r>
              <a:rPr lang="ru-RU" sz="2000" dirty="0"/>
              <a:t> </a:t>
            </a:r>
            <a:r>
              <a:rPr lang="ru-RU" sz="2000" dirty="0" err="1"/>
              <a:t>проектування</a:t>
            </a:r>
            <a:r>
              <a:rPr lang="ru-RU" sz="2000" dirty="0"/>
              <a:t> є образ, </a:t>
            </a:r>
            <a:r>
              <a:rPr lang="ru-RU" sz="2000" dirty="0" err="1"/>
              <a:t>функція</a:t>
            </a:r>
            <a:r>
              <a:rPr lang="ru-RU" sz="2000" dirty="0"/>
              <a:t>, </a:t>
            </a:r>
            <a:r>
              <a:rPr lang="ru-RU" sz="2000" dirty="0" err="1"/>
              <a:t>морфологія</a:t>
            </a:r>
            <a:r>
              <a:rPr lang="ru-RU" sz="2000" dirty="0"/>
              <a:t>, </a:t>
            </a:r>
            <a:r>
              <a:rPr lang="ru-RU" sz="2000" dirty="0" err="1"/>
              <a:t>технологічна</a:t>
            </a:r>
            <a:r>
              <a:rPr lang="ru-RU" sz="2000" dirty="0"/>
              <a:t> форма, </a:t>
            </a:r>
            <a:r>
              <a:rPr lang="ru-RU" sz="2000" dirty="0" err="1"/>
              <a:t>естетична</a:t>
            </a:r>
            <a:r>
              <a:rPr lang="ru-RU" sz="2000" dirty="0"/>
              <a:t> </a:t>
            </a:r>
            <a:r>
              <a:rPr lang="ru-RU" sz="2000" dirty="0" err="1"/>
              <a:t>цінність</a:t>
            </a:r>
            <a:r>
              <a:rPr lang="ru-RU" sz="2000" dirty="0"/>
              <a:t>. </a:t>
            </a: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цілісного</a:t>
            </a:r>
            <a:r>
              <a:rPr lang="ru-RU" sz="2000" dirty="0"/>
              <a:t> </a:t>
            </a:r>
            <a:r>
              <a:rPr lang="ru-RU" sz="2000" dirty="0" err="1"/>
              <a:t>об’єкта</a:t>
            </a:r>
            <a:r>
              <a:rPr lang="ru-RU" sz="2000" dirty="0"/>
              <a:t>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глибокого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законів</a:t>
            </a:r>
            <a:r>
              <a:rPr lang="ru-RU" sz="2000" dirty="0"/>
              <a:t> і </a:t>
            </a:r>
            <a:r>
              <a:rPr lang="ru-RU" sz="2000" dirty="0" err="1"/>
              <a:t>тенденцій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економіки</a:t>
            </a:r>
            <a:r>
              <a:rPr lang="ru-RU" sz="2000" dirty="0"/>
              <a:t>, </a:t>
            </a:r>
            <a:r>
              <a:rPr lang="ru-RU" sz="2000" dirty="0" err="1"/>
              <a:t>виробництва</a:t>
            </a:r>
            <a:r>
              <a:rPr lang="ru-RU" sz="2000" dirty="0"/>
              <a:t>, </a:t>
            </a:r>
            <a:r>
              <a:rPr lang="ru-RU" sz="2000" dirty="0" err="1"/>
              <a:t>споживання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духовних</a:t>
            </a:r>
            <a:r>
              <a:rPr lang="ru-RU" sz="2000" dirty="0"/>
              <a:t> потреб </a:t>
            </a:r>
            <a:r>
              <a:rPr lang="ru-RU" sz="2000" dirty="0" err="1"/>
              <a:t>суспільства</a:t>
            </a:r>
            <a:r>
              <a:rPr lang="ru-RU" sz="2000" dirty="0"/>
              <a:t>. Тому дизайн </a:t>
            </a:r>
            <a:r>
              <a:rPr lang="ru-RU" sz="2000" dirty="0" err="1"/>
              <a:t>базується</a:t>
            </a:r>
            <a:r>
              <a:rPr lang="ru-RU" sz="2000" dirty="0"/>
              <a:t> на </a:t>
            </a:r>
            <a:r>
              <a:rPr lang="ru-RU" sz="2000" dirty="0" err="1"/>
              <a:t>наукових</a:t>
            </a:r>
            <a:r>
              <a:rPr lang="ru-RU" sz="2000" dirty="0"/>
              <a:t> основах </a:t>
            </a:r>
            <a:r>
              <a:rPr lang="ru-RU" sz="2000" dirty="0" err="1"/>
              <a:t>моделювання</a:t>
            </a:r>
            <a:r>
              <a:rPr lang="ru-RU" sz="2000" dirty="0"/>
              <a:t> </a:t>
            </a:r>
            <a:r>
              <a:rPr lang="ru-RU" sz="2000" dirty="0" err="1"/>
              <a:t>об’єкта</a:t>
            </a:r>
            <a:r>
              <a:rPr lang="ru-RU" sz="2000" dirty="0"/>
              <a:t>, </a:t>
            </a:r>
            <a:r>
              <a:rPr lang="ru-RU" sz="2000" dirty="0" err="1"/>
              <a:t>поєднує</a:t>
            </a:r>
            <a:r>
              <a:rPr lang="ru-RU" sz="2000" dirty="0"/>
              <a:t> </a:t>
            </a:r>
            <a:r>
              <a:rPr lang="ru-RU" sz="2000" dirty="0" err="1"/>
              <a:t>наукові</a:t>
            </a:r>
            <a:r>
              <a:rPr lang="ru-RU" sz="2000" dirty="0"/>
              <a:t> </a:t>
            </a:r>
            <a:r>
              <a:rPr lang="ru-RU" sz="2000" dirty="0" err="1"/>
              <a:t>принципи</a:t>
            </a:r>
            <a:r>
              <a:rPr lang="ru-RU" sz="2000" dirty="0"/>
              <a:t> з </a:t>
            </a:r>
            <a:r>
              <a:rPr lang="ru-RU" sz="2000" dirty="0" err="1" smtClean="0"/>
              <a:t>художніми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0965" y="160150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 smtClean="0"/>
              <a:t>комбінування</a:t>
            </a:r>
            <a:r>
              <a:rPr lang="ru-RU" sz="2000" dirty="0" smtClean="0"/>
              <a:t>;</a:t>
            </a:r>
          </a:p>
          <a:p>
            <a:pPr algn="just"/>
            <a:r>
              <a:rPr lang="ru-RU" sz="2000" dirty="0" smtClean="0"/>
              <a:t>модульного </a:t>
            </a:r>
            <a:r>
              <a:rPr lang="ru-RU" sz="2000" dirty="0" err="1"/>
              <a:t>проектування</a:t>
            </a:r>
            <a:r>
              <a:rPr lang="ru-RU" sz="2000" dirty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біоформ</a:t>
            </a:r>
            <a:r>
              <a:rPr lang="ru-RU" sz="2000" dirty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/>
              <a:t>деконструкції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46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Як </a:t>
            </a:r>
            <a:r>
              <a:rPr lang="ru-RU" sz="2000" dirty="0" err="1" smtClean="0"/>
              <a:t>проектна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дизайн </a:t>
            </a:r>
            <a:r>
              <a:rPr lang="ru-RU" sz="2000" dirty="0" err="1" smtClean="0"/>
              <a:t>охоплює</a:t>
            </a:r>
            <a:r>
              <a:rPr lang="ru-RU" sz="2000" dirty="0" smtClean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дизайнера, </a:t>
            </a:r>
            <a:r>
              <a:rPr lang="ru-RU" sz="2000" dirty="0" smtClean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, </a:t>
            </a:r>
            <a:r>
              <a:rPr lang="ru-RU" sz="2000" dirty="0" err="1"/>
              <a:t>особливий</a:t>
            </a:r>
            <a:r>
              <a:rPr lang="ru-RU" sz="2000" dirty="0"/>
              <a:t> метод </a:t>
            </a:r>
            <a:r>
              <a:rPr lang="ru-RU" sz="2000" dirty="0" err="1"/>
              <a:t>проектування</a:t>
            </a:r>
            <a:r>
              <a:rPr lang="ru-RU" sz="2000" dirty="0"/>
              <a:t> — </a:t>
            </a:r>
            <a:r>
              <a:rPr lang="ru-RU" sz="2000" dirty="0" err="1"/>
              <a:t>художнє</a:t>
            </a:r>
            <a:r>
              <a:rPr lang="ru-RU" sz="2000" dirty="0"/>
              <a:t> </a:t>
            </a:r>
            <a:r>
              <a:rPr lang="ru-RU" sz="2000" dirty="0" err="1"/>
              <a:t>конструювання</a:t>
            </a:r>
            <a:r>
              <a:rPr lang="ru-RU" sz="2000" dirty="0"/>
              <a:t>, і </a:t>
            </a:r>
            <a:r>
              <a:rPr lang="ru-RU" sz="2000" dirty="0" err="1"/>
              <a:t>власну</a:t>
            </a:r>
            <a:r>
              <a:rPr lang="ru-RU" sz="2000" dirty="0"/>
              <a:t> </a:t>
            </a:r>
            <a:r>
              <a:rPr lang="ru-RU" sz="2000" dirty="0" err="1"/>
              <a:t>теорію</a:t>
            </a:r>
            <a:r>
              <a:rPr lang="ru-RU" sz="2000" dirty="0"/>
              <a:t> — </a:t>
            </a:r>
            <a:r>
              <a:rPr lang="ru-RU" sz="2000" dirty="0" err="1"/>
              <a:t>технічну</a:t>
            </a:r>
            <a:r>
              <a:rPr lang="ru-RU" sz="2000" dirty="0"/>
              <a:t> </a:t>
            </a:r>
            <a:r>
              <a:rPr lang="ru-RU" sz="2000" dirty="0" err="1"/>
              <a:t>естетику</a:t>
            </a:r>
            <a:r>
              <a:rPr lang="ru-RU" sz="2000" dirty="0"/>
              <a:t> — науку, яка </a:t>
            </a:r>
            <a:r>
              <a:rPr lang="ru-RU" sz="2000" dirty="0" err="1"/>
              <a:t>досліджує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гармонійного</a:t>
            </a:r>
            <a:r>
              <a:rPr lang="ru-RU" sz="2000" dirty="0"/>
              <a:t> предметного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Суть та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етапи</a:t>
            </a:r>
            <a:r>
              <a:rPr lang="ru-RU" sz="2000" dirty="0"/>
              <a:t> </a:t>
            </a:r>
            <a:r>
              <a:rPr lang="ru-RU" sz="2000" dirty="0" smtClean="0"/>
              <a:t>дизайн-</a:t>
            </a:r>
            <a:r>
              <a:rPr lang="ru-RU" sz="2000" dirty="0" err="1" smtClean="0"/>
              <a:t>проектування</a:t>
            </a:r>
            <a:endParaRPr lang="ru-RU" sz="2000" dirty="0"/>
          </a:p>
          <a:p>
            <a:pPr algn="just"/>
            <a:r>
              <a:rPr lang="ru-RU" sz="2000" dirty="0" smtClean="0"/>
              <a:t>	Мета – </a:t>
            </a:r>
            <a:r>
              <a:rPr lang="ru-RU" sz="2000" dirty="0" err="1" smtClean="0"/>
              <a:t>розробка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формальних</a:t>
            </a:r>
            <a:r>
              <a:rPr lang="ru-RU" sz="2000" dirty="0" smtClean="0"/>
              <a:t> характеристик </a:t>
            </a:r>
            <a:r>
              <a:rPr lang="ru-RU" sz="2000" dirty="0" err="1" smtClean="0"/>
              <a:t>об'єкта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відповідають</a:t>
            </a:r>
            <a:r>
              <a:rPr lang="ru-RU" sz="2000" dirty="0" smtClean="0"/>
              <a:t> комплексу таких </a:t>
            </a:r>
            <a:r>
              <a:rPr lang="ru-RU" sz="2000" dirty="0" err="1" smtClean="0"/>
              <a:t>вимог</a:t>
            </a:r>
            <a:r>
              <a:rPr lang="ru-RU" sz="2000" dirty="0" smtClean="0"/>
              <a:t>: </a:t>
            </a:r>
          </a:p>
          <a:p>
            <a:pPr marL="457200" indent="-457200" algn="just">
              <a:buAutoNum type="arabicParenR"/>
            </a:pPr>
            <a:r>
              <a:rPr lang="ru-RU" sz="2000" dirty="0" err="1" smtClean="0"/>
              <a:t>технічна</a:t>
            </a:r>
            <a:r>
              <a:rPr lang="ru-RU" sz="2000" dirty="0" smtClean="0"/>
              <a:t> і </a:t>
            </a:r>
            <a:r>
              <a:rPr lang="ru-RU" sz="2000" dirty="0" err="1" smtClean="0"/>
              <a:t>технологічна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доцільність</a:t>
            </a:r>
            <a:r>
              <a:rPr lang="ru-RU" sz="2000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sz="2000" dirty="0" err="1" smtClean="0"/>
              <a:t>ергономічність</a:t>
            </a:r>
            <a:r>
              <a:rPr lang="ru-RU" sz="2000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sz="2000" dirty="0" err="1" smtClean="0"/>
              <a:t>інформативність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образність</a:t>
            </a:r>
            <a:r>
              <a:rPr lang="ru-RU" sz="2000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sz="2000" dirty="0" err="1" smtClean="0"/>
              <a:t>цілісність</a:t>
            </a:r>
            <a:r>
              <a:rPr lang="ru-RU" sz="2000" dirty="0" smtClean="0"/>
              <a:t> і </a:t>
            </a:r>
            <a:r>
              <a:rPr lang="ru-RU" sz="2000" dirty="0" err="1" smtClean="0"/>
              <a:t>гармонійність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композиції</a:t>
            </a:r>
            <a:r>
              <a:rPr lang="ru-RU" sz="2000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sz="2000" dirty="0" err="1"/>
              <a:t>з</a:t>
            </a:r>
            <a:r>
              <a:rPr lang="ru-RU" sz="2000" dirty="0" err="1" smtClean="0"/>
              <a:t>датність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естетичні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переживання</a:t>
            </a:r>
            <a:r>
              <a:rPr lang="ru-RU" sz="2000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293096"/>
            <a:ext cx="458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smtClean="0"/>
              <a:t>дизайн-</a:t>
            </a:r>
            <a:r>
              <a:rPr lang="ru-RU" sz="2000" dirty="0" err="1" smtClean="0"/>
              <a:t>проектування</a:t>
            </a:r>
            <a:r>
              <a:rPr lang="ru-RU" sz="2000" dirty="0"/>
              <a:t>: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7778" y="470681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Перша </a:t>
            </a:r>
            <a:r>
              <a:rPr lang="ru-RU" sz="2000" dirty="0" err="1" smtClean="0"/>
              <a:t>стадія</a:t>
            </a:r>
            <a:r>
              <a:rPr lang="ru-RU" sz="2000" dirty="0" smtClean="0"/>
              <a:t>: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проектної</a:t>
            </a:r>
            <a:r>
              <a:rPr lang="ru-RU" sz="2000" dirty="0"/>
              <a:t> </a:t>
            </a:r>
            <a:r>
              <a:rPr lang="ru-RU" sz="2000" dirty="0" err="1"/>
              <a:t>пропозиції</a:t>
            </a:r>
            <a:r>
              <a:rPr lang="ru-RU" sz="2000" dirty="0"/>
              <a:t>; </a:t>
            </a:r>
            <a:r>
              <a:rPr lang="ru-RU" sz="2000" dirty="0" err="1"/>
              <a:t>розробка</a:t>
            </a:r>
            <a:r>
              <a:rPr lang="ru-RU" sz="2000" dirty="0"/>
              <a:t> </a:t>
            </a:r>
            <a:r>
              <a:rPr lang="ru-RU" sz="2000" dirty="0" err="1"/>
              <a:t>креслень</a:t>
            </a:r>
            <a:r>
              <a:rPr lang="ru-RU" sz="2000" dirty="0"/>
              <a:t>, </a:t>
            </a:r>
            <a:r>
              <a:rPr lang="ru-RU" sz="2000" dirty="0" err="1"/>
              <a:t>малюнків</a:t>
            </a:r>
            <a:r>
              <a:rPr lang="ru-RU" sz="2000" dirty="0"/>
              <a:t> </a:t>
            </a:r>
            <a:r>
              <a:rPr lang="ru-RU" sz="2000" dirty="0" err="1"/>
              <a:t>ескізного</a:t>
            </a:r>
            <a:r>
              <a:rPr lang="ru-RU" sz="2000" dirty="0"/>
              <a:t> проекту;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макетів</a:t>
            </a:r>
            <a:r>
              <a:rPr lang="ru-RU" dirty="0"/>
              <a:t>.</a:t>
            </a:r>
          </a:p>
          <a:p>
            <a:r>
              <a:rPr lang="ru-RU" sz="2000" dirty="0" smtClean="0"/>
              <a:t>	Друга </a:t>
            </a:r>
            <a:r>
              <a:rPr lang="ru-RU" sz="2000" dirty="0" err="1" smtClean="0"/>
              <a:t>стадія</a:t>
            </a:r>
            <a:r>
              <a:rPr lang="ru-RU" sz="2000" dirty="0" smtClean="0"/>
              <a:t>: </a:t>
            </a:r>
            <a:r>
              <a:rPr lang="ru-RU" sz="2000" dirty="0" err="1" smtClean="0"/>
              <a:t>розробка</a:t>
            </a:r>
            <a:r>
              <a:rPr lang="ru-RU" sz="2000" dirty="0" smtClean="0"/>
              <a:t> дизайн-проекту,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sz="2000" dirty="0" err="1" smtClean="0"/>
              <a:t>загального</a:t>
            </a:r>
            <a:r>
              <a:rPr lang="ru-RU" dirty="0" smtClean="0"/>
              <a:t>  </a:t>
            </a:r>
            <a:r>
              <a:rPr lang="ru-RU" sz="2000" dirty="0" err="1" smtClean="0"/>
              <a:t>вигляду</a:t>
            </a:r>
            <a:r>
              <a:rPr lang="ru-RU" sz="2000" dirty="0" smtClean="0"/>
              <a:t>, </a:t>
            </a:r>
            <a:r>
              <a:rPr lang="ru-RU" sz="2000" dirty="0" err="1" smtClean="0"/>
              <a:t>конструктивних</a:t>
            </a:r>
            <a:r>
              <a:rPr lang="ru-RU" sz="2000" dirty="0" smtClean="0"/>
              <a:t> </a:t>
            </a:r>
            <a:r>
              <a:rPr lang="ru-RU" sz="2000" dirty="0" err="1"/>
              <a:t>розрізів</a:t>
            </a:r>
            <a:r>
              <a:rPr lang="ru-RU" sz="2000" dirty="0"/>
              <a:t>; </a:t>
            </a:r>
            <a:r>
              <a:rPr lang="ru-RU" sz="2000" dirty="0" err="1"/>
              <a:t>креслень</a:t>
            </a:r>
            <a:r>
              <a:rPr lang="ru-RU" sz="2000" dirty="0"/>
              <a:t> </a:t>
            </a:r>
            <a:r>
              <a:rPr lang="ru-RU" sz="2000" dirty="0" smtClean="0"/>
              <a:t>деталей</a:t>
            </a:r>
            <a:r>
              <a:rPr lang="ru-RU" sz="2000" dirty="0"/>
              <a:t>; </a:t>
            </a:r>
            <a:r>
              <a:rPr lang="ru-RU" sz="2000" dirty="0" smtClean="0"/>
              <a:t>	</a:t>
            </a:r>
            <a:r>
              <a:rPr lang="ru-RU" sz="2000" dirty="0"/>
              <a:t> </a:t>
            </a:r>
            <a:r>
              <a:rPr lang="ru-RU" sz="2000" dirty="0" smtClean="0"/>
              <a:t>	</a:t>
            </a:r>
            <a:r>
              <a:rPr lang="ru-RU" sz="2000" dirty="0" err="1" smtClean="0"/>
              <a:t>Третя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стадія</a:t>
            </a:r>
            <a:r>
              <a:rPr lang="ru-RU" sz="2000" dirty="0" smtClean="0"/>
              <a:t>: </a:t>
            </a:r>
            <a:r>
              <a:rPr lang="ru-RU" sz="2000" dirty="0" err="1"/>
              <a:t>р</a:t>
            </a:r>
            <a:r>
              <a:rPr lang="ru-RU" sz="2000" dirty="0" err="1" smtClean="0"/>
              <a:t>обочий</a:t>
            </a:r>
            <a:r>
              <a:rPr lang="ru-RU" sz="2000" dirty="0" smtClean="0"/>
              <a:t> проект.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519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Практичне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Розробка</a:t>
            </a:r>
            <a:r>
              <a:rPr lang="ru-RU" sz="2000" dirty="0" smtClean="0"/>
              <a:t> </a:t>
            </a:r>
            <a:r>
              <a:rPr lang="ru-RU" sz="2000" dirty="0" err="1" smtClean="0"/>
              <a:t>ескізів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афіші</a:t>
            </a:r>
            <a:r>
              <a:rPr lang="ru-RU" sz="2000" dirty="0" smtClean="0"/>
              <a:t> і </a:t>
            </a:r>
            <a:r>
              <a:rPr lang="ru-RU" sz="2000" dirty="0" err="1" smtClean="0"/>
              <a:t>запрошень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виставку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живопису</a:t>
            </a:r>
            <a:r>
              <a:rPr lang="ru-RU" sz="200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2141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9365</TotalTime>
  <Words>217</Words>
  <Application>Microsoft Office PowerPoint</Application>
  <PresentationFormat>Экран (4:3)</PresentationFormat>
  <Paragraphs>77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мистецтв</dc:title>
  <dc:creator>User</dc:creator>
  <cp:lastModifiedBy>User</cp:lastModifiedBy>
  <cp:revision>136</cp:revision>
  <dcterms:created xsi:type="dcterms:W3CDTF">2022-07-12T12:18:42Z</dcterms:created>
  <dcterms:modified xsi:type="dcterms:W3CDTF">2023-02-14T19:31:56Z</dcterms:modified>
</cp:coreProperties>
</file>