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2E57-6C25-4050-9380-C7D14BDF3EAE}" type="datetimeFigureOut">
              <a:rPr lang="ru-UA" smtClean="0"/>
              <a:t>27.04.2023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6AA-034E-4470-B834-999141C04DC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5158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2E57-6C25-4050-9380-C7D14BDF3EAE}" type="datetimeFigureOut">
              <a:rPr lang="ru-UA" smtClean="0"/>
              <a:t>27.04.2023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6AA-034E-4470-B834-999141C04DC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4841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2E57-6C25-4050-9380-C7D14BDF3EAE}" type="datetimeFigureOut">
              <a:rPr lang="ru-UA" smtClean="0"/>
              <a:t>27.04.2023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6AA-034E-4470-B834-999141C04DC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4879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2E57-6C25-4050-9380-C7D14BDF3EAE}" type="datetimeFigureOut">
              <a:rPr lang="ru-UA" smtClean="0"/>
              <a:t>27.04.2023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6AA-034E-4470-B834-999141C04DC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4586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2E57-6C25-4050-9380-C7D14BDF3EAE}" type="datetimeFigureOut">
              <a:rPr lang="ru-UA" smtClean="0"/>
              <a:t>27.04.2023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6AA-034E-4470-B834-999141C04DC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133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2E57-6C25-4050-9380-C7D14BDF3EAE}" type="datetimeFigureOut">
              <a:rPr lang="ru-UA" smtClean="0"/>
              <a:t>27.04.2023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6AA-034E-4470-B834-999141C04DC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56767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2E57-6C25-4050-9380-C7D14BDF3EAE}" type="datetimeFigureOut">
              <a:rPr lang="ru-UA" smtClean="0"/>
              <a:t>27.04.2023</a:t>
            </a:fld>
            <a:endParaRPr lang="ru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6AA-034E-4470-B834-999141C04DC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372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2E57-6C25-4050-9380-C7D14BDF3EAE}" type="datetimeFigureOut">
              <a:rPr lang="ru-UA" smtClean="0"/>
              <a:t>27.04.2023</a:t>
            </a:fld>
            <a:endParaRPr lang="ru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6AA-034E-4470-B834-999141C04DC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0579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2E57-6C25-4050-9380-C7D14BDF3EAE}" type="datetimeFigureOut">
              <a:rPr lang="ru-UA" smtClean="0"/>
              <a:t>27.04.2023</a:t>
            </a:fld>
            <a:endParaRPr lang="ru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6AA-034E-4470-B834-999141C04DC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4954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2E57-6C25-4050-9380-C7D14BDF3EAE}" type="datetimeFigureOut">
              <a:rPr lang="ru-UA" smtClean="0"/>
              <a:t>27.04.2023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6AA-034E-4470-B834-999141C04DC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1385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2E57-6C25-4050-9380-C7D14BDF3EAE}" type="datetimeFigureOut">
              <a:rPr lang="ru-UA" smtClean="0"/>
              <a:t>27.04.2023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6AA-034E-4470-B834-999141C04DC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5133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A2E57-6C25-4050-9380-C7D14BDF3EAE}" type="datetimeFigureOut">
              <a:rPr lang="ru-UA" smtClean="0"/>
              <a:t>27.04.2023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DE6AA-034E-4470-B834-999141C04DC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8237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освоєння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endParaRPr lang="ru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6400800" cy="1752600"/>
          </a:xfrm>
        </p:spPr>
        <p:txBody>
          <a:bodyPr/>
          <a:lstStyle/>
          <a:p>
            <a:r>
              <a:rPr lang="uk-UA" dirty="0" smtClean="0"/>
              <a:t>1 теоретична частина</a:t>
            </a:r>
          </a:p>
          <a:p>
            <a:r>
              <a:rPr lang="uk-UA" dirty="0" smtClean="0"/>
              <a:t>2. Практична задача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23778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47" y="116632"/>
            <a:ext cx="8096906" cy="6009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444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40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Оновлення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виділити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організаційні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переходу на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 та </a:t>
            </a:r>
            <a:r>
              <a:rPr lang="ru-RU" dirty="0" err="1" smtClean="0"/>
              <a:t>освоєння</a:t>
            </a:r>
            <a:r>
              <a:rPr lang="ru-RU" dirty="0" smtClean="0"/>
              <a:t> нового </a:t>
            </a:r>
            <a:r>
              <a:rPr lang="ru-RU" dirty="0" err="1" smtClean="0"/>
              <a:t>виробництва</a:t>
            </a:r>
            <a:r>
              <a:rPr lang="ru-RU" dirty="0" smtClean="0"/>
              <a:t>: </a:t>
            </a:r>
            <a:r>
              <a:rPr lang="ru-RU" dirty="0" err="1" smtClean="0"/>
              <a:t>послідовний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паралельний</a:t>
            </a:r>
            <a:r>
              <a:rPr lang="ru-RU" dirty="0" smtClean="0"/>
              <a:t> і </a:t>
            </a:r>
            <a:r>
              <a:rPr lang="ru-RU" dirty="0" err="1" smtClean="0"/>
              <a:t>паралельно-послідовний</a:t>
            </a:r>
            <a:r>
              <a:rPr lang="ru-RU" dirty="0" smtClean="0"/>
              <a:t>.</a:t>
            </a:r>
            <a:endParaRPr lang="ru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340768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Послідовний метод </a:t>
            </a:r>
            <a:r>
              <a:rPr lang="uk-UA" dirty="0" smtClean="0"/>
              <a:t>характеризується тим, що виробництво нових виробів</a:t>
            </a:r>
          </a:p>
          <a:p>
            <a:r>
              <a:rPr lang="uk-UA" dirty="0" smtClean="0"/>
              <a:t>починається після повного припинення випуску продукції, яка знімається з</a:t>
            </a:r>
          </a:p>
          <a:p>
            <a:r>
              <a:rPr lang="uk-UA" dirty="0" smtClean="0"/>
              <a:t>виробництва. Залежно від перерви між закінченням випуску старої продукції і</a:t>
            </a:r>
          </a:p>
          <a:p>
            <a:r>
              <a:rPr lang="uk-UA" dirty="0" smtClean="0"/>
              <a:t>початком виготовлення нової можна виділити два варіанти даного методу:</a:t>
            </a:r>
          </a:p>
          <a:p>
            <a:r>
              <a:rPr lang="uk-UA" dirty="0" err="1" smtClean="0"/>
              <a:t>перервно</a:t>
            </a:r>
            <a:r>
              <a:rPr lang="uk-UA" dirty="0" smtClean="0"/>
              <a:t>-послідовний та неперервно-послідовний.</a:t>
            </a:r>
            <a:endParaRPr lang="ru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996952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err="1" smtClean="0"/>
              <a:t>Перервно</a:t>
            </a:r>
            <a:r>
              <a:rPr lang="uk-UA" b="1" dirty="0" smtClean="0"/>
              <a:t>-послідовний</a:t>
            </a:r>
            <a:r>
              <a:rPr lang="uk-UA" dirty="0" smtClean="0"/>
              <a:t> варіант передбачає, що після завершення випуску</a:t>
            </a:r>
          </a:p>
          <a:p>
            <a:r>
              <a:rPr lang="uk-UA" dirty="0" smtClean="0"/>
              <a:t>старого виробу на тих самих виробничих площах будуть виконані роботи з</a:t>
            </a:r>
          </a:p>
          <a:p>
            <a:r>
              <a:rPr lang="uk-UA" dirty="0" smtClean="0"/>
              <a:t>перепланування, монтажу технологічного устаткування і транспортних засобів,</a:t>
            </a:r>
          </a:p>
          <a:p>
            <a:r>
              <a:rPr lang="uk-UA" dirty="0" smtClean="0"/>
              <a:t>а по його завершенні розпочнеться освоєння виробництва нового виробу, тобто</a:t>
            </a:r>
          </a:p>
          <a:p>
            <a:r>
              <a:rPr lang="uk-UA" dirty="0" smtClean="0"/>
              <a:t>між завершенням випуску старого виробу і початком виготовлення нового</a:t>
            </a:r>
          </a:p>
          <a:p>
            <a:r>
              <a:rPr lang="uk-UA" dirty="0" smtClean="0"/>
              <a:t>виробу існує мінімально необхідний проміжок часу </a:t>
            </a:r>
            <a:r>
              <a:rPr lang="el-GR" dirty="0" smtClean="0"/>
              <a:t>Δ</a:t>
            </a:r>
            <a:r>
              <a:rPr lang="uk-UA" dirty="0" smtClean="0"/>
              <a:t>Т (перерва).</a:t>
            </a:r>
            <a:endParaRPr lang="ru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735741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Для </a:t>
            </a:r>
            <a:r>
              <a:rPr lang="ru-RU" b="1" dirty="0" err="1" smtClean="0"/>
              <a:t>паралельного</a:t>
            </a:r>
            <a:r>
              <a:rPr lang="ru-RU" b="1" dirty="0" smtClean="0"/>
              <a:t> методу </a:t>
            </a:r>
            <a:r>
              <a:rPr lang="ru-RU" dirty="0" smtClean="0"/>
              <a:t>переходу </a:t>
            </a:r>
            <a:r>
              <a:rPr lang="ru-RU" dirty="0" err="1" smtClean="0"/>
              <a:t>характерне</a:t>
            </a:r>
            <a:r>
              <a:rPr lang="ru-RU" dirty="0" smtClean="0"/>
              <a:t> </a:t>
            </a:r>
            <a:r>
              <a:rPr lang="ru-RU" dirty="0" err="1" smtClean="0"/>
              <a:t>поступове</a:t>
            </a:r>
            <a:r>
              <a:rPr lang="ru-RU" dirty="0" smtClean="0"/>
              <a:t> </a:t>
            </a:r>
            <a:r>
              <a:rPr lang="ru-RU" dirty="0" err="1" smtClean="0"/>
              <a:t>заміщення</a:t>
            </a:r>
            <a:r>
              <a:rPr lang="ru-RU" dirty="0" smtClean="0"/>
              <a:t> </a:t>
            </a:r>
            <a:r>
              <a:rPr lang="ru-RU" dirty="0" err="1" smtClean="0"/>
              <a:t>старої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на </a:t>
            </a:r>
            <a:r>
              <a:rPr lang="ru-RU" dirty="0" err="1" smtClean="0"/>
              <a:t>нову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зменшенням</a:t>
            </a:r>
            <a:r>
              <a:rPr lang="ru-RU" dirty="0" smtClean="0"/>
              <a:t> </a:t>
            </a:r>
            <a:r>
              <a:rPr lang="ru-RU" dirty="0" err="1" smtClean="0"/>
              <a:t>випуску</a:t>
            </a:r>
            <a:r>
              <a:rPr lang="ru-RU" dirty="0" smtClean="0"/>
              <a:t> </a:t>
            </a:r>
            <a:r>
              <a:rPr lang="ru-RU" dirty="0" err="1" smtClean="0"/>
              <a:t>старої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паралельно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</a:t>
            </a:r>
            <a:r>
              <a:rPr lang="ru-RU" dirty="0" err="1" smtClean="0"/>
              <a:t>освоєння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(</a:t>
            </a:r>
            <a:r>
              <a:rPr lang="ru-RU" dirty="0" err="1" smtClean="0"/>
              <a:t>нарощування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).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59279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Паралельно-послідовний метод </a:t>
            </a:r>
            <a:r>
              <a:rPr lang="uk-UA" dirty="0" smtClean="0"/>
              <a:t>досить широко використовується в</a:t>
            </a:r>
          </a:p>
          <a:p>
            <a:r>
              <a:rPr lang="uk-UA" dirty="0" smtClean="0"/>
              <a:t>умовах масового виробництва при переході на випуск нової продукції, яка</a:t>
            </a:r>
          </a:p>
          <a:p>
            <a:r>
              <a:rPr lang="uk-UA" dirty="0" smtClean="0"/>
              <a:t>практично повністю відрізняється від старої, що знімається з виробництва. В</a:t>
            </a:r>
          </a:p>
          <a:p>
            <a:r>
              <a:rPr lang="uk-UA" dirty="0" smtClean="0"/>
              <a:t>даному випадку на підприємстві утворюються додаткові виробничі потужності</a:t>
            </a:r>
          </a:p>
          <a:p>
            <a:r>
              <a:rPr lang="uk-UA" dirty="0" smtClean="0"/>
              <a:t>(дільниці, цехи), на яких починається освоєння нового виробу -</a:t>
            </a:r>
          </a:p>
          <a:p>
            <a:r>
              <a:rPr lang="uk-UA" dirty="0" smtClean="0"/>
              <a:t>запроваджуються нові технології, ведеться навчання робітників, </a:t>
            </a:r>
            <a:r>
              <a:rPr lang="uk-UA" dirty="0" err="1" smtClean="0"/>
              <a:t>організується</a:t>
            </a:r>
            <a:endParaRPr lang="uk-UA" dirty="0" smtClean="0"/>
          </a:p>
          <a:p>
            <a:r>
              <a:rPr lang="uk-UA" dirty="0" smtClean="0"/>
              <a:t>виготовлення першої партії виробів. Одночасно із цим процесом триває</a:t>
            </a:r>
          </a:p>
          <a:p>
            <a:r>
              <a:rPr lang="uk-UA" dirty="0" smtClean="0"/>
              <a:t>виготовлення старої продукції на основних виробничих площах.</a:t>
            </a:r>
            <a:endParaRPr lang="ru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068960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Вибір того чи іншого методу організації переходу на випуск нової продукції необхідно обґрунтовувати розрахунками техніко-економічних показників різних можливих варіантів організації освоєння нових виробів у період розроблення планів і при проектуванні даного процесу.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87250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18058"/>
          </a:xfrm>
        </p:spPr>
        <p:txBody>
          <a:bodyPr>
            <a:normAutofit/>
          </a:bodyPr>
          <a:lstStyle/>
          <a:p>
            <a:r>
              <a:rPr lang="uk-UA" sz="2000" b="1" dirty="0" smtClean="0"/>
              <a:t>Приклад </a:t>
            </a:r>
            <a:endParaRPr lang="ru-UA" sz="20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8424936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731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331"/>
            <a:ext cx="8229600" cy="490066"/>
          </a:xfrm>
        </p:spPr>
        <p:txBody>
          <a:bodyPr>
            <a:normAutofit/>
          </a:bodyPr>
          <a:lstStyle/>
          <a:p>
            <a:r>
              <a:rPr lang="uk-UA" sz="2000" b="1" dirty="0" smtClean="0"/>
              <a:t>Розв’язок</a:t>
            </a:r>
            <a:endParaRPr lang="ru-UA" sz="20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250"/>
            <a:ext cx="8424936" cy="619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523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/>
              <a:t>Паралельно-послідовний метод переходу</a:t>
            </a:r>
            <a:endParaRPr lang="ru-UA" sz="2400" b="1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22960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700808"/>
            <a:ext cx="8568953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594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56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/>
              <a:t>Паралельний метод та паралельно- послідовний метод</a:t>
            </a:r>
            <a:endParaRPr lang="ru-UA" sz="24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548680"/>
            <a:ext cx="903605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8509967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348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352928" cy="5865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809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задача</a:t>
            </a:r>
            <a:endParaRPr lang="ru-UA" sz="2400" b="1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8720"/>
            <a:ext cx="8856662" cy="5407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721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288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Організація освоєння виробництва нової продукції</vt:lpstr>
      <vt:lpstr>Презентация PowerPoint</vt:lpstr>
      <vt:lpstr>Презентация PowerPoint</vt:lpstr>
      <vt:lpstr>Приклад </vt:lpstr>
      <vt:lpstr>Розв’язок</vt:lpstr>
      <vt:lpstr>Паралельно-послідовний метод переходу</vt:lpstr>
      <vt:lpstr>Паралельний метод та паралельно- послідовний метод</vt:lpstr>
      <vt:lpstr>Презентация PowerPoint</vt:lpstr>
      <vt:lpstr>задача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освоєння виробництва нової продукції</dc:title>
  <dc:creator>uzver</dc:creator>
  <cp:lastModifiedBy>uzver</cp:lastModifiedBy>
  <cp:revision>3</cp:revision>
  <dcterms:created xsi:type="dcterms:W3CDTF">2023-04-27T09:04:38Z</dcterms:created>
  <dcterms:modified xsi:type="dcterms:W3CDTF">2023-04-27T09:31:11Z</dcterms:modified>
</cp:coreProperties>
</file>