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158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84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4879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58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13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676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72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0579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954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385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133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2E57-6C25-4050-9380-C7D14BDF3EAE}" type="datetimeFigureOut">
              <a:rPr lang="ru-UA" smtClean="0"/>
              <a:t>27.04.2023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DE6AA-034E-4470-B834-999141C04DC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23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752600"/>
          </a:xfrm>
        </p:spPr>
        <p:txBody>
          <a:bodyPr/>
          <a:lstStyle/>
          <a:p>
            <a:r>
              <a:rPr lang="uk-UA" dirty="0" smtClean="0"/>
              <a:t>1 теоретична частина</a:t>
            </a:r>
          </a:p>
          <a:p>
            <a:r>
              <a:rPr lang="uk-UA" dirty="0" smtClean="0"/>
              <a:t>2. Практична задача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377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47" y="116632"/>
            <a:ext cx="8096906" cy="600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4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переходу на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та </a:t>
            </a:r>
            <a:r>
              <a:rPr lang="ru-RU" dirty="0" err="1" smtClean="0"/>
              <a:t>освоєння</a:t>
            </a:r>
            <a:r>
              <a:rPr lang="ru-RU" dirty="0" smtClean="0"/>
              <a:t> нового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: </a:t>
            </a:r>
            <a:r>
              <a:rPr lang="ru-RU" dirty="0" err="1" smtClean="0"/>
              <a:t>послідовний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паралельний</a:t>
            </a:r>
            <a:r>
              <a:rPr lang="ru-RU" dirty="0" smtClean="0"/>
              <a:t> і </a:t>
            </a:r>
            <a:r>
              <a:rPr lang="ru-RU" dirty="0" err="1" smtClean="0"/>
              <a:t>паралельно-послідовний</a:t>
            </a:r>
            <a:r>
              <a:rPr lang="ru-RU" dirty="0" smtClean="0"/>
              <a:t>.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Послідовний метод </a:t>
            </a:r>
            <a:r>
              <a:rPr lang="uk-UA" dirty="0" smtClean="0"/>
              <a:t>характеризується тим, що виробництво нових виробів</a:t>
            </a:r>
          </a:p>
          <a:p>
            <a:r>
              <a:rPr lang="uk-UA" dirty="0" smtClean="0"/>
              <a:t>починається після повного припинення випуску продукції, яка знімається з</a:t>
            </a:r>
          </a:p>
          <a:p>
            <a:r>
              <a:rPr lang="uk-UA" dirty="0" smtClean="0"/>
              <a:t>виробництва. Залежно від перерви між закінченням випуску старої продукції і</a:t>
            </a:r>
          </a:p>
          <a:p>
            <a:r>
              <a:rPr lang="uk-UA" dirty="0" smtClean="0"/>
              <a:t>початком виготовлення нової можна виділити два варіанти даного методу:</a:t>
            </a:r>
          </a:p>
          <a:p>
            <a:r>
              <a:rPr lang="uk-UA" dirty="0" err="1" smtClean="0"/>
              <a:t>перервно</a:t>
            </a:r>
            <a:r>
              <a:rPr lang="uk-UA" dirty="0" smtClean="0"/>
              <a:t>-послідовний та неперервно-послідовний.</a:t>
            </a:r>
            <a:endParaRPr lang="ru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9695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/>
              <a:t>Перервно</a:t>
            </a:r>
            <a:r>
              <a:rPr lang="uk-UA" b="1" dirty="0" smtClean="0"/>
              <a:t>-послідовний</a:t>
            </a:r>
            <a:r>
              <a:rPr lang="uk-UA" dirty="0" smtClean="0"/>
              <a:t> варіант передбачає, що після завершення випуску</a:t>
            </a:r>
          </a:p>
          <a:p>
            <a:r>
              <a:rPr lang="uk-UA" dirty="0" smtClean="0"/>
              <a:t>старого виробу на тих самих виробничих площах будуть виконані роботи з</a:t>
            </a:r>
          </a:p>
          <a:p>
            <a:r>
              <a:rPr lang="uk-UA" dirty="0" smtClean="0"/>
              <a:t>перепланування, монтажу технологічного устаткування і транспортних засобів,</a:t>
            </a:r>
          </a:p>
          <a:p>
            <a:r>
              <a:rPr lang="uk-UA" dirty="0" smtClean="0"/>
              <a:t>а по його завершенні розпочнеться освоєння виробництва нового виробу, тобто</a:t>
            </a:r>
          </a:p>
          <a:p>
            <a:r>
              <a:rPr lang="uk-UA" dirty="0" smtClean="0"/>
              <a:t>між завершенням випуску старого виробу і початком виготовлення нового</a:t>
            </a:r>
          </a:p>
          <a:p>
            <a:r>
              <a:rPr lang="uk-UA" dirty="0" smtClean="0"/>
              <a:t>виробу існує мінімально необхідний проміжок часу </a:t>
            </a:r>
            <a:r>
              <a:rPr lang="el-GR" dirty="0" smtClean="0"/>
              <a:t>Δ</a:t>
            </a:r>
            <a:r>
              <a:rPr lang="uk-UA" dirty="0" smtClean="0"/>
              <a:t>Т (перерва).</a:t>
            </a:r>
            <a:endParaRPr lang="ru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35741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Для </a:t>
            </a:r>
            <a:r>
              <a:rPr lang="ru-RU" b="1" dirty="0" err="1" smtClean="0"/>
              <a:t>паралельного</a:t>
            </a:r>
            <a:r>
              <a:rPr lang="ru-RU" b="1" dirty="0" smtClean="0"/>
              <a:t> методу </a:t>
            </a:r>
            <a:r>
              <a:rPr lang="ru-RU" dirty="0" smtClean="0"/>
              <a:t>переходу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поступове</a:t>
            </a:r>
            <a:r>
              <a:rPr lang="ru-RU" dirty="0" smtClean="0"/>
              <a:t> </a:t>
            </a:r>
            <a:r>
              <a:rPr lang="ru-RU" dirty="0" err="1" smtClean="0"/>
              <a:t>заміщення</a:t>
            </a:r>
            <a:r>
              <a:rPr lang="ru-RU" dirty="0" smtClean="0"/>
              <a:t> </a:t>
            </a:r>
            <a:r>
              <a:rPr lang="ru-RU" dirty="0" err="1" smtClean="0"/>
              <a:t>старої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на </a:t>
            </a:r>
            <a:r>
              <a:rPr lang="ru-RU" dirty="0" err="1" smtClean="0"/>
              <a:t>нову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зменшенням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старої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нарощування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927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Паралельно-послідовний метод </a:t>
            </a:r>
            <a:r>
              <a:rPr lang="uk-UA" dirty="0" smtClean="0"/>
              <a:t>досить широко використовується в</a:t>
            </a:r>
          </a:p>
          <a:p>
            <a:r>
              <a:rPr lang="uk-UA" dirty="0" smtClean="0"/>
              <a:t>умовах масового виробництва при переході на випуск нової продукції, яка</a:t>
            </a:r>
          </a:p>
          <a:p>
            <a:r>
              <a:rPr lang="uk-UA" dirty="0" smtClean="0"/>
              <a:t>практично повністю відрізняється від старої, що знімається з виробництва. В</a:t>
            </a:r>
          </a:p>
          <a:p>
            <a:r>
              <a:rPr lang="uk-UA" dirty="0" smtClean="0"/>
              <a:t>даному випадку на підприємстві утворюються додаткові виробничі потужності</a:t>
            </a:r>
          </a:p>
          <a:p>
            <a:r>
              <a:rPr lang="uk-UA" dirty="0" smtClean="0"/>
              <a:t>(дільниці, цехи), на яких починається освоєння нового виробу -</a:t>
            </a:r>
          </a:p>
          <a:p>
            <a:r>
              <a:rPr lang="uk-UA" dirty="0" smtClean="0"/>
              <a:t>запроваджуються нові технології, ведеться навчання робітників, </a:t>
            </a:r>
            <a:r>
              <a:rPr lang="uk-UA" dirty="0" err="1" smtClean="0"/>
              <a:t>організується</a:t>
            </a:r>
            <a:endParaRPr lang="uk-UA" dirty="0" smtClean="0"/>
          </a:p>
          <a:p>
            <a:r>
              <a:rPr lang="uk-UA" dirty="0" smtClean="0"/>
              <a:t>виготовлення першої партії виробів. Одночасно із цим процесом триває</a:t>
            </a:r>
          </a:p>
          <a:p>
            <a:r>
              <a:rPr lang="uk-UA" dirty="0" smtClean="0"/>
              <a:t>виготовлення старої продукції на основних виробничих площах.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06896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Вибір того чи іншого методу організації переходу на випуск нової продукції необхідно обґрунтовувати розрахунками техніко-економічних показників різних можливих варіантів організації освоєння нових виробів у період розроблення планів і при проектуванні даного процесу.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725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Приклад </a:t>
            </a:r>
            <a:endParaRPr lang="ru-UA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2493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3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331"/>
            <a:ext cx="8229600" cy="490066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Розв’язок</a:t>
            </a:r>
            <a:endParaRPr lang="ru-UA" sz="2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250"/>
            <a:ext cx="8424936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2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Паралельно-послідовний метод переходу</a:t>
            </a:r>
            <a:endParaRPr lang="ru-UA" sz="2400" b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2296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00808"/>
            <a:ext cx="856895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9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Паралельний метод та паралельно- послідовний метод</a:t>
            </a:r>
            <a:endParaRPr lang="ru-UA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868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0996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4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586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0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задача</a:t>
            </a:r>
            <a:endParaRPr lang="ru-UA" sz="24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856662" cy="540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2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Організація освоєння виробництва нової продукції</vt:lpstr>
      <vt:lpstr>Презентация PowerPoint</vt:lpstr>
      <vt:lpstr>Презентация PowerPoint</vt:lpstr>
      <vt:lpstr>Приклад </vt:lpstr>
      <vt:lpstr>Розв’язок</vt:lpstr>
      <vt:lpstr>Паралельно-послідовний метод переходу</vt:lpstr>
      <vt:lpstr>Паралельний метод та паралельно- послідовний метод</vt:lpstr>
      <vt:lpstr>Презентация PowerPoint</vt:lpstr>
      <vt:lpstr>задача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освоєння виробництва нової продукції</dc:title>
  <dc:creator>uzver</dc:creator>
  <cp:lastModifiedBy>uzver</cp:lastModifiedBy>
  <cp:revision>3</cp:revision>
  <dcterms:created xsi:type="dcterms:W3CDTF">2023-04-27T09:04:38Z</dcterms:created>
  <dcterms:modified xsi:type="dcterms:W3CDTF">2023-04-27T09:31:11Z</dcterms:modified>
</cp:coreProperties>
</file>