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4" r:id="rId3"/>
    <p:sldId id="275" r:id="rId4"/>
    <p:sldId id="256" r:id="rId5"/>
    <p:sldId id="274" r:id="rId6"/>
    <p:sldId id="273" r:id="rId7"/>
    <p:sldId id="265" r:id="rId8"/>
    <p:sldId id="266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19200" y="3933056"/>
            <a:ext cx="6400800" cy="1705744"/>
          </a:xfrm>
        </p:spPr>
        <p:txBody>
          <a:bodyPr>
            <a:normAutofit/>
          </a:bodyPr>
          <a:lstStyle/>
          <a:p>
            <a:r>
              <a:rPr lang="uk-UA" sz="3200" b="1" cap="all" spc="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Морфологічні засоби професійного </a:t>
            </a:r>
            <a:r>
              <a:rPr lang="uk-UA" sz="3200" b="1" cap="all" spc="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мовлення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Числівник</a:t>
            </a:r>
            <a:r>
              <a:rPr lang="uk-UA" sz="2400" dirty="0">
                <a:latin typeface="Calibri"/>
                <a:ea typeface="Calibri"/>
                <a:cs typeface="Times New Roman"/>
              </a:rPr>
              <a:t/>
            </a:r>
            <a:br>
              <a:rPr lang="uk-UA" sz="2400" dirty="0">
                <a:latin typeface="Calibri"/>
                <a:ea typeface="Calibri"/>
                <a:cs typeface="Times New Roman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28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24800" cy="1368152"/>
          </a:xfrm>
        </p:spPr>
        <p:txBody>
          <a:bodyPr/>
          <a:lstStyle/>
          <a:p>
            <a:pPr algn="ctr"/>
            <a:r>
              <a:rPr lang="uk-UA" sz="32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 </a:t>
            </a:r>
            <a:r>
              <a:rPr lang="en-US" sz="32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IV </a:t>
            </a:r>
            <a:r>
              <a:rPr lang="uk-UA" sz="32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типом</a:t>
            </a:r>
            <a:r>
              <a:rPr lang="uk-UA" sz="32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відмінюються числівники </a:t>
            </a:r>
            <a:r>
              <a:rPr lang="uk-UA" sz="32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сорок, дев’яносто, </a:t>
            </a:r>
            <a:r>
              <a:rPr lang="uk-UA" sz="3200" b="1" i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сто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609600" y="1916832"/>
            <a:ext cx="7924800" cy="3798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Ці </a:t>
            </a:r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числівники в усіх відмінках, крім називного і знахідного, мають однакове закінчення</a:t>
            </a:r>
            <a:r>
              <a:rPr lang="uk-UA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a: </a:t>
            </a: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151063" indent="-2151063" algn="just"/>
            <a:r>
              <a:rPr lang="uk-UA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3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uk-UA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сорока</a:t>
            </a:r>
            <a:r>
              <a:rPr lang="uk-UA" sz="3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днів, </a:t>
            </a:r>
            <a:endParaRPr lang="uk-UA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151063" indent="-2151063" algn="just"/>
            <a:r>
              <a:rPr lang="uk-UA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сорока</a:t>
            </a:r>
            <a:r>
              <a:rPr lang="uk-UA" sz="3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робітникам, </a:t>
            </a:r>
            <a:endParaRPr lang="uk-UA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151063" indent="-2151063" algn="just"/>
            <a:r>
              <a:rPr lang="uk-UA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дев’яноста</a:t>
            </a:r>
            <a:r>
              <a:rPr lang="uk-UA" sz="3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учнями, </a:t>
            </a:r>
            <a:endParaRPr lang="uk-UA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151063" indent="-2151063" algn="just"/>
            <a:r>
              <a:rPr lang="uk-UA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</a:t>
            </a:r>
            <a:r>
              <a:rPr lang="uk-UA" sz="3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сторінках</a:t>
            </a:r>
            <a:endParaRPr lang="uk-UA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50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80920" cy="1872208"/>
          </a:xfrm>
        </p:spPr>
        <p:txBody>
          <a:bodyPr/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 </a:t>
            </a:r>
            <a:r>
              <a:rPr lang="en-US" sz="22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V </a:t>
            </a:r>
            <a:r>
              <a:rPr lang="uk-UA" sz="22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типом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відмінюються числівники </a:t>
            </a:r>
            <a:r>
              <a:rPr lang="uk-UA" sz="2200" b="1" cap="none" spc="3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від </a:t>
            </a:r>
            <a:r>
              <a:rPr lang="uk-UA" sz="2200" b="1" i="1" cap="none" spc="3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двохсот</a:t>
            </a:r>
            <a:r>
              <a:rPr lang="uk-UA" sz="2200" b="1" cap="none" spc="3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 до </a:t>
            </a:r>
            <a:r>
              <a:rPr lang="uk-UA" sz="2200" b="1" i="1" cap="none" spc="3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дев’ят</a:t>
            </a:r>
            <a:r>
              <a:rPr lang="uk-UA" sz="22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исот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а також </a:t>
            </a:r>
            <a:r>
              <a:rPr lang="uk-UA" sz="22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кількасот</a:t>
            </a:r>
            <a:r>
              <a:rPr lang="uk-UA" sz="22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 цих числівниках змінюються </a:t>
            </a:r>
            <a:r>
              <a:rPr lang="uk-UA" sz="22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обидві частини: 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перша — як відповідний числівник </a:t>
            </a:r>
            <a:r>
              <a:rPr lang="en-US" sz="2200" b="1" i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II</a:t>
            </a:r>
            <a:r>
              <a:rPr lang="en-US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або </a:t>
            </a:r>
            <a:r>
              <a:rPr lang="en-US" sz="2200" b="1" i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III </a:t>
            </a:r>
            <a:r>
              <a:rPr lang="uk-UA" sz="2200" b="1" i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типу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а друга — як </a:t>
            </a:r>
            <a:r>
              <a:rPr lang="uk-UA" sz="2200" b="1" cap="none" spc="30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іменник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uk-UA" sz="22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місто</a:t>
            </a:r>
            <a:r>
              <a:rPr lang="uk-UA" sz="22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в множині</a:t>
            </a:r>
            <a:r>
              <a:rPr lang="uk-UA" sz="2200" b="1" cap="none" spc="3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uk-UA" sz="2500" cap="none" spc="3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uk-UA" sz="2500" cap="none" spc="30" dirty="0">
                <a:solidFill>
                  <a:prstClr val="white"/>
                </a:solidFill>
                <a:ea typeface="+mn-ea"/>
                <a:cs typeface="+mn-cs"/>
              </a:rPr>
            </a:br>
            <a:endParaRPr lang="uk-UA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8218671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083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06816" cy="864096"/>
          </a:xfrm>
        </p:spPr>
        <p:txBody>
          <a:bodyPr/>
          <a:lstStyle/>
          <a:p>
            <a:pPr algn="ctr"/>
            <a:r>
              <a:rPr lang="uk-UA" sz="28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Числівники як компоненти складних іменників та </a:t>
            </a:r>
            <a:r>
              <a:rPr lang="uk-UA" sz="2800" b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прикметників</a:t>
            </a:r>
            <a:endParaRPr lang="uk-UA" sz="28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8352928" cy="5328592"/>
          </a:xfrm>
        </p:spPr>
        <p:txBody>
          <a:bodyPr>
            <a:normAutofit fontScale="92500" lnSpcReduction="10000"/>
          </a:bodyPr>
          <a:lstStyle/>
          <a:p>
            <a:pPr lvl="0" algn="just">
              <a:spcBef>
                <a:spcPts val="0"/>
              </a:spcBef>
              <a:buClr>
                <a:srgbClr val="EEECE1"/>
              </a:buClr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сполучного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звука у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словах з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першою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числівниковою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голосний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дво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приголосним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голосним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й у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прикметниках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іменниках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двоактний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двоелектродний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двоєдиний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двоокис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двоокисень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двооксид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двоопуклий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двоосьовий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двотижневий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двоярисний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и: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двадцятирічний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триатомний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трикілометровий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триокисень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чотирибальний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чотирикутник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чотириосьовий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семиденний</a:t>
            </a:r>
            <a:endParaRPr lang="ru-RU" sz="2400" b="1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а: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кількаразовий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кількаповерховий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півтораметровий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сорокарічний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о: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девяносторічний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стометровий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сторіччя</a:t>
            </a:r>
            <a:endParaRPr lang="ru-RU" sz="2400" b="1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у: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двоюрідний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троюрідний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Aft>
                <a:spcPts val="0"/>
              </a:spcAft>
              <a:buClr>
                <a:srgbClr val="EEECE1"/>
              </a:buClr>
              <a:buNone/>
            </a:pPr>
            <a:r>
              <a:rPr lang="ru-RU" b="1" dirty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>
                <a:solidFill>
                  <a:schemeClr val="tx2">
                    <a:lumMod val="10000"/>
                  </a:schemeClr>
                </a:solidFill>
              </a:rPr>
            </a:br>
            <a:endParaRPr lang="uk-UA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cap="none" spc="3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Числівники як компоненти складних іменників та прикметників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1700808"/>
            <a:ext cx="7924800" cy="4320480"/>
          </a:xfrm>
        </p:spPr>
        <p:txBody>
          <a:bodyPr>
            <a:normAutofit fontScale="92500" lnSpcReduction="20000"/>
          </a:bodyPr>
          <a:lstStyle/>
          <a:p>
            <a:pPr lvl="0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Числівникова основа закінчується на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–ох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 є закінченням родового відмінка числівників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два-чотири</a:t>
            </a:r>
            <a:r>
              <a:rPr lang="uk-UA" sz="2400" b="1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порядкових числівниках і співвідносних із ними іменниках: </a:t>
            </a:r>
            <a:endParaRPr lang="uk-UA" sz="24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сотий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тисячний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чотирь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мільйонний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чотирь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мільярдний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сотріччя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сотріччя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0938" lvl="0" indent="-2243138" algn="just">
              <a:spcAft>
                <a:spcPts val="0"/>
              </a:spcAft>
              <a:buClr>
                <a:srgbClr val="EEECE1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чотирь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сотріччя</a:t>
            </a:r>
          </a:p>
          <a:p>
            <a:pPr lvl="0" algn="just">
              <a:spcAft>
                <a:spcPts val="0"/>
              </a:spcAft>
              <a:buClr>
                <a:srgbClr val="EEECE1"/>
              </a:buClr>
            </a:pPr>
            <a:endParaRPr lang="ru-RU" sz="2400" b="1" i="1" dirty="0">
              <a:solidFill>
                <a:srgbClr val="EEECE1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EEECE1"/>
              </a:buClr>
            </a:pP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за «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Українським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правописом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» 2019 року (с.33-34 п.2.2.)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3370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ctr">
              <a:spcBef>
                <a:spcPct val="20000"/>
              </a:spcBef>
              <a:spcAft>
                <a:spcPts val="600"/>
              </a:spcAft>
            </a:pPr>
            <a:r>
              <a:rPr lang="ru-RU" sz="3200" b="1" cap="none" spc="3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Кількісні</a:t>
            </a:r>
            <a:r>
              <a:rPr lang="ru-RU" sz="3200" cap="none" spc="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3200" cap="none" spc="3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числівники</a:t>
            </a:r>
            <a:r>
              <a:rPr lang="ru-RU" sz="3200" cap="none" spc="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cap="none" spc="3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змінюються</a:t>
            </a:r>
            <a:r>
              <a:rPr lang="ru-RU" sz="3200" cap="none" spc="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lang="ru-RU" sz="3200" cap="none" spc="3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сьома</a:t>
            </a:r>
            <a:r>
              <a:rPr lang="ru-RU" sz="3200" cap="none" spc="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cap="none" spc="3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зразками</a:t>
            </a:r>
            <a:r>
              <a:rPr lang="ru-RU" sz="3200" cap="none" spc="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(типами</a:t>
            </a:r>
            <a:r>
              <a:rPr lang="ru-RU" sz="3200" cap="none" spc="3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endParaRPr lang="ru-RU" sz="3200" cap="none" spc="3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594144" cy="424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54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26170"/>
          </a:xfrm>
        </p:spPr>
        <p:txBody>
          <a:bodyPr/>
          <a:lstStyle/>
          <a:p>
            <a:pPr lvl="0" algn="ctr">
              <a:spcBef>
                <a:spcPts val="0"/>
              </a:spcBef>
            </a:pPr>
            <a:r>
              <a:rPr lang="ru-RU" sz="2400" b="1" cap="none" spc="0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Числівник</a:t>
            </a:r>
            <a:r>
              <a:rPr lang="ru-RU" sz="2400" b="1" cap="none" spc="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2400" b="1" cap="non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І типу</a:t>
            </a:r>
            <a:r>
              <a:rPr lang="ru-RU" sz="2400" b="1" cap="none" spc="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2400" b="1" i="1" cap="non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один</a:t>
            </a:r>
            <a:r>
              <a:rPr lang="ru-RU" sz="2400" b="1" cap="none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2400" b="1" cap="none" spc="0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змінюється</a:t>
            </a:r>
            <a:r>
              <a:rPr lang="ru-RU" sz="2400" b="1" cap="none" spc="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за родами, числами й </a:t>
            </a:r>
            <a:r>
              <a:rPr lang="ru-RU" sz="2400" b="1" cap="none" spc="0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відмінками</a:t>
            </a:r>
            <a:r>
              <a:rPr lang="ru-RU" sz="2400" b="1" cap="none" spc="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як </a:t>
            </a:r>
            <a:r>
              <a:rPr lang="ru-RU" sz="2400" b="1" cap="none" spc="0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займенник</a:t>
            </a:r>
            <a:r>
              <a:rPr lang="ru-RU" sz="2400" b="1" cap="none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ru-RU" sz="2400" b="1" i="1" cap="non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той</a:t>
            </a:r>
            <a:r>
              <a:rPr lang="uk-UA" sz="2400" b="1" cap="none" spc="0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uk-UA" sz="2400" b="1" cap="none" spc="0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uk-UA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9937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46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cap="none" spc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Питальні слова для числівників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91032062"/>
              </p:ext>
            </p:extLst>
          </p:nvPr>
        </p:nvGraphicFramePr>
        <p:xfrm>
          <a:off x="2051720" y="1772816"/>
          <a:ext cx="5256583" cy="3312366"/>
        </p:xfrm>
        <a:graphic>
          <a:graphicData uri="http://schemas.openxmlformats.org/drawingml/2006/table">
            <a:tbl>
              <a:tblPr/>
              <a:tblGrid>
                <a:gridCol w="504055"/>
                <a:gridCol w="1872208"/>
                <a:gridCol w="2880320"/>
              </a:tblGrid>
              <a:tr h="552061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Називний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скільк</a:t>
                      </a:r>
                      <a:r>
                        <a:rPr lang="uk-UA" sz="24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uk-UA" sz="2400" b="1" dirty="0">
                        <a:solidFill>
                          <a:schemeClr val="tx2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Родовий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скільк</a:t>
                      </a:r>
                      <a:r>
                        <a:rPr lang="uk-UA" sz="24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ох</a:t>
                      </a:r>
                      <a:r>
                        <a:rPr lang="uk-UA" sz="2400" b="1" i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uk-UA" sz="2400" b="1" dirty="0">
                        <a:solidFill>
                          <a:schemeClr val="tx2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Давальний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скільк</a:t>
                      </a:r>
                      <a:r>
                        <a:rPr lang="uk-UA" sz="24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  <a:r>
                        <a:rPr lang="uk-UA" sz="2400" b="1" i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uk-UA" sz="2400" b="1" dirty="0">
                        <a:solidFill>
                          <a:schemeClr val="tx2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Знахідний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скільк</a:t>
                      </a:r>
                      <a:r>
                        <a:rPr lang="uk-UA" sz="24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uk-UA" sz="2400" b="1" i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 скільк</a:t>
                      </a:r>
                      <a:r>
                        <a:rPr lang="uk-UA" sz="2400" b="1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ох</a:t>
                      </a:r>
                      <a:r>
                        <a:rPr lang="uk-UA" sz="2400" b="1" i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uk-UA" sz="2400" b="1" dirty="0">
                        <a:solidFill>
                          <a:schemeClr val="tx2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Орудний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скільк</a:t>
                      </a:r>
                      <a:r>
                        <a:rPr lang="uk-UA" sz="24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ома</a:t>
                      </a:r>
                      <a:r>
                        <a:rPr lang="uk-UA" sz="2400" b="1" i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uk-UA" sz="2400" b="1" dirty="0">
                        <a:solidFill>
                          <a:schemeClr val="tx2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Місцевий</a:t>
                      </a:r>
                      <a:endParaRPr lang="uk-UA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400" b="1" i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(на) скільк</a:t>
                      </a:r>
                      <a:r>
                        <a:rPr lang="uk-UA" sz="2400" b="1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ох</a:t>
                      </a:r>
                      <a:r>
                        <a:rPr lang="uk-UA" sz="2400" b="1" i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uk-UA" sz="2400" b="1" dirty="0">
                        <a:solidFill>
                          <a:schemeClr val="tx2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165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Таблиця відмінкових закінчень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33630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77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1944216"/>
          </a:xfrm>
        </p:spPr>
        <p:txBody>
          <a:bodyPr/>
          <a:lstStyle/>
          <a:p>
            <a:pPr marL="342900" lvl="0" indent="12700" algn="just">
              <a:spcBef>
                <a:spcPct val="20000"/>
              </a:spcBef>
              <a:spcAft>
                <a:spcPts val="600"/>
              </a:spcAft>
            </a:pP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 </a:t>
            </a:r>
            <a:r>
              <a:rPr lang="en-US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II 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типом</a:t>
            </a:r>
            <a:r>
              <a:rPr lang="uk-UA" sz="2000" b="1" cap="none" spc="30" dirty="0"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відмінюються </a:t>
            </a:r>
            <a:r>
              <a:rPr lang="uk-UA" sz="2000" b="1" u="sng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числівники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uk-UA" sz="20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два, обидва, три, чотири, кілька, багато,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uk-UA" sz="2000" b="1" u="sng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усі збірні 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uk-UA" sz="20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двоє, троє, четверо, п’ятеро...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та </a:t>
            </a:r>
            <a:r>
              <a:rPr lang="uk-UA" sz="2000" b="1" cap="none" spc="3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займенники </a:t>
            </a:r>
            <a:r>
              <a:rPr lang="uk-UA" sz="2000" b="1" i="1" cap="none" spc="3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скільки</a:t>
            </a:r>
            <a:r>
              <a:rPr lang="uk-UA" sz="2000" b="1" cap="none" spc="3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 і</a:t>
            </a:r>
            <a:r>
              <a:rPr lang="uk-UA" sz="2000" b="1" cap="none" spc="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lang="uk-UA" sz="2000" b="1" i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стільки</a:t>
            </a:r>
            <a:r>
              <a:rPr lang="uk-UA" sz="2000" b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r>
              <a:rPr lang="uk-UA" sz="2000" b="1" cap="none" spc="3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uk-UA" sz="2000" b="1" cap="none" spc="3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непрямих відмінках числівник </a:t>
            </a:r>
            <a:r>
              <a:rPr lang="uk-UA" sz="20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обидва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втрачає частину 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-два,</a:t>
            </a:r>
            <a:r>
              <a:rPr lang="uk-UA" sz="2000" b="1" cap="none" spc="3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а збірні — суфікс 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lang="uk-UA" sz="2000" b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еро</a:t>
            </a:r>
            <a:r>
              <a:rPr lang="uk-UA" sz="1700" cap="none" spc="3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uk-UA" sz="1700" cap="none" spc="30" dirty="0">
                <a:solidFill>
                  <a:prstClr val="white"/>
                </a:solidFill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609600" y="2132856"/>
            <a:ext cx="7924800" cy="3582144"/>
          </a:xfrm>
        </p:spPr>
        <p:txBody>
          <a:bodyPr/>
          <a:lstStyle/>
          <a:p>
            <a:r>
              <a:rPr lang="uk-UA" dirty="0">
                <a:solidFill>
                  <a:srgbClr val="000000"/>
                </a:solidFill>
                <a:latin typeface="Arial"/>
              </a:rPr>
              <a:t> </a:t>
            </a:r>
            <a:endParaRPr lang="uk-UA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39" y="2132856"/>
            <a:ext cx="784887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71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7924800" cy="1872208"/>
          </a:xfrm>
        </p:spPr>
        <p:txBody>
          <a:bodyPr/>
          <a:lstStyle/>
          <a:p>
            <a:pPr lvl="0" algn="just">
              <a:spcBef>
                <a:spcPct val="20000"/>
              </a:spcBef>
              <a:spcAft>
                <a:spcPts val="600"/>
              </a:spcAft>
            </a:pP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 </a:t>
            </a:r>
            <a:r>
              <a:rPr lang="en-US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III 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типом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відмінюються </a:t>
            </a:r>
            <a:r>
              <a:rPr lang="uk-UA" sz="2000" b="1" cap="none" spc="3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числівники </a:t>
            </a:r>
            <a:r>
              <a:rPr lang="uk-UA" sz="2000" b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від </a:t>
            </a:r>
            <a:r>
              <a:rPr lang="uk-UA" sz="2000" b="1" i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п’яти </a:t>
            </a:r>
            <a:r>
              <a:rPr lang="uk-UA" sz="2000" b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до </a:t>
            </a:r>
            <a:r>
              <a:rPr lang="uk-UA" sz="2000" b="1" i="1" cap="none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вісімдесяти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(крім </a:t>
            </a:r>
            <a:r>
              <a:rPr lang="uk-UA" sz="2000" b="1" i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сорока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), </a:t>
            </a:r>
            <a:r>
              <a:rPr lang="uk-UA" sz="2000" b="1" i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кільканадцять, кількадесят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 У складних числівниках цього типу (</a:t>
            </a:r>
            <a:r>
              <a:rPr lang="uk-UA" sz="2000" b="1" i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п’ятдесят — вісімдесят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 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відмінюється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uk-UA" sz="2000" b="1" cap="none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лише друга частина.</a:t>
            </a:r>
            <a:r>
              <a:rPr lang="uk-UA" sz="2000" b="1" cap="none" spc="3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uk-UA" sz="2000" b="1" cap="none" spc="3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</a:t>
            </a:r>
            <a:r>
              <a:rPr lang="uk-UA" sz="2000" b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основах числівників </a:t>
            </a:r>
            <a:r>
              <a:rPr lang="uk-UA" sz="2000" b="1" i="1" cap="none" spc="3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шість, </a:t>
            </a:r>
            <a:r>
              <a:rPr lang="uk-UA" sz="2000" b="1" i="1" cap="none" spc="3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сім, вісім </a:t>
            </a:r>
            <a:r>
              <a:rPr lang="uk-UA" sz="2000" b="1" cap="none" spc="3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чергуються голосні </a:t>
            </a:r>
            <a:r>
              <a:rPr lang="uk-UA" sz="1700" b="1" cap="none" spc="30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uk-UA" sz="1700" b="1" cap="none" spc="30" dirty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uk-UA" sz="1700" cap="none" spc="3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uk-UA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790716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154383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Інше 6">
      <a:dk1>
        <a:srgbClr val="3CC463"/>
      </a:dk1>
      <a:lt1>
        <a:sysClr val="window" lastClr="FFFFFF"/>
      </a:lt1>
      <a:dk2>
        <a:srgbClr val="288C53"/>
      </a:dk2>
      <a:lt2>
        <a:srgbClr val="EEECE1"/>
      </a:lt2>
      <a:accent1>
        <a:srgbClr val="4F81BD"/>
      </a:accent1>
      <a:accent2>
        <a:srgbClr val="F79646"/>
      </a:accent2>
      <a:accent3>
        <a:srgbClr val="00B050"/>
      </a:accent3>
      <a:accent4>
        <a:srgbClr val="8064A2"/>
      </a:accent4>
      <a:accent5>
        <a:srgbClr val="548DD4"/>
      </a:accent5>
      <a:accent6>
        <a:srgbClr val="F79646"/>
      </a:accent6>
      <a:hlink>
        <a:srgbClr val="0000FF"/>
      </a:hlink>
      <a:folHlink>
        <a:srgbClr val="FE19FF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2971</TotalTime>
  <Words>214</Words>
  <Application>Microsoft Office PowerPoint</Application>
  <PresentationFormat>Екран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Горизонт</vt:lpstr>
      <vt:lpstr>Числівник </vt:lpstr>
      <vt:lpstr>Числівники як компоненти складних іменників та прикметників</vt:lpstr>
      <vt:lpstr>Числівники як компоненти складних іменників та прикметників</vt:lpstr>
      <vt:lpstr>Кількісні числівники змінюються за сьома зразками (типами)</vt:lpstr>
      <vt:lpstr>Числівник І типу один змінюється за родами, числами й відмінками, як займенник той </vt:lpstr>
      <vt:lpstr>Питальні слова для числівників</vt:lpstr>
      <vt:lpstr>Таблиця відмінкових закінчень</vt:lpstr>
      <vt:lpstr>За II типом відмінюються числівники два, обидва, три, чотири, кілька, багато, усі збірні (двоє, троє, четверо, п’ятеро...) та займенники скільки і стільки; в непрямих відмінках числівник обидва втрачає частину -два, а збірні — суфікс -еро </vt:lpstr>
      <vt:lpstr>За III типом відмінюються числівники від п’яти до вісімдесяти (крім сорока), кільканадцять, кількадесят. У складних числівниках цього типу (п’ятдесят — вісімдесят) відмінюється лише друга частина. В основах числівників шість, сім, вісім чергуються голосні   </vt:lpstr>
      <vt:lpstr>За IV типом відмінюються числівники сорок, дев’яносто, сто</vt:lpstr>
      <vt:lpstr>За V типом відмінюються числівники від двохсот до дев’ятисот, а також кількасот. У цих числівниках змінюються обидві частини: перша — як відповідний числівник II або III типу, а друга — як іменник місто в множині.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1</cp:lastModifiedBy>
  <cp:revision>25</cp:revision>
  <dcterms:created xsi:type="dcterms:W3CDTF">2010-02-23T11:30:32Z</dcterms:created>
  <dcterms:modified xsi:type="dcterms:W3CDTF">2023-05-11T09:02:47Z</dcterms:modified>
</cp:coreProperties>
</file>