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9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40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552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56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5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66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48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8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1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2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3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5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5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5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80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ACF05-EB0F-7B48-9E3B-285EE0FA6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345" y="1350753"/>
            <a:ext cx="10511676" cy="3231079"/>
          </a:xfrm>
        </p:spPr>
        <p:txBody>
          <a:bodyPr>
            <a:normAutofit/>
          </a:bodyPr>
          <a:lstStyle/>
          <a:p>
            <a:pPr indent="450215" algn="ctr"/>
            <a:r>
              <a:rPr lang="uk-UA" sz="3600" b="1" dirty="0">
                <a:latin typeface="Baskerville" panose="02020502070401020303" pitchFamily="18" charset="0"/>
                <a:ea typeface="Baskerville" panose="02020502070401020303" pitchFamily="18" charset="0"/>
              </a:rPr>
              <a:t>Лекція №13</a:t>
            </a:r>
            <a:br>
              <a:rPr lang="uk-UA" sz="5700" b="1" dirty="0">
                <a:latin typeface="Baskerville" panose="02020502070401020303" pitchFamily="18" charset="0"/>
                <a:ea typeface="Baskerville" panose="02020502070401020303" pitchFamily="18" charset="0"/>
              </a:rPr>
            </a:b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«Організація та керівництво системою фізичного виховання в дошкільному закладі»</a:t>
            </a:r>
            <a:b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5700" b="1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03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078" y="592666"/>
            <a:ext cx="8603225" cy="5975282"/>
          </a:xfrm>
        </p:spPr>
        <p:txBody>
          <a:bodyPr/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зосереджується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 картотека цікавих та корисних для педагогів журнальних та газетних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науково-практичних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конференцій,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плани-конспекти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сценарії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фізкультурних свят,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розваг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 </a:t>
            </a:r>
            <a:r>
              <a:rPr lang="uk-UA" sz="1800" spc="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методичному   </a:t>
            </a:r>
            <a:r>
              <a:rPr lang="uk-UA" sz="1800" spc="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кабінеті   </a:t>
            </a:r>
            <a:r>
              <a:rPr lang="uk-UA" sz="1800" spc="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знаходяться   </a:t>
            </a:r>
            <a:r>
              <a:rPr lang="uk-UA" sz="1800" spc="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технічні   </a:t>
            </a:r>
            <a:r>
              <a:rPr lang="uk-UA" sz="1800" spc="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засоби:   </a:t>
            </a:r>
            <a:r>
              <a:rPr lang="uk-UA" sz="1800" spc="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магнітофон, електрофон,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діапроектор,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діафільми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дидактичний матеріал (плакати,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яких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зображено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дітьми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загальнорозвиваючих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вправ,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фізкультхвилинок),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цікавих</a:t>
            </a:r>
            <a:r>
              <a:rPr lang="uk-UA" sz="1800" spc="2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1800" spc="2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</a:t>
            </a:r>
            <a:r>
              <a:rPr lang="uk-UA" sz="1800" spc="27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вікових</a:t>
            </a:r>
            <a:r>
              <a:rPr lang="uk-UA" sz="1800" spc="-3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засоби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вихователем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свят,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днів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розваг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дітьми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4736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735" y="1202266"/>
            <a:ext cx="8347587" cy="5198534"/>
          </a:xfrm>
        </p:spPr>
        <p:txBody>
          <a:bodyPr/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квартал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(півріччя)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виставляти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новинки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(методичні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журнальні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газетні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статті)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анотацією та рекомендаціями, щодо їх застосування у практиці роботи вихователя.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Систематично оформляти виставки, які розкривають передовий досвід педагогів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доповіді,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вихователя,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конспектів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опису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проведених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фотоматеріалів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стенді</a:t>
            </a:r>
            <a:r>
              <a:rPr lang="uk-UA" sz="1800" spc="-3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альбомі)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методичних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порад.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Методистом також проводиться оформлення тематичних виставок з 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 виховання дитини у сім’ї, де рекомендуються теми консультацій та бесід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батьками, доповідей на батьківських зборах, конференціях, методичні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батькам, щодо навчання дітей їзди на велосипеді, плавання, катання на ковзанах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</a:p>
          <a:p>
            <a:endParaRPr lang="uk-UA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BAB3A6-C33F-AC0C-063A-624C6FE0D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303" y="2041422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0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592666"/>
            <a:ext cx="9897035" cy="5198534"/>
          </a:xfrm>
        </p:spPr>
        <p:txBody>
          <a:bodyPr/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документацію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планування,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відвідує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(заняття, ранкову гімнастику, рухливі ігри під час прогулянок та ін.), з їх аналізом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оцінкою.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поради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 покращання методики їх проведення, усунення недоліків, відмічаються також</a:t>
            </a:r>
            <a:r>
              <a:rPr lang="uk-UA" sz="1800" spc="-3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позитивні моменти.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 будь-який контроль не дає позитивного результату, якщо методист 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перевіряє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строк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зроблених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вказівок,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рішень.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запропонованих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 привчає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відповідальності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7303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592666"/>
            <a:ext cx="9897035" cy="5198534"/>
          </a:xfrm>
        </p:spPr>
        <p:txBody>
          <a:bodyPr>
            <a:normAutofit fontScale="92500" lnSpcReduction="20000"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приділяється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розповсюдження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узагальнити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досвід,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підготувати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доповіді</a:t>
            </a:r>
            <a:r>
              <a:rPr lang="uk-UA" sz="1800" spc="1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виступи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uk-UA" sz="1800" spc="1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радах,</a:t>
            </a:r>
            <a:r>
              <a:rPr lang="uk-UA" sz="1800" spc="1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батьківських зборах,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об’єднаннях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конференціях.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керівництвом методиста у дошкільному закладі проводяться семінари, семінари-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практикуми та консультації для вихователів. Наприклад, на семінарі-практикумі 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«Шляхи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рухової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дошкільників»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обговорюються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передумови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всебічного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моторної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щільності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занять,</a:t>
            </a:r>
            <a:r>
              <a:rPr lang="uk-UA" sz="1800" spc="2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самостійної</a:t>
            </a:r>
            <a:r>
              <a:rPr lang="uk-UA" sz="1800" spc="2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рухової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</a:t>
            </a:r>
            <a:r>
              <a:rPr lang="uk-UA" sz="1800" spc="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2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прогулянок</a:t>
            </a:r>
            <a:r>
              <a:rPr lang="uk-UA" sz="1800" spc="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  <a:r>
              <a:rPr lang="uk-UA" sz="1800" spc="2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плані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цього семінару передбачається перегляд занять з фізичної культури, де вихователі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спостерігають 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застосуванням оптимальних способів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 основних рухів (фронтальний, колового тренування та ін.). Участь 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роботі таких семінарів допомагає вихователям розібратися у теорії питання, що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розглядається, та оволодіти конкретними методичними прийомами, застосування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дасть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змогу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підвищити ефективність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 дітей.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737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32" y="245806"/>
            <a:ext cx="8386916" cy="5782461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 організовує роботу з пропаганди педагогічних знань серед батьків,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досвіду фізичного виховання дітей у сім’ї, наступності у цьому напрямку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виховної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дошкільним закладом, сім’єю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школою.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Дуже важливо, щоб методист вивчав нові публікації з фізичного 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 брав активну участь у заходах, які проводять районні (міські) методичні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кабінети,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засіданнях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методичних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об’єднань.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 з фізичної культури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несе повну відповідальність за виконанням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вимог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вікових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працює.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 з фізичної культури, ранкову гімнастику у 3-4 групах, використовуючи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прийоми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вимогам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віку.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3C54F4-EA55-6032-3A42-EFDAF40E8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0" y="1835644"/>
            <a:ext cx="2620297" cy="187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43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стаціонарний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басейн,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посада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інструктора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плавання (два рази на тиждень у кожній групі), а також ранкову гімнастику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дітьми,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відстають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руховій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підготовленості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 послаблене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 з фізичної культури веде облік рухової підготовленості 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вікової</a:t>
            </a:r>
            <a:r>
              <a:rPr lang="uk-UA" sz="1800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групи,</a:t>
            </a:r>
            <a:r>
              <a:rPr lang="uk-UA" sz="1800" spc="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бере</a:t>
            </a:r>
            <a:r>
              <a:rPr lang="uk-UA" sz="1800" spc="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розробці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сценаріїв</a:t>
            </a:r>
            <a:r>
              <a:rPr lang="uk-UA" sz="1800" spc="4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фізкультурних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свят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розваг,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пішохідних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за графіком фізкультурного інвентарю між групами для 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 з фізичної культури, вправ спортивного характеру та рухливих ігор під 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прогулянок.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дбає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зміцнення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матеріальної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(обладнання фізкультурного залу та майданчика, повне забезпечення груп дрібним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фізкультурним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інвентарем (у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дошкільному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67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2" y="265470"/>
            <a:ext cx="8219768" cy="6351639"/>
          </a:xfrm>
        </p:spPr>
        <p:txBody>
          <a:bodyPr>
            <a:normAutofit fontScale="92500" lnSpcReduction="20000"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надавати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дійову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організаційно-методичну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вихователям усіх груп з питань фізичного виховання дітей. Зокрема, в плануванні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фізкультхвилинок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ін.,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дошкільників,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(у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групах,</a:t>
            </a:r>
            <a:r>
              <a:rPr lang="uk-UA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1800" spc="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працює)</a:t>
            </a:r>
            <a:r>
              <a:rPr lang="uk-UA" sz="1800" spc="-3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ін.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Певне місце у його діяльності займає робота з батьками, повідомлення їм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домашніх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 спортивного характеру (плавання, їзда на велосипеді, катання на ковзанах,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ходьба на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лижах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ін.).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тісному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усіма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 культури, ранкову гімнастику, фізкультурні розваги та ін. він проводить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 з вихователями груп та музичним керівником. Вони спостерігають за якістю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 фізичних вправ та у разі потреби надають допомогу у страховці дітей.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 деякі діти мають недоліки у виконанні певних рухів, вихователі груп під 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прогулянок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їм можливість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потренуватися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рухах.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C60391-E831-DC47-DBCF-5EDBB581F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981" y="2554237"/>
            <a:ext cx="2815425" cy="132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49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4" y="216310"/>
            <a:ext cx="8298426" cy="6400800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 групи.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функціональних обов’язків вихователя належить його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персональна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всебічний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 з теорії та методики фізичного виховання, добре вивчити вимоги та зміст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грамотно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культури: заняття, ранкову гімнастику, рухливі ігри та ін., правильно планувати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вести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облік цієї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1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1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1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1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1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1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</a:t>
            </a:r>
            <a:r>
              <a:rPr lang="uk-UA" sz="1800" spc="1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1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домагатися комплексного вирішення оздоровчих, освітніх та виховних завдань, враховуючи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цьому анатомо-фізіологічні, психологічні та індивідуальні особливості дітей;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домагатися його високої моторної щільності, передбачати заходи щодо запобігання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дитячому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травматизму.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3C0072-AC6F-44A2-FB1F-D9F8E26A3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765" y="2295525"/>
            <a:ext cx="3171415" cy="190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42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 додержується педагогічного такту, доброзичливо ставиться до 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поєднуючи вимогливість з чуйністю. Ці форми бажано проводити у мажорному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тоні,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запропонованих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 виконання фізичних вправ рекомендації, зауваження, поради, схвалення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підтримати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дитину,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збудити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кращі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якості,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віру</a:t>
            </a:r>
            <a:r>
              <a:rPr lang="uk-UA" sz="18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свої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сили.   Ще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 Ушинський вважав, що будь-яка методика повинна бути зігріта теплом душі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людини, що методів та засобів виховання, які відірвані від особистості педагога, не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існує. У фізичному вихованні все важливе і все допомагає успішному вирішенню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 завдань: і особистість вихователя, і методи та засоби, які він застосовує 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навчально-виховному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2636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Вихователь намагається створити у своїй групі оптимальний руховий режим,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підвищуючи рухову активність дітей під час ранкової та післяобідньої прогулянок,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слідкує за створенням гігієнічних умов у приміщенні (груповій кімнаті, залі) та 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майданчику, за чистотою і збереженням фізкультурного обладнання та інвентарю.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 з медичними працівниками веде контроль за станом здоров’я та фізичним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щоденне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перебування дітей на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свіжому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 не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4-5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годин.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передових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доповідями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читаннях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допомагають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підвищити свою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майстерність.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164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>
            <a:extLst>
              <a:ext uri="{FF2B5EF4-FFF2-40B4-BE49-F238E27FC236}">
                <a16:creationId xmlns:a16="http://schemas.microsoft.com/office/drawing/2014/main" id="{F513C4EF-BF7D-A043-940D-E8E687791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440" y="1131098"/>
            <a:ext cx="7221120" cy="4384799"/>
          </a:xfrm>
        </p:spPr>
        <p:txBody>
          <a:bodyPr>
            <a:normAutofit fontScale="62500" lnSpcReduction="20000"/>
          </a:bodyPr>
          <a:lstStyle/>
          <a:p>
            <a:pPr indent="450215" algn="ctr"/>
            <a:r>
              <a:rPr lang="uk-UA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uk-UA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745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 обов’язки керівника (директора), педагогів та медичних працівників ЗДО в організації фізичного виховання дітей.</a:t>
            </a:r>
          </a:p>
          <a:p>
            <a:pPr marL="342900" lvl="0" indent="-342900">
              <a:spcBef>
                <a:spcPts val="745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Лікарсько-педагогічний контроль за фізичним вихованням.</a:t>
            </a:r>
          </a:p>
          <a:p>
            <a:pPr marL="342900" lvl="0" indent="-342900">
              <a:spcBef>
                <a:spcPts val="745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станом здоров’я та фізичним </a:t>
            </a:r>
            <a:r>
              <a:rPr lang="uk-UA" sz="40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 дітей.</a:t>
            </a:r>
            <a:endParaRPr lang="uk-UA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89613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 необхідно постійно підтримувати свою рухову підготовленість,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змогу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показати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будь-яку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вправу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дітям.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Підтримувати «спортивну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форму»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щоденне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відвідування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туристських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походах,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змаганнях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Постійна</a:t>
            </a:r>
            <a:r>
              <a:rPr lang="uk-UA" sz="1800" spc="2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робота</a:t>
            </a:r>
            <a:r>
              <a:rPr lang="uk-UA" sz="1800" spc="2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2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батьками</a:t>
            </a:r>
            <a:r>
              <a:rPr lang="uk-UA" sz="1800" spc="2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2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26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2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25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1800" spc="2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2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сім’ї входить в коло обов’язків вихователя. Він проводить бесіди, консультації, збори,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запрошує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святах.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Інформація з питань створення режиму, відповідних гігієнічних умов, правильне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харчування, розвиток певних рухів та ін. у дитини в сім’ї розміщуються на стенді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 куточках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виставках.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Головне, щоб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 була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батькам,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допомагала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дошкільним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закладом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виховувати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здорову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2067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2" y="167148"/>
            <a:ext cx="8445910" cy="6263149"/>
          </a:xfrm>
        </p:spPr>
        <p:txBody>
          <a:bodyPr>
            <a:normAutofit lnSpcReduction="10000"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Музичний</a:t>
            </a:r>
            <a:r>
              <a:rPr lang="uk-UA" sz="20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</a:t>
            </a:r>
            <a:r>
              <a:rPr lang="uk-UA" sz="20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проведенні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 з фізичної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сну,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здійснюючи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музичний супровід під час виконання дітьми загальнорозвиваючих вправ, ходьби,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бігу, а також рухливих ігор сюжетного характеру та хороводних. Під час основної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частини заняття, коли діти, розподіляючись на підгрупи, виконують основні рухи,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 керує однією із підгруп, допомагаючи дошкільнятам своєю порадою швидше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опанувати запропоновані вправи.</a:t>
            </a:r>
          </a:p>
          <a:p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музичного супроводу під час виконання фізичних вправ 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однією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20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музикою, що одночасно допомагає вирішувати завдання фізичного та музичного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дошкільнят.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Підібрана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відповідати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особливостям їхнього сприйняття, рівню музичної підготовленості. Для кожного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руху важливо знайти відповідний музичний супровід. </a:t>
            </a:r>
            <a:endParaRPr lang="uk-UA" sz="2800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DD8984-114D-C25C-14A3-59F23EACA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505" y="197413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441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стрибки на місці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просуванням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вперед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легкої,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бадьорої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музики;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плавні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рухи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руками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повільної, спокійної. Музичні твори для ходьби та бігу підбирають яскраві, 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чітким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фразуванням контрастного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характеру.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Музичний супровід підвищує виразність рухових дій, сприяє збільшенню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амплітуди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пластичності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рухів.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дошкільнят,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працездатність.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емоції,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музику,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посилюють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фізіологічний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дитини. Однак не можна довільно змінювати темп музики, пристосовуючи його 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рухів дітей, доповнювати акорди, робити купюри у музичних творах тощо. Це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порушує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музики,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негативно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впливає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правильне сприйняття.</a:t>
            </a:r>
          </a:p>
        </p:txBody>
      </p:sp>
    </p:spTree>
    <p:extLst>
      <p:ext uri="{BB962C8B-B14F-4D97-AF65-F5344CB8AC3E}">
        <p14:creationId xmlns:p14="http://schemas.microsoft.com/office/powerpoint/2010/main" val="699082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uk-UA" sz="1800" spc="2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ритму,</a:t>
            </a:r>
            <a:r>
              <a:rPr lang="uk-UA" sz="1800" spc="27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навчає</a:t>
            </a:r>
            <a:r>
              <a:rPr lang="uk-UA" sz="1800" spc="2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2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виразності</a:t>
            </a:r>
            <a:r>
              <a:rPr lang="uk-UA" sz="1800" spc="2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рухів.</a:t>
            </a:r>
            <a:r>
              <a:rPr lang="uk-UA" sz="1800" spc="2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Значна</a:t>
            </a:r>
            <a:r>
              <a:rPr lang="uk-UA" sz="1800" spc="2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z="1800" spc="28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1800" spc="28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 сюжетного характеру та хороводних, танцювальні вправи, ходьба та біг зі зміною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застосовуються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 з вихователем та методистом дошкільного закладу, музичний керівник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свята,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сценарію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виступів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загально-розвиваючими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вправами,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підборі музики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свята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підвищувати свій теоретичний рівень з цього напрямку виховної роботи (читати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методичні посібники, журнальні статті, які розглядають питання удосконалення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дошкільників).</a:t>
            </a:r>
          </a:p>
        </p:txBody>
      </p:sp>
    </p:spTree>
    <p:extLst>
      <p:ext uri="{BB962C8B-B14F-4D97-AF65-F5344CB8AC3E}">
        <p14:creationId xmlns:p14="http://schemas.microsoft.com/office/powerpoint/2010/main" val="1831950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2" y="452284"/>
            <a:ext cx="8229600" cy="6145161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Медичний працівник.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Медичне обслуговування дітей у дошкільних закладах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 лікарі-педіатри та медичні сестри. Для кваліфікованого 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всіх покладених обов’язків лікареві, крім належного обсягу знань у галузі педіатрії,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гігієнічних основ фізичного виховання, необхідні також повсякденні контакти 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вихователями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 лікаря-педіатра має такі основні напрямки: медичні огляди 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 груп (тих, що тільки зараховують у дошкільний заклад; перед проведенням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профілактичних щеплень; дітей із диспансерної групи та тих, що перебувають 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ізоляторі; планові профілактичні огляди тощо); санітарний контроль і гігієнічно-освітня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(рекомендації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організацією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профілактика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травматизму);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оформлення відповідної медичної документації, визначеної Міністерством охорони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23EB75-31C0-E309-F27C-5C8708D85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060" y="2287536"/>
            <a:ext cx="2894991" cy="197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02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Надійним помічником лікаря є медична сестра (фельдшер, що працює 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безпосереднім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керівництвом.</a:t>
            </a:r>
            <a:r>
              <a:rPr lang="uk-UA" sz="1800" spc="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перебуває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дошкільному</a:t>
            </a:r>
            <a:r>
              <a:rPr lang="uk-UA" sz="1800" spc="4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в основному забезпечує повсякденний медичний контроль за дітьми протягом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дня.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сестра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прийом,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термометрію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заходи щодо дітей, які прийшли після хвороби чи були в контакті з інфекційними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хворими,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дезінфекції;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щоденний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ранковий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прийом</a:t>
            </a:r>
            <a:r>
              <a:rPr lang="uk-UA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вихователями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груп.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</a:t>
            </a:r>
            <a:r>
              <a:rPr lang="uk-UA" sz="1800" spc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облік</a:t>
            </a:r>
            <a:r>
              <a:rPr lang="uk-UA" sz="1800" spc="1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1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відсутніх через хворобу, ізолює хворих та забезпечує догляд за ними в ізоляторі, виконує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медичну документацію.</a:t>
            </a:r>
          </a:p>
        </p:txBody>
      </p:sp>
    </p:spTree>
    <p:extLst>
      <p:ext uri="{BB962C8B-B14F-4D97-AF65-F5344CB8AC3E}">
        <p14:creationId xmlns:p14="http://schemas.microsoft.com/office/powerpoint/2010/main" val="834037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71" y="829733"/>
            <a:ext cx="9897035" cy="5198534"/>
          </a:xfrm>
        </p:spPr>
        <p:txBody>
          <a:bodyPr>
            <a:normAutofit lnSpcReduction="10000"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 багатьох її обов’язків є контроль за санітарним станом приміщення 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 дошкільного 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лікарському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огляді 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(антропометричні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виміри),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дотриманням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дня;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зберіганням,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якістю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дотриманням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строків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організацією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харчування,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харчоблоку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дотриманням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(калорійність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раціону).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лікарем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сестра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фізіологічне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дітьми,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 ранкової гімнастики та прогулянок. Здійснення індивідуального підходу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дітей, які мають ослаблене здоров’я і потребують певних обмежень у виконанні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санітарно-освітню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догляду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дітьми,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гігієнічних навичок, загартування та харчування в сім’ї. Здійснюють контроль 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своєчасним проходженням медичних оглядів працівниками дошкільного 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 з адміністрацією розглядають причини захворювань дітей та накреслюють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шляхи їх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усунення.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98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1"/>
            <a:ext cx="9897035" cy="5198534"/>
          </a:xfrm>
        </p:spPr>
        <p:txBody>
          <a:bodyPr>
            <a:normAutofit/>
          </a:bodyPr>
          <a:lstStyle/>
          <a:p>
            <a:pPr marL="142240" indent="0" algn="just">
              <a:lnSpc>
                <a:spcPct val="150000"/>
              </a:lnSpc>
              <a:buNone/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 контроль 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своєчасним проходженням медичних оглядів працівниками дошкільного 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 з адміністрацією розглядають причини захворювань дітей та накреслюють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шляхи їх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усунення.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роботи з охорони здоров’я дітей у дошкільному закладі може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 досягнуто лише за умови єдності зусиль вихователів та медичних працівників,</a:t>
            </a:r>
            <a:r>
              <a:rPr lang="uk-UA" sz="1800" spc="-3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сумлінного ставлення до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своїх службових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обов’язків.</a:t>
            </a:r>
          </a:p>
          <a:p>
            <a:pPr indent="450215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43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 fontScale="77500" lnSpcReduction="20000"/>
          </a:bodyPr>
          <a:lstStyle/>
          <a:p>
            <a:pPr marL="0" lvl="0" indent="0">
              <a:spcBef>
                <a:spcPts val="1150"/>
              </a:spcBef>
              <a:spcAft>
                <a:spcPts val="0"/>
              </a:spcAft>
              <a:buSzPts val="1300"/>
              <a:buNone/>
              <a:tabLst>
                <a:tab pos="956310" algn="l"/>
              </a:tabLst>
            </a:pPr>
            <a:r>
              <a:rPr lang="uk-UA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Лікарсько-педагогічний</a:t>
            </a:r>
            <a:r>
              <a:rPr lang="uk-UA" sz="2100" b="1" spc="-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2100" b="1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100" b="1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фізичним</a:t>
            </a:r>
            <a:r>
              <a:rPr lang="uk-UA" sz="2100" b="1" spc="-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вихованням</a:t>
            </a:r>
          </a:p>
          <a:p>
            <a:pPr marL="142240" marR="364490" indent="457200" algn="just">
              <a:lnSpc>
                <a:spcPct val="150000"/>
              </a:lnSpc>
              <a:spcBef>
                <a:spcPts val="745"/>
              </a:spcBef>
              <a:spcAft>
                <a:spcPts val="0"/>
              </a:spcAft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Успішне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значною мірою</a:t>
            </a:r>
            <a:r>
              <a:rPr lang="uk-UA" sz="21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 від якості лікарсько-педагогічного контролю. У дошкільному закладі він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uk-UA" sz="21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такими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напрямками:</a:t>
            </a:r>
          </a:p>
          <a:p>
            <a:pPr marL="342900" marR="363220" lvl="0" indent="-342900" algn="just">
              <a:lnSpc>
                <a:spcPct val="150000"/>
              </a:lnSpc>
              <a:spcBef>
                <a:spcPts val="74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"/>
              <a:tabLst>
                <a:tab pos="501650" algn="l"/>
              </a:tabLst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систематичне проведення медичних оглядів і оцінка стану здоров'я, нервово-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психічного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фізичного розвитку;</a:t>
            </a:r>
          </a:p>
          <a:p>
            <a:pPr marL="342900" lvl="0" indent="-342900" algn="just">
              <a:lnSpc>
                <a:spcPts val="1490"/>
              </a:lnSpc>
              <a:spcBef>
                <a:spcPts val="745"/>
              </a:spcBef>
              <a:buSzPts val="1300"/>
              <a:buFont typeface="Wingdings" panose="05000000000000000000" pitchFamily="2" charset="2"/>
              <a:buChar char=""/>
              <a:tabLst>
                <a:tab pos="501650" algn="l"/>
              </a:tabLst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функціональних</a:t>
            </a:r>
            <a:r>
              <a:rPr lang="uk-UA" sz="21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можливостей</a:t>
            </a:r>
            <a:r>
              <a:rPr lang="uk-UA" sz="21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</a:t>
            </a:r>
            <a:r>
              <a:rPr lang="uk-UA" sz="21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динаміки</a:t>
            </a:r>
            <a:r>
              <a:rPr lang="uk-UA" sz="21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розвитку</a:t>
            </a:r>
            <a:r>
              <a:rPr lang="uk-UA" sz="21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рухів</a:t>
            </a:r>
            <a:r>
              <a:rPr lang="uk-UA" sz="21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дітей;</a:t>
            </a:r>
          </a:p>
          <a:p>
            <a:pPr marL="342900" marR="363220" lvl="0" indent="-342900" algn="just">
              <a:lnSpc>
                <a:spcPct val="150000"/>
              </a:lnSpc>
              <a:spcBef>
                <a:spcPts val="73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"/>
              <a:tabLst>
                <a:tab pos="501650" algn="l"/>
              </a:tabLst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спостереження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проведенням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різних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організаційних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фізичного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виховання,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контроль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змістом,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методикою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фізичних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вправ,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відповідність</a:t>
            </a:r>
            <a:r>
              <a:rPr lang="uk-UA" sz="2100" spc="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їх</a:t>
            </a:r>
            <a:r>
              <a:rPr lang="uk-UA" sz="2100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анатомо-фізіологічним</a:t>
            </a:r>
            <a:r>
              <a:rPr lang="uk-UA" sz="2100" spc="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можливостям</a:t>
            </a:r>
            <a:r>
              <a:rPr lang="uk-UA" sz="2100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дитячого</a:t>
            </a:r>
            <a:r>
              <a:rPr lang="uk-UA" sz="2100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організму,</a:t>
            </a:r>
          </a:p>
          <a:p>
            <a:pPr marL="501650" marR="362585" indent="449580" algn="just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</a:pPr>
            <a:b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рухового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режиму;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систематичне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санітарно-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гігієнічним станом місць занять з фізичної культури, ранкової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гімнастики,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21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ігор, вправ</a:t>
            </a:r>
            <a:r>
              <a:rPr lang="uk-UA" sz="21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спортивного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характеру,</a:t>
            </a:r>
            <a:r>
              <a:rPr lang="uk-UA" sz="21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процедур;</a:t>
            </a:r>
          </a:p>
          <a:p>
            <a:pPr marL="342900" marR="361315" lvl="0" indent="-342900" algn="just">
              <a:lnSpc>
                <a:spcPct val="150000"/>
              </a:lnSpc>
              <a:spcBef>
                <a:spcPts val="74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"/>
              <a:tabLst>
                <a:tab pos="501650" algn="l"/>
              </a:tabLst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постійний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контроль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дотриманням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режиму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дня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організацією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раціонального</a:t>
            </a:r>
            <a:r>
              <a:rPr lang="uk-UA" sz="21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харчування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</a:t>
            </a:r>
            <a:r>
              <a:rPr lang="uk-UA" sz="21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дошкільному закладі.</a:t>
            </a:r>
          </a:p>
          <a:p>
            <a:pPr marL="142240" marR="356870" indent="457200" algn="just">
              <a:lnSpc>
                <a:spcPct val="150000"/>
              </a:lnSpc>
            </a:pP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Лікарський та педагогічний контроль за фізичним вихованням дітей тісно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пов'язані одне з одним і обумовлені спільною роботою медичних працівників та</a:t>
            </a:r>
            <a:r>
              <a:rPr lang="uk-UA" sz="21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педагогів.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760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1180"/>
              </a:spcBef>
              <a:spcAft>
                <a:spcPts val="0"/>
              </a:spcAft>
              <a:buSzPts val="1300"/>
              <a:buNone/>
              <a:tabLst>
                <a:tab pos="1064260" algn="l"/>
              </a:tabLst>
            </a:pPr>
            <a:r>
              <a:rPr lang="uk-UA" sz="1800" b="1" spc="-15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b="1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b="1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станом</a:t>
            </a:r>
            <a:r>
              <a:rPr lang="uk-UA" sz="1800" b="1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</a:t>
            </a:r>
            <a:r>
              <a:rPr lang="uk-UA" sz="1800" b="1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фізичним розвитком</a:t>
            </a:r>
            <a:r>
              <a:rPr lang="uk-UA" sz="1800" b="1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</a:p>
          <a:p>
            <a:pPr marL="142240" marR="363220" indent="457200" algn="just">
              <a:lnSpc>
                <a:spcPct val="150000"/>
              </a:lnSpc>
              <a:spcBef>
                <a:spcPts val="745"/>
              </a:spcBef>
              <a:spcAft>
                <a:spcPts val="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 медичного огляду визначається стан здоров'я дитини, її фізичний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(довжина та маса тіла, окружність грудної клітки), стан з поставою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склепінням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стоп.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Обмін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думками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лікарем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вихователем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накреслити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оздоровлення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поглибленого медичного огляду лікар доповідає на педагогічній раді з аналізом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відбулися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попередніми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даними.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змогу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встановити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покращання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погіршення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стану здоров'я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дітей.</a:t>
            </a:r>
          </a:p>
          <a:p>
            <a:pPr marL="142240" marR="356235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антропометричні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показники: довжина та маса тіла, окружність грудної клітки та голови (малюки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життя).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порівнюються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оціночними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 (стандартами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даного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регіону).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5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74D3DB23-0F08-A549-8386-5FA9939A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08" y="314631"/>
            <a:ext cx="10011192" cy="1465007"/>
          </a:xfrm>
        </p:spPr>
        <p:txBody>
          <a:bodyPr>
            <a:normAutofit/>
          </a:bodyPr>
          <a:lstStyle/>
          <a:p>
            <a:pPr marL="342900" lvl="0" indent="-342900" algn="just">
              <a:spcBef>
                <a:spcPts val="745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 обов’язки керівника (директора), педагогів та медичних працівників ЗДО в організації фізичного виховання дітей</a:t>
            </a:r>
            <a:b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Baskerville" panose="02020502070401020303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C2778E-1B7B-B141-8B96-BE7ED8A07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0272" y="1307690"/>
            <a:ext cx="8318090" cy="5152104"/>
          </a:xfrm>
        </p:spPr>
        <p:txBody>
          <a:bodyPr anchor="ctr">
            <a:noAutofit/>
          </a:bodyPr>
          <a:lstStyle/>
          <a:p>
            <a:pPr marL="142240" indent="449580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роботи з фізичного виховання дітей у дошкільному закладі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досягнута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єдності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зусиль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керівника (директора),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працівників ЗДО,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сумлінного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своїх обов’язків.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керівництво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оздоровчих,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освітніх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обладнанням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інвентарем.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керівництвом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обладнується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фізкультурний зал, майданчик, групові кімнати з урахуванням потреб та вікових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дітей.</a:t>
            </a:r>
          </a:p>
          <a:p>
            <a:pPr marL="0" indent="0">
              <a:buNone/>
            </a:pPr>
            <a:endParaRPr lang="ru-RU" sz="2400" dirty="0">
              <a:solidFill>
                <a:schemeClr val="bg1">
                  <a:lumMod val="90000"/>
                  <a:lumOff val="10000"/>
                </a:schemeClr>
              </a:solidFill>
              <a:latin typeface="Times New Roman" panose="02020603050405020304" pitchFamily="18" charset="0"/>
              <a:ea typeface="Baskerville" panose="02020502070401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F33BBD-EB84-4593-9B2B-95827BF49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369" y="2077677"/>
            <a:ext cx="1904884" cy="28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00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142240" marR="361950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Поглиблене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обстеження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обов'язково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докладну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характеристику опорно-рухового апарата дитини. Перш за все обстежується стан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кісткової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деформацій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ступінь.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оглядають поставу, форму ніг та стоп. У дошкільному віці порушення постави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деформація стоп частіше за все мають функціональний характер і визначаються 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недостатнім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м'язів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зв'язок.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зміцнює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опорно-руховий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апарат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плоскостопості.</a:t>
            </a:r>
          </a:p>
          <a:p>
            <a:pPr marL="142240" marR="363855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основі комплексного медичного обстеження (органів дихання, серцево-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судинної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ін.)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розподіляються за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станом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групи.</a:t>
            </a:r>
          </a:p>
          <a:p>
            <a:pPr marL="599440" algn="just">
              <a:lnSpc>
                <a:spcPts val="149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i="1" spc="1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першої</a:t>
            </a:r>
            <a:r>
              <a:rPr lang="uk-UA" sz="1800" i="1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z="1800" i="1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(основної)</a:t>
            </a:r>
            <a:r>
              <a:rPr lang="uk-UA" sz="1800" i="1" spc="2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зараховують</a:t>
            </a:r>
            <a:r>
              <a:rPr lang="uk-UA" sz="1800" spc="1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хорошим</a:t>
            </a:r>
            <a:r>
              <a:rPr lang="uk-UA" sz="1800" spc="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станом</a:t>
            </a:r>
            <a:r>
              <a:rPr lang="uk-UA" sz="1800" spc="1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здоров’я, що відповідає віковим нормам психомоторного розвитку, а також з незначними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відхиленнями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беруть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 відповідно до програми.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02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 fontScale="92500" lnSpcReduction="10000"/>
          </a:bodyPr>
          <a:lstStyle/>
          <a:p>
            <a:pPr marL="142240" marR="361950" indent="457200" algn="just">
              <a:lnSpc>
                <a:spcPct val="150000"/>
              </a:lnSpc>
            </a:pP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другої групи (підготовчої)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зараховують дітей з відставанням у фізичному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розвитку, які частіше хворіють катарами, з </a:t>
            </a:r>
            <a:r>
              <a:rPr lang="uk-UA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перезбудженою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нервовою системою, 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функційною затримкою розвитку нервової системи. Діти, що мають бронхоаденіт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туберкульозну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інтоксикацію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компенсації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призначатися до основної або підготовчої групи (за розсудом лікаря). Вихованці,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віднесені до цієї групи, виконують всі фізичні вправи, за винятком тих, що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викликають значні фізичні напруження (лазіння по канату, при стрибках у довжину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висоту з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розбігу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повторення).</a:t>
            </a:r>
          </a:p>
          <a:p>
            <a:pPr marL="142240" marR="361950" indent="457200" algn="just">
              <a:lnSpc>
                <a:spcPct val="150000"/>
              </a:lnSpc>
            </a:pP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третьої групи (спеціальної)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 дітей зі значними відхиленнями в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хронічними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захворюваннями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(хворих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ревматизм,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хронічний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нефрит, гепатит,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епілепсію 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ін.).</a:t>
            </a:r>
          </a:p>
          <a:p>
            <a:pPr marL="142240" marR="361315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Вихованцям,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віднесеним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обмежують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швидкість,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силу та витривалість, зменшують час або дистанцію бігу та ін. При проведенні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 форм фізичної культури вони потребують обов'язкового індивідуального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7753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 fontScale="92500" lnSpcReduction="10000"/>
          </a:bodyPr>
          <a:lstStyle/>
          <a:p>
            <a:pPr marL="142240" marR="36322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умовах дошкільного закладу заняття з лікувальної фізкультури повинні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 медичні працівники. Дозування фізичних навантажень рекомендує лікар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стану здоров'я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дитини.</a:t>
            </a:r>
          </a:p>
          <a:p>
            <a:pPr marL="142240" marR="36322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півроку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переглядається.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 підготовчої медичної групи стан здоров'я покращується, її переводять в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групу.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навпаки,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переводиться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підготовчої.</a:t>
            </a:r>
          </a:p>
          <a:p>
            <a:pPr marL="142240" marR="366395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Протипоказанням до виконання дітьми фізичних вправ можуть бути тільки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такі випадки: при гострих захворюваннях з підвищеною температурою та в період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видужання, при загостренні хронічних захворювань, після операцій, при травмах,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заразних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захворюваннях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шкіри, при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значних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перевтомленнях.</a:t>
            </a:r>
          </a:p>
          <a:p>
            <a:pPr marL="142240" marR="36576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слід призначати масаж та гімнастику малюкам з захворюванням шкіри,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підшкірно-жирової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клітковини,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лімфатичних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вузлів,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суглобів,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рахіту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третього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ступеня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224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142240" marR="363220" indent="457200" algn="just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культури,</a:t>
            </a:r>
            <a:r>
              <a:rPr lang="uk-UA" sz="20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перебувати під постійним контролем лікаря та вихователя. На закінчення строків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займатися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фізкультурою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навантажень.</a:t>
            </a:r>
          </a:p>
          <a:p>
            <a:pPr marL="142240" marR="362585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дітей дошкільного віку застосовують функціональні проби на дозоване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змогу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виявити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серцево-судинної</a:t>
            </a:r>
            <a:r>
              <a:rPr lang="uk-UA" sz="2000" spc="3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дихальної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систем.</a:t>
            </a:r>
          </a:p>
          <a:p>
            <a:pPr marL="142240" indent="457200" algn="just">
              <a:lnSpc>
                <a:spcPct val="150000"/>
              </a:lnSpc>
            </a:pP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Проба з переміною положення тіла: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дитину кладуть на кушетку на 3-4 хв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цього-визначають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Юсі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артеріального</a:t>
            </a:r>
            <a:r>
              <a:rPr lang="uk-UA" sz="20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тиску.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Потім дитина швидко встає і у неї проводять ті самі вимірювання. Збільшення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пульсу після піднімання з кушетки на 4-12 ударів за хвилину та тиску ±5-10 мм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вважається хорошим показником. Більше почастішання пульсу та коливання тиску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свідчить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регуляцію</a:t>
            </a:r>
            <a:r>
              <a:rPr lang="uk-UA" sz="20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серцево-судинної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55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142240" marR="359410" indent="457200" algn="just">
              <a:lnSpc>
                <a:spcPct val="150000"/>
              </a:lnSpc>
            </a:pPr>
            <a:r>
              <a:rPr lang="uk-UA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Проба на дозоване м'язове навантаження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(30 легких підстрибувань за 15 с).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п'ятихвилинного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відпочинку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сидячи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підраховують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 за 10 с, частоту дихання підраховують за рухами грудної клітки, протягом 30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вимірюють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артеріальний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тиск.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знімаючи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манжетки,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пропонують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виконати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підстрибувань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15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знову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проводять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самі</a:t>
            </a:r>
            <a:r>
              <a:rPr lang="uk-UA" sz="20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вимірювання.</a:t>
            </a:r>
          </a:p>
          <a:p>
            <a:pPr marL="14224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реакції.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25-50%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вихідних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даних,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збільшенням артеріального тиску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10-15 мм і повернення всіх показників до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вихідних даних через 2 хвилини. При незадовільному стані спостерігається значне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(більше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50%),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відмічаються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падіння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артеріального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тиску,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задишка.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Затримка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пульсу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4-5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свідчить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неадекватність фізичного навантаження функціональним можливостям організму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84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 lnSpcReduction="10000"/>
          </a:bodyPr>
          <a:lstStyle/>
          <a:p>
            <a:pPr marL="142240" marR="365125" indent="457200" algn="just">
              <a:lnSpc>
                <a:spcPct val="150000"/>
              </a:lnSpc>
            </a:pP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стану здоров'я дітей з урахуванням функціональних потреб дозволяє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 визначити можливості організму дитини і більш чітко дозувати фізичні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uk-UA" sz="16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 вправ.</a:t>
            </a:r>
          </a:p>
          <a:p>
            <a:pPr marL="142240" marR="363220" indent="457200" algn="just">
              <a:lnSpc>
                <a:spcPct val="150000"/>
              </a:lnSpc>
            </a:pP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Урахування вікових та індивідуальних особливостей дитини, стану здоров'я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600" spc="1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z="1600" spc="1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z="1600" spc="1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особливе</a:t>
            </a:r>
            <a:r>
              <a:rPr lang="uk-UA" sz="1600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uk-UA" sz="1600" spc="1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600" spc="1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600" spc="1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процедур.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медичні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дають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uk-UA" sz="16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 і розподіляють її в одну з трьох груп для проведення загартування (за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дослідженнями А.О.</a:t>
            </a:r>
            <a:r>
              <a:rPr lang="uk-UA" sz="16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Горюнової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142240" marR="361950" indent="457200" algn="just">
              <a:lnSpc>
                <a:spcPct val="150000"/>
              </a:lnSpc>
            </a:pPr>
            <a:r>
              <a:rPr lang="uk-UA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Першу</a:t>
            </a:r>
            <a:r>
              <a:rPr lang="uk-UA" sz="16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групу</a:t>
            </a:r>
            <a:r>
              <a:rPr lang="uk-UA" sz="16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здорові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діти,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якими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повний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 </a:t>
            </a:r>
            <a:r>
              <a:rPr lang="uk-UA" sz="1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16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процедур.</a:t>
            </a:r>
          </a:p>
          <a:p>
            <a:pPr marL="142240" marR="360680" indent="457200" algn="just">
              <a:lnSpc>
                <a:spcPct val="150000"/>
              </a:lnSpc>
            </a:pPr>
            <a:r>
              <a:rPr lang="uk-UA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другої групи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 дітей, які перенесли хвороби, і їм на деякий час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загартовуючі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процедури відмінені. З дошкільниками, які часто хворіють гострими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респіраторними захворюваннями, катарами верхніх дихальних шляхів, з хронічним</a:t>
            </a:r>
            <a:r>
              <a:rPr lang="uk-UA" sz="16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тонзилітом,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бронхітами,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підвищеною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нервовою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збудливістю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загартовуючі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деякими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обмеженнями.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обережно</a:t>
            </a:r>
            <a:r>
              <a:rPr lang="uk-UA" sz="16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знижувати температуру води, повітря, зменшувати тривалість процедур, проводити</a:t>
            </a:r>
            <a:r>
              <a:rPr lang="uk-UA" sz="16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часткове обливання</a:t>
            </a:r>
            <a:r>
              <a:rPr lang="uk-UA" sz="16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обтирання</a:t>
            </a:r>
            <a:r>
              <a:rPr lang="uk-UA" sz="16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тіла.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третьої</a:t>
            </a:r>
            <a:r>
              <a:rPr lang="uk-UA" sz="18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z="1800" i="1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будь-якій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етимології,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гострі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хронічні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запалювальні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захворювання,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декомпенсовані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субкомпенсовані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пороки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серця, з хронічними захворюваннями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нирок.</a:t>
            </a:r>
          </a:p>
          <a:p>
            <a:pPr marL="142240" marR="360680" indent="457200" algn="just">
              <a:lnSpc>
                <a:spcPct val="150000"/>
              </a:lnSpc>
            </a:pPr>
            <a:endParaRPr lang="uk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95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8249265" cy="6259325"/>
          </a:xfrm>
        </p:spPr>
        <p:txBody>
          <a:bodyPr>
            <a:normAutofit fontScale="92500" lnSpcReduction="20000"/>
          </a:bodyPr>
          <a:lstStyle/>
          <a:p>
            <a:pPr marL="142240" marR="36195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Дітям, які прийшли до дитячого садка після захворювання або з проявом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великого стомлення, з погіршенням сну на декілька днів припиняють </a:t>
            </a:r>
            <a:r>
              <a:rPr lang="uk-UA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процедури, а потім починають їх з температури, на 2-3 °С вище досягнутої. Крім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тривалість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адаптаційні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uk-UA" sz="20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організму таких дітей знижені.</a:t>
            </a:r>
          </a:p>
          <a:p>
            <a:pPr marL="142240" marR="360680"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потрібен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постійний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лікарський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температурою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чистотою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приміщення,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збереженням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рушничків,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рукавичок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обтирання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реакціями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організму</a:t>
            </a:r>
            <a:r>
              <a:rPr lang="uk-UA" sz="20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раніше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піддавалися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загартуванню,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послаблених.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 підсумків роботи за навчальний період (червень місяць) лікар (медична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сестра) разом з вихователем підбивають підсумки роботи з загартуванням дітей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узагальнюють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захворювань.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5F7FFC-3F24-4813-F6C6-6007D74A1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385" y="2008853"/>
            <a:ext cx="3521135" cy="187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176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142240" marR="364490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Однією із сторін лікарсько-педагогічного контролю за фізичним вихованням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1800" spc="2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санітарний</a:t>
            </a:r>
            <a:r>
              <a:rPr lang="uk-UA" sz="1800" spc="3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нагляд</a:t>
            </a:r>
            <a:r>
              <a:rPr lang="uk-UA" sz="1800" spc="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2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місцями,</a:t>
            </a:r>
            <a:r>
              <a:rPr lang="uk-UA" sz="1800" spc="3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3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проводяться</a:t>
            </a:r>
            <a:r>
              <a:rPr lang="uk-UA" sz="1800" spc="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заняття,</a:t>
            </a:r>
            <a:r>
              <a:rPr lang="uk-UA" sz="1800" spc="3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ігри,</a:t>
            </a:r>
            <a:r>
              <a:rPr lang="uk-UA" sz="1800" spc="3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розваги,</a:t>
            </a:r>
            <a:r>
              <a:rPr lang="uk-UA" sz="1800" spc="29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</a:p>
          <a:p>
            <a:pPr marL="142240" marR="363855" indent="449580" algn="just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</a:pPr>
            <a:b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гігієнічним станом фізкультурного обладнання та інвентарю у приміщенні та 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фізкультурному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майданчику.</a:t>
            </a:r>
          </a:p>
          <a:p>
            <a:pPr marL="599440" indent="449580" algn="just">
              <a:lnSpc>
                <a:spcPts val="149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</a:t>
            </a:r>
            <a:r>
              <a:rPr lang="uk-UA" sz="1800" spc="2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сприятлива</a:t>
            </a:r>
            <a:r>
              <a:rPr lang="uk-UA" sz="1800" spc="2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температура</a:t>
            </a:r>
            <a:r>
              <a:rPr lang="uk-UA" sz="1800" spc="2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800" spc="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2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залі</a:t>
            </a:r>
            <a:r>
              <a:rPr lang="uk-UA" sz="1800" spc="2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20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осінньозимовий</a:t>
            </a:r>
            <a:r>
              <a:rPr lang="uk-UA" sz="1800" spc="2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</a:t>
            </a:r>
          </a:p>
          <a:p>
            <a:pPr marL="142240" marR="356235" indent="449580" algn="just">
              <a:lnSpc>
                <a:spcPct val="150000"/>
              </a:lnSpc>
              <a:spcBef>
                <a:spcPts val="745"/>
              </a:spcBef>
              <a:spcAft>
                <a:spcPts val="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+16...+17 °С в молодших та +14...+16 °С у старших групах, відносна вологість </a:t>
            </a: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 до 60% . Регулярне провітрювання та вологе прибирання залу значно знижують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запиленість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бактеріальну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забрудненість.</a:t>
            </a:r>
          </a:p>
          <a:p>
            <a:pPr marL="142240" marR="363855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Одяг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майка,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труси,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чешки.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полегшувати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одяг,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займаються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z="1800" spc="3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трусах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босоніж.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005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298790"/>
            <a:ext cx="9897035" cy="6259325"/>
          </a:xfrm>
        </p:spPr>
        <p:txBody>
          <a:bodyPr>
            <a:normAutofit/>
          </a:bodyPr>
          <a:lstStyle/>
          <a:p>
            <a:pPr marL="142240" marR="365760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проведенні занять з фізичної культури на свіжому повітрі одяг та взуття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 залежать від сезону. Влітку – труси і майка, на ногах – тапочки або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полукеди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прохолодну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погоду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футболка,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костюм,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лижна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шапочка,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шкарпетки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вовняні);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взимку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додають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фланелеву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сорочку,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куртку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рукавички.</a:t>
            </a:r>
          </a:p>
          <a:p>
            <a:pPr marL="142240" marR="362585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прогулянки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різні періоди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одяг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гігієнічним вимогам. Вихователь при проведенні занять з фізичної культури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спортивному одязі.</a:t>
            </a:r>
          </a:p>
          <a:p>
            <a:pPr marL="142240" marR="360680" indent="457200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відповідальність за організацію харчування дітей. Вихователь та медична сестра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апетит,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недостатня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занадто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вага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(ожиріння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142240" indent="450215" algn="just">
              <a:lnSpc>
                <a:spcPct val="150000"/>
              </a:lnSpc>
            </a:pPr>
            <a:endParaRPr lang="uk-UA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47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02D1D6-C845-3548-B31D-872F690D5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92665"/>
            <a:ext cx="10133009" cy="5601657"/>
          </a:xfrm>
        </p:spPr>
        <p:txBody>
          <a:bodyPr>
            <a:no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всіма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(вихователями,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керівником,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музичним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персоналом,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робітниками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харчоблоку).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звертається на створення оптимального рухового режиму для дітей різних вікових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першу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чергу несе персональну відповідальність за життя та здоров’я дітей. Вона працює 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тісному контакті з медичним працівником. 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повинна знати, які медичні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заходи і в які конкретно строки планують провести у дошкільному закладі, яка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цьому.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медичними працівниками та педагогами вона аналізує показники планових лікарських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намічає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встановити індивідуальний режим для окремих дітей в умовах єдиного режиму для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вікової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групи.</a:t>
            </a:r>
          </a:p>
        </p:txBody>
      </p:sp>
    </p:spTree>
    <p:extLst>
      <p:ext uri="{BB962C8B-B14F-4D97-AF65-F5344CB8AC3E}">
        <p14:creationId xmlns:p14="http://schemas.microsoft.com/office/powerpoint/2010/main" val="398247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5D544F-C5C3-3E4C-85FA-0FBC37188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62" y="334297"/>
            <a:ext cx="9960078" cy="6115663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раціональному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харчуванні.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стежить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тим,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їжа</a:t>
            </a:r>
            <a:r>
              <a:rPr lang="uk-UA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була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калорійною</a:t>
            </a:r>
            <a:r>
              <a:rPr lang="uk-UA" sz="1800" spc="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відповідала віковим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кухарем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 меню, намагається, щоб їжа була різноманітною і багатою на вітаміни.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Ретельний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гігієнічним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кухні,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підсобних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кухонним інвентарем.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зміцнення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процедур. 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дбає про створення гігієнічного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кімнатах,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спальнях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фізкультурному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залі,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 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загартовуючих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процедур, систематичне перебування дітей на свіжому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 в будь-яку погоду, особливо взимку. Поєднання загартування з виконанням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 вправ та участю дітей у рухливих іграх має особливу користь у зміцненні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профілактиці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респіраторних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захворювань.</a:t>
            </a:r>
          </a:p>
        </p:txBody>
      </p:sp>
    </p:spTree>
    <p:extLst>
      <p:ext uri="{BB962C8B-B14F-4D97-AF65-F5344CB8AC3E}">
        <p14:creationId xmlns:p14="http://schemas.microsoft.com/office/powerpoint/2010/main" val="245284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021F39-8919-F045-9C9B-B479AF61F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311" y="367494"/>
            <a:ext cx="9323592" cy="5954648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Щодня керівник (директор) разом з медичним працівником перевіряє санітарний стан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приміщення дошкільного закладу, звертає увагу на вологе прибирання у групових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кімнатах, спальнях та рекреаціях, зовнішній вигляд дітей, порядок у роздягальні,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умивальні,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підсобних приміщеннях.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метою контролю та надання методичної допомоги вихователям завідуюча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відвідує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виховання.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Аналізуючи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вихователем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наслідки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спостережень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відмічає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моменти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ранкової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гімнастики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ін.,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наявні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методичні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поради,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 їх</a:t>
            </a:r>
            <a:r>
              <a:rPr lang="uk-UA" sz="20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усунення.</a:t>
            </a:r>
          </a:p>
          <a:p>
            <a:pPr marL="0" indent="0" algn="just">
              <a:buNone/>
            </a:pPr>
            <a:endParaRPr lang="uk-UA" sz="28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96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FCA4F0-F747-FA4B-AC41-5FE409DF7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641827"/>
            <a:ext cx="10215716" cy="5198534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</a:t>
            </a:r>
            <a:r>
              <a:rPr lang="uk-UA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ознайомлюється також з методичною документацією вихователя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(щоденним планом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виховної роботи, 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входить план-конспект заняття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 культури, планування рухливих ігор під час ранкової та післяобідньої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прогулянок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тощо),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вихователю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поради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оптимізації.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Важливою ділянкою роботи завідуючої є підвищення кваліфікації педагогічного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 виховання та обговорення їх на педагогічних радах; участь у семінарах-практикумах,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читаннях,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 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 організаційних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уваги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молоді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спеціалісти,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недостатній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(менше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3-4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років),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допомога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проведенні</a:t>
            </a: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занять,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рухливих</a:t>
            </a:r>
            <a:r>
              <a:rPr lang="uk-UA" sz="1800" spc="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ігор,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роботі</a:t>
            </a:r>
            <a:r>
              <a:rPr lang="uk-UA" sz="1800" spc="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батьками.</a:t>
            </a:r>
            <a:r>
              <a:rPr lang="uk-UA" sz="1800" spc="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1800" spc="3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uk-UA" sz="1800" spc="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частіше відвідувати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спеціалісти,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фізичному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вихованні дітей.</a:t>
            </a:r>
          </a:p>
        </p:txBody>
      </p:sp>
    </p:spTree>
    <p:extLst>
      <p:ext uri="{BB962C8B-B14F-4D97-AF65-F5344CB8AC3E}">
        <p14:creationId xmlns:p14="http://schemas.microsoft.com/office/powerpoint/2010/main" val="144880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592666"/>
            <a:ext cx="9897035" cy="5198534"/>
          </a:xfrm>
        </p:spPr>
        <p:txBody>
          <a:bodyPr/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п’ять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кваліфікації при інституті удосконалення вчителів, а також турбується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заходах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(лекції,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семінари,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конференції), які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проводять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районні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міські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методичні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кабінети.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Спрямовуючи та контролюючи роботу педагогічного колективу, керівник (директор)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заохочує їх творчу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ініціативу,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відмічає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 вдалі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прийоми,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сприяють успішному вирішенню завдань з фізичного виховання дітей, допомагає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розкриттю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індивідуальних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кожного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керівника (директора)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належить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пропаганда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дитини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сім’ї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використанням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стендів,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батьківських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куточків,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батьківських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зборів,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консультацій,</a:t>
            </a:r>
            <a:r>
              <a:rPr lang="uk-UA" sz="1800" spc="-2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бесід</a:t>
            </a:r>
            <a:r>
              <a:rPr lang="uk-UA" sz="18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139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25123-FDB2-5890-5187-A9FE2B120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885" y="383458"/>
            <a:ext cx="8150942" cy="6076336"/>
          </a:xfrm>
        </p:spPr>
        <p:txBody>
          <a:bodyPr>
            <a:normAutofit/>
          </a:bodyPr>
          <a:lstStyle/>
          <a:p>
            <a:pPr marL="142240" indent="450215" algn="just">
              <a:lnSpc>
                <a:spcPct val="150000"/>
              </a:lnSpc>
            </a:pP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(директор) повинна дбати про постійне удосконалення свого методичного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 у галузі методики фізичного виховання. Активна участь у роботі методичних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об’єднань, семінарах для керівників дошкільних закладів, регулярне опрацювання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нової літератури,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відвідування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 організаційних форм з фізичної культури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збагачують знання завідуючої з питань теорії та практики фізичного виховання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дітей,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допомагають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їй підвищити</a:t>
            </a:r>
            <a:r>
              <a:rPr lang="uk-UA" sz="1800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свою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педагогічну</a:t>
            </a:r>
            <a:r>
              <a:rPr lang="uk-UA" sz="18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майстерність.</a:t>
            </a:r>
          </a:p>
          <a:p>
            <a:pPr marL="142240" indent="450215" algn="just">
              <a:lnSpc>
                <a:spcPct val="150000"/>
              </a:lnSpc>
            </a:pPr>
            <a:r>
              <a:rPr lang="uk-UA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дошкільного закладу проявляє постійну турботу про неухильне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професійної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майстерності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вихователів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керівництво станом фізичного виховання у дошкільному закладі, її діяльність у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 умовах повинна бути в основному методичною, а не адміністративною.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Методист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генератор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ідей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виховання,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вона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знайомить</a:t>
            </a:r>
            <a:r>
              <a:rPr lang="uk-UA" sz="18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вихователів з новинками методики фізичного виховання дітей, надає їм допомогу у</a:t>
            </a:r>
            <a:r>
              <a:rPr lang="uk-UA" sz="1800" spc="-3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підвищенні</a:t>
            </a:r>
            <a:r>
              <a:rPr lang="uk-UA" sz="1800" spc="-1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майстерності.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6AD862-C2BC-F516-07CC-11FFC936C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978" y="1979355"/>
            <a:ext cx="2551167" cy="26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49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4841</Words>
  <Application>Microsoft Office PowerPoint</Application>
  <PresentationFormat>Широкий екран</PresentationFormat>
  <Paragraphs>101</Paragraphs>
  <Slides>38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38</vt:i4>
      </vt:variant>
    </vt:vector>
  </HeadingPairs>
  <TitlesOfParts>
    <vt:vector size="44" baseType="lpstr">
      <vt:lpstr>Arial</vt:lpstr>
      <vt:lpstr>Baskerville</vt:lpstr>
      <vt:lpstr>Times New Roman</vt:lpstr>
      <vt:lpstr>Tw Cen MT</vt:lpstr>
      <vt:lpstr>Wingdings</vt:lpstr>
      <vt:lpstr>Контур</vt:lpstr>
      <vt:lpstr>Лекція №13 «Організація та керівництво системою фізичного виховання в дошкільному закладі»   </vt:lpstr>
      <vt:lpstr>Презентація PowerPoint</vt:lpstr>
      <vt:lpstr>Функціональні обов’язки керівника (директора), педагогів та медичних працівників ЗДО в організації фізичного виховання дітей  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3.КЛАСИФІКАЦІЯ ТА РІЗНОВИДИ ПАМ‘ЯТІ </dc:title>
  <dc:creator>dasha61291@gmail.com</dc:creator>
  <cp:lastModifiedBy>Snegana Sivash</cp:lastModifiedBy>
  <cp:revision>45</cp:revision>
  <dcterms:created xsi:type="dcterms:W3CDTF">2023-04-29T10:01:04Z</dcterms:created>
  <dcterms:modified xsi:type="dcterms:W3CDTF">2023-05-15T14:57:49Z</dcterms:modified>
</cp:coreProperties>
</file>