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793DD-417F-47B4-9D48-A5A88EB31217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00848-A061-4447-A89C-9152DAF9221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3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00848-A061-4447-A89C-9152DAF92210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779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091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66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305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782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634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47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23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007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56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876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69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CB194-BEAD-4949-B60E-AAACC0AFCFA3}" type="datetimeFigureOut">
              <a:rPr lang="uk-UA" smtClean="0"/>
              <a:t>03.08.2021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2F0E9-7F44-438D-8F66-347FB2789B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2161309" y="973778"/>
            <a:ext cx="7920841" cy="7509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uk-UA" sz="20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Конвенція про захист прав людини </a:t>
            </a:r>
            <a:endParaRPr lang="uk-UA" sz="20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20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 основоположних свобод</a:t>
            </a:r>
            <a:r>
              <a:rPr lang="ru-RU" sz="20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uk-UA" sz="20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основні положення»</a:t>
            </a:r>
            <a:endParaRPr lang="uk-UA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217714" y="1862555"/>
            <a:ext cx="11822873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Конвенція про захист прав людини та основоположних свобод, також йменується як Європейська конвенція з прав людини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міжнародний договір, спрямований на захист прав людини, демократії </a:t>
            </a:r>
          </a:p>
          <a:p>
            <a:pPr algn="ctr"/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верховенства закону.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25630" y="2877823"/>
            <a:ext cx="11814957" cy="9485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Конвенція підписана на сесії Комітету міністрів Ради Європи  у Римі </a:t>
            </a:r>
            <a:r>
              <a:rPr lang="uk-UA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листопада 1950 року,  набула чинності 3 вересня 1953 року після її ратифікації країнами-підписантами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(«ратифікація» - затвердження вищим органом державної влади  міжнародного договору та згода на його обов'язковість для держави).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1515587" y="3934400"/>
            <a:ext cx="9488384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УКРАЇНА</a:t>
            </a:r>
            <a:r>
              <a:rPr lang="uk-UA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ратифікувала Конвенцію про захист прав людини та основоположних свобод 17 липня 1997 року, яка набрала чинності того ж року 11 вересня. Завдяки цьому, українці отримали право після використання всіх національних засобів юридичного захисту звертатися зі скаргою про порушення Україною прав і свобод, гарантованих Конвенцією, до Європейського суду з прав людини – однієї найбільш поважних і впливових міжнародних установ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2161309" y="6238728"/>
            <a:ext cx="7920841" cy="61927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сьогоднішній день, усі 47 держав-членів Ради Європи підписали Європейську конвенцією з прав людини.</a:t>
            </a:r>
            <a:endParaRPr lang="uk-UA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225631" y="5365887"/>
            <a:ext cx="11814956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Конвенція захищає права близько 830 мільйонів людей у Європі, в тому числі – українців.  </a:t>
            </a:r>
            <a:endParaRPr lang="uk-UA" sz="1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Основна </a:t>
            </a:r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відповідальність за дотримання прав людини, викладених у Конвенції, покладається на уряди, парламенти і суди кожної окремої країни.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86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13" name="Прямокутник 12"/>
          <p:cNvSpPr/>
          <p:nvPr/>
        </p:nvSpPr>
        <p:spPr>
          <a:xfrm>
            <a:off x="2702675" y="973778"/>
            <a:ext cx="7499169" cy="40690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Європейської конвенції з прав людини </a:t>
            </a:r>
            <a:endParaRPr lang="uk-UA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>
          <a:xfrm>
            <a:off x="891638" y="1449766"/>
            <a:ext cx="1083623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Конвенція про захист прав людини та основоположних свобод складається з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59 статей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 та 3 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розділів</a:t>
            </a:r>
            <a:endParaRPr lang="uk-UA" dirty="0"/>
          </a:p>
        </p:txBody>
      </p:sp>
      <p:sp>
        <p:nvSpPr>
          <p:cNvPr id="15" name="Прямокутник 14"/>
          <p:cNvSpPr/>
          <p:nvPr/>
        </p:nvSpPr>
        <p:spPr>
          <a:xfrm>
            <a:off x="736633" y="2873402"/>
            <a:ext cx="3906619" cy="187051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«Права і свободи» </a:t>
            </a: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статті 2-18)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 права та свободи людини, а також заборони, а саме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6202256" y="1888180"/>
            <a:ext cx="5525616" cy="39256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життя (стаття 2)     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Заборона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катування (стаття 3)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Заборона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рабства і примусової праці (стаття 4)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свободу та особисту недоторканність (стаття 5)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справедливий суд (стаття 6)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Ніякого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покарання без закону (стаття 7)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повагу до приватного і сімейного життя (стаття 8)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Свобода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думки, совісті і релігії (стаття 9)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Свобода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вираження поглядів (стаття 10)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Свобода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зібрань та об'єднання (стаття 11)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шлюб (стаття 12)</a:t>
            </a: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ефективний засіб юридичного захисту (стаття 13)</a:t>
            </a:r>
          </a:p>
          <a:p>
            <a:r>
              <a:rPr lang="uk-UA" b="1" dirty="0" smtClean="0">
                <a:sym typeface="Wingdings 2" panose="05020102010507070707" pitchFamily="18" charset="2"/>
              </a:rPr>
              <a:t> </a:t>
            </a:r>
            <a:r>
              <a:rPr lang="uk-UA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Заборона 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дискримінації (стаття 14)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кутник 18"/>
          <p:cNvSpPr/>
          <p:nvPr/>
        </p:nvSpPr>
        <p:spPr>
          <a:xfrm>
            <a:off x="650708" y="5898655"/>
            <a:ext cx="11077164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Одразу зауважимо! </a:t>
            </a: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Стаття 1 Конвенції встановлює зобов’язання  поважати права людини та передбачає, що Високі Договірні Сторони (держави, які ратифікували Конвенцію) гарантують кожному, хто перебуває під їхньою юрисдикцією, права і свободи, визначені в розділі I Конвенції. 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43" y="5751454"/>
            <a:ext cx="356984" cy="945158"/>
          </a:xfrm>
          <a:prstGeom prst="rect">
            <a:avLst/>
          </a:prstGeom>
        </p:spPr>
      </p:pic>
      <p:sp>
        <p:nvSpPr>
          <p:cNvPr id="22" name="Стрілка вправо 21"/>
          <p:cNvSpPr/>
          <p:nvPr/>
        </p:nvSpPr>
        <p:spPr>
          <a:xfrm>
            <a:off x="5072432" y="3635560"/>
            <a:ext cx="700644" cy="1934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592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322611" y="1175658"/>
            <a:ext cx="11588339" cy="9814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«Європейський суд з прав людини» (статті 19-51)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визначає утворення, порядок формування, внутрішню структуру, привілеї та  імунітети суддів Європейського суду з прав людини, а також основні аспекти процедури розгляду справ Європейським судом з прав людини.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22612" y="2358961"/>
            <a:ext cx="11588338" cy="6850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</a:t>
            </a:r>
            <a:r>
              <a:rPr lang="uk-UA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«Інші положення» (статті 52-59)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 гарантії визнаних прав людини, порядок територіального застосування Конвенції та інші застереження.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3119252" y="3245900"/>
            <a:ext cx="60960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З часу набрання чинності Конвенцією було прийнято 16 Протоколів, які стали її невід’ємною частиною та розширили діапазон гарантованих прав і свобод людини, вдосконалили механізм їх захисту.</a:t>
            </a:r>
            <a:endParaRPr lang="uk-UA" dirty="0"/>
          </a:p>
        </p:txBody>
      </p:sp>
      <p:sp>
        <p:nvSpPr>
          <p:cNvPr id="9" name="Прямокутник 8"/>
          <p:cNvSpPr/>
          <p:nvPr/>
        </p:nvSpPr>
        <p:spPr>
          <a:xfrm>
            <a:off x="322611" y="4731168"/>
            <a:ext cx="4724402" cy="6463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Перший протокол Європейської конвенції з прав людини від 20 березня 1952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11" name="Прямокутник 10"/>
          <p:cNvSpPr/>
          <p:nvPr/>
        </p:nvSpPr>
        <p:spPr>
          <a:xfrm>
            <a:off x="6116780" y="4712343"/>
            <a:ext cx="57436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поширює міжнародно-правові гарантії захисту на такі права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: право 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власності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стаття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1), право на </a:t>
            </a:r>
            <a:r>
              <a:rPr lang="ru-RU" sz="1600" i="1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освіту</a:t>
            </a:r>
            <a:r>
              <a:rPr lang="ru-RU" sz="16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стаття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2), право на 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вільні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вибори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ru-RU" sz="1600" i="1" dirty="0" err="1">
                <a:latin typeface="Arial" panose="020B0604020202020204" pitchFamily="34" charset="0"/>
                <a:ea typeface="Calibri" panose="020F0502020204030204" pitchFamily="34" charset="0"/>
              </a:rPr>
              <a:t>стаття</a:t>
            </a:r>
            <a:r>
              <a:rPr lang="ru-RU" sz="1600" i="1" dirty="0">
                <a:latin typeface="Arial" panose="020B0604020202020204" pitchFamily="34" charset="0"/>
                <a:ea typeface="Calibri" panose="020F0502020204030204" pitchFamily="34" charset="0"/>
              </a:rPr>
              <a:t> 3)</a:t>
            </a:r>
            <a:endParaRPr lang="uk-UA" sz="1600" i="1" dirty="0"/>
          </a:p>
        </p:txBody>
      </p:sp>
      <p:sp>
        <p:nvSpPr>
          <p:cNvPr id="12" name="Прямокутник 11"/>
          <p:cNvSpPr/>
          <p:nvPr/>
        </p:nvSpPr>
        <p:spPr>
          <a:xfrm>
            <a:off x="322611" y="5948711"/>
            <a:ext cx="4376967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2 від 06 травня 1963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13" name="Прямокутник 12"/>
          <p:cNvSpPr/>
          <p:nvPr/>
        </p:nvSpPr>
        <p:spPr>
          <a:xfrm>
            <a:off x="6116780" y="5809454"/>
            <a:ext cx="57941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надає Європейському суду з прав людини юрисдикцію щодо надання консультативних висновків</a:t>
            </a:r>
            <a:endParaRPr lang="uk-UA" sz="1600" i="1" dirty="0"/>
          </a:p>
        </p:txBody>
      </p:sp>
      <p:sp>
        <p:nvSpPr>
          <p:cNvPr id="16" name="Стрілка вправо 15"/>
          <p:cNvSpPr/>
          <p:nvPr/>
        </p:nvSpPr>
        <p:spPr>
          <a:xfrm>
            <a:off x="5385953" y="4960342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ілка вправо 16"/>
          <p:cNvSpPr/>
          <p:nvPr/>
        </p:nvSpPr>
        <p:spPr>
          <a:xfrm>
            <a:off x="5385953" y="6130061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538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251539" y="1154277"/>
            <a:ext cx="4763932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4 від 16 вересня 1963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11" name="Прямокутник 10"/>
          <p:cNvSpPr/>
          <p:nvPr/>
        </p:nvSpPr>
        <p:spPr>
          <a:xfrm>
            <a:off x="5624944" y="973778"/>
            <a:ext cx="6434447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гарантує свободу пересування (стаття 2) та встановлює заборони ув’язнення за борг (стаття 1), вислання громадянина (стаття 3), колективного вислання іноземців( стаття 4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трілка вправо 11"/>
          <p:cNvSpPr/>
          <p:nvPr/>
        </p:nvSpPr>
        <p:spPr>
          <a:xfrm>
            <a:off x="5226433" y="1244952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кутник 12"/>
          <p:cNvSpPr/>
          <p:nvPr/>
        </p:nvSpPr>
        <p:spPr>
          <a:xfrm>
            <a:off x="251538" y="2031584"/>
            <a:ext cx="4763933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6 від 28 квітня 1983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14" name="Стрілка вправо 13"/>
          <p:cNvSpPr/>
          <p:nvPr/>
        </p:nvSpPr>
        <p:spPr>
          <a:xfrm>
            <a:off x="5238739" y="2155059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Прямокутник 14"/>
          <p:cNvSpPr/>
          <p:nvPr/>
        </p:nvSpPr>
        <p:spPr>
          <a:xfrm>
            <a:off x="5698782" y="2075704"/>
            <a:ext cx="39547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стосується скасування смертної кари</a:t>
            </a:r>
            <a:endParaRPr lang="uk-UA" sz="1600" i="1" dirty="0"/>
          </a:p>
        </p:txBody>
      </p:sp>
      <p:sp>
        <p:nvSpPr>
          <p:cNvPr id="16" name="Прямокутник 15"/>
          <p:cNvSpPr/>
          <p:nvPr/>
        </p:nvSpPr>
        <p:spPr>
          <a:xfrm>
            <a:off x="251540" y="2724225"/>
            <a:ext cx="4763932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7 від 22 листопада 1984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17" name="Стрілка вправо 16"/>
          <p:cNvSpPr/>
          <p:nvPr/>
        </p:nvSpPr>
        <p:spPr>
          <a:xfrm>
            <a:off x="5226433" y="2814900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кутник 17"/>
          <p:cNvSpPr/>
          <p:nvPr/>
        </p:nvSpPr>
        <p:spPr>
          <a:xfrm>
            <a:off x="5624943" y="2712797"/>
            <a:ext cx="64344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встановлює процедурні гарантії, що стосуються вислання іноземців (стаття 1), визначає право на оскарження в кримінальних справах (стаття 2), відшкодування в разі судової помилки 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стаття 3), рівноправність кожного з подружжя (стаття 5) та право не бути притягненим до суду або покараним двічі (стаття 4)</a:t>
            </a:r>
            <a:endParaRPr lang="uk-UA" sz="1600" i="1" dirty="0"/>
          </a:p>
        </p:txBody>
      </p:sp>
      <p:sp>
        <p:nvSpPr>
          <p:cNvPr id="19" name="Прямокутник 18"/>
          <p:cNvSpPr/>
          <p:nvPr/>
        </p:nvSpPr>
        <p:spPr>
          <a:xfrm>
            <a:off x="251540" y="4669373"/>
            <a:ext cx="4759848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9 від 06 листопада 1990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20" name="Стрілка вправо 19"/>
          <p:cNvSpPr/>
          <p:nvPr/>
        </p:nvSpPr>
        <p:spPr>
          <a:xfrm>
            <a:off x="5238739" y="4736836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Прямокутник 20"/>
          <p:cNvSpPr/>
          <p:nvPr/>
        </p:nvSpPr>
        <p:spPr>
          <a:xfrm>
            <a:off x="5698782" y="4615182"/>
            <a:ext cx="622404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вносить в Конвенцію поправки, 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викладені </a:t>
            </a: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в статтях 2-5 Конвенції</a:t>
            </a:r>
            <a:endParaRPr lang="uk-UA" sz="1600" i="1" dirty="0"/>
          </a:p>
        </p:txBody>
      </p:sp>
      <p:sp>
        <p:nvSpPr>
          <p:cNvPr id="22" name="Прямокутник 21"/>
          <p:cNvSpPr/>
          <p:nvPr/>
        </p:nvSpPr>
        <p:spPr>
          <a:xfrm>
            <a:off x="251538" y="5476896"/>
            <a:ext cx="4759849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10 від 25 березня 1992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23" name="Стрілка вправо 22"/>
          <p:cNvSpPr/>
          <p:nvPr/>
        </p:nvSpPr>
        <p:spPr>
          <a:xfrm>
            <a:off x="5238739" y="5567571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Прямокутник 23"/>
          <p:cNvSpPr/>
          <p:nvPr/>
        </p:nvSpPr>
        <p:spPr>
          <a:xfrm>
            <a:off x="5698782" y="5476896"/>
            <a:ext cx="43424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вносить поправку до статті 32 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Конвенції</a:t>
            </a:r>
            <a:endParaRPr lang="uk-UA" sz="1600" i="1" dirty="0"/>
          </a:p>
        </p:txBody>
      </p:sp>
      <p:sp>
        <p:nvSpPr>
          <p:cNvPr id="25" name="Прямокутник 24"/>
          <p:cNvSpPr/>
          <p:nvPr/>
        </p:nvSpPr>
        <p:spPr>
          <a:xfrm>
            <a:off x="251539" y="6245189"/>
            <a:ext cx="4759848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11 від 11 травня 1994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26" name="Стрілка вправо 25"/>
          <p:cNvSpPr/>
          <p:nvPr/>
        </p:nvSpPr>
        <p:spPr>
          <a:xfrm>
            <a:off x="5226433" y="6379860"/>
            <a:ext cx="391886" cy="187982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Прямокутник 26"/>
          <p:cNvSpPr/>
          <p:nvPr/>
        </p:nvSpPr>
        <p:spPr>
          <a:xfrm>
            <a:off x="5698782" y="6106689"/>
            <a:ext cx="62240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передбачає перебудову контрольного механізму створеного Конвенцією</a:t>
            </a:r>
            <a:endParaRPr lang="uk-UA" sz="1600" i="1" dirty="0"/>
          </a:p>
        </p:txBody>
      </p:sp>
    </p:spTree>
    <p:extLst>
      <p:ext uri="{BB962C8B-B14F-4D97-AF65-F5344CB8AC3E}">
        <p14:creationId xmlns:p14="http://schemas.microsoft.com/office/powerpoint/2010/main" val="134882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2" name="Прямокутник 1"/>
          <p:cNvSpPr/>
          <p:nvPr/>
        </p:nvSpPr>
        <p:spPr>
          <a:xfrm>
            <a:off x="131534" y="958389"/>
            <a:ext cx="456932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12 від 04.11.2000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8" name="Стрілка вправо 7"/>
          <p:cNvSpPr/>
          <p:nvPr/>
        </p:nvSpPr>
        <p:spPr>
          <a:xfrm>
            <a:off x="5090625" y="1084938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5716758" y="1009652"/>
            <a:ext cx="61538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встановлює загальну заборону дискримінації (стаття 1)</a:t>
            </a:r>
            <a:endParaRPr lang="uk-UA" sz="1600" i="1" dirty="0"/>
          </a:p>
        </p:txBody>
      </p:sp>
      <p:sp>
        <p:nvSpPr>
          <p:cNvPr id="9" name="Прямокутник 8"/>
          <p:cNvSpPr/>
          <p:nvPr/>
        </p:nvSpPr>
        <p:spPr>
          <a:xfrm>
            <a:off x="124478" y="1676792"/>
            <a:ext cx="4576385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№ 13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від 03 травня 2002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10" name="Стрілка вправо 9"/>
          <p:cNvSpPr/>
          <p:nvPr/>
        </p:nvSpPr>
        <p:spPr>
          <a:xfrm>
            <a:off x="5109577" y="1734104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кутник 10"/>
          <p:cNvSpPr/>
          <p:nvPr/>
        </p:nvSpPr>
        <p:spPr>
          <a:xfrm>
            <a:off x="5749964" y="1576367"/>
            <a:ext cx="6120633" cy="652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стосується скасування смертної кари за всіх обставин</a:t>
            </a:r>
            <a:endParaRPr lang="uk-UA" sz="1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131535" y="2395195"/>
            <a:ext cx="456932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14 від 13 травня 2004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13" name="Стрілка вправо 12"/>
          <p:cNvSpPr/>
          <p:nvPr/>
        </p:nvSpPr>
        <p:spPr>
          <a:xfrm>
            <a:off x="5109577" y="2447917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кутник 13"/>
          <p:cNvSpPr/>
          <p:nvPr/>
        </p:nvSpPr>
        <p:spPr>
          <a:xfrm>
            <a:off x="5745677" y="2380507"/>
            <a:ext cx="3882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змінює контрольну систему Конвенції</a:t>
            </a:r>
            <a:endParaRPr lang="uk-UA" sz="1600" i="1" dirty="0"/>
          </a:p>
        </p:txBody>
      </p:sp>
      <p:sp>
        <p:nvSpPr>
          <p:cNvPr id="15" name="Прямокутник 14"/>
          <p:cNvSpPr/>
          <p:nvPr/>
        </p:nvSpPr>
        <p:spPr>
          <a:xfrm>
            <a:off x="124478" y="3113598"/>
            <a:ext cx="4576384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14-bis від 27 травня </a:t>
            </a:r>
            <a:endParaRPr lang="uk-UA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2009 року (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втратив чинність 01 червня 2010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року)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16" name="Стрілка вправо 15"/>
          <p:cNvSpPr/>
          <p:nvPr/>
        </p:nvSpPr>
        <p:spPr>
          <a:xfrm>
            <a:off x="5090625" y="3357833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кутник 16"/>
          <p:cNvSpPr/>
          <p:nvPr/>
        </p:nvSpPr>
        <p:spPr>
          <a:xfrm>
            <a:off x="5745677" y="3209589"/>
            <a:ext cx="6096000" cy="6192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впроваджував додаткові процедури для ефективності роботи та зменшення навантаження 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суддів</a:t>
            </a:r>
            <a:endParaRPr lang="uk-UA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131534" y="4373441"/>
            <a:ext cx="451963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15 від 24 червня 2013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uk-UA" dirty="0"/>
          </a:p>
        </p:txBody>
      </p:sp>
      <p:sp>
        <p:nvSpPr>
          <p:cNvPr id="19" name="Стрілка вправо 18"/>
          <p:cNvSpPr/>
          <p:nvPr/>
        </p:nvSpPr>
        <p:spPr>
          <a:xfrm>
            <a:off x="5087100" y="4464116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Прямокутник 19"/>
          <p:cNvSpPr/>
          <p:nvPr/>
        </p:nvSpPr>
        <p:spPr>
          <a:xfrm>
            <a:off x="5742373" y="4236599"/>
            <a:ext cx="6128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</a:rPr>
              <a:t>вносить зміни до Конвенції, зокрема вагомою зміною є  скорочення строку подання заяви до Європейського суду з 6 місяців до 4 місяців</a:t>
            </a:r>
            <a:endParaRPr lang="uk-UA" sz="1600" i="1" dirty="0"/>
          </a:p>
        </p:txBody>
      </p:sp>
      <p:sp>
        <p:nvSpPr>
          <p:cNvPr id="21" name="Прямокутник 20"/>
          <p:cNvSpPr/>
          <p:nvPr/>
        </p:nvSpPr>
        <p:spPr>
          <a:xfrm>
            <a:off x="124478" y="5580157"/>
            <a:ext cx="446167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</a:rPr>
              <a:t>Протокол № 16 від 2 жовтня 2013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року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uk-UA" dirty="0"/>
          </a:p>
        </p:txBody>
      </p:sp>
      <p:sp>
        <p:nvSpPr>
          <p:cNvPr id="22" name="Стрілка вправо 21"/>
          <p:cNvSpPr/>
          <p:nvPr/>
        </p:nvSpPr>
        <p:spPr>
          <a:xfrm>
            <a:off x="5087100" y="5658200"/>
            <a:ext cx="391886" cy="187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кутник 22"/>
          <p:cNvSpPr/>
          <p:nvPr/>
        </p:nvSpPr>
        <p:spPr>
          <a:xfrm>
            <a:off x="5716758" y="5299740"/>
            <a:ext cx="6096000" cy="13963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6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закріплює право Верховного Суду звертатися до Європейського Суду щодо надання консультативних висновків з принципових питань, які стосуються тлумачення або застосування прав і свобод, визначених Конвенцією або протоколами до </a:t>
            </a:r>
            <a:r>
              <a:rPr lang="uk-UA" sz="16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неї</a:t>
            </a:r>
            <a:endParaRPr lang="uk-UA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87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4" t="27841" r="12833" b="31589"/>
          <a:stretch/>
        </p:blipFill>
        <p:spPr>
          <a:xfrm>
            <a:off x="8793678" y="1"/>
            <a:ext cx="3265714" cy="973777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1900053" y="1385742"/>
            <a:ext cx="8098971" cy="45377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Отже, з 1950 року Конвенція про захист прав людини та основоположних свобод стала найважливішим документом у міжнародній системі захисту прав людини</a:t>
            </a:r>
            <a:r>
              <a:rPr lang="uk-UA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uk-UA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Конвенція про захист прав і основних свобод людини є частиною національного законодавства, а її положення розглядаються Європейським судом з прав людини як норми прямої дії. </a:t>
            </a:r>
            <a:endParaRPr lang="uk-UA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uk-UA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Саме Європейська конвенція з прав людини встановлює не лише найбільш вдалу у світі систему норм міжнародного права для захисту прав та свобод людини, але й одну з найбільш розвинутих форм міжнародної судової процедури та є фундаментом для дотримання верховенства права і демократії в країнах – членів Ради Європи. </a:t>
            </a:r>
            <a:endParaRPr lang="uk-UA" dirty="0">
              <a:solidFill>
                <a:srgbClr val="C00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234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981</Words>
  <Application>Microsoft Office PowerPoint</Application>
  <PresentationFormat>Широкий екран</PresentationFormat>
  <Paragraphs>66</Paragraphs>
  <Slides>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 2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48</cp:revision>
  <dcterms:created xsi:type="dcterms:W3CDTF">2021-05-06T11:23:09Z</dcterms:created>
  <dcterms:modified xsi:type="dcterms:W3CDTF">2021-08-03T10:16:27Z</dcterms:modified>
</cp:coreProperties>
</file>