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71" r:id="rId5"/>
    <p:sldId id="259" r:id="rId6"/>
    <p:sldId id="262" r:id="rId7"/>
    <p:sldId id="261" r:id="rId8"/>
    <p:sldId id="266" r:id="rId9"/>
    <p:sldId id="264" r:id="rId10"/>
    <p:sldId id="268" r:id="rId11"/>
    <p:sldId id="267" r:id="rId12"/>
    <p:sldId id="269" r:id="rId13"/>
    <p:sldId id="270" r:id="rId14"/>
  </p:sldIdLst>
  <p:sldSz cx="12192000" cy="6858000"/>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49" autoAdjust="0"/>
    <p:restoredTop sz="94660"/>
  </p:normalViewPr>
  <p:slideViewPr>
    <p:cSldViewPr snapToGrid="0">
      <p:cViewPr varScale="1">
        <p:scale>
          <a:sx n="82" d="100"/>
          <a:sy n="82" d="100"/>
        </p:scale>
        <p:origin x="49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Ія Пелех" userId="235b8121fc54d418" providerId="LiveId" clId="{2CBB262C-8006-46F1-A63C-A4EE5A8B70E5}"/>
    <pc:docChg chg="custSel delSld modSld">
      <pc:chgData name="Ія Пелех" userId="235b8121fc54d418" providerId="LiveId" clId="{2CBB262C-8006-46F1-A63C-A4EE5A8B70E5}" dt="2023-05-23T07:07:11.812" v="1" actId="47"/>
      <pc:docMkLst>
        <pc:docMk/>
      </pc:docMkLst>
      <pc:sldChg chg="addSp delSp modSp mod delAnim">
        <pc:chgData name="Ія Пелех" userId="235b8121fc54d418" providerId="LiveId" clId="{2CBB262C-8006-46F1-A63C-A4EE5A8B70E5}" dt="2023-05-23T07:07:05.900" v="0" actId="478"/>
        <pc:sldMkLst>
          <pc:docMk/>
          <pc:sldMk cId="3393051069" sldId="256"/>
        </pc:sldMkLst>
        <pc:spChg chg="del">
          <ac:chgData name="Ія Пелех" userId="235b8121fc54d418" providerId="LiveId" clId="{2CBB262C-8006-46F1-A63C-A4EE5A8B70E5}" dt="2023-05-23T07:07:05.900" v="0" actId="478"/>
          <ac:spMkLst>
            <pc:docMk/>
            <pc:sldMk cId="3393051069" sldId="256"/>
            <ac:spMk id="3" creationId="{00000000-0000-0000-0000-000000000000}"/>
          </ac:spMkLst>
        </pc:spChg>
        <pc:spChg chg="add mod">
          <ac:chgData name="Ія Пелех" userId="235b8121fc54d418" providerId="LiveId" clId="{2CBB262C-8006-46F1-A63C-A4EE5A8B70E5}" dt="2023-05-23T07:07:05.900" v="0" actId="478"/>
          <ac:spMkLst>
            <pc:docMk/>
            <pc:sldMk cId="3393051069" sldId="256"/>
            <ac:spMk id="6" creationId="{AAF208FA-CD2A-3A26-F158-9A8992DD8DED}"/>
          </ac:spMkLst>
        </pc:spChg>
      </pc:sldChg>
      <pc:sldChg chg="del">
        <pc:chgData name="Ія Пелех" userId="235b8121fc54d418" providerId="LiveId" clId="{2CBB262C-8006-46F1-A63C-A4EE5A8B70E5}" dt="2023-05-23T07:07:11.812" v="1" actId="47"/>
        <pc:sldMkLst>
          <pc:docMk/>
          <pc:sldMk cId="405070252" sldId="27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BCF48B-57FA-4001-90D0-C7F9D21E6760}" type="doc">
      <dgm:prSet loTypeId="urn:microsoft.com/office/officeart/2008/layout/HorizontalMultiLevelHierarchy" loCatId="hierarchy" qsTypeId="urn:microsoft.com/office/officeart/2005/8/quickstyle/simple3" qsCatId="simple" csTypeId="urn:microsoft.com/office/officeart/2005/8/colors/colorful2" csCatId="colorful" phldr="1"/>
      <dgm:spPr/>
      <dgm:t>
        <a:bodyPr/>
        <a:lstStyle/>
        <a:p>
          <a:endParaRPr lang="ru-RU"/>
        </a:p>
      </dgm:t>
    </dgm:pt>
    <dgm:pt modelId="{86E456A4-CDF0-40F8-A9AE-559525970888}">
      <dgm:prSet phldrT="[Текст]" custT="1"/>
      <dgm:spPr/>
      <dgm:t>
        <a:bodyPr/>
        <a:lstStyle/>
        <a:p>
          <a:r>
            <a:rPr lang="ru-RU" sz="2000" dirty="0" err="1">
              <a:ln w="0"/>
              <a:effectLst>
                <a:outerShdw blurRad="38100" dist="19050" dir="2700000" algn="tl" rotWithShape="0">
                  <a:schemeClr val="dk1">
                    <a:alpha val="40000"/>
                  </a:schemeClr>
                </a:outerShdw>
              </a:effectLst>
              <a:latin typeface="+mn-lt"/>
            </a:rPr>
            <a:t>Стаття</a:t>
          </a:r>
          <a:r>
            <a:rPr lang="ru-RU" sz="2000" dirty="0">
              <a:ln w="0"/>
              <a:effectLst>
                <a:outerShdw blurRad="38100" dist="19050" dir="2700000" algn="tl" rotWithShape="0">
                  <a:schemeClr val="dk1">
                    <a:alpha val="40000"/>
                  </a:schemeClr>
                </a:outerShdw>
              </a:effectLst>
              <a:latin typeface="+mn-lt"/>
            </a:rPr>
            <a:t> 1 </a:t>
          </a:r>
          <a:r>
            <a:rPr lang="ru-RU" sz="2000" dirty="0" err="1">
              <a:ln w="0"/>
              <a:effectLst>
                <a:outerShdw blurRad="38100" dist="19050" dir="2700000" algn="tl" rotWithShape="0">
                  <a:schemeClr val="dk1">
                    <a:alpha val="40000"/>
                  </a:schemeClr>
                </a:outerShdw>
              </a:effectLst>
              <a:latin typeface="+mn-lt"/>
            </a:rPr>
            <a:t>Першого</a:t>
          </a:r>
          <a:r>
            <a:rPr lang="ru-RU" sz="2000" dirty="0">
              <a:ln w="0"/>
              <a:effectLst>
                <a:outerShdw blurRad="38100" dist="19050" dir="2700000" algn="tl" rotWithShape="0">
                  <a:schemeClr val="dk1">
                    <a:alpha val="40000"/>
                  </a:schemeClr>
                </a:outerShdw>
              </a:effectLst>
              <a:latin typeface="+mn-lt"/>
            </a:rPr>
            <a:t> протоколу </a:t>
          </a:r>
          <a:endParaRPr lang="ru-RU" sz="2000" dirty="0">
            <a:latin typeface="+mn-lt"/>
          </a:endParaRPr>
        </a:p>
      </dgm:t>
    </dgm:pt>
    <dgm:pt modelId="{C7BE6839-FC64-4B35-9240-B3FE4467A078}" type="parTrans" cxnId="{013072AF-40E2-4D45-A499-08A406FF2582}">
      <dgm:prSet/>
      <dgm:spPr/>
      <dgm:t>
        <a:bodyPr/>
        <a:lstStyle/>
        <a:p>
          <a:endParaRPr lang="ru-RU"/>
        </a:p>
      </dgm:t>
    </dgm:pt>
    <dgm:pt modelId="{23092034-CC00-489E-9D0B-5D7AB130C41A}" type="sibTrans" cxnId="{013072AF-40E2-4D45-A499-08A406FF2582}">
      <dgm:prSet/>
      <dgm:spPr/>
      <dgm:t>
        <a:bodyPr/>
        <a:lstStyle/>
        <a:p>
          <a:endParaRPr lang="ru-RU"/>
        </a:p>
      </dgm:t>
    </dgm:pt>
    <dgm:pt modelId="{CBD2E3D4-0D2B-4C2B-A508-05A6CDD15D08}">
      <dgm:prSet phldrT="[Текст]"/>
      <dgm:spPr/>
      <dgm:t>
        <a:bodyPr/>
        <a:lstStyle/>
        <a:p>
          <a:r>
            <a:rPr lang="en-US" b="1" i="0" dirty="0"/>
            <a:t>I</a:t>
          </a:r>
          <a:r>
            <a:rPr lang="ru-RU" b="1" i="0" dirty="0"/>
            <a:t> норма</a:t>
          </a:r>
          <a:r>
            <a:rPr lang="ru-RU" dirty="0"/>
            <a:t>,  яка </a:t>
          </a:r>
          <a:r>
            <a:rPr lang="ru-RU" dirty="0" err="1"/>
            <a:t>має</a:t>
          </a:r>
          <a:r>
            <a:rPr lang="ru-RU" dirty="0"/>
            <a:t>  </a:t>
          </a:r>
          <a:r>
            <a:rPr lang="ru-RU" dirty="0" err="1"/>
            <a:t>загальний</a:t>
          </a:r>
          <a:r>
            <a:rPr lang="ru-RU" dirty="0"/>
            <a:t> характер,  </a:t>
          </a:r>
          <a:r>
            <a:rPr lang="ru-RU" dirty="0" err="1"/>
            <a:t>проголошує</a:t>
          </a:r>
          <a:r>
            <a:rPr lang="ru-RU" dirty="0"/>
            <a:t> принцип мирного </a:t>
          </a:r>
          <a:r>
            <a:rPr lang="ru-RU" dirty="0" err="1"/>
            <a:t>володіння</a:t>
          </a:r>
          <a:r>
            <a:rPr lang="ru-RU" dirty="0"/>
            <a:t>  </a:t>
          </a:r>
          <a:r>
            <a:rPr lang="ru-RU" dirty="0" err="1"/>
            <a:t>майном</a:t>
          </a:r>
          <a:r>
            <a:rPr lang="ru-RU" dirty="0"/>
            <a:t>;</a:t>
          </a:r>
        </a:p>
      </dgm:t>
    </dgm:pt>
    <dgm:pt modelId="{C5EBB1A4-ECB5-47C8-BA22-DB421B7CB57D}" type="parTrans" cxnId="{0291ADEB-B8B6-4E76-9ADB-679CF5B5DCA6}">
      <dgm:prSet/>
      <dgm:spPr/>
      <dgm:t>
        <a:bodyPr/>
        <a:lstStyle/>
        <a:p>
          <a:endParaRPr lang="ru-RU"/>
        </a:p>
      </dgm:t>
    </dgm:pt>
    <dgm:pt modelId="{C39C9B6D-DF93-4AD8-96AE-04BB411313F2}" type="sibTrans" cxnId="{0291ADEB-B8B6-4E76-9ADB-679CF5B5DCA6}">
      <dgm:prSet/>
      <dgm:spPr/>
      <dgm:t>
        <a:bodyPr/>
        <a:lstStyle/>
        <a:p>
          <a:endParaRPr lang="ru-RU"/>
        </a:p>
      </dgm:t>
    </dgm:pt>
    <dgm:pt modelId="{BD2AC570-C8BF-4DD7-9E5E-B1E4FB0E20D7}">
      <dgm:prSet phldrT="[Текст]"/>
      <dgm:spPr/>
      <dgm:t>
        <a:bodyPr/>
        <a:lstStyle/>
        <a:p>
          <a:r>
            <a:rPr lang="en-US" b="1" dirty="0"/>
            <a:t>II</a:t>
          </a:r>
          <a:r>
            <a:rPr lang="ru-RU" b="1" dirty="0"/>
            <a:t>  норма </a:t>
          </a:r>
          <a:r>
            <a:rPr lang="ru-RU" dirty="0" err="1"/>
            <a:t>стосується</a:t>
          </a:r>
          <a:r>
            <a:rPr lang="ru-RU" dirty="0"/>
            <a:t> </a:t>
          </a:r>
          <a:r>
            <a:rPr lang="ru-RU" dirty="0" err="1"/>
            <a:t>випадків</a:t>
          </a:r>
          <a:r>
            <a:rPr lang="ru-RU" dirty="0"/>
            <a:t> </a:t>
          </a:r>
          <a:r>
            <a:rPr lang="ru-RU" dirty="0" err="1"/>
            <a:t>позбавлення</a:t>
          </a:r>
          <a:r>
            <a:rPr lang="ru-RU" dirty="0"/>
            <a:t> майна і </a:t>
          </a:r>
          <a:r>
            <a:rPr lang="ru-RU" dirty="0" err="1"/>
            <a:t>підпорядковує</a:t>
          </a:r>
          <a:r>
            <a:rPr lang="ru-RU" dirty="0"/>
            <a:t> </a:t>
          </a:r>
          <a:r>
            <a:rPr lang="ru-RU" dirty="0" err="1"/>
            <a:t>його</a:t>
          </a:r>
          <a:r>
            <a:rPr lang="ru-RU" dirty="0"/>
            <a:t> </a:t>
          </a:r>
          <a:r>
            <a:rPr lang="ru-RU" dirty="0" err="1"/>
            <a:t>певним</a:t>
          </a:r>
          <a:r>
            <a:rPr lang="ru-RU" dirty="0"/>
            <a:t> </a:t>
          </a:r>
          <a:r>
            <a:rPr lang="ru-RU" dirty="0" err="1"/>
            <a:t>умовам</a:t>
          </a:r>
          <a:endParaRPr lang="ru-RU" dirty="0"/>
        </a:p>
      </dgm:t>
    </dgm:pt>
    <dgm:pt modelId="{2CF42E7C-487B-4D7D-8A58-EF0172C2D3E0}" type="parTrans" cxnId="{E9303BEB-C24A-4C64-8728-310F0A5E283A}">
      <dgm:prSet/>
      <dgm:spPr/>
      <dgm:t>
        <a:bodyPr/>
        <a:lstStyle/>
        <a:p>
          <a:endParaRPr lang="ru-RU"/>
        </a:p>
      </dgm:t>
    </dgm:pt>
    <dgm:pt modelId="{345E9ACD-F69B-4078-B4C6-8ABC2705C101}" type="sibTrans" cxnId="{E9303BEB-C24A-4C64-8728-310F0A5E283A}">
      <dgm:prSet/>
      <dgm:spPr/>
      <dgm:t>
        <a:bodyPr/>
        <a:lstStyle/>
        <a:p>
          <a:endParaRPr lang="ru-RU"/>
        </a:p>
      </dgm:t>
    </dgm:pt>
    <dgm:pt modelId="{0229F3CD-51E0-4562-94BB-16CA6AC07B68}">
      <dgm:prSet phldrT="[Текст]" custT="1"/>
      <dgm:spPr/>
      <dgm:t>
        <a:bodyPr/>
        <a:lstStyle/>
        <a:p>
          <a:r>
            <a:rPr lang="en-US" sz="1100" b="1" dirty="0"/>
            <a:t>III</a:t>
          </a:r>
          <a:r>
            <a:rPr lang="ru-RU" sz="1100" b="1" dirty="0"/>
            <a:t>  норма</a:t>
          </a:r>
          <a:r>
            <a:rPr lang="ru-RU" sz="1100" dirty="0"/>
            <a:t>  </a:t>
          </a:r>
          <a:r>
            <a:rPr lang="ru-RU" sz="1100" dirty="0" err="1"/>
            <a:t>визнає</a:t>
          </a:r>
          <a:r>
            <a:rPr lang="ru-RU" sz="1100" dirty="0"/>
            <a:t>,  </a:t>
          </a:r>
          <a:r>
            <a:rPr lang="ru-RU" sz="1100" dirty="0" err="1"/>
            <a:t>що</a:t>
          </a:r>
          <a:r>
            <a:rPr lang="ru-RU" sz="1100" dirty="0"/>
            <a:t>  </a:t>
          </a:r>
          <a:r>
            <a:rPr lang="ru-RU" sz="1100" dirty="0" err="1"/>
            <a:t>держави</a:t>
          </a:r>
          <a:r>
            <a:rPr lang="ru-RU" sz="1100" dirty="0"/>
            <a:t> </a:t>
          </a:r>
          <a:r>
            <a:rPr lang="ru-RU" sz="1100" dirty="0" err="1"/>
            <a:t>мають</a:t>
          </a:r>
          <a:r>
            <a:rPr lang="ru-RU" sz="1100" dirty="0"/>
            <a:t> право,  </a:t>
          </a:r>
          <a:r>
            <a:rPr lang="ru-RU" sz="1100" dirty="0" err="1"/>
            <a:t>зокрема</a:t>
          </a:r>
          <a:r>
            <a:rPr lang="ru-RU" sz="1100" dirty="0"/>
            <a:t>, </a:t>
          </a:r>
          <a:r>
            <a:rPr lang="ru-RU" sz="1100" dirty="0" err="1"/>
            <a:t>контролювати</a:t>
          </a:r>
          <a:r>
            <a:rPr lang="ru-RU" sz="1100" dirty="0"/>
            <a:t>   </a:t>
          </a:r>
          <a:r>
            <a:rPr lang="ru-RU" sz="1100" dirty="0" err="1"/>
            <a:t>використання</a:t>
          </a:r>
          <a:r>
            <a:rPr lang="ru-RU" sz="1100" dirty="0"/>
            <a:t>   майна,   </a:t>
          </a:r>
          <a:r>
            <a:rPr lang="ru-RU" sz="1100" dirty="0" err="1"/>
            <a:t>відповідно</a:t>
          </a:r>
          <a:r>
            <a:rPr lang="ru-RU" sz="1100" dirty="0"/>
            <a:t>   до   </a:t>
          </a:r>
          <a:r>
            <a:rPr lang="ru-RU" sz="1100" dirty="0" err="1"/>
            <a:t>загальних</a:t>
          </a:r>
          <a:r>
            <a:rPr lang="ru-RU" sz="1100" dirty="0"/>
            <a:t> </a:t>
          </a:r>
          <a:r>
            <a:rPr lang="ru-RU" sz="1100" dirty="0" err="1"/>
            <a:t>інтересів</a:t>
          </a:r>
          <a:r>
            <a:rPr lang="ru-RU" sz="1100" dirty="0"/>
            <a:t>,   шляхом   </a:t>
          </a:r>
          <a:r>
            <a:rPr lang="ru-RU" sz="1100" dirty="0" err="1"/>
            <a:t>запровадження</a:t>
          </a:r>
          <a:r>
            <a:rPr lang="ru-RU" sz="1100" dirty="0"/>
            <a:t>  </a:t>
          </a:r>
          <a:r>
            <a:rPr lang="ru-RU" sz="1100" dirty="0" err="1"/>
            <a:t>законів</a:t>
          </a:r>
          <a:r>
            <a:rPr lang="ru-RU" sz="1100" dirty="0"/>
            <a:t>,  </a:t>
          </a:r>
          <a:r>
            <a:rPr lang="ru-RU" sz="1100" dirty="0" err="1"/>
            <a:t>які</a:t>
          </a:r>
          <a:r>
            <a:rPr lang="ru-RU" sz="1100" dirty="0"/>
            <a:t>  вони  </a:t>
          </a:r>
          <a:r>
            <a:rPr lang="ru-RU" sz="1100" dirty="0" err="1"/>
            <a:t>вважають</a:t>
          </a:r>
          <a:r>
            <a:rPr lang="ru-RU" sz="1100" dirty="0"/>
            <a:t>  </a:t>
          </a:r>
          <a:r>
            <a:rPr lang="ru-RU" sz="1100" dirty="0" err="1"/>
            <a:t>необхідними</a:t>
          </a:r>
          <a:r>
            <a:rPr lang="ru-RU" sz="1100" dirty="0"/>
            <a:t> для </a:t>
          </a:r>
          <a:r>
            <a:rPr lang="ru-RU" sz="1100" dirty="0" err="1"/>
            <a:t>забезпечення</a:t>
          </a:r>
          <a:r>
            <a:rPr lang="ru-RU" sz="1100" dirty="0"/>
            <a:t> </a:t>
          </a:r>
          <a:r>
            <a:rPr lang="ru-RU" sz="1100" dirty="0" err="1"/>
            <a:t>такої</a:t>
          </a:r>
          <a:r>
            <a:rPr lang="ru-RU" sz="1100" dirty="0"/>
            <a:t>  мети</a:t>
          </a:r>
        </a:p>
      </dgm:t>
    </dgm:pt>
    <dgm:pt modelId="{C11C853E-1F12-4194-97FD-9FCEED58F98E}" type="parTrans" cxnId="{0BEFE6E1-8829-4C0E-8ACB-532310D434A3}">
      <dgm:prSet/>
      <dgm:spPr/>
      <dgm:t>
        <a:bodyPr/>
        <a:lstStyle/>
        <a:p>
          <a:endParaRPr lang="ru-RU"/>
        </a:p>
      </dgm:t>
    </dgm:pt>
    <dgm:pt modelId="{DA460EE3-AA22-41DF-A62F-4618EB47B20E}" type="sibTrans" cxnId="{0BEFE6E1-8829-4C0E-8ACB-532310D434A3}">
      <dgm:prSet/>
      <dgm:spPr/>
      <dgm:t>
        <a:bodyPr/>
        <a:lstStyle/>
        <a:p>
          <a:endParaRPr lang="ru-RU"/>
        </a:p>
      </dgm:t>
    </dgm:pt>
    <dgm:pt modelId="{6487FD9F-6470-41E2-B809-4D3E1B38728D}" type="pres">
      <dgm:prSet presAssocID="{08BCF48B-57FA-4001-90D0-C7F9D21E6760}" presName="Name0" presStyleCnt="0">
        <dgm:presLayoutVars>
          <dgm:chPref val="1"/>
          <dgm:dir/>
          <dgm:animOne val="branch"/>
          <dgm:animLvl val="lvl"/>
          <dgm:resizeHandles val="exact"/>
        </dgm:presLayoutVars>
      </dgm:prSet>
      <dgm:spPr/>
    </dgm:pt>
    <dgm:pt modelId="{03CB2FFD-824C-4C6C-9118-DE3CDF4CC3D6}" type="pres">
      <dgm:prSet presAssocID="{86E456A4-CDF0-40F8-A9AE-559525970888}" presName="root1" presStyleCnt="0"/>
      <dgm:spPr/>
    </dgm:pt>
    <dgm:pt modelId="{BFFB3BA1-09AC-4A50-84F5-D656516F6BF6}" type="pres">
      <dgm:prSet presAssocID="{86E456A4-CDF0-40F8-A9AE-559525970888}" presName="LevelOneTextNode" presStyleLbl="node0" presStyleIdx="0" presStyleCnt="1">
        <dgm:presLayoutVars>
          <dgm:chPref val="3"/>
        </dgm:presLayoutVars>
      </dgm:prSet>
      <dgm:spPr/>
    </dgm:pt>
    <dgm:pt modelId="{C97C3EE4-FD28-4FC7-813C-7972ED184EC9}" type="pres">
      <dgm:prSet presAssocID="{86E456A4-CDF0-40F8-A9AE-559525970888}" presName="level2hierChild" presStyleCnt="0"/>
      <dgm:spPr/>
    </dgm:pt>
    <dgm:pt modelId="{78A2E742-BA34-4C00-B38A-2BB37A422B42}" type="pres">
      <dgm:prSet presAssocID="{C5EBB1A4-ECB5-47C8-BA22-DB421B7CB57D}" presName="conn2-1" presStyleLbl="parChTrans1D2" presStyleIdx="0" presStyleCnt="3"/>
      <dgm:spPr/>
    </dgm:pt>
    <dgm:pt modelId="{E41FCCAA-D2C5-4541-A3D2-185F2FE46750}" type="pres">
      <dgm:prSet presAssocID="{C5EBB1A4-ECB5-47C8-BA22-DB421B7CB57D}" presName="connTx" presStyleLbl="parChTrans1D2" presStyleIdx="0" presStyleCnt="3"/>
      <dgm:spPr/>
    </dgm:pt>
    <dgm:pt modelId="{E7578DFC-6094-432F-8D78-14FA06D15370}" type="pres">
      <dgm:prSet presAssocID="{CBD2E3D4-0D2B-4C2B-A508-05A6CDD15D08}" presName="root2" presStyleCnt="0"/>
      <dgm:spPr/>
    </dgm:pt>
    <dgm:pt modelId="{F2BD8982-7C26-46EB-BF35-173411681632}" type="pres">
      <dgm:prSet presAssocID="{CBD2E3D4-0D2B-4C2B-A508-05A6CDD15D08}" presName="LevelTwoTextNode" presStyleLbl="node2" presStyleIdx="0" presStyleCnt="3" custScaleX="124042">
        <dgm:presLayoutVars>
          <dgm:chPref val="3"/>
        </dgm:presLayoutVars>
      </dgm:prSet>
      <dgm:spPr/>
    </dgm:pt>
    <dgm:pt modelId="{82DF1E25-1522-412F-A884-0C86246FA55A}" type="pres">
      <dgm:prSet presAssocID="{CBD2E3D4-0D2B-4C2B-A508-05A6CDD15D08}" presName="level3hierChild" presStyleCnt="0"/>
      <dgm:spPr/>
    </dgm:pt>
    <dgm:pt modelId="{0E3D939C-4F45-488E-B663-D31B3F7D55A6}" type="pres">
      <dgm:prSet presAssocID="{2CF42E7C-487B-4D7D-8A58-EF0172C2D3E0}" presName="conn2-1" presStyleLbl="parChTrans1D2" presStyleIdx="1" presStyleCnt="3"/>
      <dgm:spPr/>
    </dgm:pt>
    <dgm:pt modelId="{7A0911D1-851D-4A27-AA66-D6C7053B9CED}" type="pres">
      <dgm:prSet presAssocID="{2CF42E7C-487B-4D7D-8A58-EF0172C2D3E0}" presName="connTx" presStyleLbl="parChTrans1D2" presStyleIdx="1" presStyleCnt="3"/>
      <dgm:spPr/>
    </dgm:pt>
    <dgm:pt modelId="{B921EB86-E2DB-4338-B5C0-AC0714E3EDE3}" type="pres">
      <dgm:prSet presAssocID="{BD2AC570-C8BF-4DD7-9E5E-B1E4FB0E20D7}" presName="root2" presStyleCnt="0"/>
      <dgm:spPr/>
    </dgm:pt>
    <dgm:pt modelId="{E0E34963-DD64-4244-9901-7BB92F8821E9}" type="pres">
      <dgm:prSet presAssocID="{BD2AC570-C8BF-4DD7-9E5E-B1E4FB0E20D7}" presName="LevelTwoTextNode" presStyleLbl="node2" presStyleIdx="1" presStyleCnt="3" custScaleX="124841">
        <dgm:presLayoutVars>
          <dgm:chPref val="3"/>
        </dgm:presLayoutVars>
      </dgm:prSet>
      <dgm:spPr/>
    </dgm:pt>
    <dgm:pt modelId="{79839879-843F-43A1-B937-7CF203DAE52A}" type="pres">
      <dgm:prSet presAssocID="{BD2AC570-C8BF-4DD7-9E5E-B1E4FB0E20D7}" presName="level3hierChild" presStyleCnt="0"/>
      <dgm:spPr/>
    </dgm:pt>
    <dgm:pt modelId="{581FC084-9E6F-4EBC-AD95-68A6E831E432}" type="pres">
      <dgm:prSet presAssocID="{C11C853E-1F12-4194-97FD-9FCEED58F98E}" presName="conn2-1" presStyleLbl="parChTrans1D2" presStyleIdx="2" presStyleCnt="3"/>
      <dgm:spPr/>
    </dgm:pt>
    <dgm:pt modelId="{CFF2E76A-1F56-49A3-9512-8BCFDE30D43C}" type="pres">
      <dgm:prSet presAssocID="{C11C853E-1F12-4194-97FD-9FCEED58F98E}" presName="connTx" presStyleLbl="parChTrans1D2" presStyleIdx="2" presStyleCnt="3"/>
      <dgm:spPr/>
    </dgm:pt>
    <dgm:pt modelId="{0663037C-CE9B-4A91-8D7B-44C8E3FE33A4}" type="pres">
      <dgm:prSet presAssocID="{0229F3CD-51E0-4562-94BB-16CA6AC07B68}" presName="root2" presStyleCnt="0"/>
      <dgm:spPr/>
    </dgm:pt>
    <dgm:pt modelId="{29F7EC61-420C-466B-A461-2C0CB79C22F9}" type="pres">
      <dgm:prSet presAssocID="{0229F3CD-51E0-4562-94BB-16CA6AC07B68}" presName="LevelTwoTextNode" presStyleLbl="node2" presStyleIdx="2" presStyleCnt="3" custScaleX="122378" custScaleY="192430">
        <dgm:presLayoutVars>
          <dgm:chPref val="3"/>
        </dgm:presLayoutVars>
      </dgm:prSet>
      <dgm:spPr/>
    </dgm:pt>
    <dgm:pt modelId="{7D7B09C6-E9AA-4859-A8C2-F169A99614BA}" type="pres">
      <dgm:prSet presAssocID="{0229F3CD-51E0-4562-94BB-16CA6AC07B68}" presName="level3hierChild" presStyleCnt="0"/>
      <dgm:spPr/>
    </dgm:pt>
  </dgm:ptLst>
  <dgm:cxnLst>
    <dgm:cxn modelId="{F8F4C00C-2F61-4184-9C8A-27275FDBBE65}" type="presOf" srcId="{08BCF48B-57FA-4001-90D0-C7F9D21E6760}" destId="{6487FD9F-6470-41E2-B809-4D3E1B38728D}" srcOrd="0" destOrd="0" presId="urn:microsoft.com/office/officeart/2008/layout/HorizontalMultiLevelHierarchy"/>
    <dgm:cxn modelId="{A97D8A5D-81D5-4666-809C-CE81D083487E}" type="presOf" srcId="{86E456A4-CDF0-40F8-A9AE-559525970888}" destId="{BFFB3BA1-09AC-4A50-84F5-D656516F6BF6}" srcOrd="0" destOrd="0" presId="urn:microsoft.com/office/officeart/2008/layout/HorizontalMultiLevelHierarchy"/>
    <dgm:cxn modelId="{D6684453-780A-4DDA-AF80-3E76AAB5194D}" type="presOf" srcId="{C5EBB1A4-ECB5-47C8-BA22-DB421B7CB57D}" destId="{E41FCCAA-D2C5-4541-A3D2-185F2FE46750}" srcOrd="1" destOrd="0" presId="urn:microsoft.com/office/officeart/2008/layout/HorizontalMultiLevelHierarchy"/>
    <dgm:cxn modelId="{29936E76-9625-45D7-9350-6324539E7CFB}" type="presOf" srcId="{CBD2E3D4-0D2B-4C2B-A508-05A6CDD15D08}" destId="{F2BD8982-7C26-46EB-BF35-173411681632}" srcOrd="0" destOrd="0" presId="urn:microsoft.com/office/officeart/2008/layout/HorizontalMultiLevelHierarchy"/>
    <dgm:cxn modelId="{A1411785-A05E-4325-83B2-4E695FA62192}" type="presOf" srcId="{C11C853E-1F12-4194-97FD-9FCEED58F98E}" destId="{CFF2E76A-1F56-49A3-9512-8BCFDE30D43C}" srcOrd="1" destOrd="0" presId="urn:microsoft.com/office/officeart/2008/layout/HorizontalMultiLevelHierarchy"/>
    <dgm:cxn modelId="{112DC98C-42B4-4F82-8D60-9FA74380CF0C}" type="presOf" srcId="{2CF42E7C-487B-4D7D-8A58-EF0172C2D3E0}" destId="{0E3D939C-4F45-488E-B663-D31B3F7D55A6}" srcOrd="0" destOrd="0" presId="urn:microsoft.com/office/officeart/2008/layout/HorizontalMultiLevelHierarchy"/>
    <dgm:cxn modelId="{013072AF-40E2-4D45-A499-08A406FF2582}" srcId="{08BCF48B-57FA-4001-90D0-C7F9D21E6760}" destId="{86E456A4-CDF0-40F8-A9AE-559525970888}" srcOrd="0" destOrd="0" parTransId="{C7BE6839-FC64-4B35-9240-B3FE4467A078}" sibTransId="{23092034-CC00-489E-9D0B-5D7AB130C41A}"/>
    <dgm:cxn modelId="{D45147BC-C130-47F5-8E19-3641D0CA8622}" type="presOf" srcId="{0229F3CD-51E0-4562-94BB-16CA6AC07B68}" destId="{29F7EC61-420C-466B-A461-2C0CB79C22F9}" srcOrd="0" destOrd="0" presId="urn:microsoft.com/office/officeart/2008/layout/HorizontalMultiLevelHierarchy"/>
    <dgm:cxn modelId="{7C563EBF-EA2C-4B35-BAEF-BFDB4D54CE96}" type="presOf" srcId="{C5EBB1A4-ECB5-47C8-BA22-DB421B7CB57D}" destId="{78A2E742-BA34-4C00-B38A-2BB37A422B42}" srcOrd="0" destOrd="0" presId="urn:microsoft.com/office/officeart/2008/layout/HorizontalMultiLevelHierarchy"/>
    <dgm:cxn modelId="{34DC80D1-36FE-49D0-869A-82525A619841}" type="presOf" srcId="{2CF42E7C-487B-4D7D-8A58-EF0172C2D3E0}" destId="{7A0911D1-851D-4A27-AA66-D6C7053B9CED}" srcOrd="1" destOrd="0" presId="urn:microsoft.com/office/officeart/2008/layout/HorizontalMultiLevelHierarchy"/>
    <dgm:cxn modelId="{0BEFE6E1-8829-4C0E-8ACB-532310D434A3}" srcId="{86E456A4-CDF0-40F8-A9AE-559525970888}" destId="{0229F3CD-51E0-4562-94BB-16CA6AC07B68}" srcOrd="2" destOrd="0" parTransId="{C11C853E-1F12-4194-97FD-9FCEED58F98E}" sibTransId="{DA460EE3-AA22-41DF-A62F-4618EB47B20E}"/>
    <dgm:cxn modelId="{77DD4BE7-7FC2-4B1E-9DC8-AD9C4CE6ACDA}" type="presOf" srcId="{C11C853E-1F12-4194-97FD-9FCEED58F98E}" destId="{581FC084-9E6F-4EBC-AD95-68A6E831E432}" srcOrd="0" destOrd="0" presId="urn:microsoft.com/office/officeart/2008/layout/HorizontalMultiLevelHierarchy"/>
    <dgm:cxn modelId="{E9303BEB-C24A-4C64-8728-310F0A5E283A}" srcId="{86E456A4-CDF0-40F8-A9AE-559525970888}" destId="{BD2AC570-C8BF-4DD7-9E5E-B1E4FB0E20D7}" srcOrd="1" destOrd="0" parTransId="{2CF42E7C-487B-4D7D-8A58-EF0172C2D3E0}" sibTransId="{345E9ACD-F69B-4078-B4C6-8ABC2705C101}"/>
    <dgm:cxn modelId="{0291ADEB-B8B6-4E76-9ADB-679CF5B5DCA6}" srcId="{86E456A4-CDF0-40F8-A9AE-559525970888}" destId="{CBD2E3D4-0D2B-4C2B-A508-05A6CDD15D08}" srcOrd="0" destOrd="0" parTransId="{C5EBB1A4-ECB5-47C8-BA22-DB421B7CB57D}" sibTransId="{C39C9B6D-DF93-4AD8-96AE-04BB411313F2}"/>
    <dgm:cxn modelId="{588E2BEF-890E-4A42-A42E-7FB3DA0AC2C6}" type="presOf" srcId="{BD2AC570-C8BF-4DD7-9E5E-B1E4FB0E20D7}" destId="{E0E34963-DD64-4244-9901-7BB92F8821E9}" srcOrd="0" destOrd="0" presId="urn:microsoft.com/office/officeart/2008/layout/HorizontalMultiLevelHierarchy"/>
    <dgm:cxn modelId="{CDD09C41-B791-4EA9-8172-7F10C83FF65C}" type="presParOf" srcId="{6487FD9F-6470-41E2-B809-4D3E1B38728D}" destId="{03CB2FFD-824C-4C6C-9118-DE3CDF4CC3D6}" srcOrd="0" destOrd="0" presId="urn:microsoft.com/office/officeart/2008/layout/HorizontalMultiLevelHierarchy"/>
    <dgm:cxn modelId="{FE61D452-2C61-4283-A78B-B24E56D2C5D8}" type="presParOf" srcId="{03CB2FFD-824C-4C6C-9118-DE3CDF4CC3D6}" destId="{BFFB3BA1-09AC-4A50-84F5-D656516F6BF6}" srcOrd="0" destOrd="0" presId="urn:microsoft.com/office/officeart/2008/layout/HorizontalMultiLevelHierarchy"/>
    <dgm:cxn modelId="{1CA6BF34-A32E-456A-8FE1-E5C16A2D189C}" type="presParOf" srcId="{03CB2FFD-824C-4C6C-9118-DE3CDF4CC3D6}" destId="{C97C3EE4-FD28-4FC7-813C-7972ED184EC9}" srcOrd="1" destOrd="0" presId="urn:microsoft.com/office/officeart/2008/layout/HorizontalMultiLevelHierarchy"/>
    <dgm:cxn modelId="{CBF3BF47-82A9-45F2-AC1E-D2C9D30306B8}" type="presParOf" srcId="{C97C3EE4-FD28-4FC7-813C-7972ED184EC9}" destId="{78A2E742-BA34-4C00-B38A-2BB37A422B42}" srcOrd="0" destOrd="0" presId="urn:microsoft.com/office/officeart/2008/layout/HorizontalMultiLevelHierarchy"/>
    <dgm:cxn modelId="{7455B236-554C-415C-9702-C5F7189A87CD}" type="presParOf" srcId="{78A2E742-BA34-4C00-B38A-2BB37A422B42}" destId="{E41FCCAA-D2C5-4541-A3D2-185F2FE46750}" srcOrd="0" destOrd="0" presId="urn:microsoft.com/office/officeart/2008/layout/HorizontalMultiLevelHierarchy"/>
    <dgm:cxn modelId="{03F38A03-3646-4E23-8A07-3B05CB8E9749}" type="presParOf" srcId="{C97C3EE4-FD28-4FC7-813C-7972ED184EC9}" destId="{E7578DFC-6094-432F-8D78-14FA06D15370}" srcOrd="1" destOrd="0" presId="urn:microsoft.com/office/officeart/2008/layout/HorizontalMultiLevelHierarchy"/>
    <dgm:cxn modelId="{2CC5BF6F-A646-48B6-BB93-1234E93B9827}" type="presParOf" srcId="{E7578DFC-6094-432F-8D78-14FA06D15370}" destId="{F2BD8982-7C26-46EB-BF35-173411681632}" srcOrd="0" destOrd="0" presId="urn:microsoft.com/office/officeart/2008/layout/HorizontalMultiLevelHierarchy"/>
    <dgm:cxn modelId="{DCA40255-2B0E-4667-B62E-4640EE94788D}" type="presParOf" srcId="{E7578DFC-6094-432F-8D78-14FA06D15370}" destId="{82DF1E25-1522-412F-A884-0C86246FA55A}" srcOrd="1" destOrd="0" presId="urn:microsoft.com/office/officeart/2008/layout/HorizontalMultiLevelHierarchy"/>
    <dgm:cxn modelId="{50A034CD-B1FB-4BAD-8825-EC6AEE12AA3A}" type="presParOf" srcId="{C97C3EE4-FD28-4FC7-813C-7972ED184EC9}" destId="{0E3D939C-4F45-488E-B663-D31B3F7D55A6}" srcOrd="2" destOrd="0" presId="urn:microsoft.com/office/officeart/2008/layout/HorizontalMultiLevelHierarchy"/>
    <dgm:cxn modelId="{94BF40B3-1DAF-4308-BE4F-9115055EEC58}" type="presParOf" srcId="{0E3D939C-4F45-488E-B663-D31B3F7D55A6}" destId="{7A0911D1-851D-4A27-AA66-D6C7053B9CED}" srcOrd="0" destOrd="0" presId="urn:microsoft.com/office/officeart/2008/layout/HorizontalMultiLevelHierarchy"/>
    <dgm:cxn modelId="{23AB8B1B-E02D-4831-9451-E635C38D4B25}" type="presParOf" srcId="{C97C3EE4-FD28-4FC7-813C-7972ED184EC9}" destId="{B921EB86-E2DB-4338-B5C0-AC0714E3EDE3}" srcOrd="3" destOrd="0" presId="urn:microsoft.com/office/officeart/2008/layout/HorizontalMultiLevelHierarchy"/>
    <dgm:cxn modelId="{5F53BFD6-0301-4AB4-936C-6F8F094D7AEB}" type="presParOf" srcId="{B921EB86-E2DB-4338-B5C0-AC0714E3EDE3}" destId="{E0E34963-DD64-4244-9901-7BB92F8821E9}" srcOrd="0" destOrd="0" presId="urn:microsoft.com/office/officeart/2008/layout/HorizontalMultiLevelHierarchy"/>
    <dgm:cxn modelId="{60D31B9C-8C55-4470-9DA2-1E21ADF2F325}" type="presParOf" srcId="{B921EB86-E2DB-4338-B5C0-AC0714E3EDE3}" destId="{79839879-843F-43A1-B937-7CF203DAE52A}" srcOrd="1" destOrd="0" presId="urn:microsoft.com/office/officeart/2008/layout/HorizontalMultiLevelHierarchy"/>
    <dgm:cxn modelId="{161A4BAE-286A-4922-B4C5-42D81233B805}" type="presParOf" srcId="{C97C3EE4-FD28-4FC7-813C-7972ED184EC9}" destId="{581FC084-9E6F-4EBC-AD95-68A6E831E432}" srcOrd="4" destOrd="0" presId="urn:microsoft.com/office/officeart/2008/layout/HorizontalMultiLevelHierarchy"/>
    <dgm:cxn modelId="{A6CF99CB-D51A-4072-A615-A5F93D085531}" type="presParOf" srcId="{581FC084-9E6F-4EBC-AD95-68A6E831E432}" destId="{CFF2E76A-1F56-49A3-9512-8BCFDE30D43C}" srcOrd="0" destOrd="0" presId="urn:microsoft.com/office/officeart/2008/layout/HorizontalMultiLevelHierarchy"/>
    <dgm:cxn modelId="{507A208A-38CD-4FC7-ABF2-1D6A10DB87D2}" type="presParOf" srcId="{C97C3EE4-FD28-4FC7-813C-7972ED184EC9}" destId="{0663037C-CE9B-4A91-8D7B-44C8E3FE33A4}" srcOrd="5" destOrd="0" presId="urn:microsoft.com/office/officeart/2008/layout/HorizontalMultiLevelHierarchy"/>
    <dgm:cxn modelId="{5AABCC1D-4A98-4F78-BA11-30CC96A76521}" type="presParOf" srcId="{0663037C-CE9B-4A91-8D7B-44C8E3FE33A4}" destId="{29F7EC61-420C-466B-A461-2C0CB79C22F9}" srcOrd="0" destOrd="0" presId="urn:microsoft.com/office/officeart/2008/layout/HorizontalMultiLevelHierarchy"/>
    <dgm:cxn modelId="{69384DEF-C40E-420B-9542-CEBEE41F36D6}" type="presParOf" srcId="{0663037C-CE9B-4A91-8D7B-44C8E3FE33A4}" destId="{7D7B09C6-E9AA-4859-A8C2-F169A99614B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FC084-9E6F-4EBC-AD95-68A6E831E432}">
      <dsp:nvSpPr>
        <dsp:cNvPr id="0" name=""/>
        <dsp:cNvSpPr/>
      </dsp:nvSpPr>
      <dsp:spPr>
        <a:xfrm>
          <a:off x="3563468" y="1653938"/>
          <a:ext cx="411489" cy="784087"/>
        </a:xfrm>
        <a:custGeom>
          <a:avLst/>
          <a:gdLst/>
          <a:ahLst/>
          <a:cxnLst/>
          <a:rect l="0" t="0" r="0" b="0"/>
          <a:pathLst>
            <a:path>
              <a:moveTo>
                <a:pt x="0" y="0"/>
              </a:moveTo>
              <a:lnTo>
                <a:pt x="205744" y="0"/>
              </a:lnTo>
              <a:lnTo>
                <a:pt x="205744" y="784087"/>
              </a:lnTo>
              <a:lnTo>
                <a:pt x="411489" y="784087"/>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3747075" y="2023845"/>
        <a:ext cx="44275" cy="44275"/>
      </dsp:txXfrm>
    </dsp:sp>
    <dsp:sp modelId="{0E3D939C-4F45-488E-B663-D31B3F7D55A6}">
      <dsp:nvSpPr>
        <dsp:cNvPr id="0" name=""/>
        <dsp:cNvSpPr/>
      </dsp:nvSpPr>
      <dsp:spPr>
        <a:xfrm>
          <a:off x="3563468" y="1364046"/>
          <a:ext cx="411489" cy="289892"/>
        </a:xfrm>
        <a:custGeom>
          <a:avLst/>
          <a:gdLst/>
          <a:ahLst/>
          <a:cxnLst/>
          <a:rect l="0" t="0" r="0" b="0"/>
          <a:pathLst>
            <a:path>
              <a:moveTo>
                <a:pt x="0" y="289892"/>
              </a:moveTo>
              <a:lnTo>
                <a:pt x="205744" y="289892"/>
              </a:lnTo>
              <a:lnTo>
                <a:pt x="205744" y="0"/>
              </a:lnTo>
              <a:lnTo>
                <a:pt x="411489"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3756629" y="1496408"/>
        <a:ext cx="25167" cy="25167"/>
      </dsp:txXfrm>
    </dsp:sp>
    <dsp:sp modelId="{78A2E742-BA34-4C00-B38A-2BB37A422B42}">
      <dsp:nvSpPr>
        <dsp:cNvPr id="0" name=""/>
        <dsp:cNvSpPr/>
      </dsp:nvSpPr>
      <dsp:spPr>
        <a:xfrm>
          <a:off x="3563468" y="579958"/>
          <a:ext cx="411489" cy="1073980"/>
        </a:xfrm>
        <a:custGeom>
          <a:avLst/>
          <a:gdLst/>
          <a:ahLst/>
          <a:cxnLst/>
          <a:rect l="0" t="0" r="0" b="0"/>
          <a:pathLst>
            <a:path>
              <a:moveTo>
                <a:pt x="0" y="1073980"/>
              </a:moveTo>
              <a:lnTo>
                <a:pt x="205744" y="1073980"/>
              </a:lnTo>
              <a:lnTo>
                <a:pt x="205744" y="0"/>
              </a:lnTo>
              <a:lnTo>
                <a:pt x="411489"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3740460" y="1088196"/>
        <a:ext cx="57505" cy="57505"/>
      </dsp:txXfrm>
    </dsp:sp>
    <dsp:sp modelId="{BFFB3BA1-09AC-4A50-84F5-D656516F6BF6}">
      <dsp:nvSpPr>
        <dsp:cNvPr id="0" name=""/>
        <dsp:cNvSpPr/>
      </dsp:nvSpPr>
      <dsp:spPr>
        <a:xfrm rot="16200000">
          <a:off x="1599123" y="1340304"/>
          <a:ext cx="3301420" cy="627269"/>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err="1">
              <a:ln w="0"/>
              <a:effectLst>
                <a:outerShdw blurRad="38100" dist="19050" dir="2700000" algn="tl" rotWithShape="0">
                  <a:schemeClr val="dk1">
                    <a:alpha val="40000"/>
                  </a:schemeClr>
                </a:outerShdw>
              </a:effectLst>
              <a:latin typeface="+mn-lt"/>
            </a:rPr>
            <a:t>Стаття</a:t>
          </a:r>
          <a:r>
            <a:rPr lang="ru-RU" sz="2000" kern="1200" dirty="0">
              <a:ln w="0"/>
              <a:effectLst>
                <a:outerShdw blurRad="38100" dist="19050" dir="2700000" algn="tl" rotWithShape="0">
                  <a:schemeClr val="dk1">
                    <a:alpha val="40000"/>
                  </a:schemeClr>
                </a:outerShdw>
              </a:effectLst>
              <a:latin typeface="+mn-lt"/>
            </a:rPr>
            <a:t> 1 </a:t>
          </a:r>
          <a:r>
            <a:rPr lang="ru-RU" sz="2000" kern="1200" dirty="0" err="1">
              <a:ln w="0"/>
              <a:effectLst>
                <a:outerShdw blurRad="38100" dist="19050" dir="2700000" algn="tl" rotWithShape="0">
                  <a:schemeClr val="dk1">
                    <a:alpha val="40000"/>
                  </a:schemeClr>
                </a:outerShdw>
              </a:effectLst>
              <a:latin typeface="+mn-lt"/>
            </a:rPr>
            <a:t>Першого</a:t>
          </a:r>
          <a:r>
            <a:rPr lang="ru-RU" sz="2000" kern="1200" dirty="0">
              <a:ln w="0"/>
              <a:effectLst>
                <a:outerShdw blurRad="38100" dist="19050" dir="2700000" algn="tl" rotWithShape="0">
                  <a:schemeClr val="dk1">
                    <a:alpha val="40000"/>
                  </a:schemeClr>
                </a:outerShdw>
              </a:effectLst>
              <a:latin typeface="+mn-lt"/>
            </a:rPr>
            <a:t> протоколу </a:t>
          </a:r>
          <a:endParaRPr lang="ru-RU" sz="2000" kern="1200" dirty="0">
            <a:latin typeface="+mn-lt"/>
          </a:endParaRPr>
        </a:p>
      </dsp:txBody>
      <dsp:txXfrm>
        <a:off x="1599123" y="1340304"/>
        <a:ext cx="3301420" cy="627269"/>
      </dsp:txXfrm>
    </dsp:sp>
    <dsp:sp modelId="{F2BD8982-7C26-46EB-BF35-173411681632}">
      <dsp:nvSpPr>
        <dsp:cNvPr id="0" name=""/>
        <dsp:cNvSpPr/>
      </dsp:nvSpPr>
      <dsp:spPr>
        <a:xfrm>
          <a:off x="3974957" y="266323"/>
          <a:ext cx="2552096" cy="627269"/>
        </a:xfrm>
        <a:prstGeom prst="rect">
          <a:avLst/>
        </a:prstGeom>
        <a:gradFill rotWithShape="0">
          <a:gsLst>
            <a:gs pos="0">
              <a:schemeClr val="accent3">
                <a:hueOff val="0"/>
                <a:satOff val="0"/>
                <a:lumOff val="0"/>
                <a:alphaOff val="0"/>
                <a:tint val="60000"/>
                <a:lumMod val="110000"/>
              </a:schemeClr>
            </a:gs>
            <a:gs pos="100000">
              <a:schemeClr val="accent3">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i="0" kern="1200" dirty="0"/>
            <a:t>I</a:t>
          </a:r>
          <a:r>
            <a:rPr lang="ru-RU" sz="1100" b="1" i="0" kern="1200" dirty="0"/>
            <a:t> норма</a:t>
          </a:r>
          <a:r>
            <a:rPr lang="ru-RU" sz="1100" kern="1200" dirty="0"/>
            <a:t>,  яка </a:t>
          </a:r>
          <a:r>
            <a:rPr lang="ru-RU" sz="1100" kern="1200" dirty="0" err="1"/>
            <a:t>має</a:t>
          </a:r>
          <a:r>
            <a:rPr lang="ru-RU" sz="1100" kern="1200" dirty="0"/>
            <a:t>  </a:t>
          </a:r>
          <a:r>
            <a:rPr lang="ru-RU" sz="1100" kern="1200" dirty="0" err="1"/>
            <a:t>загальний</a:t>
          </a:r>
          <a:r>
            <a:rPr lang="ru-RU" sz="1100" kern="1200" dirty="0"/>
            <a:t> характер,  </a:t>
          </a:r>
          <a:r>
            <a:rPr lang="ru-RU" sz="1100" kern="1200" dirty="0" err="1"/>
            <a:t>проголошує</a:t>
          </a:r>
          <a:r>
            <a:rPr lang="ru-RU" sz="1100" kern="1200" dirty="0"/>
            <a:t> принцип мирного </a:t>
          </a:r>
          <a:r>
            <a:rPr lang="ru-RU" sz="1100" kern="1200" dirty="0" err="1"/>
            <a:t>володіння</a:t>
          </a:r>
          <a:r>
            <a:rPr lang="ru-RU" sz="1100" kern="1200" dirty="0"/>
            <a:t>  </a:t>
          </a:r>
          <a:r>
            <a:rPr lang="ru-RU" sz="1100" kern="1200" dirty="0" err="1"/>
            <a:t>майном</a:t>
          </a:r>
          <a:r>
            <a:rPr lang="ru-RU" sz="1100" kern="1200" dirty="0"/>
            <a:t>;</a:t>
          </a:r>
        </a:p>
      </dsp:txBody>
      <dsp:txXfrm>
        <a:off x="3974957" y="266323"/>
        <a:ext cx="2552096" cy="627269"/>
      </dsp:txXfrm>
    </dsp:sp>
    <dsp:sp modelId="{E0E34963-DD64-4244-9901-7BB92F8821E9}">
      <dsp:nvSpPr>
        <dsp:cNvPr id="0" name=""/>
        <dsp:cNvSpPr/>
      </dsp:nvSpPr>
      <dsp:spPr>
        <a:xfrm>
          <a:off x="3974957" y="1050411"/>
          <a:ext cx="2568535" cy="627269"/>
        </a:xfrm>
        <a:prstGeom prst="rect">
          <a:avLst/>
        </a:prstGeom>
        <a:gradFill rotWithShape="0">
          <a:gsLst>
            <a:gs pos="0">
              <a:schemeClr val="accent3">
                <a:hueOff val="0"/>
                <a:satOff val="0"/>
                <a:lumOff val="0"/>
                <a:alphaOff val="0"/>
                <a:tint val="60000"/>
                <a:lumMod val="110000"/>
              </a:schemeClr>
            </a:gs>
            <a:gs pos="100000">
              <a:schemeClr val="accent3">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II</a:t>
          </a:r>
          <a:r>
            <a:rPr lang="ru-RU" sz="1100" b="1" kern="1200" dirty="0"/>
            <a:t>  норма </a:t>
          </a:r>
          <a:r>
            <a:rPr lang="ru-RU" sz="1100" kern="1200" dirty="0" err="1"/>
            <a:t>стосується</a:t>
          </a:r>
          <a:r>
            <a:rPr lang="ru-RU" sz="1100" kern="1200" dirty="0"/>
            <a:t> </a:t>
          </a:r>
          <a:r>
            <a:rPr lang="ru-RU" sz="1100" kern="1200" dirty="0" err="1"/>
            <a:t>випадків</a:t>
          </a:r>
          <a:r>
            <a:rPr lang="ru-RU" sz="1100" kern="1200" dirty="0"/>
            <a:t> </a:t>
          </a:r>
          <a:r>
            <a:rPr lang="ru-RU" sz="1100" kern="1200" dirty="0" err="1"/>
            <a:t>позбавлення</a:t>
          </a:r>
          <a:r>
            <a:rPr lang="ru-RU" sz="1100" kern="1200" dirty="0"/>
            <a:t> майна і </a:t>
          </a:r>
          <a:r>
            <a:rPr lang="ru-RU" sz="1100" kern="1200" dirty="0" err="1"/>
            <a:t>підпорядковує</a:t>
          </a:r>
          <a:r>
            <a:rPr lang="ru-RU" sz="1100" kern="1200" dirty="0"/>
            <a:t> </a:t>
          </a:r>
          <a:r>
            <a:rPr lang="ru-RU" sz="1100" kern="1200" dirty="0" err="1"/>
            <a:t>його</a:t>
          </a:r>
          <a:r>
            <a:rPr lang="ru-RU" sz="1100" kern="1200" dirty="0"/>
            <a:t> </a:t>
          </a:r>
          <a:r>
            <a:rPr lang="ru-RU" sz="1100" kern="1200" dirty="0" err="1"/>
            <a:t>певним</a:t>
          </a:r>
          <a:r>
            <a:rPr lang="ru-RU" sz="1100" kern="1200" dirty="0"/>
            <a:t> </a:t>
          </a:r>
          <a:r>
            <a:rPr lang="ru-RU" sz="1100" kern="1200" dirty="0" err="1"/>
            <a:t>умовам</a:t>
          </a:r>
          <a:endParaRPr lang="ru-RU" sz="1100" kern="1200" dirty="0"/>
        </a:p>
      </dsp:txBody>
      <dsp:txXfrm>
        <a:off x="3974957" y="1050411"/>
        <a:ext cx="2568535" cy="627269"/>
      </dsp:txXfrm>
    </dsp:sp>
    <dsp:sp modelId="{29F7EC61-420C-466B-A461-2C0CB79C22F9}">
      <dsp:nvSpPr>
        <dsp:cNvPr id="0" name=""/>
        <dsp:cNvSpPr/>
      </dsp:nvSpPr>
      <dsp:spPr>
        <a:xfrm>
          <a:off x="3974957" y="1834498"/>
          <a:ext cx="2517860" cy="1207055"/>
        </a:xfrm>
        <a:prstGeom prst="rect">
          <a:avLst/>
        </a:prstGeom>
        <a:gradFill rotWithShape="0">
          <a:gsLst>
            <a:gs pos="0">
              <a:schemeClr val="accent3">
                <a:hueOff val="0"/>
                <a:satOff val="0"/>
                <a:lumOff val="0"/>
                <a:alphaOff val="0"/>
                <a:tint val="60000"/>
                <a:lumMod val="110000"/>
              </a:schemeClr>
            </a:gs>
            <a:gs pos="100000">
              <a:schemeClr val="accent3">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III</a:t>
          </a:r>
          <a:r>
            <a:rPr lang="ru-RU" sz="1100" b="1" kern="1200" dirty="0"/>
            <a:t>  норма</a:t>
          </a:r>
          <a:r>
            <a:rPr lang="ru-RU" sz="1100" kern="1200" dirty="0"/>
            <a:t>  </a:t>
          </a:r>
          <a:r>
            <a:rPr lang="ru-RU" sz="1100" kern="1200" dirty="0" err="1"/>
            <a:t>визнає</a:t>
          </a:r>
          <a:r>
            <a:rPr lang="ru-RU" sz="1100" kern="1200" dirty="0"/>
            <a:t>,  </a:t>
          </a:r>
          <a:r>
            <a:rPr lang="ru-RU" sz="1100" kern="1200" dirty="0" err="1"/>
            <a:t>що</a:t>
          </a:r>
          <a:r>
            <a:rPr lang="ru-RU" sz="1100" kern="1200" dirty="0"/>
            <a:t>  </a:t>
          </a:r>
          <a:r>
            <a:rPr lang="ru-RU" sz="1100" kern="1200" dirty="0" err="1"/>
            <a:t>держави</a:t>
          </a:r>
          <a:r>
            <a:rPr lang="ru-RU" sz="1100" kern="1200" dirty="0"/>
            <a:t> </a:t>
          </a:r>
          <a:r>
            <a:rPr lang="ru-RU" sz="1100" kern="1200" dirty="0" err="1"/>
            <a:t>мають</a:t>
          </a:r>
          <a:r>
            <a:rPr lang="ru-RU" sz="1100" kern="1200" dirty="0"/>
            <a:t> право,  </a:t>
          </a:r>
          <a:r>
            <a:rPr lang="ru-RU" sz="1100" kern="1200" dirty="0" err="1"/>
            <a:t>зокрема</a:t>
          </a:r>
          <a:r>
            <a:rPr lang="ru-RU" sz="1100" kern="1200" dirty="0"/>
            <a:t>, </a:t>
          </a:r>
          <a:r>
            <a:rPr lang="ru-RU" sz="1100" kern="1200" dirty="0" err="1"/>
            <a:t>контролювати</a:t>
          </a:r>
          <a:r>
            <a:rPr lang="ru-RU" sz="1100" kern="1200" dirty="0"/>
            <a:t>   </a:t>
          </a:r>
          <a:r>
            <a:rPr lang="ru-RU" sz="1100" kern="1200" dirty="0" err="1"/>
            <a:t>використання</a:t>
          </a:r>
          <a:r>
            <a:rPr lang="ru-RU" sz="1100" kern="1200" dirty="0"/>
            <a:t>   майна,   </a:t>
          </a:r>
          <a:r>
            <a:rPr lang="ru-RU" sz="1100" kern="1200" dirty="0" err="1"/>
            <a:t>відповідно</a:t>
          </a:r>
          <a:r>
            <a:rPr lang="ru-RU" sz="1100" kern="1200" dirty="0"/>
            <a:t>   до   </a:t>
          </a:r>
          <a:r>
            <a:rPr lang="ru-RU" sz="1100" kern="1200" dirty="0" err="1"/>
            <a:t>загальних</a:t>
          </a:r>
          <a:r>
            <a:rPr lang="ru-RU" sz="1100" kern="1200" dirty="0"/>
            <a:t> </a:t>
          </a:r>
          <a:r>
            <a:rPr lang="ru-RU" sz="1100" kern="1200" dirty="0" err="1"/>
            <a:t>інтересів</a:t>
          </a:r>
          <a:r>
            <a:rPr lang="ru-RU" sz="1100" kern="1200" dirty="0"/>
            <a:t>,   шляхом   </a:t>
          </a:r>
          <a:r>
            <a:rPr lang="ru-RU" sz="1100" kern="1200" dirty="0" err="1"/>
            <a:t>запровадження</a:t>
          </a:r>
          <a:r>
            <a:rPr lang="ru-RU" sz="1100" kern="1200" dirty="0"/>
            <a:t>  </a:t>
          </a:r>
          <a:r>
            <a:rPr lang="ru-RU" sz="1100" kern="1200" dirty="0" err="1"/>
            <a:t>законів</a:t>
          </a:r>
          <a:r>
            <a:rPr lang="ru-RU" sz="1100" kern="1200" dirty="0"/>
            <a:t>,  </a:t>
          </a:r>
          <a:r>
            <a:rPr lang="ru-RU" sz="1100" kern="1200" dirty="0" err="1"/>
            <a:t>які</a:t>
          </a:r>
          <a:r>
            <a:rPr lang="ru-RU" sz="1100" kern="1200" dirty="0"/>
            <a:t>  вони  </a:t>
          </a:r>
          <a:r>
            <a:rPr lang="ru-RU" sz="1100" kern="1200" dirty="0" err="1"/>
            <a:t>вважають</a:t>
          </a:r>
          <a:r>
            <a:rPr lang="ru-RU" sz="1100" kern="1200" dirty="0"/>
            <a:t>  </a:t>
          </a:r>
          <a:r>
            <a:rPr lang="ru-RU" sz="1100" kern="1200" dirty="0" err="1"/>
            <a:t>необхідними</a:t>
          </a:r>
          <a:r>
            <a:rPr lang="ru-RU" sz="1100" kern="1200" dirty="0"/>
            <a:t> для </a:t>
          </a:r>
          <a:r>
            <a:rPr lang="ru-RU" sz="1100" kern="1200" dirty="0" err="1"/>
            <a:t>забезпечення</a:t>
          </a:r>
          <a:r>
            <a:rPr lang="ru-RU" sz="1100" kern="1200" dirty="0"/>
            <a:t> </a:t>
          </a:r>
          <a:r>
            <a:rPr lang="ru-RU" sz="1100" kern="1200" dirty="0" err="1"/>
            <a:t>такої</a:t>
          </a:r>
          <a:r>
            <a:rPr lang="ru-RU" sz="1100" kern="1200" dirty="0"/>
            <a:t>  мети</a:t>
          </a:r>
        </a:p>
      </dsp:txBody>
      <dsp:txXfrm>
        <a:off x="3974957" y="1834498"/>
        <a:ext cx="2517860" cy="120705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0813C63-A433-4DB0-B7F0-F1C04D84C00C}" type="datetimeFigureOut">
              <a:rPr lang="ru-RU" smtClean="0"/>
              <a:t>23.05.2023</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2F81BBC1-B5F6-4C01-9E68-A34A8B71AECC}"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712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0813C63-A433-4DB0-B7F0-F1C04D84C00C}" type="datetimeFigureOut">
              <a:rPr lang="ru-RU" smtClean="0"/>
              <a:t>23.05.2023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F81BBC1-B5F6-4C01-9E68-A34A8B71AECC}" type="slidenum">
              <a:rPr lang="ru-RU" smtClean="0"/>
              <a:t>‹№›</a:t>
            </a:fld>
            <a:endParaRPr lang="ru-RU"/>
          </a:p>
        </p:txBody>
      </p:sp>
    </p:spTree>
    <p:extLst>
      <p:ext uri="{BB962C8B-B14F-4D97-AF65-F5344CB8AC3E}">
        <p14:creationId xmlns:p14="http://schemas.microsoft.com/office/powerpoint/2010/main" val="2725037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0813C63-A433-4DB0-B7F0-F1C04D84C00C}" type="datetimeFigureOut">
              <a:rPr lang="ru-RU" smtClean="0"/>
              <a:t>23.05.2023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81BBC1-B5F6-4C01-9E68-A34A8B71AECC}"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5073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0813C63-A433-4DB0-B7F0-F1C04D84C00C}" type="datetimeFigureOut">
              <a:rPr lang="ru-RU" smtClean="0"/>
              <a:t>23.05.2023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81BBC1-B5F6-4C01-9E68-A34A8B71AECC}"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6457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0813C63-A433-4DB0-B7F0-F1C04D84C00C}" type="datetimeFigureOut">
              <a:rPr lang="ru-RU" smtClean="0"/>
              <a:t>23.05.2023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81BBC1-B5F6-4C01-9E68-A34A8B71AECC}" type="slidenum">
              <a:rPr lang="ru-RU" smtClean="0"/>
              <a:t>‹№›</a:t>
            </a:fld>
            <a:endParaRPr lang="ru-RU"/>
          </a:p>
        </p:txBody>
      </p:sp>
    </p:spTree>
    <p:extLst>
      <p:ext uri="{BB962C8B-B14F-4D97-AF65-F5344CB8AC3E}">
        <p14:creationId xmlns:p14="http://schemas.microsoft.com/office/powerpoint/2010/main" val="3619163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0813C63-A433-4DB0-B7F0-F1C04D84C00C}" type="datetimeFigureOut">
              <a:rPr lang="ru-RU" smtClean="0"/>
              <a:t>23.05.2023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81BBC1-B5F6-4C01-9E68-A34A8B71AECC}"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4595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0813C63-A433-4DB0-B7F0-F1C04D84C00C}" type="datetimeFigureOut">
              <a:rPr lang="ru-RU" smtClean="0"/>
              <a:t>23.05.2023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81BBC1-B5F6-4C01-9E68-A34A8B71AECC}"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3099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0813C63-A433-4DB0-B7F0-F1C04D84C00C}" type="datetimeFigureOut">
              <a:rPr lang="ru-RU" smtClean="0"/>
              <a:t>23.05.2023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81BBC1-B5F6-4C01-9E68-A34A8B71AECC}"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2659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0813C63-A433-4DB0-B7F0-F1C04D84C00C}" type="datetimeFigureOut">
              <a:rPr lang="ru-RU" smtClean="0"/>
              <a:t>23.05.2023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81BBC1-B5F6-4C01-9E68-A34A8B71AECC}"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96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0813C63-A433-4DB0-B7F0-F1C04D84C00C}" type="datetimeFigureOut">
              <a:rPr lang="ru-RU" smtClean="0"/>
              <a:t>23.05.2023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81BBC1-B5F6-4C01-9E68-A34A8B71AECC}" type="slidenum">
              <a:rPr lang="ru-RU" smtClean="0"/>
              <a:t>‹№›</a:t>
            </a:fld>
            <a:endParaRPr lang="ru-RU"/>
          </a:p>
        </p:txBody>
      </p:sp>
    </p:spTree>
    <p:extLst>
      <p:ext uri="{BB962C8B-B14F-4D97-AF65-F5344CB8AC3E}">
        <p14:creationId xmlns:p14="http://schemas.microsoft.com/office/powerpoint/2010/main" val="199311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0813C63-A433-4DB0-B7F0-F1C04D84C00C}" type="datetimeFigureOut">
              <a:rPr lang="ru-RU" smtClean="0"/>
              <a:t>23.05.2023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81BBC1-B5F6-4C01-9E68-A34A8B71AECC}"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7049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0813C63-A433-4DB0-B7F0-F1C04D84C00C}" type="datetimeFigureOut">
              <a:rPr lang="ru-RU" smtClean="0"/>
              <a:t>23.05.2023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F81BBC1-B5F6-4C01-9E68-A34A8B71AECC}" type="slidenum">
              <a:rPr lang="ru-RU" smtClean="0"/>
              <a:t>‹№›</a:t>
            </a:fld>
            <a:endParaRPr lang="ru-RU"/>
          </a:p>
        </p:txBody>
      </p:sp>
    </p:spTree>
    <p:extLst>
      <p:ext uri="{BB962C8B-B14F-4D97-AF65-F5344CB8AC3E}">
        <p14:creationId xmlns:p14="http://schemas.microsoft.com/office/powerpoint/2010/main" val="2650015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0813C63-A433-4DB0-B7F0-F1C04D84C00C}" type="datetimeFigureOut">
              <a:rPr lang="ru-RU" smtClean="0"/>
              <a:t>23.05.2023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F81BBC1-B5F6-4C01-9E68-A34A8B71AECC}"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71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0813C63-A433-4DB0-B7F0-F1C04D84C00C}" type="datetimeFigureOut">
              <a:rPr lang="ru-RU" smtClean="0"/>
              <a:t>23.05.2023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F81BBC1-B5F6-4C01-9E68-A34A8B71AECC}"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018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13C63-A433-4DB0-B7F0-F1C04D84C00C}" type="datetimeFigureOut">
              <a:rPr lang="ru-RU" smtClean="0"/>
              <a:t>23.05.2023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F81BBC1-B5F6-4C01-9E68-A34A8B71AECC}" type="slidenum">
              <a:rPr lang="ru-RU" smtClean="0"/>
              <a:t>‹№›</a:t>
            </a:fld>
            <a:endParaRPr lang="ru-RU"/>
          </a:p>
        </p:txBody>
      </p:sp>
    </p:spTree>
    <p:extLst>
      <p:ext uri="{BB962C8B-B14F-4D97-AF65-F5344CB8AC3E}">
        <p14:creationId xmlns:p14="http://schemas.microsoft.com/office/powerpoint/2010/main" val="1407471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0813C63-A433-4DB0-B7F0-F1C04D84C00C}" type="datetimeFigureOut">
              <a:rPr lang="ru-RU" smtClean="0"/>
              <a:t>23.05.2023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F81BBC1-B5F6-4C01-9E68-A34A8B71AECC}"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626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0813C63-A433-4DB0-B7F0-F1C04D84C00C}" type="datetimeFigureOut">
              <a:rPr lang="ru-RU" smtClean="0"/>
              <a:t>23.05.2023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F81BBC1-B5F6-4C01-9E68-A34A8B71AECC}" type="slidenum">
              <a:rPr lang="ru-RU" smtClean="0"/>
              <a:t>‹№›</a:t>
            </a:fld>
            <a:endParaRPr lang="ru-RU"/>
          </a:p>
        </p:txBody>
      </p:sp>
    </p:spTree>
    <p:extLst>
      <p:ext uri="{BB962C8B-B14F-4D97-AF65-F5344CB8AC3E}">
        <p14:creationId xmlns:p14="http://schemas.microsoft.com/office/powerpoint/2010/main" val="1146754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0813C63-A433-4DB0-B7F0-F1C04D84C00C}" type="datetimeFigureOut">
              <a:rPr lang="ru-RU" smtClean="0"/>
              <a:t>23.05.2023</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81BBC1-B5F6-4C01-9E68-A34A8B71AECC}" type="slidenum">
              <a:rPr lang="ru-RU" smtClean="0"/>
              <a:t>‹№›</a:t>
            </a:fld>
            <a:endParaRPr lang="ru-RU"/>
          </a:p>
        </p:txBody>
      </p:sp>
    </p:spTree>
    <p:extLst>
      <p:ext uri="{BB962C8B-B14F-4D97-AF65-F5344CB8AC3E}">
        <p14:creationId xmlns:p14="http://schemas.microsoft.com/office/powerpoint/2010/main" val="16847511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17111" y="2101220"/>
            <a:ext cx="6815669" cy="1154210"/>
          </a:xfrm>
        </p:spPr>
        <p:txBody>
          <a:bodyPr/>
          <a:lstStyle/>
          <a:p>
            <a:pPr>
              <a:spcBef>
                <a:spcPct val="20000"/>
              </a:spcBef>
              <a:spcAft>
                <a:spcPts val="600"/>
              </a:spcAft>
              <a:buClr>
                <a:schemeClr val="accent1"/>
              </a:buClr>
              <a:buSzPct val="115000"/>
            </a:pPr>
            <a:br>
              <a:rPr lang="ru-RU" sz="3200" b="1" dirty="0">
                <a:ln w="9525">
                  <a:solidFill>
                    <a:schemeClr val="bg1"/>
                  </a:solidFill>
                  <a:prstDash val="solid"/>
                </a:ln>
                <a:solidFill>
                  <a:schemeClr val="tx1"/>
                </a:solidFill>
                <a:effectLst>
                  <a:outerShdw blurRad="50800" dist="38100" dir="5400000" algn="t" rotWithShape="0">
                    <a:prstClr val="black">
                      <a:alpha val="40000"/>
                    </a:prstClr>
                  </a:outerShdw>
                </a:effectLst>
                <a:latin typeface="+mn-lt"/>
                <a:ea typeface="+mn-ea"/>
                <a:cs typeface="+mn-cs"/>
              </a:rPr>
            </a:br>
            <a:r>
              <a:rPr lang="uk-UA" sz="3200" b="1" dirty="0">
                <a:effectLst>
                  <a:outerShdw blurRad="50800" dist="38100" dir="5400000" algn="t" rotWithShape="0">
                    <a:prstClr val="black">
                      <a:alpha val="40000"/>
                    </a:prstClr>
                  </a:outerShdw>
                </a:effectLst>
                <a:cs typeface="Times New Roman" panose="02020603050405020304" pitchFamily="18" charset="0"/>
              </a:rPr>
              <a:t>Право на мирне володіння власністю </a:t>
            </a:r>
            <a:r>
              <a:rPr lang="ru-RU" sz="3200" b="1" dirty="0">
                <a:ln w="9525">
                  <a:solidFill>
                    <a:schemeClr val="bg1"/>
                  </a:solidFill>
                  <a:prstDash val="solid"/>
                </a:ln>
                <a:solidFill>
                  <a:schemeClr val="tx1"/>
                </a:solidFill>
                <a:effectLst>
                  <a:outerShdw blurRad="50800" dist="38100" dir="5400000" algn="t" rotWithShape="0">
                    <a:prstClr val="black">
                      <a:alpha val="40000"/>
                    </a:prstClr>
                  </a:outerShdw>
                </a:effectLst>
                <a:ea typeface="+mn-ea"/>
                <a:cs typeface="Times New Roman" panose="02020603050405020304" pitchFamily="18" charset="0"/>
              </a:rPr>
              <a:t>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2577" y="3706565"/>
            <a:ext cx="2401559" cy="1459771"/>
          </a:xfrm>
          <a:prstGeom prst="rect">
            <a:avLst/>
          </a:prstGeom>
          <a:ln>
            <a:noFill/>
          </a:ln>
          <a:effectLst>
            <a:softEdge rad="112500"/>
          </a:effectLst>
        </p:spPr>
      </p:pic>
      <p:sp>
        <p:nvSpPr>
          <p:cNvPr id="6" name="Підзаголовок 5">
            <a:extLst>
              <a:ext uri="{FF2B5EF4-FFF2-40B4-BE49-F238E27FC236}">
                <a16:creationId xmlns:a16="http://schemas.microsoft.com/office/drawing/2014/main" id="{AAF208FA-CD2A-3A26-F158-9A8992DD8DED}"/>
              </a:ext>
            </a:extLst>
          </p:cNvPr>
          <p:cNvSpPr>
            <a:spLocks noGrp="1"/>
          </p:cNvSpPr>
          <p:nvPr>
            <p:ph type="subTitle" idx="1"/>
          </p:nvPr>
        </p:nvSpPr>
        <p:spPr/>
        <p:txBody>
          <a:bodyPr/>
          <a:lstStyle/>
          <a:p>
            <a:endParaRPr lang="uk-UA"/>
          </a:p>
        </p:txBody>
      </p:sp>
    </p:spTree>
    <p:extLst>
      <p:ext uri="{BB962C8B-B14F-4D97-AF65-F5344CB8AC3E}">
        <p14:creationId xmlns:p14="http://schemas.microsoft.com/office/powerpoint/2010/main" val="33930510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7900" y="734996"/>
            <a:ext cx="10109200" cy="764290"/>
          </a:xfrm>
          <a:prstGeom prst="ribbon2">
            <a:avLst>
              <a:gd name="adj1" fmla="val 16667"/>
              <a:gd name="adj2" fmla="val 75000"/>
            </a:avLst>
          </a:prstGeom>
          <a:effectLst/>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p>
            <a:r>
              <a:rPr lang="uk-UA" sz="1600" b="1" dirty="0"/>
              <a:t>Справа «</a:t>
            </a:r>
            <a:r>
              <a:rPr lang="uk-UA" sz="1600" b="1" dirty="0" err="1"/>
              <a:t>East</a:t>
            </a:r>
            <a:r>
              <a:rPr lang="uk-UA" sz="1600" b="1" dirty="0"/>
              <a:t>/</a:t>
            </a:r>
            <a:r>
              <a:rPr lang="uk-UA" sz="1600" b="1" dirty="0" err="1"/>
              <a:t>West</a:t>
            </a:r>
            <a:r>
              <a:rPr lang="uk-UA" sz="1600" b="1" dirty="0"/>
              <a:t> </a:t>
            </a:r>
            <a:r>
              <a:rPr lang="uk-UA" sz="1600" b="1" dirty="0" err="1"/>
              <a:t>Alliance</a:t>
            </a:r>
            <a:r>
              <a:rPr lang="uk-UA" sz="1600" b="1" dirty="0"/>
              <a:t> </a:t>
            </a:r>
            <a:r>
              <a:rPr lang="uk-UA" sz="1600" b="1" dirty="0" err="1"/>
              <a:t>Limited</a:t>
            </a:r>
            <a:r>
              <a:rPr lang="uk-UA" sz="1600" b="1" dirty="0"/>
              <a:t>» проти України», заява № 19336/04, рішення 23 січня 2014 року</a:t>
            </a:r>
            <a:endParaRPr lang="ru-RU" sz="1600" dirty="0"/>
          </a:p>
        </p:txBody>
      </p:sp>
      <p:sp>
        <p:nvSpPr>
          <p:cNvPr id="3" name="Объект 2"/>
          <p:cNvSpPr>
            <a:spLocks noGrp="1"/>
          </p:cNvSpPr>
          <p:nvPr>
            <p:ph idx="1"/>
          </p:nvPr>
        </p:nvSpPr>
        <p:spPr>
          <a:xfrm>
            <a:off x="1309817" y="1651864"/>
            <a:ext cx="9596051" cy="522925"/>
          </a:xfrm>
        </p:spPr>
        <p:style>
          <a:lnRef idx="2">
            <a:schemeClr val="accent1"/>
          </a:lnRef>
          <a:fillRef idx="1">
            <a:schemeClr val="lt1"/>
          </a:fillRef>
          <a:effectRef idx="0">
            <a:schemeClr val="accent1"/>
          </a:effectRef>
          <a:fontRef idx="minor">
            <a:schemeClr val="dk1"/>
          </a:fontRef>
        </p:style>
        <p:txBody>
          <a:bodyPr>
            <a:normAutofit/>
          </a:bodyPr>
          <a:lstStyle/>
          <a:p>
            <a:pPr marL="0" lvl="0" indent="0" algn="ctr">
              <a:lnSpc>
                <a:spcPct val="120000"/>
              </a:lnSpc>
              <a:spcBef>
                <a:spcPts val="0"/>
              </a:spcBef>
              <a:spcAft>
                <a:spcPts val="0"/>
              </a:spcAft>
              <a:buClr>
                <a:prstClr val="black"/>
              </a:buClr>
              <a:buNone/>
            </a:pPr>
            <a:r>
              <a:rPr lang="uk-UA" sz="1050" i="1" dirty="0"/>
              <a:t>30 березня 2001 року на аеродромі у м. Узин та в аеропорті м. Черкаси, </a:t>
            </a:r>
            <a:r>
              <a:rPr lang="uk-UA" sz="1050" i="1" u="sng" dirty="0"/>
              <a:t>де були запарковані шість літаків Ан-28 та вісім Л-410</a:t>
            </a:r>
            <a:r>
              <a:rPr lang="uk-UA" sz="1050" i="1" dirty="0"/>
              <a:t>, що належали підприємству-заявнику, податкова міліція провела «</a:t>
            </a:r>
            <a:r>
              <a:rPr lang="uk-UA" sz="1050" i="1" u="sng" dirty="0"/>
              <a:t>огляд місця події».</a:t>
            </a:r>
            <a:r>
              <a:rPr lang="uk-UA" sz="1050" i="1" dirty="0"/>
              <a:t> Внаслідок цього </a:t>
            </a:r>
            <a:r>
              <a:rPr lang="uk-UA" sz="1050" i="1" u="sng" dirty="0"/>
              <a:t>усі ці літаки були вилучені.</a:t>
            </a:r>
            <a:endParaRPr lang="" sz="3600" i="1" dirty="0">
              <a:solidFill>
                <a:prstClr val="black"/>
              </a:solidFill>
            </a:endParaRPr>
          </a:p>
        </p:txBody>
      </p:sp>
      <p:sp>
        <p:nvSpPr>
          <p:cNvPr id="7" name="Прямоугольник 6"/>
          <p:cNvSpPr/>
          <p:nvPr/>
        </p:nvSpPr>
        <p:spPr>
          <a:xfrm>
            <a:off x="2575756" y="2741521"/>
            <a:ext cx="6739759" cy="115207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sz="1050" b="1" dirty="0"/>
              <a:t>Суд встановив:</a:t>
            </a:r>
            <a:endParaRPr lang="ru-RU" sz="1050" b="1" dirty="0"/>
          </a:p>
          <a:p>
            <a:pPr marL="171450" indent="-171450">
              <a:buFont typeface="Arial" panose="020B0604020202020204" pitchFamily="34" charset="0"/>
              <a:buChar char="•"/>
            </a:pPr>
            <a:r>
              <a:rPr lang="uk-UA" sz="1050" dirty="0"/>
              <a:t>вилучення не здійснювалось на підставі належного процесуального документа, а це було порушенням національного законодавства.</a:t>
            </a:r>
            <a:endParaRPr lang="ru-RU" sz="1050" dirty="0"/>
          </a:p>
          <a:p>
            <a:pPr marL="171450" indent="-171450">
              <a:buFont typeface="Arial" panose="020B0604020202020204" pitchFamily="34" charset="0"/>
              <a:buChar char="•"/>
            </a:pPr>
            <a:r>
              <a:rPr lang="uk-UA" sz="1050" dirty="0"/>
              <a:t>національне законодавство вимагало присутності під час вилучення представника підприємства-заявника та надання йому можливості робити заяви з приводу слідчого заходу</a:t>
            </a:r>
            <a:endParaRPr lang="ru-RU" sz="1050" dirty="0"/>
          </a:p>
          <a:p>
            <a:pPr marL="171450" indent="-171450">
              <a:buFont typeface="Arial" panose="020B0604020202020204" pitchFamily="34" charset="0"/>
              <a:buChar char="•"/>
            </a:pPr>
            <a:r>
              <a:rPr lang="uk-UA" sz="1050" dirty="0"/>
              <a:t>вилучення літаків Ан-28 та Л-410 підприємства-заявника 30 березня 2001 року не відповідало </a:t>
            </a:r>
            <a:r>
              <a:rPr lang="uk-UA" sz="1050" dirty="0" err="1"/>
              <a:t>вимозі</a:t>
            </a:r>
            <a:r>
              <a:rPr lang="uk-UA" sz="1050" dirty="0"/>
              <a:t> щодо законності, передбаченій статтею 1Першого протоколу.</a:t>
            </a:r>
            <a:endParaRPr lang="ru-RU" sz="1050" dirty="0"/>
          </a:p>
        </p:txBody>
      </p:sp>
      <p:sp>
        <p:nvSpPr>
          <p:cNvPr id="20" name="Стрелка вправо 19"/>
          <p:cNvSpPr/>
          <p:nvPr/>
        </p:nvSpPr>
        <p:spPr>
          <a:xfrm rot="5400000">
            <a:off x="5686811" y="4240295"/>
            <a:ext cx="405041" cy="29864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21" name="Прямоугольник 20"/>
          <p:cNvSpPr/>
          <p:nvPr/>
        </p:nvSpPr>
        <p:spPr>
          <a:xfrm>
            <a:off x="3251860" y="4749377"/>
            <a:ext cx="5387549" cy="7864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1000" dirty="0"/>
              <a:t>Суд встановив, що було порушення статті 13 Конвенції. Суд також відхиляє заперечення Уряду стосовно прийнятності скарги підприємства-заявника за статтею 1Першого протоколу на підставі </a:t>
            </a:r>
            <a:r>
              <a:rPr lang="uk-UA" sz="1000" dirty="0" err="1"/>
              <a:t>невичерпання</a:t>
            </a:r>
            <a:r>
              <a:rPr lang="uk-UA" sz="1000" dirty="0"/>
              <a:t> національних засобів юридичного захисту, яке попередньо об’єднав з розглядом його скарги по суті за статтею 13 Конвенції.</a:t>
            </a:r>
            <a:endParaRPr lang="ru-RU" sz="1000" dirty="0"/>
          </a:p>
        </p:txBody>
      </p:sp>
    </p:spTree>
    <p:extLst>
      <p:ext uri="{BB962C8B-B14F-4D97-AF65-F5344CB8AC3E}">
        <p14:creationId xmlns:p14="http://schemas.microsoft.com/office/powerpoint/2010/main" val="20347681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500" fill="hold"/>
                                        <p:tgtEl>
                                          <p:spTgt spid="3">
                                            <p:bg/>
                                          </p:spTgt>
                                        </p:tgtEl>
                                        <p:attrNameLst>
                                          <p:attrName>ppt_w</p:attrName>
                                        </p:attrNameLst>
                                      </p:cBhvr>
                                      <p:tavLst>
                                        <p:tav tm="0">
                                          <p:val>
                                            <p:fltVal val="0"/>
                                          </p:val>
                                        </p:tav>
                                        <p:tav tm="100000">
                                          <p:val>
                                            <p:strVal val="#ppt_w"/>
                                          </p:val>
                                        </p:tav>
                                      </p:tavLst>
                                    </p:anim>
                                    <p:anim calcmode="lin" valueType="num">
                                      <p:cBhvr>
                                        <p:cTn id="14" dur="500" fill="hold"/>
                                        <p:tgtEl>
                                          <p:spTgt spid="3">
                                            <p:bg/>
                                          </p:spTgt>
                                        </p:tgtEl>
                                        <p:attrNameLst>
                                          <p:attrName>ppt_h</p:attrName>
                                        </p:attrNameLst>
                                      </p:cBhvr>
                                      <p:tavLst>
                                        <p:tav tm="0">
                                          <p:val>
                                            <p:fltVal val="0"/>
                                          </p:val>
                                        </p:tav>
                                        <p:tav tm="100000">
                                          <p:val>
                                            <p:strVal val="#ppt_h"/>
                                          </p:val>
                                        </p:tav>
                                      </p:tavLst>
                                    </p:anim>
                                    <p:animEffect transition="in" filter="fade">
                                      <p:cBhvr>
                                        <p:cTn id="15" dur="500"/>
                                        <p:tgtEl>
                                          <p:spTgt spid="3">
                                            <p:bg/>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222" y="1539645"/>
            <a:ext cx="9596051" cy="70118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lgn="ctr">
              <a:lnSpc>
                <a:spcPct val="120000"/>
              </a:lnSpc>
              <a:spcBef>
                <a:spcPts val="0"/>
              </a:spcBef>
              <a:spcAft>
                <a:spcPts val="0"/>
              </a:spcAft>
              <a:buNone/>
            </a:pPr>
            <a:r>
              <a:rPr lang="uk-UA" sz="1050" i="1" dirty="0"/>
              <a:t>Після демонстрацій, проведених у Києві та інших регіонах України з листопада 2013 року по лютий 2014 року, які зазвичай називають «Революцією гідності» або «</a:t>
            </a:r>
            <a:r>
              <a:rPr lang="uk-UA" sz="1050" i="1" dirty="0" err="1"/>
              <a:t>Євромайданом</a:t>
            </a:r>
            <a:r>
              <a:rPr lang="uk-UA" sz="1050" i="1" dirty="0"/>
              <a:t>», тодішній президент та деякі члени уряду України втекли за кордон. Тоді було створено новий уряд.</a:t>
            </a:r>
            <a:endParaRPr lang="ru-RU" sz="1050" i="1" dirty="0"/>
          </a:p>
          <a:p>
            <a:pPr marL="0" indent="0" algn="ctr">
              <a:lnSpc>
                <a:spcPct val="120000"/>
              </a:lnSpc>
              <a:spcBef>
                <a:spcPts val="0"/>
              </a:spcBef>
              <a:spcAft>
                <a:spcPts val="0"/>
              </a:spcAft>
              <a:buNone/>
            </a:pPr>
            <a:r>
              <a:rPr lang="uk-UA" sz="1050" i="1" dirty="0"/>
              <a:t>З початку квітня 2014 року озброєні проросійські групи почали захоплювати офіційні будівлі на сході України та оголосили про створення так званих «Донецької та Луганської народних республік».</a:t>
            </a:r>
            <a:endParaRPr lang="ru-RU" sz="1050" i="1" dirty="0"/>
          </a:p>
          <a:p>
            <a:pPr marL="0" indent="0" algn="ctr">
              <a:lnSpc>
                <a:spcPct val="120000"/>
              </a:lnSpc>
              <a:spcBef>
                <a:spcPts val="0"/>
              </a:spcBef>
              <a:spcAft>
                <a:spcPts val="0"/>
              </a:spcAft>
              <a:buNone/>
            </a:pPr>
            <a:r>
              <a:rPr lang="uk-UA" sz="1050" i="1" dirty="0"/>
              <a:t>У відповідь на це 14 квітня 2014 року український уряд оголосив про “антитерористичну операцію”.</a:t>
            </a:r>
            <a:endParaRPr lang="ru-RU" sz="1050" i="1" dirty="0"/>
          </a:p>
        </p:txBody>
      </p:sp>
      <p:sp>
        <p:nvSpPr>
          <p:cNvPr id="4" name="Прямоугольник 3"/>
          <p:cNvSpPr/>
          <p:nvPr/>
        </p:nvSpPr>
        <p:spPr>
          <a:xfrm>
            <a:off x="841204" y="2595270"/>
            <a:ext cx="1311942" cy="12027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100" b="1" dirty="0"/>
              <a:t>Заява № 5355/15 Лісний проти України та Росії</a:t>
            </a:r>
            <a:r>
              <a:rPr lang="uk-UA" sz="1100" dirty="0"/>
              <a:t>.</a:t>
            </a:r>
            <a:endParaRPr lang="ru-RU" sz="1100" dirty="0"/>
          </a:p>
        </p:txBody>
      </p:sp>
      <p:sp>
        <p:nvSpPr>
          <p:cNvPr id="6" name="Стрелка вправо 5"/>
          <p:cNvSpPr/>
          <p:nvPr/>
        </p:nvSpPr>
        <p:spPr>
          <a:xfrm>
            <a:off x="2283112" y="2990687"/>
            <a:ext cx="288325" cy="205946"/>
          </a:xfrm>
          <a:prstGeom prst="rightArrow">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7" name="Прямоугольник 6"/>
          <p:cNvSpPr/>
          <p:nvPr/>
        </p:nvSpPr>
        <p:spPr>
          <a:xfrm>
            <a:off x="2642903" y="2595270"/>
            <a:ext cx="3402984" cy="12057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050" dirty="0"/>
              <a:t>Заявник проживає з родиною в м. </a:t>
            </a:r>
            <a:r>
              <a:rPr lang="uk-UA" sz="1050" dirty="0" err="1"/>
              <a:t>Ясинувата</a:t>
            </a:r>
            <a:r>
              <a:rPr lang="uk-UA" sz="1050" dirty="0"/>
              <a:t> Донецької області.</a:t>
            </a:r>
            <a:r>
              <a:rPr lang="ru-RU" sz="1050" dirty="0"/>
              <a:t> </a:t>
            </a:r>
            <a:r>
              <a:rPr lang="uk-UA" sz="1050" dirty="0"/>
              <a:t>17 серпня 2014 року будинок </a:t>
            </a:r>
            <a:r>
              <a:rPr lang="uk-UA" sz="1050" u="sng" dirty="0"/>
              <a:t>було зруйновано обстрілами</a:t>
            </a:r>
            <a:r>
              <a:rPr lang="uk-UA" sz="1050" dirty="0"/>
              <a:t>. Все в будинку, включаючи гроші на суму 35 000 доларів США (США), було знищено.</a:t>
            </a:r>
            <a:r>
              <a:rPr lang="ru-RU" sz="1050" dirty="0"/>
              <a:t> </a:t>
            </a:r>
            <a:r>
              <a:rPr lang="uk-UA" sz="1050" dirty="0"/>
              <a:t>Заявник подав до суду копію паспорта та фотографії зруйнованого будинку.</a:t>
            </a:r>
            <a:endParaRPr lang="ru-RU" sz="1050" dirty="0"/>
          </a:p>
        </p:txBody>
      </p:sp>
      <p:sp>
        <p:nvSpPr>
          <p:cNvPr id="15" name="Прямоугольник 14"/>
          <p:cNvSpPr/>
          <p:nvPr/>
        </p:nvSpPr>
        <p:spPr>
          <a:xfrm>
            <a:off x="839330" y="4126944"/>
            <a:ext cx="1313815" cy="18069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050" b="1" dirty="0"/>
              <a:t>Заява № 44913/15 Півень проти України</a:t>
            </a:r>
            <a:endParaRPr lang="ru-RU" sz="1050" dirty="0"/>
          </a:p>
        </p:txBody>
      </p:sp>
      <p:sp>
        <p:nvSpPr>
          <p:cNvPr id="16" name="Стрелка вправо 15"/>
          <p:cNvSpPr/>
          <p:nvPr/>
        </p:nvSpPr>
        <p:spPr>
          <a:xfrm>
            <a:off x="2283113" y="4824484"/>
            <a:ext cx="288325" cy="205946"/>
          </a:xfrm>
          <a:prstGeom prst="rightArrow">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17" name="Прямоугольник 16"/>
          <p:cNvSpPr/>
          <p:nvPr/>
        </p:nvSpPr>
        <p:spPr>
          <a:xfrm>
            <a:off x="2642903" y="4025066"/>
            <a:ext cx="3402984" cy="20107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050" dirty="0"/>
              <a:t>Заявник проживав у місті </a:t>
            </a:r>
            <a:r>
              <a:rPr lang="uk-UA" sz="1050" dirty="0" err="1"/>
              <a:t>Ясинувата</a:t>
            </a:r>
            <a:r>
              <a:rPr lang="uk-UA" sz="1050" dirty="0"/>
              <a:t> Донецької області. Вона заявила, що з квітня 2014 року її місто зазнає обстрілів. Невстановленої дати будинок заявника був пошкоджений вогнем снарядів. Пошкоджено дах, вікна, вхід та огорожу. Вона стверджувала, що її рука була легко поранена.</a:t>
            </a:r>
            <a:endParaRPr lang="ru-RU" sz="1050" dirty="0"/>
          </a:p>
          <a:p>
            <a:pPr algn="ctr"/>
            <a:r>
              <a:rPr lang="uk-UA" sz="1050" dirty="0"/>
              <a:t>Копія паспорта заявника, копії звітів ОБСЄ про ситуацію на сході України та деякі роздруківки предметів, знайдених в Інтернеті на ту саму тему, були подані до Суду.</a:t>
            </a:r>
            <a:endParaRPr lang="ru-RU" sz="1050" dirty="0"/>
          </a:p>
        </p:txBody>
      </p:sp>
      <p:sp>
        <p:nvSpPr>
          <p:cNvPr id="21" name="Прямоугольник 20"/>
          <p:cNvSpPr/>
          <p:nvPr/>
        </p:nvSpPr>
        <p:spPr>
          <a:xfrm>
            <a:off x="8092177" y="3104692"/>
            <a:ext cx="3135996" cy="24130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1050" dirty="0"/>
              <a:t>Згідно з пунктом 1 правила 44C Регламенту Суду, </a:t>
            </a:r>
            <a:r>
              <a:rPr lang="uk-UA" sz="1050" u="sng" dirty="0"/>
              <a:t>коли сторона не надає доказів та не надає інформацію, яку вимагає Суд</a:t>
            </a:r>
            <a:r>
              <a:rPr lang="uk-UA" sz="1050" dirty="0"/>
              <a:t>, або не розголошує відповідну інформацію за власним бажанням або іншим чином не бере ефективної участі у процесі, Суд може робити такі висновки, які він вважатиме доречними. За цих обставин та у застосуванні пункту 1 правила 44C своїх Правил Суд дійшов висновку, що їхні </a:t>
            </a:r>
            <a:r>
              <a:rPr lang="uk-UA" sz="1050" u="sng" dirty="0"/>
              <a:t>скарги не були достатньо обґрунтованими.</a:t>
            </a:r>
          </a:p>
          <a:p>
            <a:pPr algn="ctr"/>
            <a:r>
              <a:rPr lang="uk-UA" sz="1050" b="1" dirty="0"/>
              <a:t> </a:t>
            </a:r>
            <a:r>
              <a:rPr lang="ru-RU" sz="1050" b="1" dirty="0" err="1"/>
              <a:t>Відповідно</a:t>
            </a:r>
            <a:r>
              <a:rPr lang="ru-RU" sz="1050" b="1" dirty="0"/>
              <a:t>, </a:t>
            </a:r>
            <a:r>
              <a:rPr lang="ru-RU" sz="1050" b="1" dirty="0" err="1"/>
              <a:t>заява</a:t>
            </a:r>
            <a:r>
              <a:rPr lang="ru-RU" sz="1050" b="1" dirty="0"/>
              <a:t> є явно </a:t>
            </a:r>
            <a:r>
              <a:rPr lang="ru-RU" sz="1050" b="1" dirty="0" err="1"/>
              <a:t>необґрунтованою</a:t>
            </a:r>
            <a:r>
              <a:rPr lang="ru-RU" sz="1050" b="1" dirty="0"/>
              <a:t> та </a:t>
            </a:r>
            <a:r>
              <a:rPr lang="ru-RU" sz="1050" b="1" dirty="0" err="1"/>
              <a:t>має</a:t>
            </a:r>
            <a:r>
              <a:rPr lang="ru-RU" sz="1050" b="1" dirty="0"/>
              <a:t> бути </a:t>
            </a:r>
            <a:r>
              <a:rPr lang="ru-RU" sz="1050" b="1" dirty="0" err="1"/>
              <a:t>відхилена</a:t>
            </a:r>
            <a:r>
              <a:rPr lang="ru-RU" sz="1050" b="1" dirty="0"/>
              <a:t> </a:t>
            </a:r>
            <a:r>
              <a:rPr lang="ru-RU" sz="1050" b="1" dirty="0" err="1"/>
              <a:t>відповідно</a:t>
            </a:r>
            <a:r>
              <a:rPr lang="ru-RU" sz="1050" b="1" dirty="0"/>
              <a:t> до пункту 3 (а) та 4 </a:t>
            </a:r>
            <a:r>
              <a:rPr lang="ru-RU" sz="1050" b="1" dirty="0" err="1"/>
              <a:t>статті</a:t>
            </a:r>
            <a:r>
              <a:rPr lang="ru-RU" sz="1050" b="1" dirty="0"/>
              <a:t> 35 </a:t>
            </a:r>
            <a:r>
              <a:rPr lang="ru-RU" sz="1050" b="1" dirty="0" err="1"/>
              <a:t>Конвенції</a:t>
            </a:r>
            <a:r>
              <a:rPr lang="ru-RU" sz="1050" b="1" dirty="0"/>
              <a:t>.</a:t>
            </a:r>
          </a:p>
          <a:p>
            <a:pPr algn="ctr"/>
            <a:r>
              <a:rPr lang="ru-RU" sz="1050" b="1" dirty="0" err="1"/>
              <a:t>Проголошено</a:t>
            </a:r>
            <a:r>
              <a:rPr lang="ru-RU" sz="1050" b="1" dirty="0"/>
              <a:t> заяви </a:t>
            </a:r>
            <a:r>
              <a:rPr lang="ru-RU" sz="1050" b="1" dirty="0" err="1"/>
              <a:t>неприйнятними</a:t>
            </a:r>
            <a:r>
              <a:rPr lang="ru-RU" sz="1050" b="1" dirty="0"/>
              <a:t>.</a:t>
            </a:r>
          </a:p>
        </p:txBody>
      </p:sp>
      <p:sp>
        <p:nvSpPr>
          <p:cNvPr id="22" name="Заголовок 1"/>
          <p:cNvSpPr txBox="1">
            <a:spLocks/>
          </p:cNvSpPr>
          <p:nvPr/>
        </p:nvSpPr>
        <p:spPr>
          <a:xfrm>
            <a:off x="990600" y="762816"/>
            <a:ext cx="10109200" cy="493542"/>
          </a:xfrm>
          <a:prstGeom prst="ribbon2">
            <a:avLst>
              <a:gd name="adj1" fmla="val 16667"/>
              <a:gd name="adj2" fmla="val 75000"/>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uk-UA" sz="1800" b="1" dirty="0"/>
              <a:t>ЛІСНИЙ ТА ІНШІ ПРОТИ УКРАЇНИ ТА РОСІЇ </a:t>
            </a:r>
            <a:endParaRPr lang="ru-RU" sz="1800" b="1" dirty="0">
              <a:ln w="13462">
                <a:solidFill>
                  <a:schemeClr val="bg1"/>
                </a:solidFill>
                <a:prstDash val="solid"/>
              </a:ln>
              <a:effectLst>
                <a:outerShdw dist="38100" dir="2700000" algn="bl" rotWithShape="0">
                  <a:schemeClr val="accent5"/>
                </a:outerShdw>
              </a:effectLst>
              <a:latin typeface="Monotype Corsiva" panose="03010101010201010101" pitchFamily="66" charset="0"/>
            </a:endParaRPr>
          </a:p>
        </p:txBody>
      </p:sp>
      <p:sp>
        <p:nvSpPr>
          <p:cNvPr id="23" name="Правая фигурная скобка 22"/>
          <p:cNvSpPr/>
          <p:nvPr/>
        </p:nvSpPr>
        <p:spPr>
          <a:xfrm>
            <a:off x="6292983" y="2697147"/>
            <a:ext cx="209725" cy="3338647"/>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sp>
        <p:nvSpPr>
          <p:cNvPr id="24" name="Овал 23"/>
          <p:cNvSpPr/>
          <p:nvPr/>
        </p:nvSpPr>
        <p:spPr>
          <a:xfrm>
            <a:off x="6711274" y="3797996"/>
            <a:ext cx="1172337" cy="102648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dirty="0"/>
              <a:t>ЄСПЛ</a:t>
            </a:r>
            <a:endParaRPr lang="ru-RU" dirty="0"/>
          </a:p>
        </p:txBody>
      </p:sp>
    </p:spTree>
    <p:extLst>
      <p:ext uri="{BB962C8B-B14F-4D97-AF65-F5344CB8AC3E}">
        <p14:creationId xmlns:p14="http://schemas.microsoft.com/office/powerpoint/2010/main" val="2784607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8174" y="1539823"/>
            <a:ext cx="9596051" cy="701180"/>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lnSpc>
                <a:spcPct val="120000"/>
              </a:lnSpc>
              <a:spcBef>
                <a:spcPts val="0"/>
              </a:spcBef>
              <a:spcAft>
                <a:spcPts val="0"/>
              </a:spcAft>
              <a:buNone/>
            </a:pPr>
            <a:r>
              <a:rPr lang="uk-UA" sz="1050" dirty="0"/>
              <a:t>Справа стосувалася примусового виселення селян на південному сході Туреччини у регіоні, в якому був запроваджений надзвичайний стан, та відмови їм в наданні дозволу на повернення протягом декількох років, уряд-відповідач подав заперечення стосовно того, що деякі з заявників не подали документи про право власності, які б підтверджували, що вони володіли майном в селі. </a:t>
            </a:r>
            <a:endParaRPr lang="ru-RU" sz="1050" i="1" dirty="0"/>
          </a:p>
        </p:txBody>
      </p:sp>
      <p:sp>
        <p:nvSpPr>
          <p:cNvPr id="7" name="Прямоугольник 6"/>
          <p:cNvSpPr/>
          <p:nvPr/>
        </p:nvSpPr>
        <p:spPr>
          <a:xfrm>
            <a:off x="3649704" y="2553077"/>
            <a:ext cx="4423033" cy="12057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sz="1050" dirty="0"/>
              <a:t>Суд вважав, що не було необхідно вирішувати, чи за відсутності документів, що підтверджують право власності, </a:t>
            </a:r>
            <a:r>
              <a:rPr lang="uk-UA" sz="1050" u="sng" dirty="0"/>
              <a:t>заявники мали права власності відповідно до національного законодавства. </a:t>
            </a:r>
            <a:r>
              <a:rPr lang="uk-UA" sz="1050" dirty="0"/>
              <a:t>Питання полягало в тому, чи загальна економічна діяльність заявників складала «майно", яка підпадає під сферу застосування статті 1 Протоколу № 1. </a:t>
            </a:r>
            <a:endParaRPr lang="ru-RU" sz="1050" dirty="0"/>
          </a:p>
        </p:txBody>
      </p:sp>
      <p:sp>
        <p:nvSpPr>
          <p:cNvPr id="21" name="Прямоугольник 20"/>
          <p:cNvSpPr/>
          <p:nvPr/>
        </p:nvSpPr>
        <p:spPr>
          <a:xfrm>
            <a:off x="2471351" y="4522573"/>
            <a:ext cx="6779741" cy="115173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1050" dirty="0"/>
              <a:t>Відповідаючи на запитання ствердно </a:t>
            </a:r>
            <a:r>
              <a:rPr lang="uk-UA" sz="1050" u="sng" dirty="0"/>
              <a:t>Суд зазначив, що не був оскаржений той факт, що всі заявники мешкали в селі </a:t>
            </a:r>
            <a:r>
              <a:rPr lang="uk-UA" sz="1050" u="sng" dirty="0" err="1"/>
              <a:t>Бойдаш</a:t>
            </a:r>
            <a:r>
              <a:rPr lang="uk-UA" sz="1050" dirty="0"/>
              <a:t> до 1994 року. </a:t>
            </a:r>
            <a:r>
              <a:rPr lang="uk-UA" sz="1050" b="1" dirty="0"/>
              <a:t>Незважаючи на те, що вони не мали зареєстрованої власності, вони або збудували свої власні будинки на земельних ділянках їх предків, або мешкали в будинках, які належали їх батькам і обробляли земельні ділянки, які їм належали; вони мали права, які не викликають заперечень, на спільні земельні ділянки в селі, такі як вигони, пасовища і ділянки лісу, і заробляли собі на життя від тваринництва і вирубки дерев.</a:t>
            </a:r>
            <a:r>
              <a:rPr lang="uk-UA" sz="1050" dirty="0"/>
              <a:t> Усі ці економічні ресурси та доходи, отримані від заявників, були визнані як «майно» для цілей статті 1 Протоколу № 1 </a:t>
            </a:r>
            <a:endParaRPr lang="ru-RU" sz="1050" dirty="0"/>
          </a:p>
        </p:txBody>
      </p:sp>
      <p:sp>
        <p:nvSpPr>
          <p:cNvPr id="22" name="Заголовок 1"/>
          <p:cNvSpPr txBox="1">
            <a:spLocks/>
          </p:cNvSpPr>
          <p:nvPr/>
        </p:nvSpPr>
        <p:spPr>
          <a:xfrm>
            <a:off x="990600" y="762816"/>
            <a:ext cx="10109200" cy="493542"/>
          </a:xfrm>
          <a:prstGeom prst="ribbon2">
            <a:avLst>
              <a:gd name="adj1" fmla="val 16667"/>
              <a:gd name="adj2" fmla="val 75000"/>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uk-UA" sz="1800" b="1" dirty="0" err="1"/>
              <a:t>Dogan</a:t>
            </a:r>
            <a:r>
              <a:rPr lang="uk-UA" sz="1800" b="1" dirty="0"/>
              <a:t> </a:t>
            </a:r>
            <a:r>
              <a:rPr lang="uk-UA" sz="1800" b="1" dirty="0" err="1"/>
              <a:t>and</a:t>
            </a:r>
            <a:r>
              <a:rPr lang="uk-UA" sz="1800" b="1" dirty="0"/>
              <a:t> </a:t>
            </a:r>
            <a:r>
              <a:rPr lang="uk-UA" sz="1800" b="1" dirty="0" err="1"/>
              <a:t>Others</a:t>
            </a:r>
            <a:r>
              <a:rPr lang="uk-UA" sz="1800" b="1" dirty="0"/>
              <a:t> v. </a:t>
            </a:r>
            <a:r>
              <a:rPr lang="uk-UA" sz="1800" b="1" dirty="0" err="1"/>
              <a:t>Turkey</a:t>
            </a:r>
            <a:endParaRPr lang="ru-RU" sz="1800" b="1" dirty="0">
              <a:ln w="13462">
                <a:solidFill>
                  <a:schemeClr val="bg1"/>
                </a:solidFill>
                <a:prstDash val="solid"/>
              </a:ln>
              <a:effectLst>
                <a:outerShdw dist="38100" dir="2700000" algn="bl" rotWithShape="0">
                  <a:schemeClr val="accent5"/>
                </a:outerShdw>
              </a:effectLst>
              <a:latin typeface="Monotype Corsiva" panose="03010101010201010101" pitchFamily="66" charset="0"/>
            </a:endParaRPr>
          </a:p>
        </p:txBody>
      </p:sp>
      <p:sp>
        <p:nvSpPr>
          <p:cNvPr id="13" name="Стрелка вправо 12"/>
          <p:cNvSpPr/>
          <p:nvPr/>
        </p:nvSpPr>
        <p:spPr>
          <a:xfrm rot="5400000">
            <a:off x="5658699" y="3991375"/>
            <a:ext cx="405041" cy="29864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2365592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460234" y="2524468"/>
            <a:ext cx="5790858" cy="14669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base"/>
            <a:r>
              <a:rPr lang="ru-RU" sz="1050" dirty="0">
                <a:solidFill>
                  <a:schemeClr val="tx1"/>
                </a:solidFill>
              </a:rPr>
              <a:t>23 </a:t>
            </a:r>
            <a:r>
              <a:rPr lang="ru-RU" sz="1050" dirty="0" err="1">
                <a:solidFill>
                  <a:schemeClr val="tx1"/>
                </a:solidFill>
              </a:rPr>
              <a:t>заявники</a:t>
            </a:r>
            <a:r>
              <a:rPr lang="ru-RU" sz="1050" dirty="0">
                <a:solidFill>
                  <a:schemeClr val="tx1"/>
                </a:solidFill>
              </a:rPr>
              <a:t> </a:t>
            </a:r>
            <a:r>
              <a:rPr lang="ru-RU" sz="1050" dirty="0" err="1">
                <a:solidFill>
                  <a:schemeClr val="tx1"/>
                </a:solidFill>
              </a:rPr>
              <a:t>звернулися</a:t>
            </a:r>
            <a:r>
              <a:rPr lang="ru-RU" sz="1050" dirty="0">
                <a:solidFill>
                  <a:schemeClr val="tx1"/>
                </a:solidFill>
              </a:rPr>
              <a:t> до суду з </a:t>
            </a:r>
            <a:r>
              <a:rPr lang="ru-RU" sz="1050" dirty="0" err="1">
                <a:solidFill>
                  <a:schemeClr val="tx1"/>
                </a:solidFill>
              </a:rPr>
              <a:t>позовом</a:t>
            </a:r>
            <a:r>
              <a:rPr lang="ru-RU" sz="1050" dirty="0">
                <a:solidFill>
                  <a:schemeClr val="tx1"/>
                </a:solidFill>
              </a:rPr>
              <a:t> </a:t>
            </a:r>
            <a:r>
              <a:rPr lang="ru-RU" sz="1050" dirty="0" err="1">
                <a:solidFill>
                  <a:schemeClr val="tx1"/>
                </a:solidFill>
              </a:rPr>
              <a:t>щодо</a:t>
            </a:r>
            <a:r>
              <a:rPr lang="ru-RU" sz="1050" dirty="0">
                <a:solidFill>
                  <a:schemeClr val="tx1"/>
                </a:solidFill>
              </a:rPr>
              <a:t> </a:t>
            </a:r>
            <a:r>
              <a:rPr lang="ru-RU" sz="1050" dirty="0" err="1">
                <a:solidFill>
                  <a:schemeClr val="tx1"/>
                </a:solidFill>
              </a:rPr>
              <a:t>повернення</a:t>
            </a:r>
            <a:r>
              <a:rPr lang="ru-RU" sz="1050" dirty="0">
                <a:solidFill>
                  <a:schemeClr val="tx1"/>
                </a:solidFill>
              </a:rPr>
              <a:t> </a:t>
            </a:r>
            <a:r>
              <a:rPr lang="ru-RU" sz="1050" dirty="0" err="1">
                <a:solidFill>
                  <a:schemeClr val="tx1"/>
                </a:solidFill>
              </a:rPr>
              <a:t>нерухомості</a:t>
            </a:r>
            <a:r>
              <a:rPr lang="ru-RU" sz="1050" dirty="0">
                <a:solidFill>
                  <a:schemeClr val="tx1"/>
                </a:solidFill>
              </a:rPr>
              <a:t>, яка </a:t>
            </a:r>
            <a:r>
              <a:rPr lang="ru-RU" sz="1050" dirty="0" err="1">
                <a:solidFill>
                  <a:schemeClr val="tx1"/>
                </a:solidFill>
              </a:rPr>
              <a:t>була</a:t>
            </a:r>
            <a:r>
              <a:rPr lang="ru-RU" sz="1050" dirty="0">
                <a:solidFill>
                  <a:schemeClr val="tx1"/>
                </a:solidFill>
              </a:rPr>
              <a:t> незаконно </a:t>
            </a:r>
            <a:r>
              <a:rPr lang="ru-RU" sz="1050" dirty="0" err="1">
                <a:solidFill>
                  <a:schemeClr val="tx1"/>
                </a:solidFill>
              </a:rPr>
              <a:t>націоналізована</a:t>
            </a:r>
            <a:r>
              <a:rPr lang="ru-RU" sz="1050" dirty="0">
                <a:solidFill>
                  <a:schemeClr val="tx1"/>
                </a:solidFill>
              </a:rPr>
              <a:t> за </a:t>
            </a:r>
            <a:r>
              <a:rPr lang="ru-RU" sz="1050" dirty="0" err="1">
                <a:solidFill>
                  <a:schemeClr val="tx1"/>
                </a:solidFill>
              </a:rPr>
              <a:t>часів</a:t>
            </a:r>
            <a:r>
              <a:rPr lang="ru-RU" sz="1050" dirty="0">
                <a:solidFill>
                  <a:schemeClr val="tx1"/>
                </a:solidFill>
              </a:rPr>
              <a:t> </a:t>
            </a:r>
            <a:r>
              <a:rPr lang="ru-RU" sz="1050" dirty="0" err="1">
                <a:solidFill>
                  <a:schemeClr val="tx1"/>
                </a:solidFill>
              </a:rPr>
              <a:t>комуністичного</a:t>
            </a:r>
            <a:r>
              <a:rPr lang="ru-RU" sz="1050" dirty="0">
                <a:solidFill>
                  <a:schemeClr val="tx1"/>
                </a:solidFill>
              </a:rPr>
              <a:t> режиму та продана державою </a:t>
            </a:r>
            <a:r>
              <a:rPr lang="ru-RU" sz="1050" dirty="0" err="1">
                <a:solidFill>
                  <a:schemeClr val="tx1"/>
                </a:solidFill>
              </a:rPr>
              <a:t>третім</a:t>
            </a:r>
            <a:r>
              <a:rPr lang="ru-RU" sz="1050" dirty="0">
                <a:solidFill>
                  <a:schemeClr val="tx1"/>
                </a:solidFill>
              </a:rPr>
              <a:t> особам. До того ж </a:t>
            </a:r>
            <a:r>
              <a:rPr lang="ru-RU" sz="1050" dirty="0" err="1">
                <a:solidFill>
                  <a:schemeClr val="tx1"/>
                </a:solidFill>
              </a:rPr>
              <a:t>заявники</a:t>
            </a:r>
            <a:r>
              <a:rPr lang="ru-RU" sz="1050" dirty="0">
                <a:solidFill>
                  <a:schemeClr val="tx1"/>
                </a:solidFill>
              </a:rPr>
              <a:t> не </a:t>
            </a:r>
            <a:r>
              <a:rPr lang="ru-RU" sz="1050" dirty="0" err="1">
                <a:solidFill>
                  <a:schemeClr val="tx1"/>
                </a:solidFill>
              </a:rPr>
              <a:t>отримали</a:t>
            </a:r>
            <a:r>
              <a:rPr lang="ru-RU" sz="1050" dirty="0">
                <a:solidFill>
                  <a:schemeClr val="tx1"/>
                </a:solidFill>
              </a:rPr>
              <a:t> </a:t>
            </a:r>
            <a:r>
              <a:rPr lang="ru-RU" sz="1050" dirty="0" err="1">
                <a:solidFill>
                  <a:schemeClr val="tx1"/>
                </a:solidFill>
              </a:rPr>
              <a:t>жодної</a:t>
            </a:r>
            <a:r>
              <a:rPr lang="ru-RU" sz="1050" dirty="0">
                <a:solidFill>
                  <a:schemeClr val="tx1"/>
                </a:solidFill>
              </a:rPr>
              <a:t> </a:t>
            </a:r>
            <a:r>
              <a:rPr lang="ru-RU" sz="1050" dirty="0" err="1">
                <a:solidFill>
                  <a:schemeClr val="tx1"/>
                </a:solidFill>
              </a:rPr>
              <a:t>компенсації</a:t>
            </a:r>
            <a:r>
              <a:rPr lang="ru-RU" sz="1050" dirty="0">
                <a:solidFill>
                  <a:schemeClr val="tx1"/>
                </a:solidFill>
              </a:rPr>
              <a:t>. В </a:t>
            </a:r>
            <a:r>
              <a:rPr lang="ru-RU" sz="1050" dirty="0" err="1">
                <a:solidFill>
                  <a:schemeClr val="tx1"/>
                </a:solidFill>
              </a:rPr>
              <a:t>остаточних</a:t>
            </a:r>
            <a:r>
              <a:rPr lang="ru-RU" sz="1050" dirty="0">
                <a:solidFill>
                  <a:schemeClr val="tx1"/>
                </a:solidFill>
              </a:rPr>
              <a:t> </a:t>
            </a:r>
            <a:r>
              <a:rPr lang="ru-RU" sz="1050" dirty="0" err="1">
                <a:solidFill>
                  <a:schemeClr val="tx1"/>
                </a:solidFill>
              </a:rPr>
              <a:t>судових</a:t>
            </a:r>
            <a:r>
              <a:rPr lang="ru-RU" sz="1050" dirty="0">
                <a:solidFill>
                  <a:schemeClr val="tx1"/>
                </a:solidFill>
              </a:rPr>
              <a:t> </a:t>
            </a:r>
            <a:r>
              <a:rPr lang="ru-RU" sz="1050" dirty="0" err="1">
                <a:solidFill>
                  <a:schemeClr val="tx1"/>
                </a:solidFill>
              </a:rPr>
              <a:t>рішеннях</a:t>
            </a:r>
            <a:r>
              <a:rPr lang="ru-RU" sz="1050" dirty="0">
                <a:solidFill>
                  <a:schemeClr val="tx1"/>
                </a:solidFill>
              </a:rPr>
              <a:t> </a:t>
            </a:r>
            <a:r>
              <a:rPr lang="ru-RU" sz="1050" dirty="0" err="1">
                <a:solidFill>
                  <a:schemeClr val="tx1"/>
                </a:solidFill>
              </a:rPr>
              <a:t>зазначалось</a:t>
            </a:r>
            <a:r>
              <a:rPr lang="ru-RU" sz="1050" dirty="0">
                <a:solidFill>
                  <a:schemeClr val="tx1"/>
                </a:solidFill>
              </a:rPr>
              <a:t>, </a:t>
            </a:r>
            <a:r>
              <a:rPr lang="ru-RU" sz="1050" dirty="0" err="1">
                <a:solidFill>
                  <a:schemeClr val="tx1"/>
                </a:solidFill>
              </a:rPr>
              <a:t>що</a:t>
            </a:r>
            <a:r>
              <a:rPr lang="ru-RU" sz="1050" dirty="0">
                <a:solidFill>
                  <a:schemeClr val="tx1"/>
                </a:solidFill>
              </a:rPr>
              <a:t> весь час вони </a:t>
            </a:r>
            <a:r>
              <a:rPr lang="ru-RU" sz="1050" dirty="0" err="1">
                <a:solidFill>
                  <a:schemeClr val="tx1"/>
                </a:solidFill>
              </a:rPr>
              <a:t>залишалися</a:t>
            </a:r>
            <a:r>
              <a:rPr lang="ru-RU" sz="1050" dirty="0">
                <a:solidFill>
                  <a:schemeClr val="tx1"/>
                </a:solidFill>
              </a:rPr>
              <a:t> </a:t>
            </a:r>
            <a:r>
              <a:rPr lang="ru-RU" sz="1050" dirty="0" err="1">
                <a:solidFill>
                  <a:schemeClr val="tx1"/>
                </a:solidFill>
              </a:rPr>
              <a:t>законними</a:t>
            </a:r>
            <a:r>
              <a:rPr lang="ru-RU" sz="1050" dirty="0">
                <a:solidFill>
                  <a:schemeClr val="tx1"/>
                </a:solidFill>
              </a:rPr>
              <a:t> </a:t>
            </a:r>
            <a:r>
              <a:rPr lang="ru-RU" sz="1050" dirty="0" err="1">
                <a:solidFill>
                  <a:schemeClr val="tx1"/>
                </a:solidFill>
              </a:rPr>
              <a:t>власниками</a:t>
            </a:r>
            <a:r>
              <a:rPr lang="ru-RU" sz="1050" dirty="0">
                <a:solidFill>
                  <a:schemeClr val="tx1"/>
                </a:solidFill>
              </a:rPr>
              <a:t> </a:t>
            </a:r>
            <a:r>
              <a:rPr lang="ru-RU" sz="1050" dirty="0" err="1">
                <a:solidFill>
                  <a:schemeClr val="tx1"/>
                </a:solidFill>
              </a:rPr>
              <a:t>свого</a:t>
            </a:r>
            <a:r>
              <a:rPr lang="ru-RU" sz="1050" dirty="0">
                <a:solidFill>
                  <a:schemeClr val="tx1"/>
                </a:solidFill>
              </a:rPr>
              <a:t> майна. </a:t>
            </a:r>
            <a:r>
              <a:rPr lang="ru-RU" sz="1050" dirty="0" err="1">
                <a:solidFill>
                  <a:schemeClr val="tx1"/>
                </a:solidFill>
              </a:rPr>
              <a:t>Їхні</a:t>
            </a:r>
            <a:r>
              <a:rPr lang="ru-RU" sz="1050" dirty="0">
                <a:solidFill>
                  <a:schemeClr val="tx1"/>
                </a:solidFill>
              </a:rPr>
              <a:t> </a:t>
            </a:r>
            <a:r>
              <a:rPr lang="ru-RU" sz="1050" dirty="0" err="1">
                <a:solidFill>
                  <a:schemeClr val="tx1"/>
                </a:solidFill>
              </a:rPr>
              <a:t>правовстановлюючі</a:t>
            </a:r>
            <a:r>
              <a:rPr lang="ru-RU" sz="1050" dirty="0">
                <a:solidFill>
                  <a:schemeClr val="tx1"/>
                </a:solidFill>
              </a:rPr>
              <a:t> </a:t>
            </a:r>
            <a:r>
              <a:rPr lang="ru-RU" sz="1050" dirty="0" err="1">
                <a:solidFill>
                  <a:schemeClr val="tx1"/>
                </a:solidFill>
              </a:rPr>
              <a:t>документи</a:t>
            </a:r>
            <a:r>
              <a:rPr lang="ru-RU" sz="1050" dirty="0">
                <a:solidFill>
                  <a:schemeClr val="tx1"/>
                </a:solidFill>
              </a:rPr>
              <a:t> не </a:t>
            </a:r>
            <a:r>
              <a:rPr lang="ru-RU" sz="1050" dirty="0" err="1">
                <a:solidFill>
                  <a:schemeClr val="tx1"/>
                </a:solidFill>
              </a:rPr>
              <a:t>оскаржували</a:t>
            </a:r>
            <a:r>
              <a:rPr lang="ru-RU" sz="1050" dirty="0">
                <a:solidFill>
                  <a:schemeClr val="tx1"/>
                </a:solidFill>
              </a:rPr>
              <a:t>, </a:t>
            </a:r>
            <a:r>
              <a:rPr lang="ru-RU" sz="1050" dirty="0" err="1">
                <a:solidFill>
                  <a:schemeClr val="tx1"/>
                </a:solidFill>
              </a:rPr>
              <a:t>проте</a:t>
            </a:r>
            <a:r>
              <a:rPr lang="ru-RU" sz="1050" dirty="0">
                <a:solidFill>
                  <a:schemeClr val="tx1"/>
                </a:solidFill>
              </a:rPr>
              <a:t> </a:t>
            </a:r>
            <a:r>
              <a:rPr lang="ru-RU" sz="1050" dirty="0" err="1">
                <a:solidFill>
                  <a:schemeClr val="tx1"/>
                </a:solidFill>
              </a:rPr>
              <a:t>повернути</a:t>
            </a:r>
            <a:r>
              <a:rPr lang="ru-RU" sz="1050" dirty="0">
                <a:solidFill>
                  <a:schemeClr val="tx1"/>
                </a:solidFill>
              </a:rPr>
              <a:t> </a:t>
            </a:r>
            <a:r>
              <a:rPr lang="ru-RU" sz="1050" dirty="0" err="1">
                <a:solidFill>
                  <a:schemeClr val="tx1"/>
                </a:solidFill>
              </a:rPr>
              <a:t>своє</a:t>
            </a:r>
            <a:r>
              <a:rPr lang="ru-RU" sz="1050" dirty="0">
                <a:solidFill>
                  <a:schemeClr val="tx1"/>
                </a:solidFill>
              </a:rPr>
              <a:t> </a:t>
            </a:r>
            <a:r>
              <a:rPr lang="ru-RU" sz="1050" dirty="0" err="1">
                <a:solidFill>
                  <a:schemeClr val="tx1"/>
                </a:solidFill>
              </a:rPr>
              <a:t>майно</a:t>
            </a:r>
            <a:r>
              <a:rPr lang="ru-RU" sz="1050" dirty="0">
                <a:solidFill>
                  <a:schemeClr val="tx1"/>
                </a:solidFill>
              </a:rPr>
              <a:t> вони так і не </a:t>
            </a:r>
            <a:r>
              <a:rPr lang="ru-RU" sz="1050" dirty="0" err="1">
                <a:solidFill>
                  <a:schemeClr val="tx1"/>
                </a:solidFill>
              </a:rPr>
              <a:t>змогли</a:t>
            </a:r>
            <a:r>
              <a:rPr lang="ru-RU" sz="1050" dirty="0">
                <a:solidFill>
                  <a:schemeClr val="tx1"/>
                </a:solidFill>
              </a:rPr>
              <a:t>.</a:t>
            </a:r>
          </a:p>
          <a:p>
            <a:pPr algn="ctr" fontAlgn="base"/>
            <a:r>
              <a:rPr lang="ru-RU" sz="1050" dirty="0">
                <a:solidFill>
                  <a:schemeClr val="tx1"/>
                </a:solidFill>
              </a:rPr>
              <a:t>У </a:t>
            </a:r>
            <a:r>
              <a:rPr lang="ru-RU" sz="1050" dirty="0" err="1">
                <a:solidFill>
                  <a:schemeClr val="tx1"/>
                </a:solidFill>
              </a:rPr>
              <a:t>своїх</a:t>
            </a:r>
            <a:r>
              <a:rPr lang="ru-RU" sz="1050" dirty="0">
                <a:solidFill>
                  <a:schemeClr val="tx1"/>
                </a:solidFill>
              </a:rPr>
              <a:t> </a:t>
            </a:r>
            <a:r>
              <a:rPr lang="ru-RU" sz="1050" dirty="0" err="1">
                <a:solidFill>
                  <a:schemeClr val="tx1"/>
                </a:solidFill>
              </a:rPr>
              <a:t>позовах</a:t>
            </a:r>
            <a:r>
              <a:rPr lang="ru-RU" sz="1050" dirty="0">
                <a:solidFill>
                  <a:schemeClr val="tx1"/>
                </a:solidFill>
              </a:rPr>
              <a:t> вони </a:t>
            </a:r>
            <a:r>
              <a:rPr lang="ru-RU" sz="1050" dirty="0" err="1">
                <a:solidFill>
                  <a:schemeClr val="tx1"/>
                </a:solidFill>
              </a:rPr>
              <a:t>стверджували</a:t>
            </a:r>
            <a:r>
              <a:rPr lang="ru-RU" sz="1050" dirty="0">
                <a:solidFill>
                  <a:schemeClr val="tx1"/>
                </a:solidFill>
              </a:rPr>
              <a:t>, </a:t>
            </a:r>
            <a:r>
              <a:rPr lang="ru-RU" sz="1050" dirty="0" err="1">
                <a:solidFill>
                  <a:schemeClr val="tx1"/>
                </a:solidFill>
              </a:rPr>
              <a:t>що</a:t>
            </a:r>
            <a:r>
              <a:rPr lang="ru-RU" sz="1050" dirty="0">
                <a:solidFill>
                  <a:schemeClr val="tx1"/>
                </a:solidFill>
              </a:rPr>
              <a:t> </a:t>
            </a:r>
            <a:r>
              <a:rPr lang="ru-RU" sz="1050" dirty="0" err="1">
                <a:solidFill>
                  <a:schemeClr val="tx1"/>
                </a:solidFill>
              </a:rPr>
              <a:t>неможливість</a:t>
            </a:r>
            <a:r>
              <a:rPr lang="ru-RU" sz="1050" dirty="0">
                <a:solidFill>
                  <a:schemeClr val="tx1"/>
                </a:solidFill>
              </a:rPr>
              <a:t> </a:t>
            </a:r>
            <a:r>
              <a:rPr lang="ru-RU" sz="1050" dirty="0" err="1">
                <a:solidFill>
                  <a:schemeClr val="tx1"/>
                </a:solidFill>
              </a:rPr>
              <a:t>повернути</a:t>
            </a:r>
            <a:r>
              <a:rPr lang="ru-RU" sz="1050" dirty="0">
                <a:solidFill>
                  <a:schemeClr val="tx1"/>
                </a:solidFill>
              </a:rPr>
              <a:t> незаконно </a:t>
            </a:r>
            <a:r>
              <a:rPr lang="ru-RU" sz="1050" dirty="0" err="1">
                <a:solidFill>
                  <a:schemeClr val="tx1"/>
                </a:solidFill>
              </a:rPr>
              <a:t>націоналізовану</a:t>
            </a:r>
            <a:r>
              <a:rPr lang="ru-RU" sz="1050" dirty="0">
                <a:solidFill>
                  <a:schemeClr val="tx1"/>
                </a:solidFill>
              </a:rPr>
              <a:t> </a:t>
            </a:r>
            <a:r>
              <a:rPr lang="ru-RU" sz="1050" dirty="0" err="1">
                <a:solidFill>
                  <a:schemeClr val="tx1"/>
                </a:solidFill>
              </a:rPr>
              <a:t>нерухомість</a:t>
            </a:r>
            <a:r>
              <a:rPr lang="ru-RU" sz="1050" dirty="0">
                <a:solidFill>
                  <a:schemeClr val="tx1"/>
                </a:solidFill>
              </a:rPr>
              <a:t> </a:t>
            </a:r>
            <a:r>
              <a:rPr lang="ru-RU" sz="1050" dirty="0" err="1">
                <a:solidFill>
                  <a:schemeClr val="tx1"/>
                </a:solidFill>
              </a:rPr>
              <a:t>або</a:t>
            </a:r>
            <a:r>
              <a:rPr lang="ru-RU" sz="1050" dirty="0">
                <a:solidFill>
                  <a:schemeClr val="tx1"/>
                </a:solidFill>
              </a:rPr>
              <a:t> </a:t>
            </a:r>
            <a:r>
              <a:rPr lang="ru-RU" sz="1050" dirty="0" err="1">
                <a:solidFill>
                  <a:schemeClr val="tx1"/>
                </a:solidFill>
              </a:rPr>
              <a:t>отримати</a:t>
            </a:r>
            <a:r>
              <a:rPr lang="ru-RU" sz="1050" dirty="0">
                <a:solidFill>
                  <a:schemeClr val="tx1"/>
                </a:solidFill>
              </a:rPr>
              <a:t> </a:t>
            </a:r>
            <a:r>
              <a:rPr lang="ru-RU" sz="1050" dirty="0" err="1">
                <a:solidFill>
                  <a:schemeClr val="tx1"/>
                </a:solidFill>
              </a:rPr>
              <a:t>компенсацію</a:t>
            </a:r>
            <a:r>
              <a:rPr lang="ru-RU" sz="1050" dirty="0">
                <a:solidFill>
                  <a:schemeClr val="tx1"/>
                </a:solidFill>
              </a:rPr>
              <a:t>, </a:t>
            </a:r>
            <a:r>
              <a:rPr lang="ru-RU" sz="1050" dirty="0" err="1">
                <a:solidFill>
                  <a:schemeClr val="tx1"/>
                </a:solidFill>
              </a:rPr>
              <a:t>незважаючи</a:t>
            </a:r>
            <a:r>
              <a:rPr lang="ru-RU" sz="1050" dirty="0">
                <a:solidFill>
                  <a:schemeClr val="tx1"/>
                </a:solidFill>
              </a:rPr>
              <a:t> на </a:t>
            </a:r>
            <a:r>
              <a:rPr lang="ru-RU" sz="1050" dirty="0" err="1">
                <a:solidFill>
                  <a:schemeClr val="tx1"/>
                </a:solidFill>
              </a:rPr>
              <a:t>судові</a:t>
            </a:r>
            <a:r>
              <a:rPr lang="ru-RU" sz="1050" dirty="0">
                <a:solidFill>
                  <a:schemeClr val="tx1"/>
                </a:solidFill>
              </a:rPr>
              <a:t> </a:t>
            </a:r>
            <a:r>
              <a:rPr lang="ru-RU" sz="1050" dirty="0" err="1">
                <a:solidFill>
                  <a:schemeClr val="tx1"/>
                </a:solidFill>
              </a:rPr>
              <a:t>рішення</a:t>
            </a:r>
            <a:r>
              <a:rPr lang="ru-RU" sz="1050" dirty="0">
                <a:solidFill>
                  <a:schemeClr val="tx1"/>
                </a:solidFill>
              </a:rPr>
              <a:t> </a:t>
            </a:r>
            <a:r>
              <a:rPr lang="ru-RU" sz="1050" dirty="0" err="1">
                <a:solidFill>
                  <a:schemeClr val="tx1"/>
                </a:solidFill>
              </a:rPr>
              <a:t>щодо</a:t>
            </a:r>
            <a:r>
              <a:rPr lang="ru-RU" sz="1050" dirty="0">
                <a:solidFill>
                  <a:schemeClr val="tx1"/>
                </a:solidFill>
              </a:rPr>
              <a:t> </a:t>
            </a:r>
            <a:r>
              <a:rPr lang="ru-RU" sz="1050" dirty="0" err="1">
                <a:solidFill>
                  <a:schemeClr val="tx1"/>
                </a:solidFill>
              </a:rPr>
              <a:t>визнання</a:t>
            </a:r>
            <a:r>
              <a:rPr lang="ru-RU" sz="1050" dirty="0">
                <a:solidFill>
                  <a:schemeClr val="tx1"/>
                </a:solidFill>
              </a:rPr>
              <a:t> </a:t>
            </a:r>
            <a:r>
              <a:rPr lang="ru-RU" sz="1050" dirty="0" err="1">
                <a:solidFill>
                  <a:schemeClr val="tx1"/>
                </a:solidFill>
              </a:rPr>
              <a:t>майнових</a:t>
            </a:r>
            <a:r>
              <a:rPr lang="ru-RU" sz="1050" dirty="0">
                <a:solidFill>
                  <a:schemeClr val="tx1"/>
                </a:solidFill>
              </a:rPr>
              <a:t> прав, </a:t>
            </a:r>
            <a:r>
              <a:rPr lang="ru-RU" sz="1050" dirty="0" err="1">
                <a:solidFill>
                  <a:schemeClr val="tx1"/>
                </a:solidFill>
              </a:rPr>
              <a:t>порушує</a:t>
            </a:r>
            <a:r>
              <a:rPr lang="ru-RU" sz="1050" dirty="0">
                <a:solidFill>
                  <a:schemeClr val="tx1"/>
                </a:solidFill>
              </a:rPr>
              <a:t> </a:t>
            </a:r>
            <a:r>
              <a:rPr lang="ru-RU" sz="1050" dirty="0" err="1">
                <a:solidFill>
                  <a:schemeClr val="tx1"/>
                </a:solidFill>
              </a:rPr>
              <a:t>їхні</a:t>
            </a:r>
            <a:r>
              <a:rPr lang="ru-RU" sz="1050" dirty="0">
                <a:solidFill>
                  <a:schemeClr val="tx1"/>
                </a:solidFill>
              </a:rPr>
              <a:t> права на </a:t>
            </a:r>
            <a:r>
              <a:rPr lang="ru-RU" sz="1050" dirty="0" err="1">
                <a:solidFill>
                  <a:schemeClr val="tx1"/>
                </a:solidFill>
              </a:rPr>
              <a:t>мирне</a:t>
            </a:r>
            <a:r>
              <a:rPr lang="ru-RU" sz="1050" dirty="0">
                <a:solidFill>
                  <a:schemeClr val="tx1"/>
                </a:solidFill>
              </a:rPr>
              <a:t> </a:t>
            </a:r>
            <a:r>
              <a:rPr lang="ru-RU" sz="1050" dirty="0" err="1">
                <a:solidFill>
                  <a:schemeClr val="tx1"/>
                </a:solidFill>
              </a:rPr>
              <a:t>володіння</a:t>
            </a:r>
            <a:r>
              <a:rPr lang="ru-RU" sz="1050" dirty="0">
                <a:solidFill>
                  <a:schemeClr val="tx1"/>
                </a:solidFill>
              </a:rPr>
              <a:t> </a:t>
            </a:r>
            <a:r>
              <a:rPr lang="ru-RU" sz="1050" dirty="0" err="1">
                <a:solidFill>
                  <a:schemeClr val="tx1"/>
                </a:solidFill>
              </a:rPr>
              <a:t>майном</a:t>
            </a:r>
            <a:r>
              <a:rPr lang="ru-RU" sz="1050" dirty="0">
                <a:solidFill>
                  <a:schemeClr val="tx1"/>
                </a:solidFill>
              </a:rPr>
              <a:t> в </a:t>
            </a:r>
            <a:r>
              <a:rPr lang="ru-RU" sz="1050" dirty="0" err="1">
                <a:solidFill>
                  <a:schemeClr val="tx1"/>
                </a:solidFill>
              </a:rPr>
              <a:t>розумінні</a:t>
            </a:r>
            <a:r>
              <a:rPr lang="ru-RU" sz="1050" dirty="0">
                <a:solidFill>
                  <a:schemeClr val="tx1"/>
                </a:solidFill>
              </a:rPr>
              <a:t> </a:t>
            </a:r>
            <a:r>
              <a:rPr lang="ru-RU" sz="1050" dirty="0" err="1">
                <a:solidFill>
                  <a:schemeClr val="tx1"/>
                </a:solidFill>
              </a:rPr>
              <a:t>статті</a:t>
            </a:r>
            <a:r>
              <a:rPr lang="ru-RU" sz="1050" dirty="0">
                <a:solidFill>
                  <a:schemeClr val="tx1"/>
                </a:solidFill>
              </a:rPr>
              <a:t> 1 Протоколу № 1 до </a:t>
            </a:r>
            <a:r>
              <a:rPr lang="ru-RU" sz="1050" dirty="0" err="1">
                <a:solidFill>
                  <a:schemeClr val="tx1"/>
                </a:solidFill>
              </a:rPr>
              <a:t>Конвенції</a:t>
            </a:r>
            <a:r>
              <a:rPr lang="ru-RU" sz="1050" dirty="0">
                <a:solidFill>
                  <a:schemeClr val="tx1"/>
                </a:solidFill>
              </a:rPr>
              <a:t>.</a:t>
            </a:r>
          </a:p>
        </p:txBody>
      </p:sp>
      <p:sp>
        <p:nvSpPr>
          <p:cNvPr id="21" name="Прямоугольник 20"/>
          <p:cNvSpPr/>
          <p:nvPr/>
        </p:nvSpPr>
        <p:spPr>
          <a:xfrm>
            <a:off x="3130378" y="4605194"/>
            <a:ext cx="6779741" cy="115173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050" dirty="0"/>
              <a:t>Суд </a:t>
            </a:r>
            <a:r>
              <a:rPr lang="ru-RU" sz="1050" dirty="0" err="1"/>
              <a:t>визнав</a:t>
            </a:r>
            <a:r>
              <a:rPr lang="ru-RU" sz="1050" dirty="0"/>
              <a:t> </a:t>
            </a:r>
            <a:r>
              <a:rPr lang="ru-RU" sz="1050" dirty="0" err="1"/>
              <a:t>порушення</a:t>
            </a:r>
            <a:r>
              <a:rPr lang="ru-RU" sz="1050" dirty="0"/>
              <a:t> </a:t>
            </a:r>
            <a:r>
              <a:rPr lang="ru-RU" sz="1050" dirty="0" err="1"/>
              <a:t>статті</a:t>
            </a:r>
            <a:r>
              <a:rPr lang="ru-RU" sz="1050" dirty="0"/>
              <a:t> 1 Протоколу № 1 до </a:t>
            </a:r>
            <a:r>
              <a:rPr lang="ru-RU" sz="1050" dirty="0" err="1"/>
              <a:t>Конвенції</a:t>
            </a:r>
            <a:r>
              <a:rPr lang="ru-RU" sz="1050" dirty="0"/>
              <a:t>. Суд </a:t>
            </a:r>
            <a:r>
              <a:rPr lang="ru-RU" sz="1050" dirty="0" err="1"/>
              <a:t>зауважив</a:t>
            </a:r>
            <a:r>
              <a:rPr lang="ru-RU" sz="1050" dirty="0"/>
              <a:t>, </a:t>
            </a:r>
            <a:r>
              <a:rPr lang="ru-RU" sz="1050" dirty="0" err="1"/>
              <a:t>що</a:t>
            </a:r>
            <a:r>
              <a:rPr lang="ru-RU" sz="1050" dirty="0"/>
              <a:t> </a:t>
            </a:r>
            <a:r>
              <a:rPr lang="ru-RU" sz="1050" dirty="0" err="1"/>
              <a:t>він</a:t>
            </a:r>
            <a:r>
              <a:rPr lang="ru-RU" sz="1050" dirty="0"/>
              <a:t> </a:t>
            </a:r>
            <a:r>
              <a:rPr lang="ru-RU" sz="1050" dirty="0" err="1"/>
              <a:t>вже</a:t>
            </a:r>
            <a:r>
              <a:rPr lang="ru-RU" sz="1050" dirty="0"/>
              <a:t> </a:t>
            </a:r>
            <a:r>
              <a:rPr lang="ru-RU" sz="1050" dirty="0" err="1"/>
              <a:t>раніше</a:t>
            </a:r>
            <a:r>
              <a:rPr lang="ru-RU" sz="1050" dirty="0"/>
              <a:t> </a:t>
            </a:r>
            <a:r>
              <a:rPr lang="ru-RU" sz="1050" dirty="0" err="1"/>
              <a:t>встановлював</a:t>
            </a:r>
            <a:r>
              <a:rPr lang="ru-RU" sz="1050" dirty="0"/>
              <a:t>, </a:t>
            </a:r>
            <a:r>
              <a:rPr lang="ru-RU" sz="1050" dirty="0" err="1"/>
              <a:t>що</a:t>
            </a:r>
            <a:r>
              <a:rPr lang="ru-RU" sz="1050" dirty="0"/>
              <a:t> </a:t>
            </a:r>
            <a:r>
              <a:rPr lang="ru-RU" sz="1050" dirty="0" err="1"/>
              <a:t>неможливість</a:t>
            </a:r>
            <a:r>
              <a:rPr lang="ru-RU" sz="1050" dirty="0"/>
              <a:t> </a:t>
            </a:r>
            <a:r>
              <a:rPr lang="ru-RU" sz="1050" dirty="0" err="1"/>
              <a:t>заявників</a:t>
            </a:r>
            <a:r>
              <a:rPr lang="ru-RU" sz="1050" dirty="0"/>
              <a:t> </a:t>
            </a:r>
            <a:r>
              <a:rPr lang="ru-RU" sz="1050" dirty="0" err="1"/>
              <a:t>повернути</a:t>
            </a:r>
            <a:r>
              <a:rPr lang="ru-RU" sz="1050" dirty="0"/>
              <a:t> у </a:t>
            </a:r>
            <a:r>
              <a:rPr lang="ru-RU" sz="1050" dirty="0" err="1"/>
              <a:t>власність</a:t>
            </a:r>
            <a:r>
              <a:rPr lang="ru-RU" sz="1050" dirty="0"/>
              <a:t> </a:t>
            </a:r>
            <a:r>
              <a:rPr lang="ru-RU" sz="1050" dirty="0" err="1"/>
              <a:t>своє</a:t>
            </a:r>
            <a:r>
              <a:rPr lang="ru-RU" sz="1050" dirty="0"/>
              <a:t> </a:t>
            </a:r>
            <a:r>
              <a:rPr lang="ru-RU" sz="1050" dirty="0" err="1"/>
              <a:t>майно</a:t>
            </a:r>
            <a:r>
              <a:rPr lang="ru-RU" sz="1050" dirty="0"/>
              <a:t>, </a:t>
            </a:r>
            <a:r>
              <a:rPr lang="ru-RU" sz="1050" dirty="0" err="1"/>
              <a:t>незважаючи</a:t>
            </a:r>
            <a:r>
              <a:rPr lang="ru-RU" sz="1050" dirty="0"/>
              <a:t> на </a:t>
            </a:r>
            <a:r>
              <a:rPr lang="ru-RU" sz="1050" dirty="0" err="1"/>
              <a:t>остаточні</a:t>
            </a:r>
            <a:r>
              <a:rPr lang="ru-RU" sz="1050" dirty="0"/>
              <a:t> </a:t>
            </a:r>
            <a:r>
              <a:rPr lang="ru-RU" sz="1050" dirty="0" err="1"/>
              <a:t>судові</a:t>
            </a:r>
            <a:r>
              <a:rPr lang="ru-RU" sz="1050" dirty="0"/>
              <a:t> </a:t>
            </a:r>
            <a:r>
              <a:rPr lang="ru-RU" sz="1050" dirty="0" err="1"/>
              <a:t>рішення</a:t>
            </a:r>
            <a:r>
              <a:rPr lang="ru-RU" sz="1050" dirty="0"/>
              <a:t>, </a:t>
            </a:r>
            <a:r>
              <a:rPr lang="ru-RU" sz="1050" dirty="0" err="1"/>
              <a:t>що</a:t>
            </a:r>
            <a:r>
              <a:rPr lang="ru-RU" sz="1050" dirty="0"/>
              <a:t> ретроспективно </a:t>
            </a:r>
            <a:r>
              <a:rPr lang="ru-RU" sz="1050" dirty="0" err="1"/>
              <a:t>визнавали</a:t>
            </a:r>
            <a:r>
              <a:rPr lang="ru-RU" sz="1050" dirty="0"/>
              <a:t> </a:t>
            </a:r>
            <a:r>
              <a:rPr lang="ru-RU" sz="1050" dirty="0" err="1"/>
              <a:t>їх</a:t>
            </a:r>
            <a:r>
              <a:rPr lang="ru-RU" sz="1050" dirty="0"/>
              <a:t> </a:t>
            </a:r>
            <a:r>
              <a:rPr lang="ru-RU" sz="1050" dirty="0" err="1"/>
              <a:t>майнові</a:t>
            </a:r>
            <a:r>
              <a:rPr lang="ru-RU" sz="1050" dirty="0"/>
              <a:t> права, являла собою </a:t>
            </a:r>
            <a:r>
              <a:rPr lang="ru-RU" sz="1050" dirty="0" err="1"/>
              <a:t>позбавлення</a:t>
            </a:r>
            <a:r>
              <a:rPr lang="ru-RU" sz="1050" dirty="0"/>
              <a:t> </a:t>
            </a:r>
            <a:r>
              <a:rPr lang="ru-RU" sz="1050" dirty="0" err="1"/>
              <a:t>їх</a:t>
            </a:r>
            <a:r>
              <a:rPr lang="ru-RU" sz="1050" dirty="0"/>
              <a:t> </a:t>
            </a:r>
            <a:r>
              <a:rPr lang="ru-RU" sz="1050" dirty="0" err="1"/>
              <a:t>власності</a:t>
            </a:r>
            <a:r>
              <a:rPr lang="ru-RU" sz="1050" dirty="0"/>
              <a:t> в </a:t>
            </a:r>
            <a:r>
              <a:rPr lang="ru-RU" sz="1050" dirty="0" err="1"/>
              <a:t>розумінні</a:t>
            </a:r>
            <a:r>
              <a:rPr lang="ru-RU" sz="1050" dirty="0"/>
              <a:t> другого </a:t>
            </a:r>
            <a:r>
              <a:rPr lang="ru-RU" sz="1050" dirty="0" err="1"/>
              <a:t>речення</a:t>
            </a:r>
            <a:r>
              <a:rPr lang="ru-RU" sz="1050" dirty="0"/>
              <a:t> параграфу </a:t>
            </a:r>
            <a:r>
              <a:rPr lang="ru-RU" sz="1050" dirty="0" err="1"/>
              <a:t>першого</a:t>
            </a:r>
            <a:r>
              <a:rPr lang="ru-RU" sz="1050" dirty="0"/>
              <a:t> </a:t>
            </a:r>
            <a:r>
              <a:rPr lang="ru-RU" sz="1050" dirty="0" err="1"/>
              <a:t>статті</a:t>
            </a:r>
            <a:r>
              <a:rPr lang="ru-RU" sz="1050" dirty="0"/>
              <a:t> 1 Протоколу № 1, та </a:t>
            </a:r>
            <a:r>
              <a:rPr lang="ru-RU" sz="1050" dirty="0" err="1"/>
              <a:t>що</a:t>
            </a:r>
            <a:r>
              <a:rPr lang="ru-RU" sz="1050" dirty="0"/>
              <a:t> </a:t>
            </a:r>
            <a:r>
              <a:rPr lang="ru-RU" sz="1050" dirty="0" err="1"/>
              <a:t>таке</a:t>
            </a:r>
            <a:r>
              <a:rPr lang="ru-RU" sz="1050" dirty="0"/>
              <a:t> </a:t>
            </a:r>
            <a:r>
              <a:rPr lang="ru-RU" sz="1050" dirty="0" err="1"/>
              <a:t>позбавлення</a:t>
            </a:r>
            <a:r>
              <a:rPr lang="ru-RU" sz="1050" dirty="0"/>
              <a:t> в </a:t>
            </a:r>
            <a:r>
              <a:rPr lang="ru-RU" sz="1050" dirty="0" err="1"/>
              <a:t>поєднанні</a:t>
            </a:r>
            <a:r>
              <a:rPr lang="ru-RU" sz="1050" dirty="0"/>
              <a:t> з </a:t>
            </a:r>
            <a:r>
              <a:rPr lang="ru-RU" sz="1050" dirty="0" err="1"/>
              <a:t>повною</a:t>
            </a:r>
            <a:r>
              <a:rPr lang="ru-RU" sz="1050" dirty="0"/>
              <a:t> </a:t>
            </a:r>
            <a:r>
              <a:rPr lang="ru-RU" sz="1050" dirty="0" err="1"/>
              <a:t>відсутністю</a:t>
            </a:r>
            <a:r>
              <a:rPr lang="ru-RU" sz="1050" dirty="0"/>
              <a:t> </a:t>
            </a:r>
            <a:r>
              <a:rPr lang="ru-RU" sz="1050" dirty="0" err="1"/>
              <a:t>компенсації</a:t>
            </a:r>
            <a:r>
              <a:rPr lang="ru-RU" sz="1050" dirty="0"/>
              <a:t> становило </a:t>
            </a:r>
            <a:r>
              <a:rPr lang="ru-RU" sz="1050" dirty="0" err="1"/>
              <a:t>порушення</a:t>
            </a:r>
            <a:r>
              <a:rPr lang="ru-RU" sz="1050" dirty="0"/>
              <a:t> </a:t>
            </a:r>
            <a:r>
              <a:rPr lang="ru-RU" sz="1050" dirty="0" err="1"/>
              <a:t>їх</a:t>
            </a:r>
            <a:r>
              <a:rPr lang="ru-RU" sz="1050" dirty="0"/>
              <a:t> права на </a:t>
            </a:r>
            <a:r>
              <a:rPr lang="ru-RU" sz="1050" dirty="0" err="1"/>
              <a:t>мирне</a:t>
            </a:r>
            <a:r>
              <a:rPr lang="ru-RU" sz="1050" dirty="0"/>
              <a:t> </a:t>
            </a:r>
            <a:r>
              <a:rPr lang="ru-RU" sz="1050" dirty="0" err="1"/>
              <a:t>володіння</a:t>
            </a:r>
            <a:r>
              <a:rPr lang="ru-RU" sz="1050" dirty="0"/>
              <a:t> </a:t>
            </a:r>
            <a:r>
              <a:rPr lang="ru-RU" sz="1050" dirty="0" err="1"/>
              <a:t>своїм</a:t>
            </a:r>
            <a:r>
              <a:rPr lang="ru-RU" sz="1050" dirty="0"/>
              <a:t> </a:t>
            </a:r>
            <a:r>
              <a:rPr lang="ru-RU" sz="1050" dirty="0" err="1"/>
              <a:t>майном</a:t>
            </a:r>
            <a:r>
              <a:rPr lang="ru-RU" sz="1050" dirty="0"/>
              <a:t>.</a:t>
            </a:r>
          </a:p>
        </p:txBody>
      </p:sp>
      <p:sp>
        <p:nvSpPr>
          <p:cNvPr id="22" name="Заголовок 1"/>
          <p:cNvSpPr txBox="1">
            <a:spLocks/>
          </p:cNvSpPr>
          <p:nvPr/>
        </p:nvSpPr>
        <p:spPr>
          <a:xfrm>
            <a:off x="974124" y="1257281"/>
            <a:ext cx="10109200" cy="744513"/>
          </a:xfrm>
          <a:prstGeom prst="ribbon2">
            <a:avLst>
              <a:gd name="adj1" fmla="val 16667"/>
              <a:gd name="adj2" fmla="val 75000"/>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lnSpcReduction="10000"/>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1800" b="1" dirty="0" err="1"/>
              <a:t>Lengauer</a:t>
            </a:r>
            <a:r>
              <a:rPr lang="en-US" sz="1800" b="1" dirty="0"/>
              <a:t> and Others v. Romania, </a:t>
            </a:r>
            <a:r>
              <a:rPr lang="ru-RU" sz="1800" b="1" dirty="0" err="1"/>
              <a:t>заява</a:t>
            </a:r>
            <a:r>
              <a:rPr lang="ru-RU" sz="1800" b="1" dirty="0"/>
              <a:t> 17801/04 та 22 </a:t>
            </a:r>
            <a:r>
              <a:rPr lang="ru-RU" sz="1800" b="1" dirty="0" err="1"/>
              <a:t>інші</a:t>
            </a:r>
            <a:r>
              <a:rPr lang="ru-RU" sz="1800" b="1" dirty="0"/>
              <a:t>, </a:t>
            </a:r>
            <a:r>
              <a:rPr lang="ru-RU" sz="1800" b="1" dirty="0" err="1"/>
              <a:t>рішення</a:t>
            </a:r>
            <a:r>
              <a:rPr lang="ru-RU" sz="1800" b="1" dirty="0"/>
              <a:t> </a:t>
            </a:r>
            <a:r>
              <a:rPr lang="ru-RU" sz="1800" b="1" dirty="0" err="1"/>
              <a:t>від</a:t>
            </a:r>
            <a:r>
              <a:rPr lang="ru-RU" sz="1800" b="1" dirty="0"/>
              <a:t> 29 </a:t>
            </a:r>
            <a:r>
              <a:rPr lang="ru-RU" sz="1800" b="1" dirty="0" err="1"/>
              <a:t>вересня</a:t>
            </a:r>
            <a:r>
              <a:rPr lang="ru-RU" sz="1800" b="1" dirty="0"/>
              <a:t> 2020 року</a:t>
            </a:r>
            <a:endParaRPr lang="ru-RU" sz="1800" b="1" dirty="0">
              <a:ln w="13462">
                <a:solidFill>
                  <a:schemeClr val="bg1"/>
                </a:solidFill>
                <a:prstDash val="solid"/>
              </a:ln>
              <a:effectLst>
                <a:outerShdw dist="38100" dir="2700000" algn="bl" rotWithShape="0">
                  <a:schemeClr val="accent5"/>
                </a:outerShdw>
              </a:effectLst>
              <a:latin typeface="Monotype Corsiva" panose="03010101010201010101" pitchFamily="66" charset="0"/>
            </a:endParaRPr>
          </a:p>
        </p:txBody>
      </p:sp>
      <p:sp>
        <p:nvSpPr>
          <p:cNvPr id="13" name="Стрелка вправо 12"/>
          <p:cNvSpPr/>
          <p:nvPr/>
        </p:nvSpPr>
        <p:spPr>
          <a:xfrm rot="5400000">
            <a:off x="6273630" y="4170780"/>
            <a:ext cx="405041" cy="29864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8" name="Прямоугольник 7"/>
          <p:cNvSpPr/>
          <p:nvPr/>
        </p:nvSpPr>
        <p:spPr>
          <a:xfrm>
            <a:off x="1903885" y="2628807"/>
            <a:ext cx="1311942" cy="12027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i="1" dirty="0"/>
              <a:t>Суть </a:t>
            </a:r>
            <a:r>
              <a:rPr lang="ru-RU" sz="1600" i="1" dirty="0" err="1"/>
              <a:t>справи</a:t>
            </a:r>
            <a:r>
              <a:rPr lang="ru-RU" sz="1600" i="1" dirty="0"/>
              <a:t>:</a:t>
            </a:r>
            <a:endParaRPr lang="ru-RU" sz="1600" dirty="0"/>
          </a:p>
        </p:txBody>
      </p:sp>
      <p:sp>
        <p:nvSpPr>
          <p:cNvPr id="9" name="Прямоугольник 8"/>
          <p:cNvSpPr/>
          <p:nvPr/>
        </p:nvSpPr>
        <p:spPr>
          <a:xfrm>
            <a:off x="1487874" y="4566781"/>
            <a:ext cx="1311942" cy="12027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i="1" dirty="0" err="1"/>
              <a:t>Рішення</a:t>
            </a:r>
            <a:r>
              <a:rPr lang="ru-RU" sz="1600" i="1" dirty="0"/>
              <a:t> суду:</a:t>
            </a:r>
            <a:endParaRPr lang="ru-RU" sz="1600" dirty="0"/>
          </a:p>
        </p:txBody>
      </p:sp>
    </p:spTree>
    <p:extLst>
      <p:ext uri="{BB962C8B-B14F-4D97-AF65-F5344CB8AC3E}">
        <p14:creationId xmlns:p14="http://schemas.microsoft.com/office/powerpoint/2010/main" val="24316292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2990" y="2644347"/>
            <a:ext cx="7471719" cy="2578442"/>
          </a:xfrm>
          <a:prstGeom prst="horizontalScroll">
            <a:avLst/>
          </a:prstGeom>
          <a:ln>
            <a:solidFill>
              <a:schemeClr val="tx1"/>
            </a:solidFill>
          </a:ln>
          <a:effectLst>
            <a:glow rad="63500">
              <a:schemeClr val="accent5">
                <a:satMod val="175000"/>
                <a:alpha val="40000"/>
              </a:schemeClr>
            </a:glow>
          </a:effectLst>
        </p:spPr>
        <p:style>
          <a:lnRef idx="1">
            <a:schemeClr val="accent6"/>
          </a:lnRef>
          <a:fillRef idx="2">
            <a:schemeClr val="accent6"/>
          </a:fillRef>
          <a:effectRef idx="1">
            <a:schemeClr val="accent6"/>
          </a:effectRef>
          <a:fontRef idx="minor">
            <a:schemeClr val="dk1"/>
          </a:fontRef>
        </p:style>
        <p:txBody>
          <a:bodyPr>
            <a:noAutofit/>
          </a:bodyPr>
          <a:lstStyle/>
          <a:p>
            <a:r>
              <a:rPr lang="ru-RU" sz="1200" b="1" i="1" u="sng" dirty="0" err="1">
                <a:latin typeface="Times New Roman" panose="02020603050405020304" pitchFamily="18" charset="0"/>
                <a:cs typeface="Times New Roman" panose="02020603050405020304" pitchFamily="18" charset="0"/>
              </a:rPr>
              <a:t>Стаття</a:t>
            </a:r>
            <a:r>
              <a:rPr lang="ru-RU" sz="1200" b="1" i="1" u="sng" dirty="0">
                <a:latin typeface="Times New Roman" panose="02020603050405020304" pitchFamily="18" charset="0"/>
                <a:cs typeface="Times New Roman" panose="02020603050405020304" pitchFamily="18" charset="0"/>
              </a:rPr>
              <a:t> 1 </a:t>
            </a:r>
            <a:r>
              <a:rPr lang="ru-RU" sz="1200" b="1" i="1" u="sng" dirty="0" err="1">
                <a:latin typeface="Times New Roman" panose="02020603050405020304" pitchFamily="18" charset="0"/>
                <a:cs typeface="Times New Roman" panose="02020603050405020304" pitchFamily="18" charset="0"/>
              </a:rPr>
              <a:t>Першого</a:t>
            </a:r>
            <a:r>
              <a:rPr lang="ru-RU" sz="1200" b="1" i="1" u="sng" dirty="0">
                <a:latin typeface="Times New Roman" panose="02020603050405020304" pitchFamily="18" charset="0"/>
                <a:cs typeface="Times New Roman" panose="02020603050405020304" pitchFamily="18" charset="0"/>
              </a:rPr>
              <a:t> протоколу до </a:t>
            </a:r>
            <a:r>
              <a:rPr lang="ru-RU" sz="1200" b="1" i="1" u="sng" dirty="0" err="1">
                <a:latin typeface="Times New Roman" panose="02020603050405020304" pitchFamily="18" charset="0"/>
                <a:cs typeface="Times New Roman" panose="02020603050405020304" pitchFamily="18" charset="0"/>
              </a:rPr>
              <a:t>Конвенції</a:t>
            </a:r>
            <a:r>
              <a:rPr lang="ru-RU" sz="1200" b="1" i="1" u="sng" dirty="0">
                <a:latin typeface="Times New Roman" panose="02020603050405020304" pitchFamily="18" charset="0"/>
                <a:cs typeface="Times New Roman" panose="02020603050405020304" pitchFamily="18" charset="0"/>
              </a:rPr>
              <a:t> «</a:t>
            </a:r>
            <a:r>
              <a:rPr lang="ru-RU" sz="1200" b="1" i="1" u="sng" dirty="0" err="1">
                <a:latin typeface="Times New Roman" panose="02020603050405020304" pitchFamily="18" charset="0"/>
                <a:cs typeface="Times New Roman" panose="02020603050405020304" pitchFamily="18" charset="0"/>
              </a:rPr>
              <a:t>Захист</a:t>
            </a:r>
            <a:r>
              <a:rPr lang="ru-RU" sz="1200" b="1" i="1" u="sng" dirty="0">
                <a:latin typeface="Times New Roman" panose="02020603050405020304" pitchFamily="18" charset="0"/>
                <a:cs typeface="Times New Roman" panose="02020603050405020304" pitchFamily="18" charset="0"/>
              </a:rPr>
              <a:t> права </a:t>
            </a:r>
            <a:r>
              <a:rPr lang="ru-RU" sz="1200" b="1" i="1" u="sng" dirty="0" err="1">
                <a:latin typeface="Times New Roman" panose="02020603050405020304" pitchFamily="18" charset="0"/>
                <a:cs typeface="Times New Roman" panose="02020603050405020304" pitchFamily="18" charset="0"/>
              </a:rPr>
              <a:t>власності</a:t>
            </a:r>
            <a:r>
              <a:rPr lang="ru-RU" sz="1200" b="1" i="1" u="sng" dirty="0">
                <a:latin typeface="Times New Roman" panose="02020603050405020304" pitchFamily="18" charset="0"/>
                <a:cs typeface="Times New Roman" panose="02020603050405020304" pitchFamily="18" charset="0"/>
              </a:rPr>
              <a:t>»</a:t>
            </a:r>
            <a:br>
              <a:rPr lang="ru-RU" sz="1200" i="1" dirty="0">
                <a:latin typeface="Times New Roman" panose="02020603050405020304" pitchFamily="18" charset="0"/>
                <a:cs typeface="Times New Roman" panose="02020603050405020304" pitchFamily="18" charset="0"/>
              </a:rPr>
            </a:br>
            <a:r>
              <a:rPr lang="ru-RU" sz="1200" i="1" dirty="0">
                <a:latin typeface="Times New Roman" panose="02020603050405020304" pitchFamily="18" charset="0"/>
                <a:cs typeface="Times New Roman" panose="02020603050405020304" pitchFamily="18" charset="0"/>
              </a:rPr>
              <a:t>“</a:t>
            </a:r>
            <a:r>
              <a:rPr lang="ru-RU" sz="1200" i="1" dirty="0" err="1">
                <a:latin typeface="Times New Roman" panose="02020603050405020304" pitchFamily="18" charset="0"/>
                <a:cs typeface="Times New Roman" panose="02020603050405020304" pitchFamily="18" charset="0"/>
              </a:rPr>
              <a:t>Кожна</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фізична</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або</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юридична</a:t>
            </a:r>
            <a:r>
              <a:rPr lang="ru-RU" sz="1200" i="1" dirty="0">
                <a:latin typeface="Times New Roman" panose="02020603050405020304" pitchFamily="18" charset="0"/>
                <a:cs typeface="Times New Roman" panose="02020603050405020304" pitchFamily="18" charset="0"/>
              </a:rPr>
              <a:t> особа </a:t>
            </a:r>
            <a:r>
              <a:rPr lang="ru-RU" sz="1200" i="1" dirty="0" err="1">
                <a:latin typeface="Times New Roman" panose="02020603050405020304" pitchFamily="18" charset="0"/>
                <a:cs typeface="Times New Roman" panose="02020603050405020304" pitchFamily="18" charset="0"/>
              </a:rPr>
              <a:t>має</a:t>
            </a:r>
            <a:r>
              <a:rPr lang="ru-RU" sz="1200" i="1" dirty="0">
                <a:latin typeface="Times New Roman" panose="02020603050405020304" pitchFamily="18" charset="0"/>
                <a:cs typeface="Times New Roman" panose="02020603050405020304" pitchFamily="18" charset="0"/>
              </a:rPr>
              <a:t> право мирно </a:t>
            </a:r>
            <a:r>
              <a:rPr lang="ru-RU" sz="1200" i="1" dirty="0" err="1">
                <a:latin typeface="Times New Roman" panose="02020603050405020304" pitchFamily="18" charset="0"/>
                <a:cs typeface="Times New Roman" panose="02020603050405020304" pitchFamily="18" charset="0"/>
              </a:rPr>
              <a:t>володіти</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своїм</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майном</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Ніхто</a:t>
            </a:r>
            <a:r>
              <a:rPr lang="ru-RU" sz="1200" i="1" dirty="0">
                <a:latin typeface="Times New Roman" panose="02020603050405020304" pitchFamily="18" charset="0"/>
                <a:cs typeface="Times New Roman" panose="02020603050405020304" pitchFamily="18" charset="0"/>
              </a:rPr>
              <a:t> не </a:t>
            </a:r>
            <a:r>
              <a:rPr lang="ru-RU" sz="1200" i="1" dirty="0" err="1">
                <a:latin typeface="Times New Roman" panose="02020603050405020304" pitchFamily="18" charset="0"/>
                <a:cs typeface="Times New Roman" panose="02020603050405020304" pitchFamily="18" charset="0"/>
              </a:rPr>
              <a:t>може</a:t>
            </a:r>
            <a:r>
              <a:rPr lang="ru-RU" sz="1200" i="1" dirty="0">
                <a:latin typeface="Times New Roman" panose="02020603050405020304" pitchFamily="18" charset="0"/>
                <a:cs typeface="Times New Roman" panose="02020603050405020304" pitchFamily="18" charset="0"/>
              </a:rPr>
              <a:t> бути </a:t>
            </a:r>
            <a:r>
              <a:rPr lang="ru-RU" sz="1200" i="1" dirty="0" err="1">
                <a:latin typeface="Times New Roman" panose="02020603050405020304" pitchFamily="18" charset="0"/>
                <a:cs typeface="Times New Roman" panose="02020603050405020304" pitchFamily="18" charset="0"/>
              </a:rPr>
              <a:t>позбавлений</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своєї</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власності</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інакше</a:t>
            </a:r>
            <a:r>
              <a:rPr lang="ru-RU" sz="1200" i="1" dirty="0">
                <a:latin typeface="Times New Roman" panose="02020603050405020304" pitchFamily="18" charset="0"/>
                <a:cs typeface="Times New Roman" panose="02020603050405020304" pitchFamily="18" charset="0"/>
              </a:rPr>
              <a:t> як в </a:t>
            </a:r>
            <a:r>
              <a:rPr lang="ru-RU" sz="1200" i="1" dirty="0" err="1">
                <a:latin typeface="Times New Roman" panose="02020603050405020304" pitchFamily="18" charset="0"/>
                <a:cs typeface="Times New Roman" panose="02020603050405020304" pitchFamily="18" charset="0"/>
              </a:rPr>
              <a:t>інтересах</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суспільства</a:t>
            </a:r>
            <a:r>
              <a:rPr lang="ru-RU" sz="1200" i="1" dirty="0">
                <a:latin typeface="Times New Roman" panose="02020603050405020304" pitchFamily="18" charset="0"/>
                <a:cs typeface="Times New Roman" panose="02020603050405020304" pitchFamily="18" charset="0"/>
              </a:rPr>
              <a:t> і на </a:t>
            </a:r>
            <a:r>
              <a:rPr lang="ru-RU" sz="1200" i="1" dirty="0" err="1">
                <a:latin typeface="Times New Roman" panose="02020603050405020304" pitchFamily="18" charset="0"/>
                <a:cs typeface="Times New Roman" panose="02020603050405020304" pitchFamily="18" charset="0"/>
              </a:rPr>
              <a:t>умовах</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передбачених</a:t>
            </a:r>
            <a:r>
              <a:rPr lang="ru-RU" sz="1200" i="1" dirty="0">
                <a:latin typeface="Times New Roman" panose="02020603050405020304" pitchFamily="18" charset="0"/>
                <a:cs typeface="Times New Roman" panose="02020603050405020304" pitchFamily="18" charset="0"/>
              </a:rPr>
              <a:t> законом і </a:t>
            </a:r>
            <a:r>
              <a:rPr lang="ru-RU" sz="1200" i="1" dirty="0" err="1">
                <a:latin typeface="Times New Roman" panose="02020603050405020304" pitchFamily="18" charset="0"/>
                <a:cs typeface="Times New Roman" panose="02020603050405020304" pitchFamily="18" charset="0"/>
              </a:rPr>
              <a:t>загальними</a:t>
            </a:r>
            <a:r>
              <a:rPr lang="ru-RU" sz="1200" i="1" dirty="0">
                <a:latin typeface="Times New Roman" panose="02020603050405020304" pitchFamily="18" charset="0"/>
                <a:cs typeface="Times New Roman" panose="02020603050405020304" pitchFamily="18" charset="0"/>
              </a:rPr>
              <a:t> принципами </a:t>
            </a:r>
            <a:r>
              <a:rPr lang="ru-RU" sz="1200" i="1" dirty="0" err="1">
                <a:latin typeface="Times New Roman" panose="02020603050405020304" pitchFamily="18" charset="0"/>
                <a:cs typeface="Times New Roman" panose="02020603050405020304" pitchFamily="18" charset="0"/>
              </a:rPr>
              <a:t>міжнародного</a:t>
            </a:r>
            <a:r>
              <a:rPr lang="ru-RU" sz="1200" i="1" dirty="0">
                <a:latin typeface="Times New Roman" panose="02020603050405020304" pitchFamily="18" charset="0"/>
                <a:cs typeface="Times New Roman" panose="02020603050405020304" pitchFamily="18" charset="0"/>
              </a:rPr>
              <a:t> права. </a:t>
            </a:r>
            <a:r>
              <a:rPr lang="ru-RU" sz="1200" i="1" dirty="0" err="1">
                <a:latin typeface="Times New Roman" panose="02020603050405020304" pitchFamily="18" charset="0"/>
                <a:cs typeface="Times New Roman" panose="02020603050405020304" pitchFamily="18" charset="0"/>
              </a:rPr>
              <a:t>Проте</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попередні</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положення</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жодним</a:t>
            </a:r>
            <a:r>
              <a:rPr lang="ru-RU" sz="1200" i="1" dirty="0">
                <a:latin typeface="Times New Roman" panose="02020603050405020304" pitchFamily="18" charset="0"/>
                <a:cs typeface="Times New Roman" panose="02020603050405020304" pitchFamily="18" charset="0"/>
              </a:rPr>
              <a:t> чином не </a:t>
            </a:r>
            <a:r>
              <a:rPr lang="ru-RU" sz="1200" i="1" dirty="0" err="1">
                <a:latin typeface="Times New Roman" panose="02020603050405020304" pitchFamily="18" charset="0"/>
                <a:cs typeface="Times New Roman" panose="02020603050405020304" pitchFamily="18" charset="0"/>
              </a:rPr>
              <a:t>обмежують</a:t>
            </a:r>
            <a:r>
              <a:rPr lang="ru-RU" sz="1200" i="1" dirty="0">
                <a:latin typeface="Times New Roman" panose="02020603050405020304" pitchFamily="18" charset="0"/>
                <a:cs typeface="Times New Roman" panose="02020603050405020304" pitchFamily="18" charset="0"/>
              </a:rPr>
              <a:t> право </a:t>
            </a:r>
            <a:r>
              <a:rPr lang="ru-RU" sz="1200" i="1" dirty="0" err="1">
                <a:latin typeface="Times New Roman" panose="02020603050405020304" pitchFamily="18" charset="0"/>
                <a:cs typeface="Times New Roman" panose="02020603050405020304" pitchFamily="18" charset="0"/>
              </a:rPr>
              <a:t>держави</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вводити</a:t>
            </a:r>
            <a:r>
              <a:rPr lang="ru-RU" sz="1200" i="1" dirty="0">
                <a:latin typeface="Times New Roman" panose="02020603050405020304" pitchFamily="18" charset="0"/>
                <a:cs typeface="Times New Roman" panose="02020603050405020304" pitchFamily="18" charset="0"/>
              </a:rPr>
              <a:t> в </a:t>
            </a:r>
            <a:r>
              <a:rPr lang="ru-RU" sz="1200" i="1" dirty="0" err="1">
                <a:latin typeface="Times New Roman" panose="02020603050405020304" pitchFamily="18" charset="0"/>
                <a:cs typeface="Times New Roman" panose="02020603050405020304" pitchFamily="18" charset="0"/>
              </a:rPr>
              <a:t>дію</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такі</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закони</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які</a:t>
            </a:r>
            <a:r>
              <a:rPr lang="ru-RU" sz="1200" i="1" dirty="0">
                <a:latin typeface="Times New Roman" panose="02020603050405020304" pitchFamily="18" charset="0"/>
                <a:cs typeface="Times New Roman" panose="02020603050405020304" pitchFamily="18" charset="0"/>
              </a:rPr>
              <a:t> вона </a:t>
            </a:r>
            <a:r>
              <a:rPr lang="ru-RU" sz="1200" i="1" dirty="0" err="1">
                <a:latin typeface="Times New Roman" panose="02020603050405020304" pitchFamily="18" charset="0"/>
                <a:cs typeface="Times New Roman" panose="02020603050405020304" pitchFamily="18" charset="0"/>
              </a:rPr>
              <a:t>вважає</a:t>
            </a:r>
            <a:r>
              <a:rPr lang="ru-RU" sz="1200" i="1" dirty="0">
                <a:latin typeface="Times New Roman" panose="02020603050405020304" pitchFamily="18" charset="0"/>
                <a:cs typeface="Times New Roman" panose="02020603050405020304" pitchFamily="18" charset="0"/>
              </a:rPr>
              <a:t> за </a:t>
            </a:r>
            <a:r>
              <a:rPr lang="ru-RU" sz="1200" i="1" dirty="0" err="1">
                <a:latin typeface="Times New Roman" panose="02020603050405020304" pitchFamily="18" charset="0"/>
                <a:cs typeface="Times New Roman" panose="02020603050405020304" pitchFamily="18" charset="0"/>
              </a:rPr>
              <a:t>необхідне</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щоб</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здійснювати</a:t>
            </a:r>
            <a:r>
              <a:rPr lang="ru-RU" sz="1200" i="1" dirty="0">
                <a:latin typeface="Times New Roman" panose="02020603050405020304" pitchFamily="18" charset="0"/>
                <a:cs typeface="Times New Roman" panose="02020603050405020304" pitchFamily="18" charset="0"/>
              </a:rPr>
              <a:t> контроль за </a:t>
            </a:r>
            <a:r>
              <a:rPr lang="ru-RU" sz="1200" i="1" dirty="0" err="1">
                <a:latin typeface="Times New Roman" panose="02020603050405020304" pitchFamily="18" charset="0"/>
                <a:cs typeface="Times New Roman" panose="02020603050405020304" pitchFamily="18" charset="0"/>
              </a:rPr>
              <a:t>користуванням</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майном</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відповідно</a:t>
            </a:r>
            <a:r>
              <a:rPr lang="ru-RU" sz="1200" i="1" dirty="0">
                <a:latin typeface="Times New Roman" panose="02020603050405020304" pitchFamily="18" charset="0"/>
                <a:cs typeface="Times New Roman" panose="02020603050405020304" pitchFamily="18" charset="0"/>
              </a:rPr>
              <a:t> до </a:t>
            </a:r>
            <a:r>
              <a:rPr lang="ru-RU" sz="1200" i="1" dirty="0" err="1">
                <a:latin typeface="Times New Roman" panose="02020603050405020304" pitchFamily="18" charset="0"/>
                <a:cs typeface="Times New Roman" panose="02020603050405020304" pitchFamily="18" charset="0"/>
              </a:rPr>
              <a:t>загальних</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інтересів</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або</a:t>
            </a:r>
            <a:r>
              <a:rPr lang="ru-RU" sz="1200" i="1" dirty="0">
                <a:latin typeface="Times New Roman" panose="02020603050405020304" pitchFamily="18" charset="0"/>
                <a:cs typeface="Times New Roman" panose="02020603050405020304" pitchFamily="18" charset="0"/>
              </a:rPr>
              <a:t> для </a:t>
            </a:r>
            <a:r>
              <a:rPr lang="ru-RU" sz="1200" i="1" dirty="0" err="1">
                <a:latin typeface="Times New Roman" panose="02020603050405020304" pitchFamily="18" charset="0"/>
                <a:cs typeface="Times New Roman" panose="02020603050405020304" pitchFamily="18" charset="0"/>
              </a:rPr>
              <a:t>забезпечення</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сплати</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податків</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чи</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інших</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зборів</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або</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штрафів</a:t>
            </a:r>
            <a:r>
              <a:rPr lang="ru-RU" sz="1200" i="1" dirty="0">
                <a:latin typeface="Times New Roman" panose="02020603050405020304" pitchFamily="18" charset="0"/>
                <a:cs typeface="Times New Roman" panose="02020603050405020304" pitchFamily="18" charset="0"/>
              </a:rPr>
              <a:t>.”</a:t>
            </a:r>
          </a:p>
        </p:txBody>
      </p:sp>
      <p:sp>
        <p:nvSpPr>
          <p:cNvPr id="6" name="Заголовок 1"/>
          <p:cNvSpPr txBox="1">
            <a:spLocks/>
          </p:cNvSpPr>
          <p:nvPr/>
        </p:nvSpPr>
        <p:spPr>
          <a:xfrm>
            <a:off x="3124199" y="1408098"/>
            <a:ext cx="5829300" cy="79964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uk-UA" sz="5400" b="1" dirty="0">
                <a:ln w="9525">
                  <a:solidFill>
                    <a:schemeClr val="accent5">
                      <a:lumMod val="20000"/>
                      <a:lumOff val="80000"/>
                    </a:schemeClr>
                  </a:solidFill>
                  <a:prstDash val="solid"/>
                </a:ln>
                <a:solidFill>
                  <a:schemeClr val="tx1"/>
                </a:solidFill>
                <a:effectLst>
                  <a:outerShdw blurRad="12700" dist="38100" dir="2700000" algn="tl" rotWithShape="0">
                    <a:schemeClr val="bg1">
                      <a:lumMod val="50000"/>
                    </a:schemeClr>
                  </a:outerShdw>
                </a:effectLst>
              </a:rPr>
              <a:t>Нормативне регулювання:</a:t>
            </a:r>
          </a:p>
        </p:txBody>
      </p:sp>
    </p:spTree>
    <p:extLst>
      <p:ext uri="{BB962C8B-B14F-4D97-AF65-F5344CB8AC3E}">
        <p14:creationId xmlns:p14="http://schemas.microsoft.com/office/powerpoint/2010/main" val="20405663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4303" y="718133"/>
            <a:ext cx="6804454" cy="96382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a:normAutofit/>
          </a:bodyPr>
          <a:lstStyle/>
          <a:p>
            <a:r>
              <a:rPr lang="ru-RU" sz="1200" i="1" dirty="0">
                <a:ln w="0"/>
                <a:solidFill>
                  <a:schemeClr val="tx1"/>
                </a:solidFill>
                <a:latin typeface="Times New Roman" panose="02020603050405020304" pitchFamily="18" charset="0"/>
                <a:cs typeface="Times New Roman" panose="02020603050405020304" pitchFamily="18" charset="0"/>
              </a:rPr>
              <a:t>У </a:t>
            </a:r>
            <a:r>
              <a:rPr lang="ru-RU" sz="1200" i="1" dirty="0" err="1">
                <a:ln w="0"/>
                <a:solidFill>
                  <a:schemeClr val="tx1"/>
                </a:solidFill>
                <a:latin typeface="Times New Roman" panose="02020603050405020304" pitchFamily="18" charset="0"/>
                <a:cs typeface="Times New Roman" panose="02020603050405020304" pitchFamily="18" charset="0"/>
              </a:rPr>
              <a:t>розумінні</a:t>
            </a:r>
            <a:r>
              <a:rPr lang="ru-RU" sz="1200" i="1" dirty="0">
                <a:ln w="0"/>
                <a:solidFill>
                  <a:schemeClr val="tx1"/>
                </a:solidFill>
                <a:latin typeface="Times New Roman" panose="02020603050405020304" pitchFamily="18" charset="0"/>
                <a:cs typeface="Times New Roman" panose="02020603050405020304" pitchFamily="18" charset="0"/>
              </a:rPr>
              <a:t> </a:t>
            </a:r>
            <a:r>
              <a:rPr lang="ru-RU" sz="1200" i="1" dirty="0" err="1">
                <a:ln w="0"/>
                <a:solidFill>
                  <a:schemeClr val="tx1"/>
                </a:solidFill>
                <a:latin typeface="Times New Roman" panose="02020603050405020304" pitchFamily="18" charset="0"/>
                <a:cs typeface="Times New Roman" panose="02020603050405020304" pitchFamily="18" charset="0"/>
              </a:rPr>
              <a:t>Європейського</a:t>
            </a:r>
            <a:r>
              <a:rPr lang="ru-RU" sz="1200" i="1" dirty="0">
                <a:ln w="0"/>
                <a:solidFill>
                  <a:schemeClr val="tx1"/>
                </a:solidFill>
                <a:latin typeface="Times New Roman" panose="02020603050405020304" pitchFamily="18" charset="0"/>
                <a:cs typeface="Times New Roman" panose="02020603050405020304" pitchFamily="18" charset="0"/>
              </a:rPr>
              <a:t> суду з прав </a:t>
            </a:r>
            <a:r>
              <a:rPr lang="ru-RU" sz="1200" i="1" dirty="0" err="1">
                <a:ln w="0"/>
                <a:solidFill>
                  <a:schemeClr val="tx1"/>
                </a:solidFill>
                <a:latin typeface="Times New Roman" panose="02020603050405020304" pitchFamily="18" charset="0"/>
                <a:cs typeface="Times New Roman" panose="02020603050405020304" pitchFamily="18" charset="0"/>
              </a:rPr>
              <a:t>людини</a:t>
            </a:r>
            <a:r>
              <a:rPr lang="ru-RU" sz="1200" i="1" dirty="0">
                <a:ln w="0"/>
                <a:solidFill>
                  <a:schemeClr val="tx1"/>
                </a:solidFill>
                <a:latin typeface="Times New Roman" panose="02020603050405020304" pitchFamily="18" charset="0"/>
                <a:cs typeface="Times New Roman" panose="02020603050405020304" pitchFamily="18" charset="0"/>
              </a:rPr>
              <a:t> </a:t>
            </a:r>
            <a:r>
              <a:rPr lang="ru-RU" sz="1200" i="1" dirty="0" err="1">
                <a:ln w="0"/>
                <a:solidFill>
                  <a:schemeClr val="tx1"/>
                </a:solidFill>
                <a:latin typeface="Times New Roman" panose="02020603050405020304" pitchFamily="18" charset="0"/>
                <a:cs typeface="Times New Roman" panose="02020603050405020304" pitchFamily="18" charset="0"/>
              </a:rPr>
              <a:t>термін</a:t>
            </a:r>
            <a:r>
              <a:rPr lang="ru-RU" sz="1200" i="1" dirty="0">
                <a:ln w="0"/>
                <a:solidFill>
                  <a:schemeClr val="tx1"/>
                </a:solidFill>
                <a:latin typeface="Times New Roman" panose="02020603050405020304" pitchFamily="18" charset="0"/>
                <a:cs typeface="Times New Roman" panose="02020603050405020304" pitchFamily="18" charset="0"/>
              </a:rPr>
              <a:t> «</a:t>
            </a:r>
            <a:r>
              <a:rPr lang="ru-RU" sz="1200" i="1" dirty="0" err="1">
                <a:ln w="0"/>
                <a:solidFill>
                  <a:schemeClr val="tx1"/>
                </a:solidFill>
                <a:latin typeface="Times New Roman" panose="02020603050405020304" pitchFamily="18" charset="0"/>
                <a:cs typeface="Times New Roman" panose="02020603050405020304" pitchFamily="18" charset="0"/>
              </a:rPr>
              <a:t>майно</a:t>
            </a:r>
            <a:r>
              <a:rPr lang="ru-RU" sz="1200" i="1" dirty="0">
                <a:ln w="0"/>
                <a:solidFill>
                  <a:schemeClr val="tx1"/>
                </a:solidFill>
                <a:latin typeface="Times New Roman" panose="02020603050405020304" pitchFamily="18" charset="0"/>
                <a:cs typeface="Times New Roman" panose="02020603050405020304" pitchFamily="18" charset="0"/>
              </a:rPr>
              <a:t>» </a:t>
            </a:r>
            <a:r>
              <a:rPr lang="ru-RU" sz="1200" i="1" dirty="0" err="1">
                <a:ln w="0"/>
                <a:solidFill>
                  <a:schemeClr val="tx1"/>
                </a:solidFill>
                <a:latin typeface="Times New Roman" panose="02020603050405020304" pitchFamily="18" charset="0"/>
                <a:cs typeface="Times New Roman" panose="02020603050405020304" pitchFamily="18" charset="0"/>
              </a:rPr>
              <a:t>має</a:t>
            </a:r>
            <a:r>
              <a:rPr lang="ru-RU" sz="1200" i="1" dirty="0">
                <a:ln w="0"/>
                <a:solidFill>
                  <a:schemeClr val="tx1"/>
                </a:solidFill>
                <a:latin typeface="Times New Roman" panose="02020603050405020304" pitchFamily="18" charset="0"/>
                <a:cs typeface="Times New Roman" panose="02020603050405020304" pitchFamily="18" charset="0"/>
              </a:rPr>
              <a:t> </a:t>
            </a:r>
            <a:r>
              <a:rPr lang="ru-RU" sz="1200" i="1" dirty="0" err="1">
                <a:ln w="0"/>
                <a:solidFill>
                  <a:schemeClr val="tx1"/>
                </a:solidFill>
                <a:latin typeface="Times New Roman" panose="02020603050405020304" pitchFamily="18" charset="0"/>
                <a:cs typeface="Times New Roman" panose="02020603050405020304" pitchFamily="18" charset="0"/>
              </a:rPr>
              <a:t>автономне</a:t>
            </a:r>
            <a:r>
              <a:rPr lang="ru-RU" sz="1200" i="1" dirty="0">
                <a:ln w="0"/>
                <a:solidFill>
                  <a:schemeClr val="tx1"/>
                </a:solidFill>
                <a:latin typeface="Times New Roman" panose="02020603050405020304" pitchFamily="18" charset="0"/>
                <a:cs typeface="Times New Roman" panose="02020603050405020304" pitchFamily="18" charset="0"/>
              </a:rPr>
              <a:t> </a:t>
            </a:r>
            <a:r>
              <a:rPr lang="ru-RU" sz="1200" i="1" dirty="0" err="1">
                <a:ln w="0"/>
                <a:solidFill>
                  <a:schemeClr val="tx1"/>
                </a:solidFill>
                <a:latin typeface="Times New Roman" panose="02020603050405020304" pitchFamily="18" charset="0"/>
                <a:cs typeface="Times New Roman" panose="02020603050405020304" pitchFamily="18" charset="0"/>
              </a:rPr>
              <a:t>тлумачення</a:t>
            </a:r>
            <a:r>
              <a:rPr lang="ru-RU" sz="1200" i="1" dirty="0">
                <a:ln w="0"/>
                <a:solidFill>
                  <a:schemeClr val="tx1"/>
                </a:solidFill>
                <a:latin typeface="Times New Roman" panose="02020603050405020304" pitchFamily="18" charset="0"/>
                <a:cs typeface="Times New Roman" panose="02020603050405020304" pitchFamily="18" charset="0"/>
              </a:rPr>
              <a:t>. </a:t>
            </a:r>
            <a:br>
              <a:rPr lang="ru-RU" sz="1200" i="1" dirty="0">
                <a:ln w="0"/>
                <a:solidFill>
                  <a:schemeClr val="tx1"/>
                </a:solidFill>
                <a:latin typeface="Times New Roman" panose="02020603050405020304" pitchFamily="18" charset="0"/>
                <a:cs typeface="Times New Roman" panose="02020603050405020304" pitchFamily="18" charset="0"/>
              </a:rPr>
            </a:br>
            <a:r>
              <a:rPr lang="ru-RU" sz="1200" i="1" dirty="0">
                <a:ln w="0"/>
                <a:solidFill>
                  <a:schemeClr val="tx1"/>
                </a:solidFill>
                <a:latin typeface="Times New Roman" panose="02020603050405020304" pitchFamily="18" charset="0"/>
                <a:cs typeface="Times New Roman" panose="02020603050405020304" pitchFamily="18" charset="0"/>
              </a:rPr>
              <a:t>У </a:t>
            </a:r>
            <a:r>
              <a:rPr lang="ru-RU" sz="1200" i="1" dirty="0" err="1">
                <a:ln w="0"/>
                <a:solidFill>
                  <a:schemeClr val="tx1"/>
                </a:solidFill>
                <a:latin typeface="Times New Roman" panose="02020603050405020304" pitchFamily="18" charset="0"/>
                <a:cs typeface="Times New Roman" panose="02020603050405020304" pitchFamily="18" charset="0"/>
              </a:rPr>
              <a:t>науково</a:t>
            </a:r>
            <a:r>
              <a:rPr lang="ru-RU" sz="1200" i="1" dirty="0">
                <a:ln w="0"/>
                <a:solidFill>
                  <a:schemeClr val="tx1"/>
                </a:solidFill>
                <a:latin typeface="Times New Roman" panose="02020603050405020304" pitchFamily="18" charset="0"/>
                <a:cs typeface="Times New Roman" panose="02020603050405020304" pitchFamily="18" charset="0"/>
              </a:rPr>
              <a:t>-методичному </a:t>
            </a:r>
            <a:r>
              <a:rPr lang="ru-RU" sz="1200" i="1" dirty="0" err="1">
                <a:ln w="0"/>
                <a:solidFill>
                  <a:schemeClr val="tx1"/>
                </a:solidFill>
                <a:latin typeface="Times New Roman" panose="02020603050405020304" pitchFamily="18" charset="0"/>
                <a:cs typeface="Times New Roman" panose="02020603050405020304" pitchFamily="18" charset="0"/>
              </a:rPr>
              <a:t>посібнику</a:t>
            </a:r>
            <a:r>
              <a:rPr lang="ru-RU" sz="1200" i="1" dirty="0">
                <a:ln w="0"/>
                <a:solidFill>
                  <a:schemeClr val="tx1"/>
                </a:solidFill>
                <a:latin typeface="Times New Roman" panose="02020603050405020304" pitchFamily="18" charset="0"/>
                <a:cs typeface="Times New Roman" panose="02020603050405020304" pitchFamily="18" charset="0"/>
              </a:rPr>
              <a:t> «</a:t>
            </a:r>
            <a:r>
              <a:rPr lang="ru-RU" sz="1200" i="1" dirty="0" err="1">
                <a:ln w="0"/>
                <a:solidFill>
                  <a:schemeClr val="tx1"/>
                </a:solidFill>
                <a:latin typeface="Times New Roman" panose="02020603050405020304" pitchFamily="18" charset="0"/>
                <a:cs typeface="Times New Roman" panose="02020603050405020304" pitchFamily="18" charset="0"/>
              </a:rPr>
              <a:t>Застосування</a:t>
            </a:r>
            <a:r>
              <a:rPr lang="ru-RU" sz="1200" i="1" dirty="0">
                <a:ln w="0"/>
                <a:solidFill>
                  <a:schemeClr val="tx1"/>
                </a:solidFill>
                <a:latin typeface="Times New Roman" panose="02020603050405020304" pitchFamily="18" charset="0"/>
                <a:cs typeface="Times New Roman" panose="02020603050405020304" pitchFamily="18" charset="0"/>
              </a:rPr>
              <a:t> практики </a:t>
            </a:r>
            <a:r>
              <a:rPr lang="ru-RU" sz="1200" i="1" dirty="0" err="1">
                <a:ln w="0"/>
                <a:solidFill>
                  <a:schemeClr val="tx1"/>
                </a:solidFill>
                <a:latin typeface="Times New Roman" panose="02020603050405020304" pitchFamily="18" charset="0"/>
                <a:cs typeface="Times New Roman" panose="02020603050405020304" pitchFamily="18" charset="0"/>
              </a:rPr>
              <a:t>Європейського</a:t>
            </a:r>
            <a:r>
              <a:rPr lang="ru-RU" sz="1200" i="1" dirty="0">
                <a:ln w="0"/>
                <a:solidFill>
                  <a:schemeClr val="tx1"/>
                </a:solidFill>
                <a:latin typeface="Times New Roman" panose="02020603050405020304" pitchFamily="18" charset="0"/>
                <a:cs typeface="Times New Roman" panose="02020603050405020304" pitchFamily="18" charset="0"/>
              </a:rPr>
              <a:t> суду з прав </a:t>
            </a:r>
            <a:r>
              <a:rPr lang="ru-RU" sz="1200" i="1" dirty="0" err="1">
                <a:ln w="0"/>
                <a:solidFill>
                  <a:schemeClr val="tx1"/>
                </a:solidFill>
                <a:latin typeface="Times New Roman" panose="02020603050405020304" pitchFamily="18" charset="0"/>
                <a:cs typeface="Times New Roman" panose="02020603050405020304" pitchFamily="18" charset="0"/>
              </a:rPr>
              <a:t>людини</a:t>
            </a:r>
            <a:r>
              <a:rPr lang="ru-RU" sz="1200" i="1" dirty="0">
                <a:ln w="0"/>
                <a:solidFill>
                  <a:schemeClr val="tx1"/>
                </a:solidFill>
                <a:latin typeface="Times New Roman" panose="02020603050405020304" pitchFamily="18" charset="0"/>
                <a:cs typeface="Times New Roman" panose="02020603050405020304" pitchFamily="18" charset="0"/>
              </a:rPr>
              <a:t> при </a:t>
            </a:r>
            <a:r>
              <a:rPr lang="ru-RU" sz="1200" i="1" dirty="0" err="1">
                <a:ln w="0"/>
                <a:solidFill>
                  <a:schemeClr val="tx1"/>
                </a:solidFill>
                <a:latin typeface="Times New Roman" panose="02020603050405020304" pitchFamily="18" charset="0"/>
                <a:cs typeface="Times New Roman" panose="02020603050405020304" pitchFamily="18" charset="0"/>
              </a:rPr>
              <a:t>здійсненні</a:t>
            </a:r>
            <a:r>
              <a:rPr lang="ru-RU" sz="1200" i="1" dirty="0">
                <a:ln w="0"/>
                <a:solidFill>
                  <a:schemeClr val="tx1"/>
                </a:solidFill>
                <a:latin typeface="Times New Roman" panose="02020603050405020304" pitchFamily="18" charset="0"/>
                <a:cs typeface="Times New Roman" panose="02020603050405020304" pitchFamily="18" charset="0"/>
              </a:rPr>
              <a:t> </a:t>
            </a:r>
            <a:r>
              <a:rPr lang="ru-RU" sz="1200" i="1" dirty="0" err="1">
                <a:ln w="0"/>
                <a:solidFill>
                  <a:schemeClr val="tx1"/>
                </a:solidFill>
                <a:latin typeface="Times New Roman" panose="02020603050405020304" pitchFamily="18" charset="0"/>
                <a:cs typeface="Times New Roman" panose="02020603050405020304" pitchFamily="18" charset="0"/>
              </a:rPr>
              <a:t>правосуддя</a:t>
            </a:r>
            <a:r>
              <a:rPr lang="ru-RU" sz="1200" i="1" dirty="0">
                <a:ln w="0"/>
                <a:solidFill>
                  <a:schemeClr val="tx1"/>
                </a:solidFill>
                <a:latin typeface="Times New Roman" panose="02020603050405020304" pitchFamily="18" charset="0"/>
                <a:cs typeface="Times New Roman" panose="02020603050405020304" pitchFamily="18" charset="0"/>
              </a:rPr>
              <a:t>», </a:t>
            </a:r>
            <a:r>
              <a:rPr lang="ru-RU" sz="1200" i="1" dirty="0" err="1">
                <a:ln w="0"/>
                <a:solidFill>
                  <a:schemeClr val="tx1"/>
                </a:solidFill>
                <a:latin typeface="Times New Roman" panose="02020603050405020304" pitchFamily="18" charset="0"/>
                <a:cs typeface="Times New Roman" panose="02020603050405020304" pitchFamily="18" charset="0"/>
              </a:rPr>
              <a:t>зазначено</a:t>
            </a:r>
            <a:r>
              <a:rPr lang="ru-RU" sz="1200" i="1" dirty="0">
                <a:ln w="0"/>
                <a:solidFill>
                  <a:schemeClr val="tx1"/>
                </a:solidFill>
                <a:latin typeface="Times New Roman" panose="02020603050405020304" pitchFamily="18" charset="0"/>
                <a:cs typeface="Times New Roman" panose="02020603050405020304" pitchFamily="18" charset="0"/>
              </a:rPr>
              <a:t>, </a:t>
            </a:r>
            <a:r>
              <a:rPr lang="ru-RU" sz="1200" i="1" dirty="0" err="1">
                <a:ln w="0"/>
                <a:solidFill>
                  <a:schemeClr val="tx1"/>
                </a:solidFill>
                <a:latin typeface="Times New Roman" panose="02020603050405020304" pitchFamily="18" charset="0"/>
                <a:cs typeface="Times New Roman" panose="02020603050405020304" pitchFamily="18" charset="0"/>
              </a:rPr>
              <a:t>що</a:t>
            </a:r>
            <a:r>
              <a:rPr lang="ru-RU" sz="1200" i="1" dirty="0">
                <a:ln w="0"/>
                <a:solidFill>
                  <a:schemeClr val="tx1"/>
                </a:solidFill>
                <a:latin typeface="Times New Roman" panose="02020603050405020304" pitchFamily="18" charset="0"/>
                <a:cs typeface="Times New Roman" panose="02020603050405020304" pitchFamily="18" charset="0"/>
              </a:rPr>
              <a:t> до </a:t>
            </a:r>
            <a:r>
              <a:rPr lang="ru-RU" sz="1200" i="1" dirty="0" err="1">
                <a:ln w="0"/>
                <a:solidFill>
                  <a:schemeClr val="tx1"/>
                </a:solidFill>
                <a:latin typeface="Times New Roman" panose="02020603050405020304" pitchFamily="18" charset="0"/>
                <a:cs typeface="Times New Roman" panose="02020603050405020304" pitchFamily="18" charset="0"/>
              </a:rPr>
              <a:t>поняття</a:t>
            </a:r>
            <a:r>
              <a:rPr lang="ru-RU" sz="1200" i="1" dirty="0">
                <a:ln w="0"/>
                <a:solidFill>
                  <a:schemeClr val="tx1"/>
                </a:solidFill>
                <a:latin typeface="Times New Roman" panose="02020603050405020304" pitchFamily="18" charset="0"/>
                <a:cs typeface="Times New Roman" panose="02020603050405020304" pitchFamily="18" charset="0"/>
              </a:rPr>
              <a:t> «</a:t>
            </a:r>
            <a:r>
              <a:rPr lang="ru-RU" sz="1200" i="1" dirty="0" err="1">
                <a:ln w="0"/>
                <a:solidFill>
                  <a:schemeClr val="tx1"/>
                </a:solidFill>
                <a:latin typeface="Times New Roman" panose="02020603050405020304" pitchFamily="18" charset="0"/>
                <a:cs typeface="Times New Roman" panose="02020603050405020304" pitchFamily="18" charset="0"/>
              </a:rPr>
              <a:t>майно</a:t>
            </a:r>
            <a:r>
              <a:rPr lang="ru-RU" sz="1200" i="1" dirty="0">
                <a:ln w="0"/>
                <a:solidFill>
                  <a:schemeClr val="tx1"/>
                </a:solidFill>
                <a:latin typeface="Times New Roman" panose="02020603050405020304" pitchFamily="18" charset="0"/>
                <a:cs typeface="Times New Roman" panose="02020603050405020304" pitchFamily="18" charset="0"/>
              </a:rPr>
              <a:t>» ЄСПЛ </a:t>
            </a:r>
            <a:r>
              <a:rPr lang="ru-RU" sz="1200" i="1" dirty="0" err="1">
                <a:ln w="0"/>
                <a:solidFill>
                  <a:schemeClr val="tx1"/>
                </a:solidFill>
                <a:latin typeface="Times New Roman" panose="02020603050405020304" pitchFamily="18" charset="0"/>
                <a:cs typeface="Times New Roman" panose="02020603050405020304" pitchFamily="18" charset="0"/>
              </a:rPr>
              <a:t>відносить</a:t>
            </a:r>
            <a:r>
              <a:rPr lang="ru-RU" sz="1200" i="1" dirty="0">
                <a:ln w="0"/>
                <a:solidFill>
                  <a:schemeClr val="tx1"/>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1021492" y="2634630"/>
            <a:ext cx="3262184"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171450" indent="-171450">
              <a:buFont typeface="Wingdings" panose="05000000000000000000" pitchFamily="2" charset="2"/>
              <a:buChar char="Ø"/>
            </a:pPr>
            <a:r>
              <a:rPr lang="ru-RU" sz="1000" dirty="0"/>
              <a:t>усе «</a:t>
            </a:r>
            <a:r>
              <a:rPr lang="ru-RU" sz="1000" dirty="0" err="1"/>
              <a:t>власне</a:t>
            </a:r>
            <a:r>
              <a:rPr lang="ru-RU" sz="1000" dirty="0"/>
              <a:t>» </a:t>
            </a:r>
            <a:r>
              <a:rPr lang="ru-RU" sz="1000" dirty="0" err="1"/>
              <a:t>майно</a:t>
            </a:r>
            <a:r>
              <a:rPr lang="ru-RU" sz="1000" dirty="0"/>
              <a:t> особи, </a:t>
            </a:r>
            <a:r>
              <a:rPr lang="ru-RU" sz="1000" dirty="0" err="1"/>
              <a:t>що</a:t>
            </a:r>
            <a:r>
              <a:rPr lang="ru-RU" sz="1000" dirty="0"/>
              <a:t> </a:t>
            </a:r>
            <a:r>
              <a:rPr lang="ru-RU" sz="1000" dirty="0" err="1"/>
              <a:t>може</a:t>
            </a:r>
            <a:r>
              <a:rPr lang="ru-RU" sz="1000" dirty="0"/>
              <a:t> </a:t>
            </a:r>
            <a:r>
              <a:rPr lang="ru-RU" sz="1000" dirty="0" err="1"/>
              <a:t>входити</a:t>
            </a:r>
            <a:r>
              <a:rPr lang="ru-RU" sz="1000" dirty="0"/>
              <a:t> до складу </a:t>
            </a:r>
            <a:r>
              <a:rPr lang="ru-RU" sz="1000" dirty="0" err="1"/>
              <a:t>спадщини</a:t>
            </a:r>
            <a:r>
              <a:rPr lang="ru-RU" sz="1000" dirty="0"/>
              <a:t>, і яке </a:t>
            </a:r>
            <a:r>
              <a:rPr lang="ru-RU" sz="1000" dirty="0" err="1"/>
              <a:t>можна</a:t>
            </a:r>
            <a:r>
              <a:rPr lang="ru-RU" sz="1000" dirty="0"/>
              <a:t> </a:t>
            </a:r>
            <a:r>
              <a:rPr lang="ru-RU" sz="1000" dirty="0" err="1"/>
              <a:t>заповісти</a:t>
            </a:r>
            <a:r>
              <a:rPr lang="ru-RU" sz="1000" dirty="0"/>
              <a:t> («Маркс </a:t>
            </a:r>
            <a:r>
              <a:rPr lang="ru-RU" sz="1000" dirty="0" err="1"/>
              <a:t>проти</a:t>
            </a:r>
            <a:r>
              <a:rPr lang="ru-RU" sz="1000" dirty="0"/>
              <a:t> </a:t>
            </a:r>
            <a:r>
              <a:rPr lang="ru-RU" sz="1000" dirty="0" err="1"/>
              <a:t>Бельгії</a:t>
            </a:r>
            <a:r>
              <a:rPr lang="ru-RU" sz="1000" dirty="0"/>
              <a:t>»), </a:t>
            </a:r>
            <a:r>
              <a:rPr lang="ru-RU" sz="1000" dirty="0" err="1"/>
              <a:t>тобто</a:t>
            </a:r>
            <a:r>
              <a:rPr lang="ru-RU" sz="1000" dirty="0"/>
              <a:t> </a:t>
            </a:r>
            <a:r>
              <a:rPr lang="ru-RU" sz="1000" dirty="0" err="1"/>
              <a:t>наявне</a:t>
            </a:r>
            <a:r>
              <a:rPr lang="ru-RU" sz="1000" dirty="0"/>
              <a:t> </a:t>
            </a:r>
            <a:r>
              <a:rPr lang="ru-RU" sz="1000" dirty="0" err="1"/>
              <a:t>майно</a:t>
            </a:r>
            <a:r>
              <a:rPr lang="ru-RU" sz="1000" dirty="0"/>
              <a:t> (“</a:t>
            </a:r>
            <a:r>
              <a:rPr lang="en-US" sz="1000" dirty="0"/>
              <a:t>existing possessions”)</a:t>
            </a:r>
            <a:r>
              <a:rPr lang="uk-UA" sz="1000" dirty="0"/>
              <a:t>.</a:t>
            </a:r>
            <a:endParaRPr lang="ru-RU" sz="1000" dirty="0"/>
          </a:p>
        </p:txBody>
      </p:sp>
      <p:sp>
        <p:nvSpPr>
          <p:cNvPr id="6" name="TextBox 5"/>
          <p:cNvSpPr txBox="1"/>
          <p:nvPr/>
        </p:nvSpPr>
        <p:spPr>
          <a:xfrm>
            <a:off x="1021492" y="3320856"/>
            <a:ext cx="3262184"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171450" indent="-171450">
              <a:buFont typeface="Wingdings" panose="05000000000000000000" pitchFamily="2" charset="2"/>
              <a:buChar char="Ø"/>
            </a:pPr>
            <a:r>
              <a:rPr lang="ru-RU" sz="1000" dirty="0" err="1"/>
              <a:t>нерухомість</a:t>
            </a:r>
            <a:r>
              <a:rPr lang="ru-RU" sz="1000" dirty="0"/>
              <a:t>, </a:t>
            </a:r>
            <a:r>
              <a:rPr lang="ru-RU" sz="1000" dirty="0" err="1"/>
              <a:t>зокрема</a:t>
            </a:r>
            <a:r>
              <a:rPr lang="ru-RU" sz="1000" dirty="0"/>
              <a:t>, </a:t>
            </a:r>
            <a:r>
              <a:rPr lang="ru-RU" sz="1000" dirty="0" err="1"/>
              <a:t>маєтки</a:t>
            </a:r>
            <a:r>
              <a:rPr lang="ru-RU" sz="1000" dirty="0"/>
              <a:t> («</a:t>
            </a:r>
            <a:r>
              <a:rPr lang="ru-RU" sz="1000" dirty="0" err="1"/>
              <a:t>Колишній</a:t>
            </a:r>
            <a:r>
              <a:rPr lang="ru-RU" sz="1000" dirty="0"/>
              <a:t> Король </a:t>
            </a:r>
            <a:r>
              <a:rPr lang="ru-RU" sz="1000" dirty="0" err="1"/>
              <a:t>Греції</a:t>
            </a:r>
            <a:r>
              <a:rPr lang="ru-RU" sz="1000" dirty="0"/>
              <a:t> та </a:t>
            </a:r>
            <a:r>
              <a:rPr lang="ru-RU" sz="1000" dirty="0" err="1"/>
              <a:t>інші</a:t>
            </a:r>
            <a:r>
              <a:rPr lang="ru-RU" sz="1000" dirty="0"/>
              <a:t> </a:t>
            </a:r>
            <a:r>
              <a:rPr lang="ru-RU" sz="1000" dirty="0" err="1"/>
              <a:t>проти</a:t>
            </a:r>
            <a:r>
              <a:rPr lang="ru-RU" sz="1000" dirty="0"/>
              <a:t> </a:t>
            </a:r>
            <a:r>
              <a:rPr lang="ru-RU" sz="1000" dirty="0" err="1"/>
              <a:t>Греції</a:t>
            </a:r>
            <a:r>
              <a:rPr lang="ru-RU" sz="1000" dirty="0"/>
              <a:t>»), </a:t>
            </a:r>
            <a:r>
              <a:rPr lang="ru-RU" sz="1000" dirty="0" err="1"/>
              <a:t>земельна</a:t>
            </a:r>
            <a:r>
              <a:rPr lang="ru-RU" sz="1000" dirty="0"/>
              <a:t> </a:t>
            </a:r>
            <a:r>
              <a:rPr lang="ru-RU" sz="1000" dirty="0" err="1"/>
              <a:t>ділянка</a:t>
            </a:r>
            <a:r>
              <a:rPr lang="ru-RU" sz="1000" dirty="0"/>
              <a:t> та </a:t>
            </a:r>
            <a:r>
              <a:rPr lang="ru-RU" sz="1000" dirty="0" err="1"/>
              <a:t>будинок</a:t>
            </a:r>
            <a:r>
              <a:rPr lang="ru-RU" sz="1000" dirty="0"/>
              <a:t>, </a:t>
            </a:r>
            <a:r>
              <a:rPr lang="ru-RU" sz="1000" dirty="0" err="1"/>
              <a:t>будинки</a:t>
            </a:r>
            <a:r>
              <a:rPr lang="ru-RU" sz="1000" dirty="0"/>
              <a:t> («</a:t>
            </a:r>
            <a:r>
              <a:rPr lang="ru-RU" sz="1000" dirty="0" err="1"/>
              <a:t>Спорронґ</a:t>
            </a:r>
            <a:r>
              <a:rPr lang="ru-RU" sz="1000" dirty="0"/>
              <a:t> і </a:t>
            </a:r>
            <a:r>
              <a:rPr lang="ru-RU" sz="1000" dirty="0" err="1"/>
              <a:t>Льоннрот</a:t>
            </a:r>
            <a:r>
              <a:rPr lang="ru-RU" sz="1000" dirty="0"/>
              <a:t> </a:t>
            </a:r>
            <a:r>
              <a:rPr lang="ru-RU" sz="1000" dirty="0" err="1"/>
              <a:t>проти</a:t>
            </a:r>
            <a:r>
              <a:rPr lang="ru-RU" sz="1000" dirty="0"/>
              <a:t> </a:t>
            </a:r>
            <a:r>
              <a:rPr lang="ru-RU" sz="1000" dirty="0" err="1"/>
              <a:t>Швеції</a:t>
            </a:r>
            <a:r>
              <a:rPr lang="ru-RU" sz="1000" dirty="0"/>
              <a:t>») та </a:t>
            </a:r>
            <a:r>
              <a:rPr lang="ru-RU" sz="1000" dirty="0" err="1"/>
              <a:t>інша</a:t>
            </a:r>
            <a:r>
              <a:rPr lang="ru-RU" sz="1000" dirty="0"/>
              <a:t> </a:t>
            </a:r>
            <a:r>
              <a:rPr lang="ru-RU" sz="1000" dirty="0" err="1"/>
              <a:t>нерухомість</a:t>
            </a:r>
            <a:r>
              <a:rPr lang="ru-RU" sz="1000" dirty="0"/>
              <a:t>.</a:t>
            </a:r>
          </a:p>
        </p:txBody>
      </p:sp>
      <p:sp>
        <p:nvSpPr>
          <p:cNvPr id="7" name="TextBox 6"/>
          <p:cNvSpPr txBox="1"/>
          <p:nvPr/>
        </p:nvSpPr>
        <p:spPr>
          <a:xfrm>
            <a:off x="1021492" y="4180945"/>
            <a:ext cx="3262184"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171450" indent="-171450">
              <a:buFont typeface="Wingdings" panose="05000000000000000000" pitchFamily="2" charset="2"/>
              <a:buChar char="Ø"/>
            </a:pPr>
            <a:r>
              <a:rPr lang="ru-RU" sz="1000" dirty="0" err="1"/>
              <a:t>прибутки</a:t>
            </a:r>
            <a:r>
              <a:rPr lang="ru-RU" sz="1000" dirty="0"/>
              <a:t>, </a:t>
            </a:r>
            <a:r>
              <a:rPr lang="ru-RU" sz="1000" dirty="0" err="1"/>
              <a:t>що</a:t>
            </a:r>
            <a:r>
              <a:rPr lang="ru-RU" sz="1000" dirty="0"/>
              <a:t> </a:t>
            </a:r>
            <a:r>
              <a:rPr lang="ru-RU" sz="1000" dirty="0" err="1"/>
              <a:t>випливають</a:t>
            </a:r>
            <a:r>
              <a:rPr lang="ru-RU" sz="1000" dirty="0"/>
              <a:t> з </a:t>
            </a:r>
            <a:r>
              <a:rPr lang="ru-RU" sz="1000" dirty="0" err="1"/>
              <a:t>власності</a:t>
            </a:r>
            <a:r>
              <a:rPr lang="ru-RU" sz="1000" dirty="0"/>
              <a:t>, </a:t>
            </a:r>
            <a:r>
              <a:rPr lang="ru-RU" sz="1000" dirty="0" err="1"/>
              <a:t>зокрема</a:t>
            </a:r>
            <a:r>
              <a:rPr lang="ru-RU" sz="1000" dirty="0"/>
              <a:t>, </a:t>
            </a:r>
            <a:r>
              <a:rPr lang="ru-RU" sz="1000" dirty="0" err="1"/>
              <a:t>орендна</a:t>
            </a:r>
            <a:r>
              <a:rPr lang="ru-RU" sz="1000" dirty="0"/>
              <a:t> плата (рента), </a:t>
            </a:r>
            <a:r>
              <a:rPr lang="ru-RU" sz="1000" dirty="0" err="1"/>
              <a:t>передбачена</a:t>
            </a:r>
            <a:r>
              <a:rPr lang="ru-RU" sz="1000" dirty="0"/>
              <a:t> договором, </a:t>
            </a:r>
            <a:r>
              <a:rPr lang="ru-RU" sz="1000" dirty="0" err="1"/>
              <a:t>добровільно</a:t>
            </a:r>
            <a:r>
              <a:rPr lang="ru-RU" sz="1000" dirty="0"/>
              <a:t> </a:t>
            </a:r>
            <a:r>
              <a:rPr lang="ru-RU" sz="1000" dirty="0" err="1"/>
              <a:t>укладеним</a:t>
            </a:r>
            <a:r>
              <a:rPr lang="ru-RU" sz="1000" dirty="0"/>
              <a:t> </a:t>
            </a:r>
            <a:r>
              <a:rPr lang="ru-RU" sz="1000" dirty="0" err="1"/>
              <a:t>відповідно</a:t>
            </a:r>
            <a:r>
              <a:rPr lang="ru-RU" sz="1000" dirty="0"/>
              <a:t> до </a:t>
            </a:r>
            <a:r>
              <a:rPr lang="ru-RU" sz="1000" dirty="0" err="1"/>
              <a:t>законодавства</a:t>
            </a:r>
            <a:r>
              <a:rPr lang="ru-RU" sz="1000" dirty="0"/>
              <a:t> («</a:t>
            </a:r>
            <a:r>
              <a:rPr lang="ru-RU" sz="1000" dirty="0" err="1"/>
              <a:t>Мелахер</a:t>
            </a:r>
            <a:r>
              <a:rPr lang="ru-RU" sz="1000" dirty="0"/>
              <a:t> та </a:t>
            </a:r>
            <a:r>
              <a:rPr lang="ru-RU" sz="1000" dirty="0" err="1"/>
              <a:t>інші</a:t>
            </a:r>
            <a:r>
              <a:rPr lang="ru-RU" sz="1000" dirty="0"/>
              <a:t> </a:t>
            </a:r>
            <a:r>
              <a:rPr lang="ru-RU" sz="1000" dirty="0" err="1"/>
              <a:t>проти</a:t>
            </a:r>
            <a:r>
              <a:rPr lang="ru-RU" sz="1000" dirty="0"/>
              <a:t> </a:t>
            </a:r>
            <a:r>
              <a:rPr lang="ru-RU" sz="1000" dirty="0" err="1"/>
              <a:t>Австрії</a:t>
            </a:r>
            <a:r>
              <a:rPr lang="ru-RU" sz="1000" dirty="0"/>
              <a:t>»).</a:t>
            </a:r>
          </a:p>
        </p:txBody>
      </p:sp>
      <p:sp>
        <p:nvSpPr>
          <p:cNvPr id="8" name="TextBox 7"/>
          <p:cNvSpPr txBox="1"/>
          <p:nvPr/>
        </p:nvSpPr>
        <p:spPr>
          <a:xfrm>
            <a:off x="1021492" y="5101464"/>
            <a:ext cx="3262184" cy="8617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lvl="0" indent="-171450">
              <a:buFont typeface="Wingdings" panose="05000000000000000000" pitchFamily="2" charset="2"/>
              <a:buChar char="Ø"/>
            </a:pPr>
            <a:r>
              <a:rPr lang="uk-UA" sz="1000" dirty="0"/>
              <a:t>рухоме майно, наприклад, картина (зокрема, «Портрет молодого селянина» Ван </a:t>
            </a:r>
            <a:r>
              <a:rPr lang="uk-UA" sz="1000" dirty="0" err="1"/>
              <a:t>Гога</a:t>
            </a:r>
            <a:r>
              <a:rPr lang="uk-UA" sz="1000" dirty="0"/>
              <a:t> був предметом розгляду у справі «</a:t>
            </a:r>
            <a:r>
              <a:rPr lang="uk-UA" sz="1000" dirty="0" err="1"/>
              <a:t>Беєлер</a:t>
            </a:r>
            <a:r>
              <a:rPr lang="uk-UA" sz="1000" dirty="0"/>
              <a:t> проти Італії»), або речі особи, що знаходяться в її помешканні («</a:t>
            </a:r>
            <a:r>
              <a:rPr lang="uk-UA" sz="1000" dirty="0" err="1"/>
              <a:t>Новоселецький</a:t>
            </a:r>
            <a:r>
              <a:rPr lang="uk-UA" sz="1000" dirty="0"/>
              <a:t> проти України»).</a:t>
            </a:r>
            <a:endParaRPr lang="ru-RU" sz="1000" dirty="0"/>
          </a:p>
        </p:txBody>
      </p:sp>
      <p:sp>
        <p:nvSpPr>
          <p:cNvPr id="10" name="TextBox 9"/>
          <p:cNvSpPr txBox="1"/>
          <p:nvPr/>
        </p:nvSpPr>
        <p:spPr>
          <a:xfrm>
            <a:off x="4553463" y="2640492"/>
            <a:ext cx="3307494" cy="24622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171450" lvl="0" indent="-171450">
              <a:buFont typeface="Wingdings" panose="05000000000000000000" pitchFamily="2" charset="2"/>
              <a:buChar char="Ø"/>
            </a:pPr>
            <a:r>
              <a:rPr lang="uk-UA" sz="1000" dirty="0"/>
              <a:t>банківські внески («Гайдук та інші проти України»).</a:t>
            </a:r>
            <a:endParaRPr lang="ru-RU" sz="1000" dirty="0"/>
          </a:p>
        </p:txBody>
      </p:sp>
      <p:sp>
        <p:nvSpPr>
          <p:cNvPr id="11" name="TextBox 10"/>
          <p:cNvSpPr txBox="1"/>
          <p:nvPr/>
        </p:nvSpPr>
        <p:spPr>
          <a:xfrm>
            <a:off x="4553463" y="3019501"/>
            <a:ext cx="3307494" cy="2462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lvl="0" indent="-171450">
              <a:buFont typeface="Wingdings" panose="05000000000000000000" pitchFamily="2" charset="2"/>
              <a:buChar char="Ø"/>
            </a:pPr>
            <a:r>
              <a:rPr lang="uk-UA" sz="1000" dirty="0"/>
              <a:t>частка у пенсійному фонді («Мюллер проти Австрії»).</a:t>
            </a:r>
            <a:endParaRPr lang="ru-RU" sz="1000" dirty="0"/>
          </a:p>
        </p:txBody>
      </p:sp>
      <p:sp>
        <p:nvSpPr>
          <p:cNvPr id="12" name="TextBox 11"/>
          <p:cNvSpPr txBox="1"/>
          <p:nvPr/>
        </p:nvSpPr>
        <p:spPr>
          <a:xfrm>
            <a:off x="4553463" y="3411423"/>
            <a:ext cx="3307494"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171450" lvl="0" indent="-171450">
              <a:buFont typeface="Wingdings" panose="05000000000000000000" pitchFamily="2" charset="2"/>
              <a:buChar char="Ø"/>
            </a:pPr>
            <a:r>
              <a:rPr lang="uk-UA" sz="1000" dirty="0"/>
              <a:t>кошти/присуджені суми, належні до виплати заявникам на підставі остаточного і обов’язкового до виконання арбітражного рішення («Грецькі нафтопереробні заводи «</a:t>
            </a:r>
            <a:r>
              <a:rPr lang="uk-UA" sz="1000" dirty="0" err="1"/>
              <a:t>Стран</a:t>
            </a:r>
            <a:r>
              <a:rPr lang="uk-UA" sz="1000" dirty="0"/>
              <a:t>» та </a:t>
            </a:r>
            <a:r>
              <a:rPr lang="uk-UA" sz="1000" dirty="0" err="1"/>
              <a:t>Стратіс</a:t>
            </a:r>
            <a:r>
              <a:rPr lang="uk-UA" sz="1000" dirty="0"/>
              <a:t> </a:t>
            </a:r>
            <a:r>
              <a:rPr lang="uk-UA" sz="1000" dirty="0" err="1"/>
              <a:t>Андреадіс</a:t>
            </a:r>
            <a:r>
              <a:rPr lang="uk-UA" sz="1000" dirty="0"/>
              <a:t> проти Греції»).</a:t>
            </a:r>
            <a:endParaRPr lang="ru-RU" sz="1000" dirty="0"/>
          </a:p>
        </p:txBody>
      </p:sp>
      <p:sp>
        <p:nvSpPr>
          <p:cNvPr id="13" name="TextBox 12"/>
          <p:cNvSpPr txBox="1"/>
          <p:nvPr/>
        </p:nvSpPr>
        <p:spPr>
          <a:xfrm>
            <a:off x="4553463" y="4334833"/>
            <a:ext cx="3307494"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71450" lvl="0" indent="-171450">
              <a:buFont typeface="Wingdings" panose="05000000000000000000" pitchFamily="2" charset="2"/>
              <a:buChar char="Ø"/>
            </a:pPr>
            <a:r>
              <a:rPr lang="uk-UA" sz="1000" dirty="0"/>
              <a:t>кошти, належні заявникам на підставі судових рішень, які є остаточними та підлягають виконанню («</a:t>
            </a:r>
            <a:r>
              <a:rPr lang="uk-UA" sz="1000" dirty="0" err="1"/>
              <a:t>Бурдов</a:t>
            </a:r>
            <a:r>
              <a:rPr lang="uk-UA" sz="1000" dirty="0"/>
              <a:t> проти Росії»).</a:t>
            </a:r>
            <a:endParaRPr lang="ru-RU" sz="1000" dirty="0"/>
          </a:p>
        </p:txBody>
      </p:sp>
      <p:sp>
        <p:nvSpPr>
          <p:cNvPr id="14" name="TextBox 13"/>
          <p:cNvSpPr txBox="1"/>
          <p:nvPr/>
        </p:nvSpPr>
        <p:spPr>
          <a:xfrm>
            <a:off x="4553463" y="5130850"/>
            <a:ext cx="3307494"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171450" lvl="0" indent="-171450">
              <a:buFont typeface="Wingdings" panose="05000000000000000000" pitchFamily="2" charset="2"/>
              <a:buChar char="Ø"/>
            </a:pPr>
            <a:r>
              <a:rPr lang="uk-UA" sz="1000" dirty="0"/>
              <a:t>«активи», які можуть виникнути, зокрема, на підставі позову про відшкодування шкоди, який виникає з її заподіянням («</a:t>
            </a:r>
            <a:r>
              <a:rPr lang="uk-UA" sz="1000" dirty="0" err="1"/>
              <a:t>Прессос</a:t>
            </a:r>
            <a:r>
              <a:rPr lang="uk-UA" sz="1000" dirty="0"/>
              <a:t> Компанія </a:t>
            </a:r>
            <a:r>
              <a:rPr lang="uk-UA" sz="1000" dirty="0" err="1"/>
              <a:t>Нав’єра</a:t>
            </a:r>
            <a:r>
              <a:rPr lang="uk-UA" sz="1000" dirty="0"/>
              <a:t> С.А. та інші проти Бельгії»).</a:t>
            </a:r>
            <a:endParaRPr lang="ru-RU" sz="1000" dirty="0"/>
          </a:p>
        </p:txBody>
      </p:sp>
      <p:sp>
        <p:nvSpPr>
          <p:cNvPr id="15" name="TextBox 14"/>
          <p:cNvSpPr txBox="1"/>
          <p:nvPr/>
        </p:nvSpPr>
        <p:spPr>
          <a:xfrm>
            <a:off x="8015415" y="2591885"/>
            <a:ext cx="3307494"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171450" lvl="0" indent="-171450">
              <a:buFont typeface="Wingdings" panose="05000000000000000000" pitchFamily="2" charset="2"/>
              <a:buChar char="Ø"/>
            </a:pPr>
            <a:r>
              <a:rPr lang="uk-UA" sz="1000" dirty="0"/>
              <a:t>«правомірні очікування» / «законні сподівання» вчиняти певні дії відповідно до виданого державними органами дозволу (Справа «</a:t>
            </a:r>
            <a:r>
              <a:rPr lang="uk-UA" sz="1000" dirty="0" err="1"/>
              <a:t>Пайн</a:t>
            </a:r>
            <a:r>
              <a:rPr lang="uk-UA" sz="1000" dirty="0"/>
              <a:t> </a:t>
            </a:r>
            <a:r>
              <a:rPr lang="uk-UA" sz="1000" dirty="0" err="1"/>
              <a:t>Велі</a:t>
            </a:r>
            <a:r>
              <a:rPr lang="uk-UA" sz="1000" dirty="0"/>
              <a:t> </a:t>
            </a:r>
            <a:r>
              <a:rPr lang="uk-UA" sz="1000" dirty="0" err="1"/>
              <a:t>Девелопмент</a:t>
            </a:r>
            <a:r>
              <a:rPr lang="uk-UA" sz="1000" dirty="0"/>
              <a:t> </a:t>
            </a:r>
            <a:r>
              <a:rPr lang="uk-UA" sz="1000" dirty="0" err="1"/>
              <a:t>Лтд</a:t>
            </a:r>
            <a:r>
              <a:rPr lang="uk-UA" sz="1000" dirty="0"/>
              <a:t>. та інші проти Ірландії»</a:t>
            </a:r>
            <a:r>
              <a:rPr lang="" sz="1000" dirty="0"/>
              <a:t>).</a:t>
            </a:r>
            <a:endParaRPr lang="ru-RU" sz="1000" dirty="0"/>
          </a:p>
        </p:txBody>
      </p:sp>
      <p:sp>
        <p:nvSpPr>
          <p:cNvPr id="16" name="TextBox 15"/>
          <p:cNvSpPr txBox="1"/>
          <p:nvPr/>
        </p:nvSpPr>
        <p:spPr>
          <a:xfrm>
            <a:off x="8015415" y="3397107"/>
            <a:ext cx="3307494"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lvl="0" indent="-171450">
              <a:buFont typeface="Wingdings" panose="05000000000000000000" pitchFamily="2" charset="2"/>
              <a:buChar char="Ø"/>
            </a:pPr>
            <a:r>
              <a:rPr lang="uk-UA" sz="1000" dirty="0"/>
              <a:t>майнові права</a:t>
            </a:r>
            <a:r>
              <a:rPr lang="" sz="1000" dirty="0"/>
              <a:t> </a:t>
            </a:r>
            <a:r>
              <a:rPr lang="uk-UA" sz="1000" dirty="0"/>
              <a:t>(ухвала щодо прийнятності заяви № 10741/84 </a:t>
            </a:r>
            <a:r>
              <a:rPr lang="en-US" sz="1000" dirty="0"/>
              <a:t>S. v. the United Kingdom </a:t>
            </a:r>
            <a:r>
              <a:rPr lang="uk-UA" sz="1000" dirty="0"/>
              <a:t>від 13 грудня 1984 р.)</a:t>
            </a:r>
            <a:endParaRPr lang="ru-RU" sz="1000" dirty="0"/>
          </a:p>
        </p:txBody>
      </p:sp>
      <p:sp>
        <p:nvSpPr>
          <p:cNvPr id="17" name="TextBox 16"/>
          <p:cNvSpPr txBox="1"/>
          <p:nvPr/>
        </p:nvSpPr>
        <p:spPr>
          <a:xfrm>
            <a:off x="8015415" y="3948932"/>
            <a:ext cx="3307494" cy="4001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171450" lvl="0" indent="-171450">
              <a:buFont typeface="Wingdings" panose="05000000000000000000" pitchFamily="2" charset="2"/>
              <a:buChar char="Ø"/>
            </a:pPr>
            <a:r>
              <a:rPr lang="uk-UA" sz="1000" dirty="0"/>
              <a:t>приватні власні інтереси, визнані відповідно до національного права (справа «</a:t>
            </a:r>
            <a:r>
              <a:rPr lang="uk-UA" sz="1000" dirty="0" err="1"/>
              <a:t>Беєлер</a:t>
            </a:r>
            <a:r>
              <a:rPr lang="uk-UA" sz="1000" dirty="0"/>
              <a:t> проти Італії»)</a:t>
            </a:r>
            <a:r>
              <a:rPr lang="" sz="1000" dirty="0"/>
              <a:t>.</a:t>
            </a:r>
            <a:endParaRPr lang="ru-RU" sz="1000" dirty="0"/>
          </a:p>
        </p:txBody>
      </p:sp>
      <p:sp>
        <p:nvSpPr>
          <p:cNvPr id="18" name="TextBox 17"/>
          <p:cNvSpPr txBox="1"/>
          <p:nvPr/>
        </p:nvSpPr>
        <p:spPr>
          <a:xfrm>
            <a:off x="8015415" y="4447120"/>
            <a:ext cx="3307494"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171450" lvl="0" indent="-171450">
              <a:buFont typeface="Wingdings" panose="05000000000000000000" pitchFamily="2" charset="2"/>
              <a:buChar char="Ø"/>
            </a:pPr>
            <a:r>
              <a:rPr lang="uk-UA" sz="1000" dirty="0"/>
              <a:t>акції компанії </a:t>
            </a:r>
            <a:r>
              <a:rPr lang="" sz="1000" dirty="0"/>
              <a:t>(</a:t>
            </a:r>
            <a:r>
              <a:rPr lang="uk-UA" sz="1000" dirty="0"/>
              <a:t>«</a:t>
            </a:r>
            <a:r>
              <a:rPr lang="uk-UA" sz="1000" dirty="0" err="1"/>
              <a:t>Совтрансавто</a:t>
            </a:r>
            <a:r>
              <a:rPr lang="uk-UA" sz="1000" dirty="0"/>
              <a:t>-Холдинґ” проти України»</a:t>
            </a:r>
            <a:r>
              <a:rPr lang="" sz="1000" dirty="0"/>
              <a:t>).</a:t>
            </a:r>
            <a:endParaRPr lang="ru-RU" sz="1000" dirty="0"/>
          </a:p>
        </p:txBody>
      </p:sp>
      <p:sp>
        <p:nvSpPr>
          <p:cNvPr id="19" name="TextBox 18"/>
          <p:cNvSpPr txBox="1"/>
          <p:nvPr/>
        </p:nvSpPr>
        <p:spPr>
          <a:xfrm>
            <a:off x="8015415" y="4961831"/>
            <a:ext cx="3307494" cy="2462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lvl="0" indent="-171450">
              <a:buFont typeface="Wingdings" panose="05000000000000000000" pitchFamily="2" charset="2"/>
              <a:buChar char="Ø"/>
            </a:pPr>
            <a:r>
              <a:rPr lang="" sz="1000" dirty="0"/>
              <a:t>п</a:t>
            </a:r>
            <a:r>
              <a:rPr lang="uk-UA" sz="1000" dirty="0" err="1"/>
              <a:t>атенти</a:t>
            </a:r>
            <a:r>
              <a:rPr lang="" sz="1000" dirty="0"/>
              <a:t>.</a:t>
            </a:r>
            <a:endParaRPr lang="ru-RU" sz="1000" dirty="0"/>
          </a:p>
        </p:txBody>
      </p:sp>
      <p:sp>
        <p:nvSpPr>
          <p:cNvPr id="20" name="TextBox 19"/>
          <p:cNvSpPr txBox="1"/>
          <p:nvPr/>
        </p:nvSpPr>
        <p:spPr>
          <a:xfrm>
            <a:off x="8015415" y="5322653"/>
            <a:ext cx="3307494" cy="86177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171450" lvl="0" indent="-171450">
              <a:buFont typeface="Wingdings" panose="05000000000000000000" pitchFamily="2" charset="2"/>
              <a:buChar char="Ø"/>
            </a:pPr>
            <a:r>
              <a:rPr lang="ru-RU" sz="1000" dirty="0"/>
              <a:t>«</a:t>
            </a:r>
            <a:r>
              <a:rPr lang="ru-RU" sz="1000" dirty="0" err="1"/>
              <a:t>гудвіл</a:t>
            </a:r>
            <a:r>
              <a:rPr lang="ru-RU" sz="1000" dirty="0"/>
              <a:t>» (</a:t>
            </a:r>
            <a:r>
              <a:rPr lang="en-US" sz="1000" dirty="0"/>
              <a:t>goodwill) – </a:t>
            </a:r>
            <a:r>
              <a:rPr lang="ru-RU" sz="1000" dirty="0" err="1"/>
              <a:t>накопичені</a:t>
            </a:r>
            <a:r>
              <a:rPr lang="ru-RU" sz="1000" dirty="0"/>
              <a:t> </a:t>
            </a:r>
            <a:r>
              <a:rPr lang="ru-RU" sz="1000" dirty="0" err="1"/>
              <a:t>нематеріальні</a:t>
            </a:r>
            <a:r>
              <a:rPr lang="ru-RU" sz="1000" dirty="0"/>
              <a:t> </a:t>
            </a:r>
            <a:r>
              <a:rPr lang="ru-RU" sz="1000" dirty="0" err="1"/>
              <a:t>активи</a:t>
            </a:r>
            <a:r>
              <a:rPr lang="ru-RU" sz="1000" dirty="0"/>
              <a:t> </a:t>
            </a:r>
            <a:r>
              <a:rPr lang="ru-RU" sz="1000" dirty="0" err="1"/>
              <a:t>підприємства</a:t>
            </a:r>
            <a:r>
              <a:rPr lang="ru-RU" sz="1000" dirty="0"/>
              <a:t>, </a:t>
            </a:r>
            <a:r>
              <a:rPr lang="ru-RU" sz="1000" dirty="0" err="1"/>
              <a:t>що</a:t>
            </a:r>
            <a:r>
              <a:rPr lang="ru-RU" sz="1000" dirty="0"/>
              <a:t> </a:t>
            </a:r>
            <a:r>
              <a:rPr lang="ru-RU" sz="1000" dirty="0" err="1"/>
              <a:t>включають</a:t>
            </a:r>
            <a:r>
              <a:rPr lang="ru-RU" sz="1000" dirty="0"/>
              <a:t> </a:t>
            </a:r>
            <a:r>
              <a:rPr lang="ru-RU" sz="1000" dirty="0" err="1"/>
              <a:t>її</a:t>
            </a:r>
            <a:r>
              <a:rPr lang="ru-RU" sz="1000" dirty="0"/>
              <a:t> </a:t>
            </a:r>
            <a:r>
              <a:rPr lang="ru-RU" sz="1000" dirty="0" err="1"/>
              <a:t>найменування</a:t>
            </a:r>
            <a:r>
              <a:rPr lang="ru-RU" sz="1000" dirty="0"/>
              <a:t>, </a:t>
            </a:r>
            <a:r>
              <a:rPr lang="ru-RU" sz="1000" dirty="0" err="1"/>
              <a:t>репутацію</a:t>
            </a:r>
            <a:r>
              <a:rPr lang="ru-RU" sz="1000" dirty="0"/>
              <a:t>, </a:t>
            </a:r>
            <a:r>
              <a:rPr lang="ru-RU" sz="1000" dirty="0" err="1"/>
              <a:t>ділові</a:t>
            </a:r>
            <a:r>
              <a:rPr lang="ru-RU" sz="1000" dirty="0"/>
              <a:t> </a:t>
            </a:r>
            <a:r>
              <a:rPr lang="ru-RU" sz="1000" dirty="0" err="1"/>
              <a:t>зв’язки</a:t>
            </a:r>
            <a:r>
              <a:rPr lang="ru-RU" sz="1000" dirty="0"/>
              <a:t> (в тому </a:t>
            </a:r>
            <a:r>
              <a:rPr lang="ru-RU" sz="1000" dirty="0" err="1"/>
              <a:t>числі</a:t>
            </a:r>
            <a:r>
              <a:rPr lang="ru-RU" sz="1000" dirty="0"/>
              <a:t> </a:t>
            </a:r>
            <a:r>
              <a:rPr lang="ru-RU" sz="1000" dirty="0" err="1"/>
              <a:t>клієнтуру</a:t>
            </a:r>
            <a:r>
              <a:rPr lang="ru-RU" sz="1000" dirty="0"/>
              <a:t>), </a:t>
            </a:r>
            <a:r>
              <a:rPr lang="ru-RU" sz="1000" dirty="0" err="1"/>
              <a:t>товарні</a:t>
            </a:r>
            <a:r>
              <a:rPr lang="ru-RU" sz="1000" dirty="0"/>
              <a:t> знаки та </a:t>
            </a:r>
            <a:r>
              <a:rPr lang="ru-RU" sz="1000" dirty="0" err="1"/>
              <a:t>ін</a:t>
            </a:r>
            <a:r>
              <a:rPr lang="ru-RU" sz="1000" dirty="0"/>
              <a:t>.; </a:t>
            </a:r>
            <a:r>
              <a:rPr lang="ru-RU" sz="1000" dirty="0" err="1"/>
              <a:t>власність</a:t>
            </a:r>
            <a:r>
              <a:rPr lang="ru-RU" sz="1000" dirty="0"/>
              <a:t> «</a:t>
            </a:r>
            <a:r>
              <a:rPr lang="ru-RU" sz="1000" dirty="0" err="1"/>
              <a:t>фірми</a:t>
            </a:r>
            <a:r>
              <a:rPr lang="ru-RU" sz="1000" dirty="0"/>
              <a:t>» (Ван Марле та </a:t>
            </a:r>
            <a:r>
              <a:rPr lang="ru-RU" sz="1000" dirty="0" err="1"/>
              <a:t>інші</a:t>
            </a:r>
            <a:r>
              <a:rPr lang="ru-RU" sz="1000" dirty="0"/>
              <a:t> </a:t>
            </a:r>
            <a:r>
              <a:rPr lang="ru-RU" sz="1000" dirty="0" err="1"/>
              <a:t>проти</a:t>
            </a:r>
            <a:r>
              <a:rPr lang="ru-RU" sz="1000" dirty="0"/>
              <a:t> </a:t>
            </a:r>
            <a:r>
              <a:rPr lang="ru-RU" sz="1000" dirty="0" err="1"/>
              <a:t>Нідерландів</a:t>
            </a:r>
            <a:r>
              <a:rPr lang="ru-RU" sz="1000" dirty="0"/>
              <a:t>»</a:t>
            </a:r>
            <a:r>
              <a:rPr lang="" sz="1000" dirty="0"/>
              <a:t>)</a:t>
            </a:r>
            <a:endParaRPr lang="ru-RU" sz="1000" dirty="0"/>
          </a:p>
        </p:txBody>
      </p:sp>
      <p:sp>
        <p:nvSpPr>
          <p:cNvPr id="3" name="Левая фигурная скобка 2"/>
          <p:cNvSpPr/>
          <p:nvPr/>
        </p:nvSpPr>
        <p:spPr>
          <a:xfrm rot="16200000">
            <a:off x="5756190" y="-1688044"/>
            <a:ext cx="428368" cy="7397576"/>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342600449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3731" y="1548713"/>
            <a:ext cx="6804454" cy="553375"/>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a:normAutofit/>
          </a:bodyPr>
          <a:lstStyle/>
          <a:p>
            <a:r>
              <a:rPr lang="ru-RU" sz="1600" dirty="0"/>
              <a:t>Не </a:t>
            </a:r>
            <a:r>
              <a:rPr lang="ru-RU" sz="1600" dirty="0" err="1"/>
              <a:t>можуть</a:t>
            </a:r>
            <a:r>
              <a:rPr lang="ru-RU" sz="1600" dirty="0"/>
              <a:t> бути </a:t>
            </a:r>
            <a:r>
              <a:rPr lang="ru-RU" sz="1600" dirty="0" err="1"/>
              <a:t>майном</a:t>
            </a:r>
            <a:r>
              <a:rPr lang="ru-RU" sz="1600" dirty="0"/>
              <a:t> в </a:t>
            </a:r>
            <a:r>
              <a:rPr lang="ru-RU" sz="1600" dirty="0" err="1"/>
              <a:t>розумінні</a:t>
            </a:r>
            <a:r>
              <a:rPr lang="ru-RU" sz="1600" dirty="0"/>
              <a:t> </a:t>
            </a:r>
            <a:r>
              <a:rPr lang="ru-RU" sz="1600" dirty="0" err="1"/>
              <a:t>статті</a:t>
            </a:r>
            <a:r>
              <a:rPr lang="ru-RU" sz="1600" dirty="0"/>
              <a:t> 1 Протоколу № 1 до </a:t>
            </a:r>
            <a:r>
              <a:rPr lang="ru-RU" sz="1600" dirty="0" err="1"/>
              <a:t>Конвенції</a:t>
            </a:r>
            <a:r>
              <a:rPr lang="ru-RU" sz="1600" dirty="0"/>
              <a:t>: </a:t>
            </a:r>
            <a:endParaRPr lang="ru-RU" sz="1600" i="1" dirty="0">
              <a:ln w="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275438" y="2877761"/>
            <a:ext cx="3262184"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171450" indent="-171450">
              <a:buFont typeface="Wingdings" panose="05000000000000000000" pitchFamily="2" charset="2"/>
              <a:buChar char="Ø"/>
            </a:pPr>
            <a:r>
              <a:rPr lang="ru-RU" sz="1000" dirty="0" err="1"/>
              <a:t>сподівання</a:t>
            </a:r>
            <a:r>
              <a:rPr lang="ru-RU" sz="1000" dirty="0"/>
              <a:t> на </a:t>
            </a:r>
            <a:r>
              <a:rPr lang="ru-RU" sz="1000" dirty="0" err="1"/>
              <a:t>визнання</a:t>
            </a:r>
            <a:r>
              <a:rPr lang="ru-RU" sz="1000" dirty="0"/>
              <a:t> </a:t>
            </a:r>
            <a:r>
              <a:rPr lang="ru-RU" sz="1000" dirty="0" err="1"/>
              <a:t>існування</a:t>
            </a:r>
            <a:r>
              <a:rPr lang="ru-RU" sz="1000" dirty="0"/>
              <a:t> права </a:t>
            </a:r>
            <a:r>
              <a:rPr lang="ru-RU" sz="1000" dirty="0" err="1"/>
              <a:t>власності</a:t>
            </a:r>
            <a:r>
              <a:rPr lang="ru-RU" sz="1000" dirty="0"/>
              <a:t>, яке давно </a:t>
            </a:r>
            <a:r>
              <a:rPr lang="ru-RU" sz="1000" dirty="0" err="1"/>
              <a:t>було</a:t>
            </a:r>
            <a:r>
              <a:rPr lang="ru-RU" sz="1000" dirty="0"/>
              <a:t> </a:t>
            </a:r>
            <a:r>
              <a:rPr lang="ru-RU" sz="1000" dirty="0" err="1"/>
              <a:t>неможливо</a:t>
            </a:r>
            <a:r>
              <a:rPr lang="ru-RU" sz="1000" dirty="0"/>
              <a:t> </a:t>
            </a:r>
            <a:r>
              <a:rPr lang="ru-RU" sz="1000" dirty="0" err="1"/>
              <a:t>використовувати</a:t>
            </a:r>
            <a:r>
              <a:rPr lang="ru-RU" sz="1000" dirty="0"/>
              <a:t> </a:t>
            </a:r>
            <a:r>
              <a:rPr lang="ru-RU" sz="1000" dirty="0" err="1"/>
              <a:t>ефективно</a:t>
            </a:r>
            <a:r>
              <a:rPr lang="ru-RU" sz="1000" dirty="0"/>
              <a:t>, не </a:t>
            </a:r>
            <a:r>
              <a:rPr lang="ru-RU" sz="1000" dirty="0" err="1"/>
              <a:t>може</a:t>
            </a:r>
            <a:r>
              <a:rPr lang="ru-RU" sz="1000" dirty="0"/>
              <a:t> </a:t>
            </a:r>
            <a:r>
              <a:rPr lang="ru-RU" sz="1000" dirty="0" err="1"/>
              <a:t>вважатися</a:t>
            </a:r>
            <a:r>
              <a:rPr lang="ru-RU" sz="1000" dirty="0"/>
              <a:t> «</a:t>
            </a:r>
            <a:r>
              <a:rPr lang="ru-RU" sz="1000" dirty="0" err="1"/>
              <a:t>майном</a:t>
            </a:r>
            <a:r>
              <a:rPr lang="ru-RU" sz="1000" dirty="0"/>
              <a:t>» в </a:t>
            </a:r>
            <a:r>
              <a:rPr lang="ru-RU" sz="1000" dirty="0" err="1"/>
              <a:t>сенсі</a:t>
            </a:r>
            <a:r>
              <a:rPr lang="ru-RU" sz="1000" dirty="0"/>
              <a:t> </a:t>
            </a:r>
            <a:r>
              <a:rPr lang="ru-RU" sz="1000" dirty="0" err="1"/>
              <a:t>статті</a:t>
            </a:r>
            <a:r>
              <a:rPr lang="ru-RU" sz="1000" dirty="0"/>
              <a:t> 1 </a:t>
            </a:r>
            <a:r>
              <a:rPr lang="ru-RU" sz="1000" dirty="0" err="1"/>
              <a:t>Першого</a:t>
            </a:r>
            <a:r>
              <a:rPr lang="ru-RU" sz="1000" dirty="0"/>
              <a:t> протоколу;</a:t>
            </a:r>
          </a:p>
        </p:txBody>
      </p:sp>
      <p:sp>
        <p:nvSpPr>
          <p:cNvPr id="6" name="TextBox 5"/>
          <p:cNvSpPr txBox="1"/>
          <p:nvPr/>
        </p:nvSpPr>
        <p:spPr>
          <a:xfrm>
            <a:off x="4283676" y="3941245"/>
            <a:ext cx="3262184"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171450" indent="-171450">
              <a:buFont typeface="Wingdings" panose="05000000000000000000" pitchFamily="2" charset="2"/>
              <a:buChar char="Ø"/>
            </a:pPr>
            <a:r>
              <a:rPr lang="ru-RU" sz="1000" dirty="0" err="1"/>
              <a:t>це</a:t>
            </a:r>
            <a:r>
              <a:rPr lang="ru-RU" sz="1000" dirty="0"/>
              <a:t> ж </a:t>
            </a:r>
            <a:r>
              <a:rPr lang="ru-RU" sz="1000" dirty="0" err="1"/>
              <a:t>стосується</a:t>
            </a:r>
            <a:r>
              <a:rPr lang="ru-RU" sz="1000" dirty="0"/>
              <a:t> </a:t>
            </a:r>
            <a:r>
              <a:rPr lang="ru-RU" sz="1000" dirty="0" err="1"/>
              <a:t>умовної</a:t>
            </a:r>
            <a:r>
              <a:rPr lang="ru-RU" sz="1000" dirty="0"/>
              <a:t> </a:t>
            </a:r>
            <a:r>
              <a:rPr lang="ru-RU" sz="1000" dirty="0" err="1"/>
              <a:t>вимоги</a:t>
            </a:r>
            <a:r>
              <a:rPr lang="ru-RU" sz="1000" dirty="0"/>
              <a:t>, яка </a:t>
            </a:r>
            <a:r>
              <a:rPr lang="ru-RU" sz="1000" dirty="0" err="1"/>
              <a:t>втрачає</a:t>
            </a:r>
            <a:r>
              <a:rPr lang="ru-RU" sz="1000" dirty="0"/>
              <a:t> силу </a:t>
            </a:r>
            <a:r>
              <a:rPr lang="ru-RU" sz="1000" dirty="0" err="1"/>
              <a:t>внаслідок</a:t>
            </a:r>
            <a:r>
              <a:rPr lang="ru-RU" sz="1000" dirty="0"/>
              <a:t> </a:t>
            </a:r>
            <a:r>
              <a:rPr lang="ru-RU" sz="1000" dirty="0" err="1"/>
              <a:t>недотримання</a:t>
            </a:r>
            <a:r>
              <a:rPr lang="ru-RU" sz="1000" dirty="0"/>
              <a:t> </a:t>
            </a:r>
            <a:r>
              <a:rPr lang="ru-RU" sz="1000" dirty="0" err="1"/>
              <a:t>цієї</a:t>
            </a:r>
            <a:r>
              <a:rPr lang="ru-RU" sz="1000" dirty="0"/>
              <a:t> </a:t>
            </a:r>
            <a:r>
              <a:rPr lang="ru-RU" sz="1000" dirty="0" err="1"/>
              <a:t>умови</a:t>
            </a:r>
            <a:r>
              <a:rPr lang="ru-RU" sz="1000" dirty="0"/>
              <a:t> (</a:t>
            </a:r>
            <a:r>
              <a:rPr lang="en-US" sz="1000" dirty="0" err="1"/>
              <a:t>Malhous</a:t>
            </a:r>
            <a:r>
              <a:rPr lang="en-US" sz="1000" dirty="0"/>
              <a:t> v. the Czech Republic (</a:t>
            </a:r>
            <a:r>
              <a:rPr lang="en-US" sz="1000" dirty="0" err="1"/>
              <a:t>dec.</a:t>
            </a:r>
            <a:r>
              <a:rPr lang="en-US" sz="1000" dirty="0"/>
              <a:t>), № 33071/96, 13 </a:t>
            </a:r>
            <a:r>
              <a:rPr lang="ru-RU" sz="1000" dirty="0" err="1"/>
              <a:t>грудня</a:t>
            </a:r>
            <a:r>
              <a:rPr lang="ru-RU" sz="1000" dirty="0"/>
              <a:t> 2000 року, </a:t>
            </a:r>
            <a:r>
              <a:rPr lang="en-US" sz="1000" dirty="0"/>
              <a:t>ECHR 2000-XII)</a:t>
            </a:r>
            <a:r>
              <a:rPr lang="uk-UA" sz="1000" dirty="0"/>
              <a:t>;</a:t>
            </a:r>
            <a:endParaRPr lang="ru-RU" sz="1000" dirty="0"/>
          </a:p>
        </p:txBody>
      </p:sp>
      <p:sp>
        <p:nvSpPr>
          <p:cNvPr id="7" name="TextBox 6"/>
          <p:cNvSpPr txBox="1"/>
          <p:nvPr/>
        </p:nvSpPr>
        <p:spPr>
          <a:xfrm>
            <a:off x="4324866" y="5004729"/>
            <a:ext cx="3262184"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171450" indent="-171450">
              <a:buFont typeface="Wingdings" panose="05000000000000000000" pitchFamily="2" charset="2"/>
              <a:buChar char="Ø"/>
            </a:pPr>
            <a:r>
              <a:rPr lang="ru-RU" sz="1000" dirty="0"/>
              <a:t>право набути </a:t>
            </a:r>
            <a:r>
              <a:rPr lang="ru-RU" sz="1000" dirty="0" err="1"/>
              <a:t>майно</a:t>
            </a:r>
            <a:r>
              <a:rPr lang="ru-RU" sz="1000" dirty="0"/>
              <a:t> (право на </a:t>
            </a:r>
            <a:r>
              <a:rPr lang="ru-RU" sz="1000" dirty="0" err="1"/>
              <a:t>індексування</a:t>
            </a:r>
            <a:r>
              <a:rPr lang="ru-RU" sz="1000" dirty="0"/>
              <a:t> </a:t>
            </a:r>
            <a:r>
              <a:rPr lang="ru-RU" sz="1000" dirty="0" err="1"/>
              <a:t>заощаджень</a:t>
            </a:r>
            <a:r>
              <a:rPr lang="ru-RU" sz="1000" dirty="0"/>
              <a:t> – «</a:t>
            </a:r>
            <a:r>
              <a:rPr lang="ru-RU" sz="1000" dirty="0" err="1"/>
              <a:t>Іван</a:t>
            </a:r>
            <a:r>
              <a:rPr lang="ru-RU" sz="1000" dirty="0"/>
              <a:t> </a:t>
            </a:r>
            <a:r>
              <a:rPr lang="ru-RU" sz="1000" dirty="0" err="1"/>
              <a:t>Юрійович</a:t>
            </a:r>
            <a:r>
              <a:rPr lang="ru-RU" sz="1000" dirty="0"/>
              <a:t> Гайдук та </a:t>
            </a:r>
            <a:r>
              <a:rPr lang="ru-RU" sz="1000" dirty="0" err="1"/>
              <a:t>інші</a:t>
            </a:r>
            <a:r>
              <a:rPr lang="ru-RU" sz="1000" dirty="0"/>
              <a:t> </a:t>
            </a:r>
            <a:r>
              <a:rPr lang="ru-RU" sz="1000" dirty="0" err="1"/>
              <a:t>проти</a:t>
            </a:r>
            <a:r>
              <a:rPr lang="ru-RU" sz="1000" dirty="0"/>
              <a:t> </a:t>
            </a:r>
            <a:r>
              <a:rPr lang="ru-RU" sz="1000" dirty="0" err="1"/>
              <a:t>України</a:t>
            </a:r>
            <a:r>
              <a:rPr lang="ru-RU" sz="1000" dirty="0"/>
              <a:t>»; </a:t>
            </a:r>
            <a:r>
              <a:rPr lang="ru-RU" sz="1000" dirty="0" err="1"/>
              <a:t>соціальна</a:t>
            </a:r>
            <a:r>
              <a:rPr lang="ru-RU" sz="1000" dirty="0"/>
              <a:t> </a:t>
            </a:r>
            <a:r>
              <a:rPr lang="ru-RU" sz="1000" dirty="0" err="1"/>
              <a:t>виплата</a:t>
            </a:r>
            <a:r>
              <a:rPr lang="ru-RU" sz="1000" dirty="0"/>
              <a:t> не </a:t>
            </a:r>
            <a:r>
              <a:rPr lang="ru-RU" sz="1000" dirty="0" err="1"/>
              <a:t>була</a:t>
            </a:r>
            <a:r>
              <a:rPr lang="ru-RU" sz="1000" dirty="0"/>
              <a:t> </a:t>
            </a:r>
            <a:r>
              <a:rPr lang="ru-RU" sz="1000" dirty="0" err="1"/>
              <a:t>проіндексована</a:t>
            </a:r>
            <a:r>
              <a:rPr lang="ru-RU" sz="1000" dirty="0"/>
              <a:t> – «Зоя </a:t>
            </a:r>
            <a:r>
              <a:rPr lang="ru-RU" sz="1000" dirty="0" err="1"/>
              <a:t>Миколаївна</a:t>
            </a:r>
            <a:r>
              <a:rPr lang="ru-RU" sz="1000" dirty="0"/>
              <a:t> Данилюк </a:t>
            </a:r>
            <a:r>
              <a:rPr lang="ru-RU" sz="1000" dirty="0" err="1"/>
              <a:t>проти</a:t>
            </a:r>
            <a:r>
              <a:rPr lang="ru-RU" sz="1000" dirty="0"/>
              <a:t> </a:t>
            </a:r>
            <a:r>
              <a:rPr lang="ru-RU" sz="1000" dirty="0" err="1"/>
              <a:t>України</a:t>
            </a:r>
            <a:r>
              <a:rPr lang="ru-RU" sz="1000" dirty="0"/>
              <a:t>).</a:t>
            </a:r>
          </a:p>
        </p:txBody>
      </p:sp>
    </p:spTree>
    <p:extLst>
      <p:ext uri="{BB962C8B-B14F-4D97-AF65-F5344CB8AC3E}">
        <p14:creationId xmlns:p14="http://schemas.microsoft.com/office/powerpoint/2010/main" val="368288182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9268" y="1056906"/>
            <a:ext cx="9029699" cy="1026582"/>
          </a:xfrm>
          <a:prstGeom prst="ribbon2">
            <a:avLst>
              <a:gd name="adj1" fmla="val 16667"/>
              <a:gd name="adj2" fmla="val 75000"/>
            </a:avLst>
          </a:prstGeom>
        </p:spPr>
        <p:style>
          <a:lnRef idx="1">
            <a:schemeClr val="accent1"/>
          </a:lnRef>
          <a:fillRef idx="2">
            <a:schemeClr val="accent1"/>
          </a:fillRef>
          <a:effectRef idx="1">
            <a:schemeClr val="accent1"/>
          </a:effectRef>
          <a:fontRef idx="minor">
            <a:schemeClr val="dk1"/>
          </a:fontRef>
        </p:style>
        <p:txBody>
          <a:bodyPr>
            <a:noAutofit/>
          </a:bodyPr>
          <a:lstStyle/>
          <a:p>
            <a:r>
              <a:rPr lang="ru-RU" sz="2400" dirty="0" err="1">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Стаття</a:t>
            </a:r>
            <a:r>
              <a:rPr lang="ru-RU" sz="2400" dirty="0">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 1 </a:t>
            </a:r>
            <a:r>
              <a:rPr lang="ru-RU" sz="2400" dirty="0" err="1">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Першого</a:t>
            </a:r>
            <a:r>
              <a:rPr lang="ru-RU" sz="2400" dirty="0">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 протоколу </a:t>
            </a:r>
            <a:r>
              <a:rPr lang="ru-RU" sz="2400" dirty="0" err="1">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має</a:t>
            </a:r>
            <a:r>
              <a:rPr lang="ru-RU" sz="2400" dirty="0">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 свою </a:t>
            </a:r>
            <a:r>
              <a:rPr lang="ru-RU" sz="2400" dirty="0" err="1">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власну</a:t>
            </a:r>
            <a:r>
              <a:rPr lang="ru-RU" sz="2400" dirty="0">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 структуру: </a:t>
            </a:r>
          </a:p>
        </p:txBody>
      </p:sp>
      <p:graphicFrame>
        <p:nvGraphicFramePr>
          <p:cNvPr id="6" name="Объект 5"/>
          <p:cNvGraphicFramePr>
            <a:graphicFrameLocks noGrp="1"/>
          </p:cNvGraphicFramePr>
          <p:nvPr>
            <p:ph idx="1"/>
            <p:extLst>
              <p:ext uri="{D42A27DB-BD31-4B8C-83A1-F6EECF244321}">
                <p14:modId xmlns:p14="http://schemas.microsoft.com/office/powerpoint/2010/main" val="2323629490"/>
              </p:ext>
            </p:extLst>
          </p:nvPr>
        </p:nvGraphicFramePr>
        <p:xfrm>
          <a:off x="1155701" y="2557463"/>
          <a:ext cx="9479692" cy="3307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381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973668"/>
          </a:xfrm>
          <a:prstGeom prst="ribbon">
            <a:avLst>
              <a:gd name="adj1" fmla="val 16667"/>
              <a:gd name="adj2" fmla="val 75000"/>
            </a:avLst>
          </a:prstGeom>
          <a:effectLst/>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r>
              <a:rPr lang="ru-RU" sz="1800" dirty="0" err="1">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Щодо</a:t>
            </a:r>
            <a:r>
              <a:rPr lang="ru-RU" sz="1800" dirty="0">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 </a:t>
            </a:r>
            <a:r>
              <a:rPr lang="ru-RU" sz="1800" dirty="0" err="1">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вимог</a:t>
            </a:r>
            <a:r>
              <a:rPr lang="ru-RU" sz="1800" dirty="0">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 </a:t>
            </a:r>
            <a:r>
              <a:rPr lang="ru-RU" sz="1800" dirty="0" err="1">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відповідно</a:t>
            </a:r>
            <a:r>
              <a:rPr lang="ru-RU" sz="1800" dirty="0">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 до </a:t>
            </a:r>
            <a:r>
              <a:rPr lang="ru-RU" sz="1800" dirty="0" err="1">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яких</a:t>
            </a:r>
            <a:r>
              <a:rPr lang="ru-RU" sz="1800" dirty="0">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 </a:t>
            </a:r>
            <a:r>
              <a:rPr lang="ru-RU" sz="1800" dirty="0" err="1">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законним</a:t>
            </a:r>
            <a:r>
              <a:rPr lang="ru-RU" sz="1800" dirty="0">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 є </a:t>
            </a:r>
            <a:r>
              <a:rPr lang="ru-RU" sz="1800" dirty="0" err="1">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втручання</a:t>
            </a:r>
            <a:r>
              <a:rPr lang="ru-RU" sz="1800" dirty="0">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 у право </a:t>
            </a:r>
            <a:r>
              <a:rPr lang="ru-RU" sz="1800" dirty="0" err="1">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власності</a:t>
            </a:r>
            <a:r>
              <a:rPr lang="ru-RU" sz="1800" dirty="0">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 особи (право на </a:t>
            </a:r>
            <a:r>
              <a:rPr lang="ru-RU" sz="1800" dirty="0" err="1">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мирне</a:t>
            </a:r>
            <a:r>
              <a:rPr lang="ru-RU" sz="1800" dirty="0">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 </a:t>
            </a:r>
            <a:r>
              <a:rPr lang="ru-RU" sz="1800" dirty="0" err="1">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володіння</a:t>
            </a:r>
            <a:r>
              <a:rPr lang="ru-RU" sz="1800" dirty="0">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 </a:t>
            </a:r>
            <a:r>
              <a:rPr lang="ru-RU" sz="1800" dirty="0" err="1">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майном</a:t>
            </a:r>
            <a:r>
              <a:rPr lang="en-US" sz="1800" dirty="0">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a:t>
            </a:r>
            <a:endParaRPr lang="ru-RU" sz="1800" dirty="0">
              <a:ln w="0"/>
              <a:solidFill>
                <a:schemeClr val="tx1"/>
              </a:solidFill>
              <a:effectLst>
                <a:outerShdw blurRad="38100" dist="19050" dir="2700000" algn="tl" rotWithShape="0">
                  <a:schemeClr val="dk1">
                    <a:alpha val="40000"/>
                  </a:schemeClr>
                </a:outerShdw>
              </a:effectLst>
              <a:latin typeface="Monotype Corsiva" panose="03010101010201010101" pitchFamily="66" charset="0"/>
            </a:endParaRPr>
          </a:p>
        </p:txBody>
      </p:sp>
      <p:sp>
        <p:nvSpPr>
          <p:cNvPr id="3" name="Объект 2"/>
          <p:cNvSpPr>
            <a:spLocks noGrp="1"/>
          </p:cNvSpPr>
          <p:nvPr>
            <p:ph idx="1"/>
          </p:nvPr>
        </p:nvSpPr>
        <p:spPr>
          <a:xfrm>
            <a:off x="6096000" y="2962300"/>
            <a:ext cx="4739503" cy="2449959"/>
          </a:xfrm>
        </p:spPr>
        <p:style>
          <a:lnRef idx="2">
            <a:schemeClr val="accent6"/>
          </a:lnRef>
          <a:fillRef idx="1">
            <a:schemeClr val="lt1"/>
          </a:fillRef>
          <a:effectRef idx="0">
            <a:schemeClr val="accent6"/>
          </a:effectRef>
          <a:fontRef idx="minor">
            <a:schemeClr val="dk1"/>
          </a:fontRef>
        </p:style>
        <p:txBody>
          <a:bodyPr>
            <a:normAutofit fontScale="62500" lnSpcReduction="20000"/>
          </a:bodyPr>
          <a:lstStyle/>
          <a:p>
            <a:pPr marL="0" indent="0" algn="just">
              <a:buNone/>
            </a:pPr>
            <a:r>
              <a:rPr lang="ru-RU" sz="2000" dirty="0">
                <a:solidFill>
                  <a:schemeClr val="tx1"/>
                </a:solidFill>
              </a:rPr>
              <a:t>У </a:t>
            </a:r>
            <a:r>
              <a:rPr lang="ru-RU" sz="2000" dirty="0" err="1">
                <a:solidFill>
                  <a:schemeClr val="tx1"/>
                </a:solidFill>
              </a:rPr>
              <a:t>рішенні</a:t>
            </a:r>
            <a:r>
              <a:rPr lang="ru-RU" sz="2000" dirty="0">
                <a:solidFill>
                  <a:schemeClr val="tx1"/>
                </a:solidFill>
              </a:rPr>
              <a:t> </a:t>
            </a:r>
            <a:r>
              <a:rPr lang="ru-RU" sz="2000" i="1" dirty="0">
                <a:solidFill>
                  <a:schemeClr val="tx1"/>
                </a:solidFill>
              </a:rPr>
              <a:t>«</a:t>
            </a:r>
            <a:r>
              <a:rPr lang="ru-RU" sz="2000" i="1" dirty="0" err="1">
                <a:solidFill>
                  <a:schemeClr val="tx1"/>
                </a:solidFill>
              </a:rPr>
              <a:t>Щокін</a:t>
            </a:r>
            <a:r>
              <a:rPr lang="ru-RU" sz="2000" i="1" dirty="0">
                <a:solidFill>
                  <a:schemeClr val="tx1"/>
                </a:solidFill>
              </a:rPr>
              <a:t> </a:t>
            </a:r>
            <a:r>
              <a:rPr lang="ru-RU" sz="2000" i="1" dirty="0" err="1">
                <a:solidFill>
                  <a:schemeClr val="tx1"/>
                </a:solidFill>
              </a:rPr>
              <a:t>проти</a:t>
            </a:r>
            <a:r>
              <a:rPr lang="ru-RU" sz="2000" i="1" dirty="0">
                <a:solidFill>
                  <a:schemeClr val="tx1"/>
                </a:solidFill>
              </a:rPr>
              <a:t> </a:t>
            </a:r>
            <a:r>
              <a:rPr lang="ru-RU" sz="2000" i="1" dirty="0" err="1">
                <a:solidFill>
                  <a:schemeClr val="tx1"/>
                </a:solidFill>
              </a:rPr>
              <a:t>України</a:t>
            </a:r>
            <a:r>
              <a:rPr lang="ru-RU" sz="2000" i="1" dirty="0">
                <a:solidFill>
                  <a:schemeClr val="tx1"/>
                </a:solidFill>
              </a:rPr>
              <a:t>» </a:t>
            </a:r>
            <a:r>
              <a:rPr lang="ru-RU" sz="2000" i="1" dirty="0" err="1">
                <a:solidFill>
                  <a:schemeClr val="tx1"/>
                </a:solidFill>
              </a:rPr>
              <a:t>від</a:t>
            </a:r>
            <a:r>
              <a:rPr lang="ru-RU" sz="2000" i="1" dirty="0">
                <a:solidFill>
                  <a:schemeClr val="tx1"/>
                </a:solidFill>
              </a:rPr>
              <a:t> 14 </a:t>
            </a:r>
            <a:r>
              <a:rPr lang="ru-RU" sz="2000" i="1" dirty="0" err="1">
                <a:solidFill>
                  <a:schemeClr val="tx1"/>
                </a:solidFill>
              </a:rPr>
              <a:t>жовтня</a:t>
            </a:r>
            <a:r>
              <a:rPr lang="ru-RU" sz="2000" i="1" dirty="0">
                <a:solidFill>
                  <a:schemeClr val="tx1"/>
                </a:solidFill>
              </a:rPr>
              <a:t> 2010 року</a:t>
            </a:r>
            <a:r>
              <a:rPr lang="ru-RU" sz="2000" dirty="0">
                <a:solidFill>
                  <a:schemeClr val="tx1"/>
                </a:solidFill>
              </a:rPr>
              <a:t> Суд </a:t>
            </a:r>
            <a:r>
              <a:rPr lang="ru-RU" sz="2000" dirty="0" err="1">
                <a:solidFill>
                  <a:schemeClr val="tx1"/>
                </a:solidFill>
              </a:rPr>
              <a:t>зазначив</a:t>
            </a:r>
            <a:r>
              <a:rPr lang="ru-RU" sz="2000" dirty="0">
                <a:solidFill>
                  <a:schemeClr val="tx1"/>
                </a:solidFill>
              </a:rPr>
              <a:t>, </a:t>
            </a:r>
            <a:r>
              <a:rPr lang="ru-RU" sz="2000" dirty="0" err="1">
                <a:solidFill>
                  <a:schemeClr val="tx1"/>
                </a:solidFill>
              </a:rPr>
              <a:t>що</a:t>
            </a:r>
            <a:r>
              <a:rPr lang="ru-RU" sz="2000" dirty="0">
                <a:solidFill>
                  <a:schemeClr val="tx1"/>
                </a:solidFill>
              </a:rPr>
              <a:t> </a:t>
            </a:r>
            <a:r>
              <a:rPr lang="ru-RU" sz="2000" dirty="0" err="1">
                <a:solidFill>
                  <a:schemeClr val="tx1"/>
                </a:solidFill>
              </a:rPr>
              <a:t>позбавлення</a:t>
            </a:r>
            <a:r>
              <a:rPr lang="ru-RU" sz="2000" dirty="0">
                <a:solidFill>
                  <a:schemeClr val="tx1"/>
                </a:solidFill>
              </a:rPr>
              <a:t> </a:t>
            </a:r>
            <a:r>
              <a:rPr lang="ru-RU" sz="2000" dirty="0" err="1">
                <a:solidFill>
                  <a:schemeClr val="tx1"/>
                </a:solidFill>
              </a:rPr>
              <a:t>власності</a:t>
            </a:r>
            <a:r>
              <a:rPr lang="ru-RU" sz="2000" dirty="0">
                <a:solidFill>
                  <a:schemeClr val="tx1"/>
                </a:solidFill>
              </a:rPr>
              <a:t> </a:t>
            </a:r>
            <a:r>
              <a:rPr lang="ru-RU" sz="2000" dirty="0" err="1">
                <a:solidFill>
                  <a:schemeClr val="tx1"/>
                </a:solidFill>
              </a:rPr>
              <a:t>можливе</a:t>
            </a:r>
            <a:r>
              <a:rPr lang="ru-RU" sz="2000" dirty="0">
                <a:solidFill>
                  <a:schemeClr val="tx1"/>
                </a:solidFill>
              </a:rPr>
              <a:t> </a:t>
            </a:r>
            <a:r>
              <a:rPr lang="ru-RU" sz="2000" dirty="0" err="1">
                <a:solidFill>
                  <a:schemeClr val="tx1"/>
                </a:solidFill>
              </a:rPr>
              <a:t>тільки</a:t>
            </a:r>
            <a:r>
              <a:rPr lang="ru-RU" sz="2000" dirty="0">
                <a:solidFill>
                  <a:schemeClr val="tx1"/>
                </a:solidFill>
              </a:rPr>
              <a:t> </a:t>
            </a:r>
            <a:r>
              <a:rPr lang="ru-RU" sz="2000" b="1" dirty="0">
                <a:solidFill>
                  <a:schemeClr val="tx1"/>
                </a:solidFill>
              </a:rPr>
              <a:t>при </a:t>
            </a:r>
            <a:r>
              <a:rPr lang="ru-RU" sz="2000" b="1" dirty="0" err="1">
                <a:solidFill>
                  <a:schemeClr val="tx1"/>
                </a:solidFill>
              </a:rPr>
              <a:t>виконанні</a:t>
            </a:r>
            <a:r>
              <a:rPr lang="ru-RU" sz="2000" b="1" dirty="0">
                <a:solidFill>
                  <a:schemeClr val="tx1"/>
                </a:solidFill>
              </a:rPr>
              <a:t> </a:t>
            </a:r>
            <a:r>
              <a:rPr lang="ru-RU" sz="2000" b="1" dirty="0" err="1">
                <a:solidFill>
                  <a:schemeClr val="tx1"/>
                </a:solidFill>
              </a:rPr>
              <a:t>певних</a:t>
            </a:r>
            <a:r>
              <a:rPr lang="ru-RU" sz="2000" b="1" dirty="0">
                <a:solidFill>
                  <a:schemeClr val="tx1"/>
                </a:solidFill>
              </a:rPr>
              <a:t> </a:t>
            </a:r>
            <a:r>
              <a:rPr lang="ru-RU" sz="2000" b="1" dirty="0" err="1">
                <a:solidFill>
                  <a:schemeClr val="tx1"/>
                </a:solidFill>
              </a:rPr>
              <a:t>вимог</a:t>
            </a:r>
            <a:r>
              <a:rPr lang="uk-UA" sz="2000" dirty="0">
                <a:solidFill>
                  <a:schemeClr val="tx1"/>
                </a:solidFill>
              </a:rPr>
              <a:t>:</a:t>
            </a:r>
            <a:r>
              <a:rPr lang="ru-RU" sz="2000" dirty="0">
                <a:solidFill>
                  <a:schemeClr val="tx1"/>
                </a:solidFill>
              </a:rPr>
              <a:t> </a:t>
            </a:r>
            <a:endParaRPr lang="en-US" sz="2000" dirty="0">
              <a:solidFill>
                <a:schemeClr val="tx1"/>
              </a:solidFill>
            </a:endParaRPr>
          </a:p>
          <a:p>
            <a:pPr marL="457200" indent="-457200" algn="just">
              <a:buClrTx/>
              <a:buFont typeface="+mj-lt"/>
              <a:buAutoNum type="arabicParenR"/>
            </a:pPr>
            <a:r>
              <a:rPr lang="ru-RU" sz="2000" dirty="0">
                <a:solidFill>
                  <a:schemeClr val="tx1"/>
                </a:solidFill>
              </a:rPr>
              <a:t>будь-яке </a:t>
            </a:r>
            <a:r>
              <a:rPr lang="ru-RU" sz="2000" dirty="0" err="1">
                <a:solidFill>
                  <a:schemeClr val="tx1"/>
                </a:solidFill>
              </a:rPr>
              <a:t>втручання</a:t>
            </a:r>
            <a:r>
              <a:rPr lang="ru-RU" sz="2000" dirty="0">
                <a:solidFill>
                  <a:schemeClr val="tx1"/>
                </a:solidFill>
              </a:rPr>
              <a:t> </a:t>
            </a:r>
            <a:r>
              <a:rPr lang="ru-RU" sz="2000" dirty="0" err="1">
                <a:solidFill>
                  <a:schemeClr val="tx1"/>
                </a:solidFill>
              </a:rPr>
              <a:t>публічних</a:t>
            </a:r>
            <a:r>
              <a:rPr lang="ru-RU" sz="2000" dirty="0">
                <a:solidFill>
                  <a:schemeClr val="tx1"/>
                </a:solidFill>
              </a:rPr>
              <a:t> </a:t>
            </a:r>
            <a:r>
              <a:rPr lang="ru-RU" sz="2000" dirty="0" err="1">
                <a:solidFill>
                  <a:schemeClr val="tx1"/>
                </a:solidFill>
              </a:rPr>
              <a:t>органів</a:t>
            </a:r>
            <a:r>
              <a:rPr lang="ru-RU" sz="2000" dirty="0">
                <a:solidFill>
                  <a:schemeClr val="tx1"/>
                </a:solidFill>
              </a:rPr>
              <a:t> у </a:t>
            </a:r>
            <a:r>
              <a:rPr lang="ru-RU" sz="2000" dirty="0" err="1">
                <a:solidFill>
                  <a:schemeClr val="tx1"/>
                </a:solidFill>
              </a:rPr>
              <a:t>мирне</a:t>
            </a:r>
            <a:r>
              <a:rPr lang="ru-RU" sz="2000" dirty="0">
                <a:solidFill>
                  <a:schemeClr val="tx1"/>
                </a:solidFill>
              </a:rPr>
              <a:t> </a:t>
            </a:r>
            <a:r>
              <a:rPr lang="ru-RU" sz="2000" dirty="0" err="1">
                <a:solidFill>
                  <a:schemeClr val="tx1"/>
                </a:solidFill>
              </a:rPr>
              <a:t>володіння</a:t>
            </a:r>
            <a:r>
              <a:rPr lang="ru-RU" sz="2000" dirty="0">
                <a:solidFill>
                  <a:schemeClr val="tx1"/>
                </a:solidFill>
              </a:rPr>
              <a:t> </a:t>
            </a:r>
            <a:r>
              <a:rPr lang="ru-RU" sz="2000" dirty="0" err="1">
                <a:solidFill>
                  <a:schemeClr val="tx1"/>
                </a:solidFill>
              </a:rPr>
              <a:t>майном</a:t>
            </a:r>
            <a:r>
              <a:rPr lang="ru-RU" sz="2000" dirty="0">
                <a:solidFill>
                  <a:schemeClr val="tx1"/>
                </a:solidFill>
              </a:rPr>
              <a:t> повинно бути </a:t>
            </a:r>
            <a:r>
              <a:rPr lang="ru-RU" sz="2000" dirty="0" err="1">
                <a:solidFill>
                  <a:schemeClr val="tx1"/>
                </a:solidFill>
              </a:rPr>
              <a:t>законним</a:t>
            </a:r>
            <a:r>
              <a:rPr lang="ru-RU" sz="2000" dirty="0">
                <a:solidFill>
                  <a:schemeClr val="tx1"/>
                </a:solidFill>
              </a:rPr>
              <a:t>;</a:t>
            </a:r>
            <a:endParaRPr lang="en-US" sz="2000" dirty="0">
              <a:solidFill>
                <a:schemeClr val="tx1"/>
              </a:solidFill>
            </a:endParaRPr>
          </a:p>
          <a:p>
            <a:pPr marL="457200" indent="-457200" algn="just">
              <a:buClrTx/>
              <a:buFont typeface="+mj-lt"/>
              <a:buAutoNum type="arabicParenR"/>
            </a:pPr>
            <a:r>
              <a:rPr lang="ru-RU" sz="2000" dirty="0" err="1">
                <a:solidFill>
                  <a:schemeClr val="tx1"/>
                </a:solidFill>
              </a:rPr>
              <a:t>позбавлення</a:t>
            </a:r>
            <a:r>
              <a:rPr lang="ru-RU" sz="2000" dirty="0">
                <a:solidFill>
                  <a:schemeClr val="tx1"/>
                </a:solidFill>
              </a:rPr>
              <a:t> </a:t>
            </a:r>
            <a:r>
              <a:rPr lang="ru-RU" sz="2000" dirty="0" err="1">
                <a:solidFill>
                  <a:schemeClr val="tx1"/>
                </a:solidFill>
              </a:rPr>
              <a:t>власності</a:t>
            </a:r>
            <a:r>
              <a:rPr lang="ru-RU" sz="2000" dirty="0">
                <a:solidFill>
                  <a:schemeClr val="tx1"/>
                </a:solidFill>
              </a:rPr>
              <a:t> </a:t>
            </a:r>
            <a:r>
              <a:rPr lang="ru-RU" sz="2000" dirty="0" err="1">
                <a:solidFill>
                  <a:schemeClr val="tx1"/>
                </a:solidFill>
              </a:rPr>
              <a:t>можливе</a:t>
            </a:r>
            <a:r>
              <a:rPr lang="ru-RU" sz="2000" dirty="0">
                <a:solidFill>
                  <a:schemeClr val="tx1"/>
                </a:solidFill>
              </a:rPr>
              <a:t> </a:t>
            </a:r>
            <a:r>
              <a:rPr lang="ru-RU" sz="2000" dirty="0" err="1">
                <a:solidFill>
                  <a:schemeClr val="tx1"/>
                </a:solidFill>
              </a:rPr>
              <a:t>тільки</a:t>
            </a:r>
            <a:r>
              <a:rPr lang="ru-RU" sz="2000" dirty="0">
                <a:solidFill>
                  <a:schemeClr val="tx1"/>
                </a:solidFill>
              </a:rPr>
              <a:t> «на </a:t>
            </a:r>
            <a:r>
              <a:rPr lang="ru-RU" sz="2000" dirty="0" err="1">
                <a:solidFill>
                  <a:schemeClr val="tx1"/>
                </a:solidFill>
              </a:rPr>
              <a:t>умовах</a:t>
            </a:r>
            <a:r>
              <a:rPr lang="ru-RU" sz="2000" dirty="0">
                <a:solidFill>
                  <a:schemeClr val="tx1"/>
                </a:solidFill>
              </a:rPr>
              <a:t>, </a:t>
            </a:r>
            <a:r>
              <a:rPr lang="ru-RU" sz="2000" dirty="0" err="1">
                <a:solidFill>
                  <a:schemeClr val="tx1"/>
                </a:solidFill>
              </a:rPr>
              <a:t>передбачених</a:t>
            </a:r>
            <a:r>
              <a:rPr lang="ru-RU" sz="2000" dirty="0">
                <a:solidFill>
                  <a:schemeClr val="tx1"/>
                </a:solidFill>
              </a:rPr>
              <a:t> законом»;</a:t>
            </a:r>
            <a:endParaRPr lang="en-US" sz="2000" dirty="0">
              <a:solidFill>
                <a:schemeClr val="tx1"/>
              </a:solidFill>
            </a:endParaRPr>
          </a:p>
          <a:p>
            <a:pPr marL="457200" indent="-457200" algn="just">
              <a:buClrTx/>
              <a:buFont typeface="+mj-lt"/>
              <a:buAutoNum type="arabicParenR"/>
            </a:pPr>
            <a:r>
              <a:rPr lang="ru-RU" sz="2000" dirty="0" err="1">
                <a:solidFill>
                  <a:schemeClr val="tx1"/>
                </a:solidFill>
              </a:rPr>
              <a:t>держави</a:t>
            </a:r>
            <a:r>
              <a:rPr lang="ru-RU" sz="2000" dirty="0">
                <a:solidFill>
                  <a:schemeClr val="tx1"/>
                </a:solidFill>
              </a:rPr>
              <a:t> </a:t>
            </a:r>
            <a:r>
              <a:rPr lang="ru-RU" sz="2000" dirty="0" err="1">
                <a:solidFill>
                  <a:schemeClr val="tx1"/>
                </a:solidFill>
              </a:rPr>
              <a:t>мають</a:t>
            </a:r>
            <a:r>
              <a:rPr lang="ru-RU" sz="2000" dirty="0">
                <a:solidFill>
                  <a:schemeClr val="tx1"/>
                </a:solidFill>
              </a:rPr>
              <a:t> право </a:t>
            </a:r>
            <a:r>
              <a:rPr lang="ru-RU" sz="2000" dirty="0" err="1">
                <a:solidFill>
                  <a:schemeClr val="tx1"/>
                </a:solidFill>
              </a:rPr>
              <a:t>здійснювати</a:t>
            </a:r>
            <a:r>
              <a:rPr lang="ru-RU" sz="2000" dirty="0">
                <a:solidFill>
                  <a:schemeClr val="tx1"/>
                </a:solidFill>
              </a:rPr>
              <a:t> контроль за </a:t>
            </a:r>
            <a:r>
              <a:rPr lang="ru-RU" sz="2000" dirty="0" err="1">
                <a:solidFill>
                  <a:schemeClr val="tx1"/>
                </a:solidFill>
              </a:rPr>
              <a:t>використанням</a:t>
            </a:r>
            <a:r>
              <a:rPr lang="ru-RU" sz="2000" dirty="0">
                <a:solidFill>
                  <a:schemeClr val="tx1"/>
                </a:solidFill>
              </a:rPr>
              <a:t> майна шляхом </a:t>
            </a:r>
            <a:r>
              <a:rPr lang="ru-RU" sz="2000" dirty="0" err="1">
                <a:solidFill>
                  <a:schemeClr val="tx1"/>
                </a:solidFill>
              </a:rPr>
              <a:t>введення</a:t>
            </a:r>
            <a:r>
              <a:rPr lang="ru-RU" sz="2000" dirty="0">
                <a:solidFill>
                  <a:schemeClr val="tx1"/>
                </a:solidFill>
              </a:rPr>
              <a:t> «</a:t>
            </a:r>
            <a:r>
              <a:rPr lang="ru-RU" sz="2000" dirty="0" err="1">
                <a:solidFill>
                  <a:schemeClr val="tx1"/>
                </a:solidFill>
              </a:rPr>
              <a:t>законів</a:t>
            </a:r>
            <a:r>
              <a:rPr lang="ru-RU" sz="2000" dirty="0">
                <a:solidFill>
                  <a:schemeClr val="tx1"/>
                </a:solidFill>
              </a:rPr>
              <a:t>»;</a:t>
            </a:r>
            <a:endParaRPr lang="en-US" sz="2000" dirty="0">
              <a:solidFill>
                <a:schemeClr val="tx1"/>
              </a:solidFill>
            </a:endParaRPr>
          </a:p>
          <a:p>
            <a:pPr marL="457200" indent="-457200" algn="just">
              <a:buClrTx/>
              <a:buFont typeface="+mj-lt"/>
              <a:buAutoNum type="arabicParenR"/>
            </a:pPr>
            <a:r>
              <a:rPr lang="ru-RU" sz="2000" dirty="0" err="1">
                <a:solidFill>
                  <a:schemeClr val="tx1"/>
                </a:solidFill>
              </a:rPr>
              <a:t>дотримання</a:t>
            </a:r>
            <a:r>
              <a:rPr lang="ru-RU" sz="2000" dirty="0">
                <a:solidFill>
                  <a:schemeClr val="tx1"/>
                </a:solidFill>
              </a:rPr>
              <a:t>  </a:t>
            </a:r>
            <a:r>
              <a:rPr lang="ru-RU" sz="2000" dirty="0" err="1">
                <a:solidFill>
                  <a:schemeClr val="tx1"/>
                </a:solidFill>
              </a:rPr>
              <a:t>відповідних</a:t>
            </a:r>
            <a:r>
              <a:rPr lang="ru-RU" sz="2000" dirty="0">
                <a:solidFill>
                  <a:schemeClr val="tx1"/>
                </a:solidFill>
              </a:rPr>
              <a:t>  </a:t>
            </a:r>
            <a:r>
              <a:rPr lang="ru-RU" sz="2000" dirty="0" err="1">
                <a:solidFill>
                  <a:schemeClr val="tx1"/>
                </a:solidFill>
              </a:rPr>
              <a:t>положень</a:t>
            </a:r>
            <a:r>
              <a:rPr lang="ru-RU" sz="2000" dirty="0">
                <a:solidFill>
                  <a:schemeClr val="tx1"/>
                </a:solidFill>
              </a:rPr>
              <a:t>   </a:t>
            </a:r>
            <a:r>
              <a:rPr lang="ru-RU" sz="2000" dirty="0" err="1">
                <a:solidFill>
                  <a:schemeClr val="tx1"/>
                </a:solidFill>
              </a:rPr>
              <a:t>національного</a:t>
            </a:r>
            <a:r>
              <a:rPr lang="ru-RU" sz="2000" dirty="0">
                <a:solidFill>
                  <a:schemeClr val="tx1"/>
                </a:solidFill>
              </a:rPr>
              <a:t> закону  і  принципу  </a:t>
            </a:r>
            <a:r>
              <a:rPr lang="ru-RU" sz="2000" dirty="0" err="1">
                <a:solidFill>
                  <a:schemeClr val="tx1"/>
                </a:solidFill>
              </a:rPr>
              <a:t>врховенства</a:t>
            </a:r>
            <a:r>
              <a:rPr lang="ru-RU" sz="2000" dirty="0">
                <a:solidFill>
                  <a:schemeClr val="tx1"/>
                </a:solidFill>
              </a:rPr>
              <a:t>  права</a:t>
            </a:r>
            <a:r>
              <a:rPr lang="ru-RU" dirty="0">
                <a:solidFill>
                  <a:schemeClr val="tx1"/>
                </a:solidFill>
              </a:rPr>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636" y="2719559"/>
            <a:ext cx="3985052" cy="28488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690052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500"/>
                                        <p:tgtEl>
                                          <p:spTgt spid="3">
                                            <p:bg/>
                                          </p:spTgt>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par>
                          <p:cTn id="20" fill="hold">
                            <p:stCondLst>
                              <p:cond delay="3500"/>
                            </p:stCondLst>
                            <p:childTnLst>
                              <p:par>
                                <p:cTn id="21" presetID="16" presetClass="entr" presetSubtype="21"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par>
                          <p:cTn id="24" fill="hold">
                            <p:stCondLst>
                              <p:cond delay="4000"/>
                            </p:stCondLst>
                            <p:childTnLst>
                              <p:par>
                                <p:cTn id="25" presetID="16" presetClass="entr" presetSubtype="21"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par>
                          <p:cTn id="28" fill="hold">
                            <p:stCondLst>
                              <p:cond delay="4500"/>
                            </p:stCondLst>
                            <p:childTnLst>
                              <p:par>
                                <p:cTn id="29" presetID="16" presetClass="entr" presetSubtype="21"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1303867"/>
          </a:xfrm>
          <a:prstGeom prst="ribbon2">
            <a:avLst>
              <a:gd name="adj1" fmla="val 16667"/>
              <a:gd name="adj2" fmla="val 75000"/>
            </a:avLst>
          </a:prstGeom>
          <a:effectLst/>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p>
            <a:r>
              <a:rPr lang="ru-RU" sz="2000" b="1" dirty="0" err="1"/>
              <a:t>Щодо</a:t>
            </a:r>
            <a:r>
              <a:rPr lang="ru-RU" sz="2000" b="1" dirty="0"/>
              <a:t> </a:t>
            </a:r>
            <a:r>
              <a:rPr lang="ru-RU" sz="2000" b="1" dirty="0" err="1"/>
              <a:t>дотримання</a:t>
            </a:r>
            <a:r>
              <a:rPr lang="ru-RU" sz="2000" b="1" dirty="0"/>
              <a:t> державою «справедливого балансу» при </a:t>
            </a:r>
            <a:r>
              <a:rPr lang="ru-RU" sz="2000" b="1" dirty="0" err="1"/>
              <a:t>втручанні</a:t>
            </a:r>
            <a:r>
              <a:rPr lang="ru-RU" sz="2000" b="1" dirty="0"/>
              <a:t> у право на </a:t>
            </a:r>
            <a:r>
              <a:rPr lang="ru-RU" sz="2000" b="1" dirty="0" err="1"/>
              <a:t>мирне</a:t>
            </a:r>
            <a:r>
              <a:rPr lang="ru-RU" sz="2000" b="1" dirty="0"/>
              <a:t> </a:t>
            </a:r>
            <a:r>
              <a:rPr lang="ru-RU" sz="2000" b="1" dirty="0" err="1"/>
              <a:t>володіння</a:t>
            </a:r>
            <a:r>
              <a:rPr lang="ru-RU" sz="2000" b="1" dirty="0"/>
              <a:t> </a:t>
            </a:r>
            <a:r>
              <a:rPr lang="ru-RU" sz="2000" b="1" dirty="0" err="1"/>
              <a:t>майном</a:t>
            </a:r>
            <a:endParaRPr lang="ru-RU" sz="2000" dirty="0"/>
          </a:p>
        </p:txBody>
      </p:sp>
      <p:sp>
        <p:nvSpPr>
          <p:cNvPr id="3" name="Объект 2"/>
          <p:cNvSpPr>
            <a:spLocks noGrp="1"/>
          </p:cNvSpPr>
          <p:nvPr>
            <p:ph idx="1"/>
          </p:nvPr>
        </p:nvSpPr>
        <p:spPr>
          <a:xfrm>
            <a:off x="1890583" y="3701649"/>
            <a:ext cx="8274909" cy="2402589"/>
          </a:xfrm>
        </p:spPr>
        <p:style>
          <a:lnRef idx="2">
            <a:schemeClr val="dk1"/>
          </a:lnRef>
          <a:fillRef idx="1">
            <a:schemeClr val="lt1"/>
          </a:fillRef>
          <a:effectRef idx="0">
            <a:schemeClr val="dk1"/>
          </a:effectRef>
          <a:fontRef idx="minor">
            <a:schemeClr val="dk1"/>
          </a:fontRef>
        </p:style>
        <p:txBody>
          <a:bodyPr>
            <a:normAutofit fontScale="47500" lnSpcReduction="20000"/>
          </a:bodyPr>
          <a:lstStyle/>
          <a:p>
            <a:pPr marL="0" indent="0" algn="just">
              <a:buNone/>
            </a:pPr>
            <a:r>
              <a:rPr lang="uk-UA" sz="2800" dirty="0">
                <a:solidFill>
                  <a:schemeClr val="tx1"/>
                </a:solidFill>
              </a:rPr>
              <a:t>Для дотримання загального правила, викладеного у першому реченні пункту 1 статті 1 Першого протоколу до Конвенції, таке втручання повинно встановлювати </a:t>
            </a:r>
            <a:r>
              <a:rPr lang="uk-UA" sz="2800" b="1" dirty="0">
                <a:solidFill>
                  <a:schemeClr val="tx1"/>
                </a:solidFill>
              </a:rPr>
              <a:t>«справедливий баланс» між потребами загального інтересу суспільства та вимогами захисту прав окремої особи.</a:t>
            </a:r>
            <a:r>
              <a:rPr lang="uk-UA" sz="2800" dirty="0">
                <a:solidFill>
                  <a:schemeClr val="tx1"/>
                </a:solidFill>
              </a:rPr>
              <a:t> Отже, має бути забезпечено належне пропорційне співвідношення між використаними засобами та поставленими цілями.</a:t>
            </a:r>
          </a:p>
          <a:p>
            <a:pPr marL="0" indent="0" algn="just">
              <a:buNone/>
            </a:pPr>
            <a:r>
              <a:rPr lang="uk-UA" sz="2800" b="1" dirty="0">
                <a:solidFill>
                  <a:schemeClr val="accent4"/>
                </a:solidFill>
              </a:rPr>
              <a:t>Однак якому же критерію повинно відповідати втручання держави у право на мирне володіння майном для дотримання «справедливого балансу»?</a:t>
            </a:r>
          </a:p>
          <a:p>
            <a:pPr marL="0" indent="0" algn="just">
              <a:buNone/>
            </a:pPr>
            <a:r>
              <a:rPr lang="uk-UA" sz="2800" dirty="0">
                <a:solidFill>
                  <a:schemeClr val="tx1"/>
                </a:solidFill>
              </a:rPr>
              <a:t>У рішенні </a:t>
            </a:r>
            <a:r>
              <a:rPr lang="uk-UA" sz="2800" i="1" dirty="0">
                <a:solidFill>
                  <a:schemeClr val="tx1"/>
                </a:solidFill>
              </a:rPr>
              <a:t>«Колишній король Греції та інші проти Греції» від 23 листопада 2000 року</a:t>
            </a:r>
            <a:r>
              <a:rPr lang="uk-UA" sz="2800" dirty="0">
                <a:solidFill>
                  <a:schemeClr val="tx1"/>
                </a:solidFill>
              </a:rPr>
              <a:t> Суд визнав порушення «справедливого балансу», оскільки закон, окрім іншого, не встановлював жодної  компенсації  за  вилучене  майно та у заявників  була відсутня можливість захисту своїх прав. </a:t>
            </a:r>
          </a:p>
          <a:p>
            <a:pPr marL="0" indent="0" algn="just">
              <a:buNone/>
            </a:pPr>
            <a:r>
              <a:rPr lang="uk-UA" sz="2800" dirty="0">
                <a:solidFill>
                  <a:schemeClr val="tx1"/>
                </a:solidFill>
              </a:rPr>
              <a:t>Тобто </a:t>
            </a:r>
            <a:r>
              <a:rPr lang="uk-UA" sz="2800" dirty="0" err="1">
                <a:solidFill>
                  <a:schemeClr val="tx1"/>
                </a:solidFill>
              </a:rPr>
              <a:t>можно</a:t>
            </a:r>
            <a:r>
              <a:rPr lang="uk-UA" sz="2800" dirty="0">
                <a:solidFill>
                  <a:schemeClr val="tx1"/>
                </a:solidFill>
              </a:rPr>
              <a:t> прийти до висновку, що </a:t>
            </a:r>
            <a:r>
              <a:rPr lang="uk-UA" sz="2800" i="1" u="sng" dirty="0">
                <a:solidFill>
                  <a:schemeClr val="tx1"/>
                </a:solidFill>
              </a:rPr>
              <a:t>у разі відсутності розумної компенсації особі за втручання держави у право мирно володіти своїм майном, порушується «справедливий баланс»</a:t>
            </a:r>
            <a:r>
              <a:rPr lang="uk-UA" sz="2800" dirty="0">
                <a:solidFill>
                  <a:schemeClr val="tx1"/>
                </a:solidFill>
              </a:rPr>
              <a:t> та є порушення статті 1 Першого протоколу до Конвенції про захист прав та основоположних свобод.</a:t>
            </a:r>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t="15204" b="9734"/>
          <a:stretch/>
        </p:blipFill>
        <p:spPr>
          <a:xfrm>
            <a:off x="5073479" y="2548353"/>
            <a:ext cx="1455811" cy="1092772"/>
          </a:xfrm>
          <a:prstGeom prst="rect">
            <a:avLst/>
          </a:prstGeom>
        </p:spPr>
      </p:pic>
    </p:spTree>
    <p:extLst>
      <p:ext uri="{BB962C8B-B14F-4D97-AF65-F5344CB8AC3E}">
        <p14:creationId xmlns:p14="http://schemas.microsoft.com/office/powerpoint/2010/main" val="29676151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3">
                                            <p:bg/>
                                          </p:spTgt>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par>
                          <p:cTn id="33" fill="hold">
                            <p:stCondLst>
                              <p:cond delay="2000"/>
                            </p:stCondLst>
                            <p:childTnLst>
                              <p:par>
                                <p:cTn id="34" presetID="1" presetClass="entr" presetSubtype="0"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0071" y="1436586"/>
            <a:ext cx="9265507" cy="705252"/>
          </a:xfrm>
        </p:spPr>
        <p:txBody>
          <a:bodyPr>
            <a:normAutofit lnSpcReduction="10000"/>
          </a:bodyPr>
          <a:lstStyle/>
          <a:p>
            <a:pPr marL="0" indent="0" algn="ctr">
              <a:buNone/>
            </a:pPr>
            <a:r>
              <a:rPr lang="uk-UA" sz="4400" dirty="0"/>
              <a:t>ОГЛЯД РІШЕНЬ </a:t>
            </a:r>
            <a:r>
              <a:rPr lang="uk-UA" sz="4400" b="1" dirty="0"/>
              <a:t>ЄСПЛ</a:t>
            </a:r>
            <a:endParaRPr lang="ru-RU" sz="4400"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3092" y="3039763"/>
            <a:ext cx="4507744" cy="2817340"/>
          </a:xfrm>
          <a:prstGeom prst="rect">
            <a:avLst/>
          </a:prstGeom>
        </p:spPr>
      </p:pic>
    </p:spTree>
    <p:extLst>
      <p:ext uri="{BB962C8B-B14F-4D97-AF65-F5344CB8AC3E}">
        <p14:creationId xmlns:p14="http://schemas.microsoft.com/office/powerpoint/2010/main" val="162336759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7900" y="734996"/>
            <a:ext cx="10109200" cy="764290"/>
          </a:xfrm>
          <a:prstGeom prst="ribbon2">
            <a:avLst>
              <a:gd name="adj1" fmla="val 16667"/>
              <a:gd name="adj2" fmla="val 75000"/>
            </a:avLst>
          </a:prstGeom>
          <a:effectLst/>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p>
            <a:r>
              <a:rPr lang="ru-RU" sz="1600" b="1" dirty="0"/>
              <a:t>У </a:t>
            </a:r>
            <a:r>
              <a:rPr lang="ru-RU" sz="1600" b="1" dirty="0" err="1"/>
              <a:t>справі</a:t>
            </a:r>
            <a:r>
              <a:rPr lang="ru-RU" sz="1600" b="1" dirty="0"/>
              <a:t> «</a:t>
            </a:r>
            <a:r>
              <a:rPr lang="ru-RU" sz="1600" b="1" dirty="0" err="1"/>
              <a:t>Релігійна</a:t>
            </a:r>
            <a:r>
              <a:rPr lang="ru-RU" sz="1600" b="1" dirty="0"/>
              <a:t> громада </a:t>
            </a:r>
            <a:r>
              <a:rPr lang="ru-RU" sz="1600" b="1" dirty="0" err="1"/>
              <a:t>Свідків</a:t>
            </a:r>
            <a:r>
              <a:rPr lang="ru-RU" sz="1600" b="1" dirty="0"/>
              <a:t> </a:t>
            </a:r>
            <a:r>
              <a:rPr lang="ru-RU" sz="1600" b="1" dirty="0" err="1"/>
              <a:t>Єгови</a:t>
            </a:r>
            <a:r>
              <a:rPr lang="ru-RU" sz="1600" b="1" dirty="0"/>
              <a:t> </a:t>
            </a:r>
            <a:r>
              <a:rPr lang="ru-RU" sz="1600" b="1" dirty="0" err="1"/>
              <a:t>Тернівського</a:t>
            </a:r>
            <a:r>
              <a:rPr lang="ru-RU" sz="1600" b="1" dirty="0"/>
              <a:t> району </a:t>
            </a:r>
            <a:r>
              <a:rPr lang="ru-RU" sz="1600" b="1" dirty="0" err="1"/>
              <a:t>міста</a:t>
            </a:r>
            <a:r>
              <a:rPr lang="ru-RU" sz="1600" b="1" dirty="0"/>
              <a:t> Кривого Рогу </a:t>
            </a:r>
            <a:r>
              <a:rPr lang="ru-RU" sz="1600" b="1" dirty="0" err="1"/>
              <a:t>проти</a:t>
            </a:r>
            <a:r>
              <a:rPr lang="ru-RU" sz="1600" b="1" dirty="0"/>
              <a:t> </a:t>
            </a:r>
            <a:r>
              <a:rPr lang="ru-RU" sz="1600" b="1" dirty="0" err="1"/>
              <a:t>України</a:t>
            </a:r>
            <a:r>
              <a:rPr lang="ru-RU" sz="1600" b="1" dirty="0"/>
              <a:t>»</a:t>
            </a:r>
            <a:endParaRPr lang="ru-RU" sz="1600" dirty="0"/>
          </a:p>
        </p:txBody>
      </p:sp>
      <p:sp>
        <p:nvSpPr>
          <p:cNvPr id="3" name="Объект 2"/>
          <p:cNvSpPr>
            <a:spLocks noGrp="1"/>
          </p:cNvSpPr>
          <p:nvPr>
            <p:ph idx="1"/>
          </p:nvPr>
        </p:nvSpPr>
        <p:spPr>
          <a:xfrm>
            <a:off x="1309817" y="1651864"/>
            <a:ext cx="9596051" cy="778297"/>
          </a:xfrm>
        </p:spPr>
        <p:style>
          <a:lnRef idx="2">
            <a:schemeClr val="accent1"/>
          </a:lnRef>
          <a:fillRef idx="1">
            <a:schemeClr val="lt1"/>
          </a:fillRef>
          <a:effectRef idx="0">
            <a:schemeClr val="accent1"/>
          </a:effectRef>
          <a:fontRef idx="minor">
            <a:schemeClr val="dk1"/>
          </a:fontRef>
        </p:style>
        <p:txBody>
          <a:bodyPr>
            <a:normAutofit fontScale="32500" lnSpcReduction="20000"/>
          </a:bodyPr>
          <a:lstStyle/>
          <a:p>
            <a:pPr marL="0" lvl="0" indent="0">
              <a:lnSpc>
                <a:spcPct val="120000"/>
              </a:lnSpc>
              <a:spcBef>
                <a:spcPts val="0"/>
              </a:spcBef>
              <a:spcAft>
                <a:spcPts val="0"/>
              </a:spcAft>
              <a:buClr>
                <a:prstClr val="black"/>
              </a:buClr>
              <a:buNone/>
            </a:pPr>
            <a:r>
              <a:rPr lang="ru-RU" sz="3600" i="1" dirty="0">
                <a:solidFill>
                  <a:prstClr val="black"/>
                </a:solidFill>
              </a:rPr>
              <a:t>Громада-</a:t>
            </a:r>
            <a:r>
              <a:rPr lang="ru-RU" sz="3600" i="1" dirty="0" err="1">
                <a:solidFill>
                  <a:prstClr val="black"/>
                </a:solidFill>
              </a:rPr>
              <a:t>заявниця</a:t>
            </a:r>
            <a:r>
              <a:rPr lang="ru-RU" sz="3600" i="1" dirty="0">
                <a:solidFill>
                  <a:prstClr val="black"/>
                </a:solidFill>
              </a:rPr>
              <a:t> </a:t>
            </a:r>
            <a:r>
              <a:rPr lang="ru-RU" sz="3600" i="1" dirty="0" err="1">
                <a:solidFill>
                  <a:prstClr val="black"/>
                </a:solidFill>
              </a:rPr>
              <a:t>стверджувала</a:t>
            </a:r>
            <a:r>
              <a:rPr lang="ru-RU" sz="3600" i="1" dirty="0">
                <a:solidFill>
                  <a:prstClr val="black"/>
                </a:solidFill>
              </a:rPr>
              <a:t>, </a:t>
            </a:r>
            <a:r>
              <a:rPr lang="ru-RU" sz="3600" i="1" dirty="0" err="1">
                <a:solidFill>
                  <a:prstClr val="black"/>
                </a:solidFill>
              </a:rPr>
              <a:t>зокрема</a:t>
            </a:r>
            <a:r>
              <a:rPr lang="ru-RU" sz="3600" i="1" dirty="0">
                <a:solidFill>
                  <a:prstClr val="black"/>
                </a:solidFill>
              </a:rPr>
              <a:t>, </a:t>
            </a:r>
            <a:r>
              <a:rPr lang="ru-RU" sz="3600" i="1" dirty="0" err="1">
                <a:solidFill>
                  <a:prstClr val="black"/>
                </a:solidFill>
              </a:rPr>
              <a:t>що</a:t>
            </a:r>
            <a:r>
              <a:rPr lang="ru-RU" sz="3600" i="1" dirty="0">
                <a:solidFill>
                  <a:prstClr val="black"/>
                </a:solidFill>
              </a:rPr>
              <a:t> не </a:t>
            </a:r>
            <a:r>
              <a:rPr lang="ru-RU" sz="3600" i="1" dirty="0" err="1">
                <a:solidFill>
                  <a:prstClr val="black"/>
                </a:solidFill>
              </a:rPr>
              <a:t>надавши</a:t>
            </a:r>
            <a:r>
              <a:rPr lang="ru-RU" sz="3600" i="1" dirty="0">
                <a:solidFill>
                  <a:prstClr val="black"/>
                </a:solidFill>
              </a:rPr>
              <a:t> </a:t>
            </a:r>
            <a:r>
              <a:rPr lang="ru-RU" sz="3600" i="1" dirty="0" err="1">
                <a:solidFill>
                  <a:prstClr val="black"/>
                </a:solidFill>
              </a:rPr>
              <a:t>їй</a:t>
            </a:r>
            <a:r>
              <a:rPr lang="ru-RU" sz="3600" i="1" dirty="0">
                <a:solidFill>
                  <a:prstClr val="black"/>
                </a:solidFill>
              </a:rPr>
              <a:t> </a:t>
            </a:r>
            <a:r>
              <a:rPr lang="ru-RU" sz="3600" i="1" dirty="0" err="1">
                <a:solidFill>
                  <a:prstClr val="black"/>
                </a:solidFill>
              </a:rPr>
              <a:t>дозвіл</a:t>
            </a:r>
            <a:r>
              <a:rPr lang="ru-RU" sz="3600" i="1" dirty="0">
                <a:solidFill>
                  <a:prstClr val="black"/>
                </a:solidFill>
              </a:rPr>
              <a:t> на </a:t>
            </a:r>
            <a:r>
              <a:rPr lang="ru-RU" sz="3600" i="1" dirty="0" err="1">
                <a:solidFill>
                  <a:prstClr val="black"/>
                </a:solidFill>
              </a:rPr>
              <a:t>будівництво</a:t>
            </a:r>
            <a:r>
              <a:rPr lang="ru-RU" sz="3600" i="1" dirty="0">
                <a:solidFill>
                  <a:prstClr val="black"/>
                </a:solidFill>
              </a:rPr>
              <a:t> </a:t>
            </a:r>
            <a:r>
              <a:rPr lang="ru-RU" sz="3600" i="1" dirty="0" err="1">
                <a:solidFill>
                  <a:prstClr val="black"/>
                </a:solidFill>
              </a:rPr>
              <a:t>культової</a:t>
            </a:r>
            <a:r>
              <a:rPr lang="ru-RU" sz="3600" i="1" dirty="0">
                <a:solidFill>
                  <a:prstClr val="black"/>
                </a:solidFill>
              </a:rPr>
              <a:t> </a:t>
            </a:r>
            <a:r>
              <a:rPr lang="ru-RU" sz="3600" i="1" dirty="0" err="1">
                <a:solidFill>
                  <a:prstClr val="black"/>
                </a:solidFill>
              </a:rPr>
              <a:t>споруди</a:t>
            </a:r>
            <a:r>
              <a:rPr lang="ru-RU" sz="3600" i="1" dirty="0">
                <a:solidFill>
                  <a:prstClr val="black"/>
                </a:solidFill>
              </a:rPr>
              <a:t>, </a:t>
            </a:r>
            <a:r>
              <a:rPr lang="ru-RU" sz="3600" i="1" dirty="0" err="1">
                <a:solidFill>
                  <a:prstClr val="black"/>
                </a:solidFill>
              </a:rPr>
              <a:t>Криворізька</a:t>
            </a:r>
            <a:r>
              <a:rPr lang="ru-RU" sz="3600" i="1" dirty="0">
                <a:solidFill>
                  <a:prstClr val="black"/>
                </a:solidFill>
              </a:rPr>
              <a:t> </a:t>
            </a:r>
            <a:r>
              <a:rPr lang="ru-RU" sz="3600" i="1" dirty="0" err="1">
                <a:solidFill>
                  <a:prstClr val="black"/>
                </a:solidFill>
              </a:rPr>
              <a:t>міська</a:t>
            </a:r>
            <a:r>
              <a:rPr lang="ru-RU" sz="3600" i="1" dirty="0">
                <a:solidFill>
                  <a:prstClr val="black"/>
                </a:solidFill>
              </a:rPr>
              <a:t> рада (</a:t>
            </a:r>
            <a:r>
              <a:rPr lang="ru-RU" sz="3600" i="1" dirty="0" err="1">
                <a:solidFill>
                  <a:prstClr val="black"/>
                </a:solidFill>
              </a:rPr>
              <a:t>далі</a:t>
            </a:r>
            <a:r>
              <a:rPr lang="ru-RU" sz="3600" i="1" dirty="0">
                <a:solidFill>
                  <a:prstClr val="black"/>
                </a:solidFill>
              </a:rPr>
              <a:t> – </a:t>
            </a:r>
            <a:r>
              <a:rPr lang="ru-RU" sz="3600" i="1" dirty="0" err="1">
                <a:solidFill>
                  <a:prstClr val="black"/>
                </a:solidFill>
              </a:rPr>
              <a:t>міська</a:t>
            </a:r>
            <a:r>
              <a:rPr lang="ru-RU" sz="3600" i="1" dirty="0">
                <a:solidFill>
                  <a:prstClr val="black"/>
                </a:solidFill>
              </a:rPr>
              <a:t> рада) порушила </a:t>
            </a:r>
            <a:r>
              <a:rPr lang="ru-RU" sz="3600" i="1" dirty="0" err="1">
                <a:solidFill>
                  <a:prstClr val="black"/>
                </a:solidFill>
              </a:rPr>
              <a:t>її</a:t>
            </a:r>
            <a:r>
              <a:rPr lang="ru-RU" sz="3600" i="1" dirty="0">
                <a:solidFill>
                  <a:prstClr val="black"/>
                </a:solidFill>
              </a:rPr>
              <a:t> права за </a:t>
            </a:r>
            <a:r>
              <a:rPr lang="ru-RU" sz="3600" i="1" dirty="0" err="1">
                <a:solidFill>
                  <a:prstClr val="black"/>
                </a:solidFill>
              </a:rPr>
              <a:t>статтею</a:t>
            </a:r>
            <a:r>
              <a:rPr lang="ru-RU" sz="3600" i="1" dirty="0">
                <a:solidFill>
                  <a:prstClr val="black"/>
                </a:solidFill>
              </a:rPr>
              <a:t> 9 </a:t>
            </a:r>
            <a:r>
              <a:rPr lang="ru-RU" sz="3600" i="1" dirty="0" err="1">
                <a:solidFill>
                  <a:prstClr val="black"/>
                </a:solidFill>
              </a:rPr>
              <a:t>Конвенції</a:t>
            </a:r>
            <a:r>
              <a:rPr lang="ru-RU" sz="3600" i="1" dirty="0">
                <a:solidFill>
                  <a:prstClr val="black"/>
                </a:solidFill>
              </a:rPr>
              <a:t> та </a:t>
            </a:r>
            <a:r>
              <a:rPr lang="ru-RU" sz="3600" i="1" dirty="0" err="1">
                <a:solidFill>
                  <a:prstClr val="black"/>
                </a:solidFill>
              </a:rPr>
              <a:t>статтею</a:t>
            </a:r>
            <a:r>
              <a:rPr lang="ru-RU" sz="3600" i="1" dirty="0">
                <a:solidFill>
                  <a:prstClr val="black"/>
                </a:solidFill>
              </a:rPr>
              <a:t> 1 </a:t>
            </a:r>
            <a:r>
              <a:rPr lang="ru-RU" sz="3600" i="1" dirty="0" err="1">
                <a:solidFill>
                  <a:prstClr val="black"/>
                </a:solidFill>
              </a:rPr>
              <a:t>Першого</a:t>
            </a:r>
            <a:r>
              <a:rPr lang="ru-RU" sz="3600" i="1" dirty="0">
                <a:solidFill>
                  <a:prstClr val="black"/>
                </a:solidFill>
              </a:rPr>
              <a:t> протоколу до </a:t>
            </a:r>
            <a:r>
              <a:rPr lang="ru-RU" sz="3600" i="1" dirty="0" err="1">
                <a:solidFill>
                  <a:prstClr val="black"/>
                </a:solidFill>
              </a:rPr>
              <a:t>Конвенції</a:t>
            </a:r>
            <a:r>
              <a:rPr lang="ru-RU" sz="3600" i="1" dirty="0">
                <a:solidFill>
                  <a:prstClr val="black"/>
                </a:solidFill>
              </a:rPr>
              <a:t>, а </a:t>
            </a:r>
            <a:r>
              <a:rPr lang="ru-RU" sz="3600" i="1" dirty="0" err="1">
                <a:solidFill>
                  <a:prstClr val="black"/>
                </a:solidFill>
              </a:rPr>
              <a:t>рішення</a:t>
            </a:r>
            <a:r>
              <a:rPr lang="ru-RU" sz="3600" i="1" dirty="0">
                <a:solidFill>
                  <a:prstClr val="black"/>
                </a:solidFill>
              </a:rPr>
              <a:t> </a:t>
            </a:r>
            <a:r>
              <a:rPr lang="ru-RU" sz="3600" i="1" dirty="0" err="1">
                <a:solidFill>
                  <a:prstClr val="black"/>
                </a:solidFill>
              </a:rPr>
              <a:t>національних</a:t>
            </a:r>
            <a:r>
              <a:rPr lang="ru-RU" sz="3600" i="1" dirty="0">
                <a:solidFill>
                  <a:prstClr val="black"/>
                </a:solidFill>
              </a:rPr>
              <a:t> </a:t>
            </a:r>
            <a:r>
              <a:rPr lang="ru-RU" sz="3600" i="1" dirty="0" err="1">
                <a:solidFill>
                  <a:prstClr val="black"/>
                </a:solidFill>
              </a:rPr>
              <a:t>судів</a:t>
            </a:r>
            <a:r>
              <a:rPr lang="ru-RU" sz="3600" i="1" dirty="0">
                <a:solidFill>
                  <a:prstClr val="black"/>
                </a:solidFill>
              </a:rPr>
              <a:t> про </a:t>
            </a:r>
            <a:r>
              <a:rPr lang="ru-RU" sz="3600" i="1" dirty="0" err="1">
                <a:solidFill>
                  <a:prstClr val="black"/>
                </a:solidFill>
              </a:rPr>
              <a:t>відмову</a:t>
            </a:r>
            <a:r>
              <a:rPr lang="ru-RU" sz="3600" i="1" dirty="0">
                <a:solidFill>
                  <a:prstClr val="black"/>
                </a:solidFill>
              </a:rPr>
              <a:t> </a:t>
            </a:r>
            <a:r>
              <a:rPr lang="ru-RU" sz="3600" i="1" dirty="0" err="1">
                <a:solidFill>
                  <a:prstClr val="black"/>
                </a:solidFill>
              </a:rPr>
              <a:t>зобов’язати</a:t>
            </a:r>
            <a:r>
              <a:rPr lang="ru-RU" sz="3600" i="1" dirty="0">
                <a:solidFill>
                  <a:prstClr val="black"/>
                </a:solidFill>
              </a:rPr>
              <a:t> раду </a:t>
            </a:r>
            <a:r>
              <a:rPr lang="ru-RU" sz="3600" i="1" dirty="0" err="1">
                <a:solidFill>
                  <a:prstClr val="black"/>
                </a:solidFill>
              </a:rPr>
              <a:t>видати</a:t>
            </a:r>
            <a:r>
              <a:rPr lang="ru-RU" sz="3600" i="1" dirty="0">
                <a:solidFill>
                  <a:prstClr val="black"/>
                </a:solidFill>
              </a:rPr>
              <a:t> </a:t>
            </a:r>
            <a:r>
              <a:rPr lang="ru-RU" sz="3600" i="1" dirty="0" err="1">
                <a:solidFill>
                  <a:prstClr val="black"/>
                </a:solidFill>
              </a:rPr>
              <a:t>необхідне</a:t>
            </a:r>
            <a:r>
              <a:rPr lang="ru-RU" sz="3600" i="1" dirty="0">
                <a:solidFill>
                  <a:prstClr val="black"/>
                </a:solidFill>
              </a:rPr>
              <a:t> </a:t>
            </a:r>
            <a:r>
              <a:rPr lang="ru-RU" sz="3600" i="1" dirty="0" err="1">
                <a:solidFill>
                  <a:prstClr val="black"/>
                </a:solidFill>
              </a:rPr>
              <a:t>рішення</a:t>
            </a:r>
            <a:r>
              <a:rPr lang="ru-RU" sz="3600" i="1" dirty="0">
                <a:solidFill>
                  <a:prstClr val="black"/>
                </a:solidFill>
              </a:rPr>
              <a:t> порушили </a:t>
            </a:r>
            <a:r>
              <a:rPr lang="ru-RU" sz="3600" i="1" dirty="0" err="1">
                <a:solidFill>
                  <a:prstClr val="black"/>
                </a:solidFill>
              </a:rPr>
              <a:t>її</a:t>
            </a:r>
            <a:r>
              <a:rPr lang="ru-RU" sz="3600" i="1" dirty="0">
                <a:solidFill>
                  <a:prstClr val="black"/>
                </a:solidFill>
              </a:rPr>
              <a:t> право на доступ до суду та право на </a:t>
            </a:r>
            <a:r>
              <a:rPr lang="ru-RU" sz="3600" i="1" dirty="0" err="1">
                <a:solidFill>
                  <a:prstClr val="black"/>
                </a:solidFill>
              </a:rPr>
              <a:t>ефективний</a:t>
            </a:r>
            <a:r>
              <a:rPr lang="ru-RU" sz="3600" i="1" dirty="0">
                <a:solidFill>
                  <a:prstClr val="black"/>
                </a:solidFill>
              </a:rPr>
              <a:t> </a:t>
            </a:r>
            <a:r>
              <a:rPr lang="ru-RU" sz="3600" i="1" dirty="0" err="1">
                <a:solidFill>
                  <a:prstClr val="black"/>
                </a:solidFill>
              </a:rPr>
              <a:t>засіб</a:t>
            </a:r>
            <a:r>
              <a:rPr lang="ru-RU" sz="3600" i="1" dirty="0">
                <a:solidFill>
                  <a:prstClr val="black"/>
                </a:solidFill>
              </a:rPr>
              <a:t> </a:t>
            </a:r>
            <a:r>
              <a:rPr lang="ru-RU" sz="3600" i="1" dirty="0" err="1">
                <a:solidFill>
                  <a:prstClr val="black"/>
                </a:solidFill>
              </a:rPr>
              <a:t>юридичного</a:t>
            </a:r>
            <a:r>
              <a:rPr lang="ru-RU" sz="3600" i="1" dirty="0">
                <a:solidFill>
                  <a:prstClr val="black"/>
                </a:solidFill>
              </a:rPr>
              <a:t> </a:t>
            </a:r>
            <a:r>
              <a:rPr lang="ru-RU" sz="3600" i="1" dirty="0" err="1">
                <a:solidFill>
                  <a:prstClr val="black"/>
                </a:solidFill>
              </a:rPr>
              <a:t>захисту</a:t>
            </a:r>
            <a:r>
              <a:rPr lang="ru-RU" sz="3600" i="1" dirty="0">
                <a:solidFill>
                  <a:prstClr val="black"/>
                </a:solidFill>
              </a:rPr>
              <a:t> у </a:t>
            </a:r>
            <a:r>
              <a:rPr lang="ru-RU" sz="3600" i="1" dirty="0" err="1">
                <a:solidFill>
                  <a:prstClr val="black"/>
                </a:solidFill>
              </a:rPr>
              <a:t>зв’язку</a:t>
            </a:r>
            <a:r>
              <a:rPr lang="ru-RU" sz="3600" i="1" dirty="0">
                <a:solidFill>
                  <a:prstClr val="black"/>
                </a:solidFill>
              </a:rPr>
              <a:t> з </a:t>
            </a:r>
            <a:r>
              <a:rPr lang="ru-RU" sz="3600" i="1" dirty="0" err="1">
                <a:solidFill>
                  <a:prstClr val="black"/>
                </a:solidFill>
              </a:rPr>
              <a:t>її</a:t>
            </a:r>
            <a:r>
              <a:rPr lang="ru-RU" sz="3600" i="1" dirty="0">
                <a:solidFill>
                  <a:prstClr val="black"/>
                </a:solidFill>
              </a:rPr>
              <a:t> </a:t>
            </a:r>
            <a:r>
              <a:rPr lang="ru-RU" sz="3600" i="1" dirty="0" err="1">
                <a:solidFill>
                  <a:prstClr val="black"/>
                </a:solidFill>
              </a:rPr>
              <a:t>іншими</a:t>
            </a:r>
            <a:r>
              <a:rPr lang="ru-RU" sz="3600" i="1" dirty="0">
                <a:solidFill>
                  <a:prstClr val="black"/>
                </a:solidFill>
              </a:rPr>
              <a:t> </a:t>
            </a:r>
            <a:r>
              <a:rPr lang="ru-RU" sz="3600" i="1" dirty="0" err="1">
                <a:solidFill>
                  <a:prstClr val="black"/>
                </a:solidFill>
              </a:rPr>
              <a:t>скаргами</a:t>
            </a:r>
            <a:r>
              <a:rPr lang="ru-RU" sz="3600" i="1" dirty="0">
                <a:solidFill>
                  <a:prstClr val="black"/>
                </a:solidFill>
              </a:rPr>
              <a:t>.</a:t>
            </a:r>
            <a:endParaRPr lang="" sz="3600" i="1" dirty="0">
              <a:solidFill>
                <a:prstClr val="black"/>
              </a:solidFill>
            </a:endParaRPr>
          </a:p>
        </p:txBody>
      </p:sp>
      <p:sp>
        <p:nvSpPr>
          <p:cNvPr id="4" name="Прямоугольник 3"/>
          <p:cNvSpPr/>
          <p:nvPr/>
        </p:nvSpPr>
        <p:spPr>
          <a:xfrm>
            <a:off x="841203" y="2595270"/>
            <a:ext cx="1411073" cy="12027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100" b="1" dirty="0"/>
              <a:t>14 лютого 2007 року </a:t>
            </a:r>
            <a:r>
              <a:rPr lang="uk-UA" sz="1100" dirty="0"/>
              <a:t>громада-заявниця подала </a:t>
            </a:r>
            <a:r>
              <a:rPr lang="uk-UA" sz="1100" b="1" dirty="0"/>
              <a:t>позов проти міської ради</a:t>
            </a:r>
            <a:r>
              <a:rPr lang="uk-UA" sz="1100" dirty="0"/>
              <a:t>, вимагаючи визнати незаконною її бездіяльність.</a:t>
            </a:r>
            <a:endParaRPr lang="ru-RU" sz="1100" dirty="0"/>
          </a:p>
        </p:txBody>
      </p:sp>
      <p:sp>
        <p:nvSpPr>
          <p:cNvPr id="6" name="Стрелка вправо 5"/>
          <p:cNvSpPr/>
          <p:nvPr/>
        </p:nvSpPr>
        <p:spPr>
          <a:xfrm>
            <a:off x="2359920" y="2990510"/>
            <a:ext cx="288325" cy="205946"/>
          </a:xfrm>
          <a:prstGeom prst="rightArrow">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7" name="Прямоугольник 6"/>
          <p:cNvSpPr/>
          <p:nvPr/>
        </p:nvSpPr>
        <p:spPr>
          <a:xfrm>
            <a:off x="2767157" y="2553817"/>
            <a:ext cx="1979649" cy="154853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050" b="1" dirty="0"/>
              <a:t>07 червня 2007 року </a:t>
            </a:r>
            <a:r>
              <a:rPr lang="uk-UA" sz="1050" dirty="0"/>
              <a:t>Господарський суд Дніпропетровської області </a:t>
            </a:r>
            <a:r>
              <a:rPr lang="uk-UA" sz="1050" b="1" dirty="0"/>
              <a:t>задовольнив позов заявника</a:t>
            </a:r>
            <a:r>
              <a:rPr lang="uk-UA" sz="1050" dirty="0"/>
              <a:t> та визнав незаконним неприйняття радою рішення. </a:t>
            </a:r>
            <a:r>
              <a:rPr lang="uk-UA" sz="1050" u="sng" dirty="0"/>
              <a:t>Апеляційну скаргу подано не було, і постанова набрала законної сили.</a:t>
            </a:r>
            <a:endParaRPr lang="ru-RU" sz="1050" dirty="0"/>
          </a:p>
        </p:txBody>
      </p:sp>
      <p:sp>
        <p:nvSpPr>
          <p:cNvPr id="8" name="Стрелка вправо 7"/>
          <p:cNvSpPr/>
          <p:nvPr/>
        </p:nvSpPr>
        <p:spPr>
          <a:xfrm>
            <a:off x="4857232" y="3019166"/>
            <a:ext cx="288325" cy="205946"/>
          </a:xfrm>
          <a:prstGeom prst="rightArrow">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9" name="Прямоугольник 8"/>
          <p:cNvSpPr/>
          <p:nvPr/>
        </p:nvSpPr>
        <p:spPr>
          <a:xfrm>
            <a:off x="5255983" y="2566480"/>
            <a:ext cx="1995959" cy="153600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050" b="1" dirty="0"/>
              <a:t>У січні 2008 року </a:t>
            </a:r>
            <a:r>
              <a:rPr lang="uk-UA" sz="1050" dirty="0"/>
              <a:t>громада-заявниця подал</a:t>
            </a:r>
            <a:r>
              <a:rPr lang="uk-UA" sz="1050" b="1" dirty="0"/>
              <a:t>а </a:t>
            </a:r>
            <a:r>
              <a:rPr lang="uk-UA" sz="1050" dirty="0"/>
              <a:t>другий позов проти міської ради, вимагаючи (і) визнати за нею право на оренду земельної ділянки та (</a:t>
            </a:r>
            <a:r>
              <a:rPr lang="uk-UA" sz="1050" dirty="0" err="1"/>
              <a:t>іі</a:t>
            </a:r>
            <a:r>
              <a:rPr lang="uk-UA" sz="1050" dirty="0"/>
              <a:t>) зобов’язати міську раду укласти з громадою-заявницею договір оренди цієї земельної ділянки. </a:t>
            </a:r>
            <a:endParaRPr lang="ru-RU" sz="1050" dirty="0"/>
          </a:p>
        </p:txBody>
      </p:sp>
      <p:sp>
        <p:nvSpPr>
          <p:cNvPr id="10" name="Стрелка вправо 9"/>
          <p:cNvSpPr/>
          <p:nvPr/>
        </p:nvSpPr>
        <p:spPr>
          <a:xfrm>
            <a:off x="7376036" y="3085246"/>
            <a:ext cx="288325" cy="205946"/>
          </a:xfrm>
          <a:prstGeom prst="rightArrow">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11" name="Прямоугольник 10"/>
          <p:cNvSpPr/>
          <p:nvPr/>
        </p:nvSpPr>
        <p:spPr>
          <a:xfrm>
            <a:off x="7788455" y="2592250"/>
            <a:ext cx="965965" cy="15259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050" b="1" dirty="0"/>
              <a:t>11 </a:t>
            </a:r>
            <a:r>
              <a:rPr lang="ru-RU" sz="1050" b="1" dirty="0" err="1"/>
              <a:t>грудня</a:t>
            </a:r>
            <a:r>
              <a:rPr lang="ru-RU" sz="1050" b="1" dirty="0"/>
              <a:t> 2008 року </a:t>
            </a:r>
            <a:r>
              <a:rPr lang="ru-RU" sz="1050" dirty="0" err="1"/>
              <a:t>обласний</a:t>
            </a:r>
            <a:r>
              <a:rPr lang="ru-RU" sz="1050" dirty="0"/>
              <a:t> суд </a:t>
            </a:r>
            <a:r>
              <a:rPr lang="ru-RU" sz="1050" dirty="0" err="1"/>
              <a:t>відмовив</a:t>
            </a:r>
            <a:r>
              <a:rPr lang="ru-RU" sz="1050" dirty="0"/>
              <a:t> у </a:t>
            </a:r>
            <a:r>
              <a:rPr lang="ru-RU" sz="1050" dirty="0" err="1"/>
              <a:t>задоволенні</a:t>
            </a:r>
            <a:r>
              <a:rPr lang="ru-RU" sz="1050" dirty="0"/>
              <a:t> позову за </a:t>
            </a:r>
            <a:r>
              <a:rPr lang="ru-RU" sz="1050" dirty="0" err="1"/>
              <a:t>обома</a:t>
            </a:r>
            <a:r>
              <a:rPr lang="ru-RU" sz="1050" dirty="0"/>
              <a:t> пунктами.</a:t>
            </a:r>
          </a:p>
        </p:txBody>
      </p:sp>
      <p:sp>
        <p:nvSpPr>
          <p:cNvPr id="12" name="Прямоугольник 11"/>
          <p:cNvSpPr/>
          <p:nvPr/>
        </p:nvSpPr>
        <p:spPr>
          <a:xfrm>
            <a:off x="9290934" y="2541637"/>
            <a:ext cx="2044332" cy="200564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050" b="1" dirty="0"/>
              <a:t>26 березня 2009 року </a:t>
            </a:r>
            <a:r>
              <a:rPr lang="uk-UA" sz="1050" dirty="0"/>
              <a:t>Дніпропетровський апеляційний господарський суд </a:t>
            </a:r>
            <a:r>
              <a:rPr lang="uk-UA" sz="1050" b="1" dirty="0"/>
              <a:t>залишив без змін рішення обласного суду,</a:t>
            </a:r>
            <a:r>
              <a:rPr lang="uk-UA" sz="1050" dirty="0"/>
              <a:t> підтвердивши, зокрема, що незважаючи на те, що рішенням обласного суду від 07 червня 2007 року бездіяльність ради було визнано незаконною, суди все одно не могли заміняти собою міську раду та приймати рішення замість неї.</a:t>
            </a:r>
            <a:endParaRPr lang="ru-RU" sz="1050" dirty="0"/>
          </a:p>
        </p:txBody>
      </p:sp>
      <p:sp>
        <p:nvSpPr>
          <p:cNvPr id="13" name="Стрелка вправо 12"/>
          <p:cNvSpPr/>
          <p:nvPr/>
        </p:nvSpPr>
        <p:spPr>
          <a:xfrm>
            <a:off x="8878514" y="3109871"/>
            <a:ext cx="288325" cy="205946"/>
          </a:xfrm>
          <a:prstGeom prst="rightArrow">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14" name="Стрелка вправо 13"/>
          <p:cNvSpPr/>
          <p:nvPr/>
        </p:nvSpPr>
        <p:spPr>
          <a:xfrm>
            <a:off x="826897" y="4927458"/>
            <a:ext cx="288325" cy="205946"/>
          </a:xfrm>
          <a:prstGeom prst="rightArrow">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15" name="Прямоугольник 14"/>
          <p:cNvSpPr/>
          <p:nvPr/>
        </p:nvSpPr>
        <p:spPr>
          <a:xfrm>
            <a:off x="1245738" y="4308917"/>
            <a:ext cx="1021796" cy="175430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050" b="1" dirty="0"/>
              <a:t>21 липня 2009 року</a:t>
            </a:r>
            <a:r>
              <a:rPr lang="uk-UA" sz="1050" dirty="0"/>
              <a:t> ВГСУ залишив без змін рішення судів нижчих інстанцій.</a:t>
            </a:r>
            <a:endParaRPr lang="ru-RU" sz="1050" dirty="0"/>
          </a:p>
        </p:txBody>
      </p:sp>
      <p:sp>
        <p:nvSpPr>
          <p:cNvPr id="16" name="Стрелка вправо 15"/>
          <p:cNvSpPr/>
          <p:nvPr/>
        </p:nvSpPr>
        <p:spPr>
          <a:xfrm>
            <a:off x="2398050" y="4927458"/>
            <a:ext cx="288325" cy="205946"/>
          </a:xfrm>
          <a:prstGeom prst="rightArrow">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17" name="Прямоугольник 16"/>
          <p:cNvSpPr/>
          <p:nvPr/>
        </p:nvSpPr>
        <p:spPr>
          <a:xfrm>
            <a:off x="2802558" y="4308916"/>
            <a:ext cx="1332837" cy="175430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050" b="1" dirty="0"/>
              <a:t>01 жовтня 2009 року </a:t>
            </a:r>
            <a:r>
              <a:rPr lang="uk-UA" sz="1050" dirty="0"/>
              <a:t>Верховний Суд України відмовив у порушенні провадження з перегляду в касаційному порядку рішень судів нижчих інстанцій.</a:t>
            </a:r>
            <a:endParaRPr lang="ru-RU" sz="1050" dirty="0"/>
          </a:p>
        </p:txBody>
      </p:sp>
      <p:sp>
        <p:nvSpPr>
          <p:cNvPr id="18" name="Стрелка вправо 17"/>
          <p:cNvSpPr/>
          <p:nvPr/>
        </p:nvSpPr>
        <p:spPr>
          <a:xfrm>
            <a:off x="4292461" y="5030431"/>
            <a:ext cx="288325" cy="205946"/>
          </a:xfrm>
          <a:prstGeom prst="rightArrow">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19" name="Прямоугольник 18"/>
          <p:cNvSpPr/>
          <p:nvPr/>
        </p:nvSpPr>
        <p:spPr>
          <a:xfrm>
            <a:off x="4714756" y="4691360"/>
            <a:ext cx="702618" cy="101666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1050" b="1" dirty="0"/>
              <a:t>ЄСПЛ</a:t>
            </a:r>
          </a:p>
          <a:p>
            <a:pPr algn="ctr"/>
            <a:endParaRPr lang="ru-RU" sz="1050" dirty="0"/>
          </a:p>
        </p:txBody>
      </p:sp>
      <p:sp>
        <p:nvSpPr>
          <p:cNvPr id="20" name="Стрелка вправо 19"/>
          <p:cNvSpPr/>
          <p:nvPr/>
        </p:nvSpPr>
        <p:spPr>
          <a:xfrm>
            <a:off x="5547342" y="5030431"/>
            <a:ext cx="288325" cy="205946"/>
          </a:xfrm>
          <a:prstGeom prst="rightArrow">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21" name="Прямоугольник 20"/>
          <p:cNvSpPr/>
          <p:nvPr/>
        </p:nvSpPr>
        <p:spPr>
          <a:xfrm>
            <a:off x="5965635" y="4601096"/>
            <a:ext cx="5387549" cy="152785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000" b="1" dirty="0"/>
              <a:t>Постановив одноголосно, </a:t>
            </a:r>
            <a:r>
              <a:rPr lang="ru-RU" sz="1000" b="1" dirty="0" err="1"/>
              <a:t>що</a:t>
            </a:r>
            <a:r>
              <a:rPr lang="ru-RU" sz="1000" b="1" dirty="0"/>
              <a:t> </a:t>
            </a:r>
            <a:r>
              <a:rPr lang="ru-RU" sz="1000" b="1" dirty="0" err="1"/>
              <a:t>було</a:t>
            </a:r>
            <a:r>
              <a:rPr lang="ru-RU" sz="1000" b="1" dirty="0"/>
              <a:t> порушено </a:t>
            </a:r>
            <a:r>
              <a:rPr lang="ru-RU" sz="1000" b="1" dirty="0" err="1"/>
              <a:t>статтю</a:t>
            </a:r>
            <a:r>
              <a:rPr lang="ru-RU" sz="1000" b="1" dirty="0"/>
              <a:t> 1 </a:t>
            </a:r>
            <a:r>
              <a:rPr lang="ru-RU" sz="1000" b="1" dirty="0" err="1"/>
              <a:t>Першого</a:t>
            </a:r>
            <a:r>
              <a:rPr lang="ru-RU" sz="1000" b="1" dirty="0"/>
              <a:t> протоколу до </a:t>
            </a:r>
            <a:r>
              <a:rPr lang="ru-RU" sz="1000" b="1" dirty="0" err="1"/>
              <a:t>Конвенції</a:t>
            </a:r>
            <a:r>
              <a:rPr lang="ru-RU" sz="1000" b="1" dirty="0"/>
              <a:t>.</a:t>
            </a:r>
          </a:p>
          <a:p>
            <a:pPr algn="ctr"/>
            <a:r>
              <a:rPr lang="uk-UA" sz="1000" b="1" u="sng" dirty="0"/>
              <a:t>Санкції:</a:t>
            </a:r>
          </a:p>
          <a:p>
            <a:pPr algn="ctr"/>
            <a:r>
              <a:rPr lang="en-US" sz="1000" dirty="0"/>
              <a:t>(</a:t>
            </a:r>
            <a:r>
              <a:rPr lang="en-US" sz="1000" dirty="0" err="1"/>
              <a:t>i</a:t>
            </a:r>
            <a:r>
              <a:rPr lang="en-US" sz="1000" dirty="0"/>
              <a:t>)  1 000 </a:t>
            </a:r>
            <a:r>
              <a:rPr lang="ru-RU" sz="1000" dirty="0" err="1"/>
              <a:t>євро</a:t>
            </a:r>
            <a:r>
              <a:rPr lang="ru-RU" sz="1000" dirty="0"/>
              <a:t> та </a:t>
            </a:r>
            <a:r>
              <a:rPr lang="ru-RU" sz="1000" dirty="0" err="1"/>
              <a:t>додатково</a:t>
            </a:r>
            <a:r>
              <a:rPr lang="ru-RU" sz="1000" dirty="0"/>
              <a:t> суму будь-</a:t>
            </a:r>
            <a:r>
              <a:rPr lang="ru-RU" sz="1000" dirty="0" err="1"/>
              <a:t>якого</a:t>
            </a:r>
            <a:r>
              <a:rPr lang="ru-RU" sz="1000" dirty="0"/>
              <a:t> </a:t>
            </a:r>
            <a:r>
              <a:rPr lang="ru-RU" sz="1000" dirty="0" err="1"/>
              <a:t>податку</a:t>
            </a:r>
            <a:r>
              <a:rPr lang="ru-RU" sz="1000" dirty="0"/>
              <a:t>, </a:t>
            </a:r>
            <a:r>
              <a:rPr lang="ru-RU" sz="1000" dirty="0" err="1"/>
              <a:t>що</a:t>
            </a:r>
            <a:r>
              <a:rPr lang="ru-RU" sz="1000" dirty="0"/>
              <a:t> </a:t>
            </a:r>
            <a:r>
              <a:rPr lang="ru-RU" sz="1000" dirty="0" err="1"/>
              <a:t>може</a:t>
            </a:r>
            <a:r>
              <a:rPr lang="ru-RU" sz="1000" dirty="0"/>
              <a:t> </a:t>
            </a:r>
            <a:r>
              <a:rPr lang="ru-RU" sz="1000" dirty="0" err="1"/>
              <a:t>нараховуватись</a:t>
            </a:r>
            <a:r>
              <a:rPr lang="ru-RU" sz="1000" dirty="0"/>
              <a:t>, в </a:t>
            </a:r>
            <a:r>
              <a:rPr lang="ru-RU" sz="1000" dirty="0" err="1"/>
              <a:t>якості</a:t>
            </a:r>
            <a:r>
              <a:rPr lang="ru-RU" sz="1000" dirty="0"/>
              <a:t> </a:t>
            </a:r>
            <a:r>
              <a:rPr lang="ru-RU" sz="1000" dirty="0" err="1"/>
              <a:t>відшкодування</a:t>
            </a:r>
            <a:r>
              <a:rPr lang="ru-RU" sz="1000" dirty="0"/>
              <a:t> </a:t>
            </a:r>
            <a:r>
              <a:rPr lang="ru-RU" sz="1000" dirty="0" err="1"/>
              <a:t>моральної</a:t>
            </a:r>
            <a:r>
              <a:rPr lang="ru-RU" sz="1000" dirty="0"/>
              <a:t> </a:t>
            </a:r>
            <a:r>
              <a:rPr lang="ru-RU" sz="1000" dirty="0" err="1"/>
              <a:t>шкоди</a:t>
            </a:r>
            <a:r>
              <a:rPr lang="ru-RU" sz="1000" dirty="0"/>
              <a:t>;</a:t>
            </a:r>
          </a:p>
          <a:p>
            <a:pPr algn="ctr"/>
            <a:r>
              <a:rPr lang="ru-RU" sz="1000" dirty="0"/>
              <a:t>(</a:t>
            </a:r>
            <a:r>
              <a:rPr lang="en-US" sz="1000" dirty="0"/>
              <a:t>ii)  6 000 </a:t>
            </a:r>
            <a:r>
              <a:rPr lang="ru-RU" sz="1000" dirty="0" err="1"/>
              <a:t>євро</a:t>
            </a:r>
            <a:r>
              <a:rPr lang="ru-RU" sz="1000" dirty="0"/>
              <a:t> та </a:t>
            </a:r>
            <a:r>
              <a:rPr lang="ru-RU" sz="1000" dirty="0" err="1"/>
              <a:t>додатково</a:t>
            </a:r>
            <a:r>
              <a:rPr lang="ru-RU" sz="1000" dirty="0"/>
              <a:t> суму будь-</a:t>
            </a:r>
            <a:r>
              <a:rPr lang="ru-RU" sz="1000" dirty="0" err="1"/>
              <a:t>якого</a:t>
            </a:r>
            <a:r>
              <a:rPr lang="ru-RU" sz="1000" dirty="0"/>
              <a:t> </a:t>
            </a:r>
            <a:r>
              <a:rPr lang="ru-RU" sz="1000" dirty="0" err="1"/>
              <a:t>податку</a:t>
            </a:r>
            <a:r>
              <a:rPr lang="ru-RU" sz="1000" dirty="0"/>
              <a:t>, </a:t>
            </a:r>
            <a:r>
              <a:rPr lang="ru-RU" sz="1000" dirty="0" err="1"/>
              <a:t>що</a:t>
            </a:r>
            <a:r>
              <a:rPr lang="ru-RU" sz="1000" dirty="0"/>
              <a:t> </a:t>
            </a:r>
            <a:r>
              <a:rPr lang="ru-RU" sz="1000" dirty="0" err="1"/>
              <a:t>може</a:t>
            </a:r>
            <a:r>
              <a:rPr lang="ru-RU" sz="1000" dirty="0"/>
              <a:t> </a:t>
            </a:r>
            <a:r>
              <a:rPr lang="ru-RU" sz="1000" dirty="0" err="1"/>
              <a:t>нараховуватись</a:t>
            </a:r>
            <a:r>
              <a:rPr lang="ru-RU" sz="1000" dirty="0"/>
              <a:t> </a:t>
            </a:r>
            <a:r>
              <a:rPr lang="ru-RU" sz="1000" dirty="0" err="1"/>
              <a:t>громаді-заявниці</a:t>
            </a:r>
            <a:r>
              <a:rPr lang="ru-RU" sz="1000" dirty="0"/>
              <a:t>, в </a:t>
            </a:r>
            <a:r>
              <a:rPr lang="ru-RU" sz="1000" dirty="0" err="1"/>
              <a:t>якості</a:t>
            </a:r>
            <a:r>
              <a:rPr lang="ru-RU" sz="1000" dirty="0"/>
              <a:t> </a:t>
            </a:r>
            <a:r>
              <a:rPr lang="ru-RU" sz="1000" dirty="0" err="1"/>
              <a:t>компенсації</a:t>
            </a:r>
            <a:r>
              <a:rPr lang="ru-RU" sz="1000" dirty="0"/>
              <a:t> </a:t>
            </a:r>
            <a:r>
              <a:rPr lang="ru-RU" sz="1000" dirty="0" err="1"/>
              <a:t>судових</a:t>
            </a:r>
            <a:r>
              <a:rPr lang="ru-RU" sz="1000" dirty="0"/>
              <a:t> та </a:t>
            </a:r>
            <a:r>
              <a:rPr lang="ru-RU" sz="1000" dirty="0" err="1"/>
              <a:t>інших</a:t>
            </a:r>
            <a:r>
              <a:rPr lang="ru-RU" sz="1000" dirty="0"/>
              <a:t> </a:t>
            </a:r>
            <a:r>
              <a:rPr lang="ru-RU" sz="1000" dirty="0" err="1"/>
              <a:t>витрат</a:t>
            </a:r>
            <a:r>
              <a:rPr lang="ru-RU" sz="1000" dirty="0"/>
              <a:t>;</a:t>
            </a:r>
          </a:p>
          <a:p>
            <a:pPr algn="ctr"/>
            <a:r>
              <a:rPr lang="ru-RU" sz="1000" dirty="0"/>
              <a:t>(</a:t>
            </a:r>
            <a:r>
              <a:rPr lang="en-US" sz="1000" dirty="0"/>
              <a:t>b)  </a:t>
            </a:r>
            <a:r>
              <a:rPr lang="ru-RU" sz="1000" dirty="0" err="1"/>
              <a:t>із</a:t>
            </a:r>
            <a:r>
              <a:rPr lang="ru-RU" sz="1000" dirty="0"/>
              <a:t> </a:t>
            </a:r>
            <a:r>
              <a:rPr lang="ru-RU" sz="1000" dirty="0" err="1"/>
              <a:t>закінченням</a:t>
            </a:r>
            <a:r>
              <a:rPr lang="ru-RU" sz="1000" dirty="0"/>
              <a:t> </a:t>
            </a:r>
            <a:r>
              <a:rPr lang="ru-RU" sz="1000" dirty="0" err="1"/>
              <a:t>зазначеного</a:t>
            </a:r>
            <a:r>
              <a:rPr lang="ru-RU" sz="1000" dirty="0"/>
              <a:t> 3  </a:t>
            </a:r>
            <a:r>
              <a:rPr lang="ru-RU" sz="1000" dirty="0" err="1"/>
              <a:t>місячного</a:t>
            </a:r>
            <a:r>
              <a:rPr lang="ru-RU" sz="1000" dirty="0"/>
              <a:t> строку до остаточного </a:t>
            </a:r>
            <a:r>
              <a:rPr lang="ru-RU" sz="1000" dirty="0" err="1"/>
              <a:t>розрахунку</a:t>
            </a:r>
            <a:r>
              <a:rPr lang="ru-RU" sz="1000" dirty="0"/>
              <a:t> на </a:t>
            </a:r>
            <a:r>
              <a:rPr lang="ru-RU" sz="1000" dirty="0" err="1"/>
              <a:t>зазначені</a:t>
            </a:r>
            <a:r>
              <a:rPr lang="ru-RU" sz="1000" dirty="0"/>
              <a:t> </a:t>
            </a:r>
            <a:r>
              <a:rPr lang="ru-RU" sz="1000" dirty="0" err="1"/>
              <a:t>суми</a:t>
            </a:r>
            <a:r>
              <a:rPr lang="ru-RU" sz="1000" dirty="0"/>
              <a:t> </a:t>
            </a:r>
            <a:r>
              <a:rPr lang="ru-RU" sz="1000" dirty="0" err="1"/>
              <a:t>нараховуватиметься</a:t>
            </a:r>
            <a:r>
              <a:rPr lang="ru-RU" sz="1000" dirty="0"/>
              <a:t> </a:t>
            </a:r>
            <a:r>
              <a:rPr lang="ru-RU" sz="1000" dirty="0" err="1"/>
              <a:t>простий</a:t>
            </a:r>
            <a:r>
              <a:rPr lang="ru-RU" sz="1000" dirty="0"/>
              <a:t> </a:t>
            </a:r>
            <a:r>
              <a:rPr lang="ru-RU" sz="1000" dirty="0" err="1"/>
              <a:t>відсоток</a:t>
            </a:r>
            <a:r>
              <a:rPr lang="ru-RU" sz="1000" dirty="0"/>
              <a:t> (</a:t>
            </a:r>
            <a:r>
              <a:rPr lang="en-US" sz="1000" dirty="0"/>
              <a:t>simple interest) </a:t>
            </a:r>
            <a:r>
              <a:rPr lang="ru-RU" sz="1000" dirty="0"/>
              <a:t>у </a:t>
            </a:r>
            <a:r>
              <a:rPr lang="ru-RU" sz="1000" dirty="0" err="1"/>
              <a:t>розмірі</a:t>
            </a:r>
            <a:r>
              <a:rPr lang="ru-RU" sz="1000" dirty="0"/>
              <a:t> </a:t>
            </a:r>
            <a:r>
              <a:rPr lang="ru-RU" sz="1000" dirty="0" err="1"/>
              <a:t>граничної</a:t>
            </a:r>
            <a:r>
              <a:rPr lang="ru-RU" sz="1000" dirty="0"/>
              <a:t> </a:t>
            </a:r>
            <a:r>
              <a:rPr lang="ru-RU" sz="1000" dirty="0" err="1"/>
              <a:t>позичкової</a:t>
            </a:r>
            <a:r>
              <a:rPr lang="ru-RU" sz="1000" dirty="0"/>
              <a:t> ставки </a:t>
            </a:r>
            <a:r>
              <a:rPr lang="ru-RU" sz="1000" dirty="0" err="1"/>
              <a:t>Європейського</a:t>
            </a:r>
            <a:r>
              <a:rPr lang="ru-RU" sz="1000" dirty="0"/>
              <a:t> центрального банку, яка </a:t>
            </a:r>
            <a:r>
              <a:rPr lang="ru-RU" sz="1000" dirty="0" err="1"/>
              <a:t>діятиме</a:t>
            </a:r>
            <a:r>
              <a:rPr lang="ru-RU" sz="1000" dirty="0"/>
              <a:t> в </a:t>
            </a:r>
            <a:r>
              <a:rPr lang="ru-RU" sz="1000" dirty="0" err="1"/>
              <a:t>період</a:t>
            </a:r>
            <a:r>
              <a:rPr lang="ru-RU" sz="1000" dirty="0"/>
              <a:t> </a:t>
            </a:r>
            <a:r>
              <a:rPr lang="ru-RU" sz="1000" dirty="0" err="1"/>
              <a:t>несплати</a:t>
            </a:r>
            <a:r>
              <a:rPr lang="ru-RU" sz="1000" dirty="0"/>
              <a:t>, до </a:t>
            </a:r>
            <a:r>
              <a:rPr lang="ru-RU" sz="1000" dirty="0" err="1"/>
              <a:t>якої</a:t>
            </a:r>
            <a:r>
              <a:rPr lang="ru-RU" sz="1000" dirty="0"/>
              <a:t> </a:t>
            </a:r>
            <a:r>
              <a:rPr lang="ru-RU" sz="1000" dirty="0" err="1"/>
              <a:t>має</a:t>
            </a:r>
            <a:r>
              <a:rPr lang="ru-RU" sz="1000" dirty="0"/>
              <a:t> бути додано три </a:t>
            </a:r>
            <a:r>
              <a:rPr lang="ru-RU" sz="1000" dirty="0" err="1"/>
              <a:t>відсоткові</a:t>
            </a:r>
            <a:r>
              <a:rPr lang="ru-RU" sz="1000" dirty="0"/>
              <a:t> </a:t>
            </a:r>
            <a:r>
              <a:rPr lang="ru-RU" sz="1000" dirty="0" err="1"/>
              <a:t>пункти</a:t>
            </a:r>
            <a:r>
              <a:rPr lang="ru-RU" sz="1000" dirty="0"/>
              <a:t>.</a:t>
            </a:r>
          </a:p>
        </p:txBody>
      </p:sp>
    </p:spTree>
    <p:extLst>
      <p:ext uri="{BB962C8B-B14F-4D97-AF65-F5344CB8AC3E}">
        <p14:creationId xmlns:p14="http://schemas.microsoft.com/office/powerpoint/2010/main" val="6613899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500" fill="hold"/>
                                        <p:tgtEl>
                                          <p:spTgt spid="3">
                                            <p:bg/>
                                          </p:spTgt>
                                        </p:tgtEl>
                                        <p:attrNameLst>
                                          <p:attrName>ppt_w</p:attrName>
                                        </p:attrNameLst>
                                      </p:cBhvr>
                                      <p:tavLst>
                                        <p:tav tm="0">
                                          <p:val>
                                            <p:fltVal val="0"/>
                                          </p:val>
                                        </p:tav>
                                        <p:tav tm="100000">
                                          <p:val>
                                            <p:strVal val="#ppt_w"/>
                                          </p:val>
                                        </p:tav>
                                      </p:tavLst>
                                    </p:anim>
                                    <p:anim calcmode="lin" valueType="num">
                                      <p:cBhvr>
                                        <p:cTn id="14" dur="500" fill="hold"/>
                                        <p:tgtEl>
                                          <p:spTgt spid="3">
                                            <p:bg/>
                                          </p:spTgt>
                                        </p:tgtEl>
                                        <p:attrNameLst>
                                          <p:attrName>ppt_h</p:attrName>
                                        </p:attrNameLst>
                                      </p:cBhvr>
                                      <p:tavLst>
                                        <p:tav tm="0">
                                          <p:val>
                                            <p:fltVal val="0"/>
                                          </p:val>
                                        </p:tav>
                                        <p:tav tm="100000">
                                          <p:val>
                                            <p:strVal val="#ppt_h"/>
                                          </p:val>
                                        </p:tav>
                                      </p:tavLst>
                                    </p:anim>
                                    <p:animEffect transition="in" filter="fade">
                                      <p:cBhvr>
                                        <p:cTn id="15" dur="500"/>
                                        <p:tgtEl>
                                          <p:spTgt spid="3">
                                            <p:bg/>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368</TotalTime>
  <Words>2311</Words>
  <Application>Microsoft Office PowerPoint</Application>
  <PresentationFormat>Широкий екран</PresentationFormat>
  <Paragraphs>85</Paragraphs>
  <Slides>13</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13</vt:i4>
      </vt:variant>
    </vt:vector>
  </HeadingPairs>
  <TitlesOfParts>
    <vt:vector size="19" baseType="lpstr">
      <vt:lpstr>Arial</vt:lpstr>
      <vt:lpstr>Garamond</vt:lpstr>
      <vt:lpstr>Monotype Corsiva</vt:lpstr>
      <vt:lpstr>Times New Roman</vt:lpstr>
      <vt:lpstr>Wingdings</vt:lpstr>
      <vt:lpstr>Натуральные материалы</vt:lpstr>
      <vt:lpstr> Право на мирне володіння власністю  </vt:lpstr>
      <vt:lpstr>Стаття 1 Першого протоколу до Конвенції «Захист права власності» “Кожна фізична або юридична особа має право мирно володіти своїм майном. Ніхто не може бути позбавлений своєї власності інакше як в інтересах суспільства і на умовах, передбачених законом і загальними принципами міжнародного права. Проте попередні положення жодним чином не обмежують право держави вводити в дію такі закони, які вона вважає за необхідне, щоб здійснювати контроль за користуванням майном відповідно до загальних інтересів або для забезпечення сплати податків чи інших зборів або штрафів.”</vt:lpstr>
      <vt:lpstr>У розумінні Європейського суду з прав людини термін «майно» має автономне тлумачення.  У науково-методичному посібнику «Застосування практики Європейського суду з прав людини при здійсненні правосуддя», зазначено, що до поняття «майно» ЄСПЛ відносить:</vt:lpstr>
      <vt:lpstr>Не можуть бути майном в розумінні статті 1 Протоколу № 1 до Конвенції: </vt:lpstr>
      <vt:lpstr>Стаття 1 Першого протоколу має свою власну структуру: </vt:lpstr>
      <vt:lpstr>Щодо вимог, відповідно до яких законним є втручання у право власності особи (право на мирне володіння майном)</vt:lpstr>
      <vt:lpstr>Щодо дотримання державою «справедливого балансу» при втручанні у право на мирне володіння майном</vt:lpstr>
      <vt:lpstr>Презентація PowerPoint</vt:lpstr>
      <vt:lpstr>У справі «Релігійна громада Свідків Єгови Тернівського району міста Кривого Рогу проти України»</vt:lpstr>
      <vt:lpstr>Справа «East/West Alliance Limited» проти України», заява № 19336/04, рішення 23 січня 2014 року</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Юлия А. Зверева</dc:creator>
  <cp:lastModifiedBy>Ія Пелех</cp:lastModifiedBy>
  <cp:revision>51</cp:revision>
  <cp:lastPrinted>2020-02-03T12:21:33Z</cp:lastPrinted>
  <dcterms:created xsi:type="dcterms:W3CDTF">2020-01-16T12:35:14Z</dcterms:created>
  <dcterms:modified xsi:type="dcterms:W3CDTF">2023-05-23T07:07:13Z</dcterms:modified>
</cp:coreProperties>
</file>