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4" r:id="rId4"/>
    <p:sldId id="263" r:id="rId5"/>
    <p:sldId id="261" r:id="rId6"/>
    <p:sldId id="258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85" r:id="rId20"/>
    <p:sldId id="286" r:id="rId21"/>
    <p:sldId id="287" r:id="rId22"/>
    <p:sldId id="274" r:id="rId23"/>
    <p:sldId id="276" r:id="rId24"/>
    <p:sldId id="275" r:id="rId25"/>
    <p:sldId id="279" r:id="rId26"/>
    <p:sldId id="277" r:id="rId27"/>
    <p:sldId id="278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7A3EE3-732A-4A12-8BAE-F96D02486570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312559D-64B2-473F-B86E-777CE3899146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6816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EE3-732A-4A12-8BAE-F96D02486570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559D-64B2-473F-B86E-777CE38991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EE3-732A-4A12-8BAE-F96D02486570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559D-64B2-473F-B86E-777CE38991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EE3-732A-4A12-8BAE-F96D02486570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559D-64B2-473F-B86E-777CE38991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EE3-732A-4A12-8BAE-F96D02486570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559D-64B2-473F-B86E-777CE3899146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59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EE3-732A-4A12-8BAE-F96D02486570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559D-64B2-473F-B86E-777CE38991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EE3-732A-4A12-8BAE-F96D02486570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559D-64B2-473F-B86E-777CE38991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EE3-732A-4A12-8BAE-F96D02486570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559D-64B2-473F-B86E-777CE38991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EE3-732A-4A12-8BAE-F96D02486570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559D-64B2-473F-B86E-777CE38991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EE3-732A-4A12-8BAE-F96D02486570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559D-64B2-473F-B86E-777CE38991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EE3-732A-4A12-8BAE-F96D02486570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559D-64B2-473F-B86E-777CE38991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7A3EE3-732A-4A12-8BAE-F96D02486570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312559D-64B2-473F-B86E-777CE38991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28815"/>
            <a:ext cx="9692640" cy="1056640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Поняття Управлінського обліку: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виявлення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вимірювання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накопичення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аналізу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підготовки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інтерпретації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передачі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використовується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управлінською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ланкою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планування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оцінки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контролю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всередині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для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забезпечення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відповідного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підзвітного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використання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ресурсів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4420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Маржинальні / середні витрати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084142"/>
              </p:ext>
            </p:extLst>
          </p:nvPr>
        </p:nvGraphicFramePr>
        <p:xfrm>
          <a:off x="1262061" y="1927478"/>
          <a:ext cx="9295102" cy="347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7551">
                  <a:extLst>
                    <a:ext uri="{9D8B030D-6E8A-4147-A177-3AD203B41FA5}">
                      <a16:colId xmlns:a16="http://schemas.microsoft.com/office/drawing/2014/main" val="2553975099"/>
                    </a:ext>
                  </a:extLst>
                </a:gridCol>
                <a:gridCol w="4647551">
                  <a:extLst>
                    <a:ext uri="{9D8B030D-6E8A-4147-A177-3AD203B41FA5}">
                      <a16:colId xmlns:a16="http://schemas.microsoft.com/office/drawing/2014/main" val="2818624578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024204"/>
                  </a:ext>
                </a:extLst>
              </a:tr>
              <a:tr h="30828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додаткові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які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виникають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в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результаті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виготовлення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реалізації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додаткової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одиниці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продукції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на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одиницю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продукції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всього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випуску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такі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які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розраховуються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в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середньому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на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декілька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видів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продукції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2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9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1045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Дійсні / альтернативні витрати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272662"/>
              </p:ext>
            </p:extLst>
          </p:nvPr>
        </p:nvGraphicFramePr>
        <p:xfrm>
          <a:off x="1262063" y="1828800"/>
          <a:ext cx="9018010" cy="4073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005">
                  <a:extLst>
                    <a:ext uri="{9D8B030D-6E8A-4147-A177-3AD203B41FA5}">
                      <a16:colId xmlns:a16="http://schemas.microsoft.com/office/drawing/2014/main" val="1680786819"/>
                    </a:ext>
                  </a:extLst>
                </a:gridCol>
                <a:gridCol w="4509005">
                  <a:extLst>
                    <a:ext uri="{9D8B030D-6E8A-4147-A177-3AD203B41FA5}">
                      <a16:colId xmlns:a16="http://schemas.microsoft.com/office/drawing/2014/main" val="2846788714"/>
                    </a:ext>
                  </a:extLst>
                </a:gridCol>
              </a:tblGrid>
              <a:tr h="405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576414"/>
                  </a:ext>
                </a:extLst>
              </a:tr>
              <a:tr h="3668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які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вимагають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реальної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сплати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грошей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витрачання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інших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активів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і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відображення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в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обліку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по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мірі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їх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виникнення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можлива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вигода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що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витрачається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коли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вибір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одного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варіанту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рішення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вимагає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відмовитися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від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іншого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альтернативного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рішення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602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8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Контрольовані / неконтрольовані витрати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643795"/>
              </p:ext>
            </p:extLst>
          </p:nvPr>
        </p:nvGraphicFramePr>
        <p:xfrm>
          <a:off x="1262063" y="2105891"/>
          <a:ext cx="9341282" cy="4128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641">
                  <a:extLst>
                    <a:ext uri="{9D8B030D-6E8A-4147-A177-3AD203B41FA5}">
                      <a16:colId xmlns:a16="http://schemas.microsoft.com/office/drawing/2014/main" val="119623664"/>
                    </a:ext>
                  </a:extLst>
                </a:gridCol>
                <a:gridCol w="4670641">
                  <a:extLst>
                    <a:ext uri="{9D8B030D-6E8A-4147-A177-3AD203B41FA5}">
                      <a16:colId xmlns:a16="http://schemas.microsoft.com/office/drawing/2014/main" val="1020688887"/>
                    </a:ext>
                  </a:extLst>
                </a:gridCol>
              </a:tblGrid>
              <a:tr h="415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511887"/>
                  </a:ext>
                </a:extLst>
              </a:tr>
              <a:tr h="37129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такі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які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можуть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контролюватися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керівником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підприємства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підрозділу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наприклад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сировини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і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матеріалів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палива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).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Не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можуть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контролюватися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керівником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підприємства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підрозділу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наприклад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амортизаційні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).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461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3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Регульовані / нерегульовані витрати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768794"/>
              </p:ext>
            </p:extLst>
          </p:nvPr>
        </p:nvGraphicFramePr>
        <p:xfrm>
          <a:off x="1262063" y="2050472"/>
          <a:ext cx="923044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223">
                  <a:extLst>
                    <a:ext uri="{9D8B030D-6E8A-4147-A177-3AD203B41FA5}">
                      <a16:colId xmlns:a16="http://schemas.microsoft.com/office/drawing/2014/main" val="3066928496"/>
                    </a:ext>
                  </a:extLst>
                </a:gridCol>
                <a:gridCol w="4615223">
                  <a:extLst>
                    <a:ext uri="{9D8B030D-6E8A-4147-A177-3AD203B41FA5}">
                      <a16:colId xmlns:a16="http://schemas.microsoft.com/office/drawing/2014/main" val="2924544586"/>
                    </a:ext>
                  </a:extLst>
                </a:gridCol>
              </a:tblGrid>
              <a:tr h="350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748257"/>
                  </a:ext>
                </a:extLst>
              </a:tr>
              <a:tr h="3547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розмір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яких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може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регулюватися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галузевими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нормативними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документами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іншими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розпорядчими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документами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підприємства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наприклад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розмір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мінімальної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заробітної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плати,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нормативи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на 1-цю).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які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не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регулюються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64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7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28815"/>
            <a:ext cx="9692640" cy="101045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>Класифікація за статтями та елементами витрат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1597891"/>
            <a:ext cx="9753600" cy="49968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НП(С)БО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регламентує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порядок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операційної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діяльності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такими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економічними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елементами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матеріальні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оплату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праці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відрахування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соціальні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заходи;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амортизація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інші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операційні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30" y="3325093"/>
            <a:ext cx="4184070" cy="27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6144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До складу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елементу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Матеріальні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затрати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включається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вартість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витрачених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виробництві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крім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продукту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власного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виробництва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):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8306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сировини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купівельних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напівфабрикатів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комплектуючих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палива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енергії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будівельних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запасних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частин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тари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тарних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допоміжних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614" y="3354965"/>
            <a:ext cx="4211898" cy="28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1" y="618836"/>
            <a:ext cx="9692641" cy="5561301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елементу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Витрати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 оплату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праці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включаються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заробітна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плата за окладами й тарифами,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премії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заохочення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компенсаційні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виплати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оплата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відпусток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іншого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невідпрацьованого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часу,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інші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оплату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праці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До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елементу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Відрахування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соціальні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заходи»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включаються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відрахування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оплату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праці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працівників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єдиного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внеску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загальнообов'язкове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державне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соціальне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страхування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До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елементу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Амортизація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включається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сума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нарахованої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амортизації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засобів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нематеріальних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активів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необоротних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матеріальних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активів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182255"/>
            <a:ext cx="9692640" cy="54448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елементу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Інші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операційні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витрати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включаються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операційної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діяльності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увійшли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складу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елементів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наведених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вище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зокрема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відрядження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послуги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зв'язку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виплату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матеріальної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допомоги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плата за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розрахунково-касове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обслуговування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До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фінансових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витрат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відносяться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відсотки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користування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отриманими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кредитами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45" y="92364"/>
            <a:ext cx="10714367" cy="67656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ru-RU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Відпущено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матеріали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виробництво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Д-т 23 К-т 201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Д-т 801 К-т 201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Д-т 23 К-т 801     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Відпущено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будівельні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матеріали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ремонт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офісу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Д-т 92 К-т 205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Д-т 805 К-т 205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Д-т 92 К-т 805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</a:t>
            </a:r>
            <a:r>
              <a:rPr lang="ru-RU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Нарахування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заробітної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плати: Д-т 23 К-т 661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Д-т 811 К-т 661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Д-т 23 К-т 811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Директору: Д-т 92 К-т 661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Д-т 811 К-т 661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Д-т 92 К-т 811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64" y="365760"/>
            <a:ext cx="10557348" cy="63767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 ЄСВ основному робітнику: Д-т 23 К-т 651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Д-т 821 К-т 651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Д-т 23 К-т 821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ЄСВ директору: Д-т 92 К-т 651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Д-т 821 К-т 651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Д-т 92 К-т 821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4) Амортизація: Д-т 23 К-т 131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Д-т 831 К-т 131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Д-т 23 К-т 831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 менеджера зі збуту: Д-т 93 К-т 131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Д-т 831 К-т 131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Д-т 93 К-т 831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73" y="365760"/>
            <a:ext cx="10631239" cy="48398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>Порівняння Управлінського та Фінансового обліку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868202"/>
              </p:ext>
            </p:extLst>
          </p:nvPr>
        </p:nvGraphicFramePr>
        <p:xfrm>
          <a:off x="221672" y="849745"/>
          <a:ext cx="10972800" cy="5860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42143505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2612973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524928108"/>
                    </a:ext>
                  </a:extLst>
                </a:gridCol>
              </a:tblGrid>
              <a:tr h="33376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Критерії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Управлінський облік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Фінансовий облік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023223"/>
                  </a:ext>
                </a:extLst>
              </a:tr>
              <a:tr h="107750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Основні користувачі інформацією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Внутрішні користувачі</a:t>
                      </a: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обмежене</a:t>
                      </a:r>
                      <a:r>
                        <a:rPr lang="uk-UA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коло)</a:t>
                      </a:r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на всіх рівнях управління підприємством. Деяка інформація – комерційна таємниця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Зовнішні користувачі: акціонери, інвестори, банки, органи державного контролю, кредитори і </a:t>
                      </a:r>
                      <a:r>
                        <a:rPr lang="uk-UA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тд</a:t>
                      </a:r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09930"/>
                  </a:ext>
                </a:extLst>
              </a:tr>
              <a:tr h="119600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Свобода вибору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Рішення про форму організації, прийоми і методи обліку приймаються адміністрацією</a:t>
                      </a:r>
                      <a:r>
                        <a:rPr lang="uk-UA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підприємства, виходячи з потреб системи управління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Ведення обов’язкове і чітко регламентоване державою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043100"/>
                  </a:ext>
                </a:extLst>
              </a:tr>
              <a:tr h="1641033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Ступінь регламентації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Єдиний критерій застосування – економічна доцільність, тобто управлінська цінність отриманої інформації</a:t>
                      </a:r>
                      <a:r>
                        <a:rPr lang="uk-UA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повинна перевищувати витрати на її одержання. Внутрішні положення, розпорядження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Суворо регламентовано законодавчо-нормативними актами. Обов’язкове дотримання загальноприйнятих принципів бухгалтерського обліку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167177"/>
                  </a:ext>
                </a:extLst>
              </a:tr>
              <a:tr h="750981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Базова</a:t>
                      </a:r>
                      <a:r>
                        <a:rPr lang="uk-UA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структура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Може використовуватися будь-яка система, яка приносить позитивний результат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Обов’язкове використання систем подвійного запису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930840"/>
                  </a:ext>
                </a:extLst>
              </a:tr>
              <a:tr h="82885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Об’єкти обліку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Потоки</a:t>
                      </a:r>
                      <a:r>
                        <a:rPr lang="uk-UA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витрат, доходів та фінансових результатів підприємства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Господарські ресурси та процеси підприємства в</a:t>
                      </a:r>
                      <a:r>
                        <a:rPr lang="uk-UA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цілому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1725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5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2" y="365760"/>
            <a:ext cx="10400330" cy="625671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Амортизація права на здійснення певної діяльності: Д-т 92 К-т 133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Д-т 833 К-т 133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Д-т 92 К-т 833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5) Інші операційні витрати: Д-т 372 К-т 311 (не є витратами)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Звіт про використання коштів (авансовий звіт)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Коли складено звіт про використання коштів з підкріпленням всіх підтверджуючих документів ( ж/д квиток 2 шт., рахунок готелю, талони за проїзд та ін.): Д-т 92 К-т 372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З 8 класом: Д-т 84 К-т 372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Д-т 92 К-т 84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Визнано борг перед банком за РКО: Д-т 92 К-т 685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Д-т 84 К-т 685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Д-т 92 К-т 84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Сплачено банку за РКО: Д-т 685 К-т 311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327" y="365760"/>
            <a:ext cx="10668185" cy="6321367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Отримано послуги водопостачання на загальновиробничі потреби та на адміністративні потреби: Д-т 91 К-т 685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Д-т 84 К-т 685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Д-т 91 К-т 84</a:t>
            </a:r>
          </a:p>
          <a:p>
            <a:pPr marL="0" lvl="0" indent="0" algn="ctr">
              <a:lnSpc>
                <a:spcPct val="150000"/>
              </a:lnSpc>
              <a:buClr>
                <a:srgbClr val="AD84C6"/>
              </a:buClr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Адміністративні: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Д-т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92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К-т 685</a:t>
            </a:r>
          </a:p>
          <a:p>
            <a:pPr marL="0" lvl="0" indent="0" algn="ctr">
              <a:lnSpc>
                <a:spcPct val="150000"/>
              </a:lnSpc>
              <a:buClr>
                <a:srgbClr val="AD84C6"/>
              </a:buClr>
              <a:buNone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Д-т 84 К-т 685</a:t>
            </a:r>
          </a:p>
          <a:p>
            <a:pPr marL="0" lvl="0" indent="0" algn="ctr">
              <a:lnSpc>
                <a:spcPct val="150000"/>
              </a:lnSpc>
              <a:buClr>
                <a:srgbClr val="AD84C6"/>
              </a:buClr>
              <a:buNone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Д-т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92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К-т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84</a:t>
            </a:r>
          </a:p>
          <a:p>
            <a:pPr marL="0" lvl="0" indent="0" algn="ctr">
              <a:lnSpc>
                <a:spcPct val="150000"/>
              </a:lnSpc>
              <a:buClr>
                <a:srgbClr val="AD84C6"/>
              </a:buClr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Загалом Інші операційні витрати: </a:t>
            </a:r>
          </a:p>
          <a:p>
            <a:pPr marL="0" lvl="0" indent="0" algn="ctr">
              <a:lnSpc>
                <a:spcPct val="150000"/>
              </a:lnSpc>
              <a:buClr>
                <a:srgbClr val="AD84C6"/>
              </a:buClr>
              <a:buNone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Д-т 23,91,92,93,94  К-т рахунки крім 661,651,131,20,22 (та ін. матеріальні) 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498764"/>
            <a:ext cx="9692640" cy="616065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Перелік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 склад статей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калькуляції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виробничої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собівартості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робіт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послуг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встановлюються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підприємством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самостійно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залежать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як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питомої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ваги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видів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груп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так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ступеня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економічної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однорідності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об'єднані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статті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специфіки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підгалузі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виробництва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різноманітності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технологічних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можливості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прямого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обґрунтованого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непрямого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віднесення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собівартість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готової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робіт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послуг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Класифікація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статтями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застосовується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обліку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формуванні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визначенні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фактичної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звітної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собівартості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Вона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дає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можливість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здійснювати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контроль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цільового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витрачення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коштів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виявити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резерви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зниження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собівартості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14900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Групування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витрат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статтями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калькуляції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наступне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6145" y="1588655"/>
            <a:ext cx="9698367" cy="49968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Сировина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(за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вирахуванням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відходів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Купівельні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напівфабрикати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комплектуючі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роботи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послуги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виробничого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характеру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сторонніх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підприємств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Паливо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енергія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технологічні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цілі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(за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вирахуванням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відходів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заробітна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плата (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виробничих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робітників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Додаткова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заробітна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плата (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виробничих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робітників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Відрахування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соціальні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заходи.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підготовку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освоєння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виробництва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78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365760"/>
            <a:ext cx="9692640" cy="619205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утримання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експлуатацію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устаткування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Загальновиробничі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Загальногосподарські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браку.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Невиробничі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комерційні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Попутна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вираховується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Калькуляційні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статті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поділяються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прості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складаються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одного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економічного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елемента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сировина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зарплата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виробничих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робітників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відрахування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соціальні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заходи й т.д.) і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утримання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експлуатацію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устаткування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загальновиробничі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загальногосподарські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519" y="830118"/>
            <a:ext cx="3736993" cy="25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90385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Собівартість та її види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1" y="1653309"/>
            <a:ext cx="9692641" cy="491374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   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Собівартість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як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сумарна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величина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є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відправним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пунктом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визначення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величини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прибутку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тому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механізм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формування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вимагає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детального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вивчення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Виробництво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кожного виду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надання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послуг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супроводжується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витратами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трудових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матеріальних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енергетичних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також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застосовуванням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засобів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будівель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споруд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устаткування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75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залежності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часу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формування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витрат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розрізняють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169205"/>
              </p:ext>
            </p:extLst>
          </p:nvPr>
        </p:nvGraphicFramePr>
        <p:xfrm>
          <a:off x="748145" y="1440874"/>
          <a:ext cx="10206366" cy="507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182">
                  <a:extLst>
                    <a:ext uri="{9D8B030D-6E8A-4147-A177-3AD203B41FA5}">
                      <a16:colId xmlns:a16="http://schemas.microsoft.com/office/drawing/2014/main" val="1797974104"/>
                    </a:ext>
                  </a:extLst>
                </a:gridCol>
                <a:gridCol w="6604184">
                  <a:extLst>
                    <a:ext uri="{9D8B030D-6E8A-4147-A177-3AD203B41FA5}">
                      <a16:colId xmlns:a16="http://schemas.microsoft.com/office/drawing/2014/main" val="3703783428"/>
                    </a:ext>
                  </a:extLst>
                </a:gridCol>
              </a:tblGrid>
              <a:tr h="3786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24673"/>
                  </a:ext>
                </a:extLst>
              </a:tr>
              <a:tr h="1446564">
                <a:tc>
                  <a:txBody>
                    <a:bodyPr/>
                    <a:lstStyle/>
                    <a:p>
                      <a:pPr algn="ctr"/>
                      <a:r>
                        <a:rPr lang="uk-UA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Планова</a:t>
                      </a:r>
                      <a:r>
                        <a:rPr lang="uk-UA" b="1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собівартість</a:t>
                      </a:r>
                      <a:endParaRPr lang="en-US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Визначають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перед початком планового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періоду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основі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прогресивних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норм затрат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ресурсів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цін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ресурси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момент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складання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плану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683050"/>
                  </a:ext>
                </a:extLst>
              </a:tr>
              <a:tr h="1175333">
                <a:tc>
                  <a:txBody>
                    <a:bodyPr/>
                    <a:lstStyle/>
                    <a:p>
                      <a:pPr algn="ctr"/>
                      <a:r>
                        <a:rPr lang="uk-UA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Фактична собівартість</a:t>
                      </a:r>
                      <a:endParaRPr lang="en-US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Відображає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фактичні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затрати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виробництвоцтво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реалізацію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даними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бухгалтерського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обліку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746677"/>
                  </a:ext>
                </a:extLst>
              </a:tr>
              <a:tr h="1175333">
                <a:tc>
                  <a:txBody>
                    <a:bodyPr/>
                    <a:lstStyle/>
                    <a:p>
                      <a:pPr algn="ctr"/>
                      <a:r>
                        <a:rPr lang="uk-UA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Нормативна собівартість</a:t>
                      </a:r>
                      <a:endParaRPr lang="en-US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виробництво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реалізацію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розраховують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основі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поточних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норм затрат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ресурсів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4288417"/>
                  </a:ext>
                </a:extLst>
              </a:tr>
              <a:tr h="904102">
                <a:tc>
                  <a:txBody>
                    <a:bodyPr/>
                    <a:lstStyle/>
                    <a:p>
                      <a:pPr algn="ctr"/>
                      <a:r>
                        <a:rPr lang="uk-UA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Кошторисна собівартість</a:t>
                      </a:r>
                      <a:endParaRPr lang="en-US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Характеризує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затрати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замовлення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виріб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виконуються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разовому порядку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92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8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3816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залежності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місця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формування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затрат та порядку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формування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розрізняють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собівартість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032600"/>
              </p:ext>
            </p:extLst>
          </p:nvPr>
        </p:nvGraphicFramePr>
        <p:xfrm>
          <a:off x="1262061" y="1828800"/>
          <a:ext cx="9692450" cy="449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612">
                  <a:extLst>
                    <a:ext uri="{9D8B030D-6E8A-4147-A177-3AD203B41FA5}">
                      <a16:colId xmlns:a16="http://schemas.microsoft.com/office/drawing/2014/main" val="2621464426"/>
                    </a:ext>
                  </a:extLst>
                </a:gridCol>
                <a:gridCol w="5652838">
                  <a:extLst>
                    <a:ext uri="{9D8B030D-6E8A-4147-A177-3AD203B41FA5}">
                      <a16:colId xmlns:a16="http://schemas.microsoft.com/office/drawing/2014/main" val="404175074"/>
                    </a:ext>
                  </a:extLst>
                </a:gridCol>
              </a:tblGrid>
              <a:tr h="240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66913"/>
                  </a:ext>
                </a:extLst>
              </a:tr>
              <a:tr h="84947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Технологічна собівартість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безпосередньо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пов'язані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технологією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4417514"/>
                  </a:ext>
                </a:extLst>
              </a:tr>
              <a:tr h="84947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Цехова собівартість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Сума затрат на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виробництво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межах цеху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32087"/>
                  </a:ext>
                </a:extLst>
              </a:tr>
              <a:tr h="121353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Виробнича собівартість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виробництво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087985"/>
                  </a:ext>
                </a:extLst>
              </a:tr>
              <a:tr h="121353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Повна собівартість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Сукупність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виробничої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собівартості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позавиробничих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затрат (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збут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готової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ru-RU" sz="20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адмін.витрати</a:t>
                      </a:r>
                      <a:r>
                        <a:rPr lang="ru-RU" sz="2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544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6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тривалістю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розрахункового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періоду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розрізняють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собівартість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2697017"/>
            <a:ext cx="8595360" cy="3483119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місячну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квартальну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річну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52" y="2528163"/>
            <a:ext cx="5477960" cy="36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8114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 складом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продукції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588656"/>
            <a:ext cx="8595360" cy="459148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собівартість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товарної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продукції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собівартість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валової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продукції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собівартість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реалізованої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продукції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собівартість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незавершеного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виробництва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149" y="4016764"/>
            <a:ext cx="4614581" cy="25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25984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</a:rPr>
              <a:t>Класифікація витрат в Управлінському обліку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327" y="1699492"/>
            <a:ext cx="10788073" cy="47474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   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Виходячи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 мети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напрямів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існують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підходи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класифікації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але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основним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принципом при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її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побудові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має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бути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цілей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1)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калькулювання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собівартості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визначення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фінансового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результату: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вичерпані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не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вичерпані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періоду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прямі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непрямі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накладні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81" y="3723733"/>
            <a:ext cx="3408219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12129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промисловості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розрізняють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71318"/>
              </p:ext>
            </p:extLst>
          </p:nvPr>
        </p:nvGraphicFramePr>
        <p:xfrm>
          <a:off x="1262063" y="1828800"/>
          <a:ext cx="9627610" cy="395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628">
                  <a:extLst>
                    <a:ext uri="{9D8B030D-6E8A-4147-A177-3AD203B41FA5}">
                      <a16:colId xmlns:a16="http://schemas.microsoft.com/office/drawing/2014/main" val="1191772038"/>
                    </a:ext>
                  </a:extLst>
                </a:gridCol>
                <a:gridCol w="6446982">
                  <a:extLst>
                    <a:ext uri="{9D8B030D-6E8A-4147-A177-3AD203B41FA5}">
                      <a16:colId xmlns:a16="http://schemas.microsoft.com/office/drawing/2014/main" val="579708877"/>
                    </a:ext>
                  </a:extLst>
                </a:gridCol>
              </a:tblGrid>
              <a:tr h="452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44028"/>
                  </a:ext>
                </a:extLst>
              </a:tr>
              <a:tr h="2029866">
                <a:tc>
                  <a:txBody>
                    <a:bodyPr/>
                    <a:lstStyle/>
                    <a:p>
                      <a:pPr algn="ctr"/>
                      <a:r>
                        <a:rPr lang="uk-UA" sz="2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Індивідуальна собівартіст</a:t>
                      </a:r>
                      <a:r>
                        <a:rPr lang="uk-UA" sz="24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ь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Характеризує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затрати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окремого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підприємства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виробництво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реалізацію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220760"/>
                  </a:ext>
                </a:extLst>
              </a:tr>
              <a:tr h="147075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Галузева собівартість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Показує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середні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галузі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затрати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виробництво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реалізацію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86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03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873" y="365760"/>
            <a:ext cx="10529639" cy="60812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прийняття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управлінських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рішень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релевантні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нерелевантні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змінні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постійні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маржинальні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середні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дійсні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альтернативні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 Для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контролю за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виконанням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управлінських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рішень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регулювання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діяльності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підприємства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контрольовані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неконтрольвані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регульовані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нерегульовані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35" y="1028541"/>
            <a:ext cx="5308877" cy="26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5344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Вичерпані / невичерпані витрати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395894"/>
              </p:ext>
            </p:extLst>
          </p:nvPr>
        </p:nvGraphicFramePr>
        <p:xfrm>
          <a:off x="1261871" y="1339275"/>
          <a:ext cx="892583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919">
                  <a:extLst>
                    <a:ext uri="{9D8B030D-6E8A-4147-A177-3AD203B41FA5}">
                      <a16:colId xmlns:a16="http://schemas.microsoft.com/office/drawing/2014/main" val="3719522176"/>
                    </a:ext>
                  </a:extLst>
                </a:gridCol>
                <a:gridCol w="4462919">
                  <a:extLst>
                    <a:ext uri="{9D8B030D-6E8A-4147-A177-3AD203B41FA5}">
                      <a16:colId xmlns:a16="http://schemas.microsoft.com/office/drawing/2014/main" val="2615598310"/>
                    </a:ext>
                  </a:extLst>
                </a:gridCol>
              </a:tblGrid>
              <a:tr h="3380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054333"/>
                  </a:ext>
                </a:extLst>
              </a:tr>
              <a:tr h="467731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Збільшення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зобов'язань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зменшення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активів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в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процесі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поточної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діяльності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для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отримання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доходу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звітного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періоду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використані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ресурси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).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Вичерпні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відображаються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у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звіті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про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фінансовий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результат, як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звітного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періоду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Д-т 901</a:t>
                      </a:r>
                      <a:r>
                        <a:rPr lang="ru-RU" sz="2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К-т 26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Збільшення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зобов’язань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зменшення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активів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у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процесі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поточної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діяльності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для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отримання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доходу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іншої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вигоди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в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майбутніх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періодах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(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придбані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запаси і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ще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не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використані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).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Відображаються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в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активі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балансу та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визнаються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як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такі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що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капіталізуються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Д-т 20 К-т 631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Д-т 23 К-т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546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4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Витрати на продукцію / витрати періоду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891932"/>
              </p:ext>
            </p:extLst>
          </p:nvPr>
        </p:nvGraphicFramePr>
        <p:xfrm>
          <a:off x="1261871" y="1828800"/>
          <a:ext cx="9239874" cy="438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937">
                  <a:extLst>
                    <a:ext uri="{9D8B030D-6E8A-4147-A177-3AD203B41FA5}">
                      <a16:colId xmlns:a16="http://schemas.microsoft.com/office/drawing/2014/main" val="3431820045"/>
                    </a:ext>
                  </a:extLst>
                </a:gridCol>
                <a:gridCol w="4619937">
                  <a:extLst>
                    <a:ext uri="{9D8B030D-6E8A-4147-A177-3AD203B41FA5}">
                      <a16:colId xmlns:a16="http://schemas.microsoft.com/office/drawing/2014/main" val="1219687231"/>
                    </a:ext>
                  </a:extLst>
                </a:gridCol>
              </a:tblGrid>
              <a:tr h="379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935170"/>
                  </a:ext>
                </a:extLst>
              </a:tr>
              <a:tr h="40075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пов’язані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виробництвом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робіт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послуг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рахунки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23 і 91).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продукцію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виробничими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витратами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Не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включаються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собівартості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визнаються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витратами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того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періоду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якому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вони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виникли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(дебет 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рах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92-98).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періоду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невиробничими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витратами</a:t>
                      </a:r>
                      <a:r>
                        <a:rPr lang="ru-RU" sz="24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5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7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878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Прямі / непрямі витрати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567919"/>
              </p:ext>
            </p:extLst>
          </p:nvPr>
        </p:nvGraphicFramePr>
        <p:xfrm>
          <a:off x="1262059" y="1246909"/>
          <a:ext cx="9692452" cy="530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226">
                  <a:extLst>
                    <a:ext uri="{9D8B030D-6E8A-4147-A177-3AD203B41FA5}">
                      <a16:colId xmlns:a16="http://schemas.microsoft.com/office/drawing/2014/main" val="3227554183"/>
                    </a:ext>
                  </a:extLst>
                </a:gridCol>
                <a:gridCol w="4846226">
                  <a:extLst>
                    <a:ext uri="{9D8B030D-6E8A-4147-A177-3AD203B41FA5}">
                      <a16:colId xmlns:a16="http://schemas.microsoft.com/office/drawing/2014/main" val="1345419567"/>
                    </a:ext>
                  </a:extLst>
                </a:gridCol>
              </a:tblGrid>
              <a:tr h="3997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939274"/>
                  </a:ext>
                </a:extLst>
              </a:tr>
              <a:tr h="49019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які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можна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віднести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безпосередньо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(прямо) до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певного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об’єкта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економічно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доцільним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шляхом (дебет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рах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23).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які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не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можна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віднести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безпосередньо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до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певного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об’єкта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економічно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доцільним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шляхом  (дебет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рах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91-98). Вони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відносяться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до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структурних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підрозділів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центрів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відповідальності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всього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підприємства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в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цілому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розподіляються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між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структурними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одиницями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та видами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продукції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розрахунковим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шляхом.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953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5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25731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Релевантні / нерелевантні витрати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31161"/>
              </p:ext>
            </p:extLst>
          </p:nvPr>
        </p:nvGraphicFramePr>
        <p:xfrm>
          <a:off x="1261870" y="1828800"/>
          <a:ext cx="9369184" cy="339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4592">
                  <a:extLst>
                    <a:ext uri="{9D8B030D-6E8A-4147-A177-3AD203B41FA5}">
                      <a16:colId xmlns:a16="http://schemas.microsoft.com/office/drawing/2014/main" val="1065988524"/>
                    </a:ext>
                  </a:extLst>
                </a:gridCol>
                <a:gridCol w="4684592">
                  <a:extLst>
                    <a:ext uri="{9D8B030D-6E8A-4147-A177-3AD203B41FA5}">
                      <a16:colId xmlns:a16="http://schemas.microsoft.com/office/drawing/2014/main" val="1027150729"/>
                    </a:ext>
                  </a:extLst>
                </a:gridCol>
              </a:tblGrid>
              <a:tr h="43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285027"/>
                  </a:ext>
                </a:extLst>
              </a:tr>
              <a:tr h="29661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які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можуть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бути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змінені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внаслідок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прийняття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управлінського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рішення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Їх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ще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називають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очікуваними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майбутніми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Вони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відрізняють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одну альтернативу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від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іншої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Не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можуть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бути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змінені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внаслідок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прийняття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управлінських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рішень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минулі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безповоротні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).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149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4580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Змінні / постійні витрати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282369"/>
              </p:ext>
            </p:extLst>
          </p:nvPr>
        </p:nvGraphicFramePr>
        <p:xfrm>
          <a:off x="1262061" y="2022764"/>
          <a:ext cx="9091902" cy="3990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5951">
                  <a:extLst>
                    <a:ext uri="{9D8B030D-6E8A-4147-A177-3AD203B41FA5}">
                      <a16:colId xmlns:a16="http://schemas.microsoft.com/office/drawing/2014/main" val="690224252"/>
                    </a:ext>
                  </a:extLst>
                </a:gridCol>
                <a:gridCol w="4545951">
                  <a:extLst>
                    <a:ext uri="{9D8B030D-6E8A-4147-A177-3AD203B41FA5}">
                      <a16:colId xmlns:a16="http://schemas.microsoft.com/office/drawing/2014/main" val="95186909"/>
                    </a:ext>
                  </a:extLst>
                </a:gridCol>
              </a:tblGrid>
              <a:tr h="448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48929"/>
                  </a:ext>
                </a:extLst>
              </a:tr>
              <a:tr h="3541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які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змінюються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прямо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пропорційно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із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зміною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обсягу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діяльності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іншого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фактора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в межах релевантного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діапазону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Це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витрати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які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залишаються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незмінними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при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зміні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обсягу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діяльності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або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іншого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фактора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витрат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в межах релевантного </a:t>
                      </a:r>
                      <a:r>
                        <a:rPr lang="ru-RU" sz="2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діапазону</a:t>
                      </a: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60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5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456</TotalTime>
  <Words>1804</Words>
  <Application>Microsoft Office PowerPoint</Application>
  <PresentationFormat>Широкий екран</PresentationFormat>
  <Paragraphs>185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4" baseType="lpstr">
      <vt:lpstr>Arial</vt:lpstr>
      <vt:lpstr>Century Schoolbook</vt:lpstr>
      <vt:lpstr>Wingdings 2</vt:lpstr>
      <vt:lpstr>View</vt:lpstr>
      <vt:lpstr>Поняття Управлінського обліку:</vt:lpstr>
      <vt:lpstr>Порівняння Управлінського та Фінансового обліку</vt:lpstr>
      <vt:lpstr>Класифікація витрат в Управлінському обліку</vt:lpstr>
      <vt:lpstr>Презентація PowerPoint</vt:lpstr>
      <vt:lpstr>Вичерпані / невичерпані витрати</vt:lpstr>
      <vt:lpstr>Витрати на продукцію / витрати періоду</vt:lpstr>
      <vt:lpstr>Прямі / непрямі витрати</vt:lpstr>
      <vt:lpstr>Релевантні / нерелевантні витрати</vt:lpstr>
      <vt:lpstr>Змінні / постійні витрати</vt:lpstr>
      <vt:lpstr>Маржинальні / середні витрати</vt:lpstr>
      <vt:lpstr>Дійсні / альтернативні витрати</vt:lpstr>
      <vt:lpstr>Контрольовані / неконтрольовані витрати</vt:lpstr>
      <vt:lpstr>Регульовані / нерегульовані витрати</vt:lpstr>
      <vt:lpstr>Класифікація за статтями та елементами витрат</vt:lpstr>
      <vt:lpstr>До складу елементу «Матеріальні затрати» включається вартість витрачених у виробництві (крім продукту власного виробництва):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Групування витрат за статтями калькуляції наступне:</vt:lpstr>
      <vt:lpstr>Презентація PowerPoint</vt:lpstr>
      <vt:lpstr>Собівартість та її види</vt:lpstr>
      <vt:lpstr>В залежності від часу формування витрат розрізняють:</vt:lpstr>
      <vt:lpstr>В залежності від місця формування затрат та порядку формування розрізняють собівартість:</vt:lpstr>
      <vt:lpstr>За тривалістю розрахункового періоду розрізняють собівартість:</vt:lpstr>
      <vt:lpstr>За складом продукції:</vt:lpstr>
      <vt:lpstr>У промисловості розрізняють: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Пользователь Windows</cp:lastModifiedBy>
  <cp:revision>87</cp:revision>
  <dcterms:created xsi:type="dcterms:W3CDTF">2023-05-11T17:03:58Z</dcterms:created>
  <dcterms:modified xsi:type="dcterms:W3CDTF">2023-06-17T18:13:39Z</dcterms:modified>
</cp:coreProperties>
</file>