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21" r:id="rId3"/>
    <p:sldId id="324" r:id="rId4"/>
    <p:sldId id="325" r:id="rId5"/>
    <p:sldId id="330" r:id="rId6"/>
    <p:sldId id="326" r:id="rId7"/>
    <p:sldId id="327" r:id="rId8"/>
    <p:sldId id="328" r:id="rId9"/>
    <p:sldId id="329" r:id="rId10"/>
    <p:sldId id="340" r:id="rId11"/>
    <p:sldId id="336" r:id="rId12"/>
    <p:sldId id="337" r:id="rId13"/>
    <p:sldId id="341" r:id="rId14"/>
    <p:sldId id="338" r:id="rId15"/>
    <p:sldId id="331" r:id="rId16"/>
    <p:sldId id="332" r:id="rId17"/>
    <p:sldId id="333" r:id="rId18"/>
    <p:sldId id="334" r:id="rId19"/>
    <p:sldId id="335" r:id="rId20"/>
    <p:sldId id="339" r:id="rId21"/>
    <p:sldId id="342" r:id="rId22"/>
    <p:sldId id="343" r:id="rId23"/>
    <p:sldId id="344" r:id="rId24"/>
    <p:sldId id="345" r:id="rId25"/>
    <p:sldId id="346" r:id="rId26"/>
    <p:sldId id="347" r:id="rId27"/>
    <p:sldId id="348" r:id="rId28"/>
    <p:sldId id="311" r:id="rId2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нна" initials="И" lastIdx="1" clrIdx="0">
    <p:extLst>
      <p:ext uri="{19B8F6BF-5375-455C-9EA6-DF929625EA0E}">
        <p15:presenceInfo xmlns:p15="http://schemas.microsoft.com/office/powerpoint/2012/main" userId="8c8e5a2a6efff73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329" autoAdjust="0"/>
  </p:normalViewPr>
  <p:slideViewPr>
    <p:cSldViewPr>
      <p:cViewPr varScale="1">
        <p:scale>
          <a:sx n="87" d="100"/>
          <a:sy n="87" d="100"/>
        </p:scale>
        <p:origin x="135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672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565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761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0831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560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2141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145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342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5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52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051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56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0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49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09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80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15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A969A97-6208-4312-B858-BD26152D8292}" type="datetimeFigureOut">
              <a:rPr lang="ru-RU" smtClean="0"/>
              <a:t>07.04.2026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3413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6432" y="764704"/>
            <a:ext cx="7772400" cy="1823516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послуги: </a:t>
            </a:r>
            <a:r>
              <a:rPr lang="uk-UA" b="1" cap="none" dirty="0" smtClean="0">
                <a:solidFill>
                  <a:srgbClr val="002060"/>
                </a:solidFill>
              </a:rPr>
              <a:t>права сторін та їх захист</a:t>
            </a:r>
            <a:endParaRPr lang="uk-UA" cap="none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924944"/>
            <a:ext cx="7924800" cy="2832390"/>
          </a:xfrm>
        </p:spPr>
        <p:txBody>
          <a:bodyPr>
            <a:normAutofit/>
          </a:bodyPr>
          <a:lstStyle/>
          <a:p>
            <a:pPr algn="ctr"/>
            <a:endParaRPr lang="uk-UA" sz="3600" b="1" dirty="0" smtClean="0">
              <a:solidFill>
                <a:srgbClr val="002060"/>
              </a:solidFill>
            </a:endParaRPr>
          </a:p>
          <a:p>
            <a:pPr algn="ctr"/>
            <a:r>
              <a:rPr lang="uk-UA" sz="3600" b="1" dirty="0" smtClean="0">
                <a:solidFill>
                  <a:srgbClr val="002060"/>
                </a:solidFill>
              </a:rPr>
              <a:t>СОЦІАЛЬНІ ПОСЛУГИ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Чинники, що можуть зумовити складні життєві обставини </a:t>
            </a:r>
            <a:r>
              <a:rPr lang="uk-UA" sz="1600" b="1" dirty="0">
                <a:solidFill>
                  <a:srgbClr val="002060"/>
                </a:solidFill>
              </a:rPr>
              <a:t>(продовження):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 smtClean="0"/>
              <a:t>Л) шкода</a:t>
            </a:r>
            <a:r>
              <a:rPr lang="uk-UA" sz="2400" dirty="0"/>
              <a:t>, завдана пожежею, стихійним лихом, катастрофою, воєнними (бойовими) діями, терористичним актом, збройним конфліктом, у тому числі тимчасовою окупацією, сексуальним насильством, пов’язаним із збройною агресією Російської Федерації проти України, примусовим переміщенням або депортацією, вимушеним внутрішнім переміщенням, позбавленням особистої свободи внаслідок збройної агресії проти України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75996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Значення понять: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 smtClean="0"/>
              <a:t>похилий вік?</a:t>
            </a:r>
          </a:p>
          <a:p>
            <a:pPr marL="0" indent="0">
              <a:buNone/>
            </a:pPr>
            <a:endParaRPr lang="uk-UA" sz="4000" dirty="0" smtClean="0"/>
          </a:p>
          <a:p>
            <a:pPr marL="0" indent="0">
              <a:buNone/>
            </a:pPr>
            <a:r>
              <a:rPr lang="uk-UA" sz="4000" dirty="0" smtClean="0"/>
              <a:t>малозабезпеченість особи (мало – це скільки)?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82658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Похилий вік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dirty="0"/>
              <a:t>Відповідно до вікової класифікації Всесвітньої організації охорони здоров'я</a:t>
            </a:r>
            <a:r>
              <a:rPr lang="uk-UA" sz="3200" dirty="0" smtClean="0"/>
              <a:t>:</a:t>
            </a:r>
          </a:p>
          <a:p>
            <a:pPr marL="0" indent="0">
              <a:buNone/>
            </a:pPr>
            <a:r>
              <a:rPr lang="uk-UA" sz="2400" dirty="0" smtClean="0"/>
              <a:t>25-44 </a:t>
            </a:r>
            <a:r>
              <a:rPr lang="uk-UA" sz="2400" dirty="0"/>
              <a:t>років - молодий вік</a:t>
            </a:r>
            <a:r>
              <a:rPr lang="uk-UA" sz="2400" dirty="0" smtClean="0"/>
              <a:t>;</a:t>
            </a:r>
          </a:p>
          <a:p>
            <a:pPr marL="0" indent="0">
              <a:buNone/>
            </a:pPr>
            <a:r>
              <a:rPr lang="uk-UA" sz="2400" dirty="0" smtClean="0"/>
              <a:t>44-60 </a:t>
            </a:r>
            <a:r>
              <a:rPr lang="uk-UA" sz="2400" dirty="0"/>
              <a:t>років - середній вік</a:t>
            </a:r>
            <a:r>
              <a:rPr lang="uk-UA" sz="2400" dirty="0" smtClean="0"/>
              <a:t>;</a:t>
            </a:r>
          </a:p>
          <a:p>
            <a:pPr marL="0" indent="0">
              <a:buNone/>
            </a:pPr>
            <a:r>
              <a:rPr lang="uk-UA" sz="2400" dirty="0" smtClean="0"/>
              <a:t>60-75 </a:t>
            </a:r>
            <a:r>
              <a:rPr lang="uk-UA" sz="2400" dirty="0"/>
              <a:t>років - похилий вік</a:t>
            </a:r>
            <a:r>
              <a:rPr lang="uk-UA" sz="2400" dirty="0" smtClean="0"/>
              <a:t>;</a:t>
            </a:r>
          </a:p>
          <a:p>
            <a:pPr marL="0" indent="0">
              <a:buNone/>
            </a:pPr>
            <a:r>
              <a:rPr lang="uk-UA" sz="2400" smtClean="0"/>
              <a:t>75-90 </a:t>
            </a:r>
            <a:r>
              <a:rPr lang="uk-UA" sz="2400" dirty="0"/>
              <a:t>років - </a:t>
            </a:r>
            <a:r>
              <a:rPr lang="uk-UA" sz="2400"/>
              <a:t>старечий </a:t>
            </a:r>
            <a:r>
              <a:rPr lang="uk-UA" sz="2400" smtClean="0"/>
              <a:t>вік.</a:t>
            </a:r>
          </a:p>
          <a:p>
            <a:pPr marL="0" indent="0">
              <a:buNone/>
            </a:pPr>
            <a:r>
              <a:rPr lang="uk-UA" sz="2400" smtClean="0"/>
              <a:t>Особи </a:t>
            </a:r>
            <a:r>
              <a:rPr lang="uk-UA" sz="2400" dirty="0"/>
              <a:t>які досягли 90 років - довгожителі.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112289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малозабезпечена особа 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особа</a:t>
            </a:r>
            <a:r>
              <a:rPr lang="uk-UA" dirty="0"/>
              <a:t>, </a:t>
            </a:r>
            <a:r>
              <a:rPr lang="uk-UA" b="1" dirty="0" smtClean="0"/>
              <a:t>СЕРЕДНЬОМІСЯЧНИЙ СУКУПНИЙ ДОХІД </a:t>
            </a:r>
            <a:r>
              <a:rPr lang="uk-UA" dirty="0" smtClean="0"/>
              <a:t>якої </a:t>
            </a:r>
            <a:r>
              <a:rPr lang="uk-UA" dirty="0"/>
              <a:t>за </a:t>
            </a:r>
            <a:r>
              <a:rPr lang="uk-UA" b="1" dirty="0" smtClean="0"/>
              <a:t>ОДИН КВАРТАЛ</a:t>
            </a:r>
            <a:r>
              <a:rPr lang="uk-UA" dirty="0" smtClean="0"/>
              <a:t>, </a:t>
            </a:r>
            <a:r>
              <a:rPr lang="uk-UA" dirty="0"/>
              <a:t>який передує місяцю, що є попереднім до місяця звернення за наданням соціальних послуг, не перевищує </a:t>
            </a:r>
            <a:r>
              <a:rPr lang="uk-UA" b="1" dirty="0" smtClean="0"/>
              <a:t>ДВОХ ПРОЖИТКОВИХ МІНІМУМІВ</a:t>
            </a:r>
            <a:r>
              <a:rPr lang="uk-UA" dirty="0" smtClean="0"/>
              <a:t> </a:t>
            </a:r>
            <a:r>
              <a:rPr lang="uk-UA" dirty="0"/>
              <a:t>для відповідної категорії осіб. Середньомісячний сукупний дохід особи визначається шляхом автоматизованого обміну наявними даними між інформаційно-комунікаційними системами органів влади, підприємств, установ, організацій та обчислюється шляхом ділення середньомісячного сукупного доходу її сім’ї на кількість членів сім’ї, які включаються до її </a:t>
            </a:r>
            <a:r>
              <a:rPr lang="uk-UA" dirty="0" smtClean="0"/>
              <a:t>складу.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799172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Прожитковий</a:t>
            </a:r>
            <a:r>
              <a:rPr lang="uk-UA" b="1" dirty="0" smtClean="0"/>
              <a:t> </a:t>
            </a:r>
            <a:r>
              <a:rPr lang="uk-UA" b="1" dirty="0">
                <a:solidFill>
                  <a:srgbClr val="002060"/>
                </a:solidFill>
              </a:rPr>
              <a:t>МІНІМУМ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sz="5100" b="1" dirty="0" smtClean="0"/>
              <a:t>Закон України від </a:t>
            </a:r>
            <a:r>
              <a:rPr lang="en-US" sz="5100" b="1" dirty="0" smtClean="0"/>
              <a:t>03.12.2025 </a:t>
            </a:r>
            <a:r>
              <a:rPr lang="en-US" sz="5100" b="1" dirty="0"/>
              <a:t>№ 4695-IX </a:t>
            </a:r>
            <a:r>
              <a:rPr lang="uk-UA" sz="5100" b="1" dirty="0" smtClean="0"/>
              <a:t>«Про Державний бюджет України на 2026 рік»</a:t>
            </a:r>
          </a:p>
          <a:p>
            <a:pPr marL="0" indent="0">
              <a:buNone/>
            </a:pPr>
            <a:r>
              <a:rPr lang="uk-UA" sz="3300" b="1" dirty="0" smtClean="0"/>
              <a:t>Стаття 7. </a:t>
            </a:r>
            <a:r>
              <a:rPr lang="uk-UA" sz="3300" dirty="0" smtClean="0"/>
              <a:t>Установити з 1 січня 2026 року прожитковий мінімум на одну особу в розрахунку на місяць у розмірі 3209 гривень, а для основних соціальних і демографічних груп населення:</a:t>
            </a:r>
          </a:p>
          <a:p>
            <a:pPr marL="0" indent="0">
              <a:buNone/>
            </a:pPr>
            <a:r>
              <a:rPr lang="uk-UA" sz="3300" dirty="0" smtClean="0"/>
              <a:t>дітей віком до 6 років - 2817 гривень;</a:t>
            </a:r>
          </a:p>
          <a:p>
            <a:pPr marL="0" indent="0">
              <a:buNone/>
            </a:pPr>
            <a:r>
              <a:rPr lang="uk-UA" sz="3300" dirty="0" smtClean="0"/>
              <a:t>дітей віком від 6 до 18 років - 3512 гривень;</a:t>
            </a:r>
          </a:p>
          <a:p>
            <a:pPr marL="0" indent="0">
              <a:buNone/>
            </a:pPr>
            <a:r>
              <a:rPr lang="uk-UA" sz="3300" dirty="0" smtClean="0"/>
              <a:t>працездатних осіб - 3328 гривень;</a:t>
            </a:r>
          </a:p>
          <a:p>
            <a:pPr marL="0" indent="0">
              <a:buNone/>
            </a:pPr>
            <a:r>
              <a:rPr lang="uk-UA" sz="3300" dirty="0" smtClean="0"/>
              <a:t>працездатних осіб, який застосовується для визначення базового розміру посадового окладу судді, посадового окладу прокурора окружної прокуратури, посадових окладів працівників інших державних органів, оплата праці яких регулюється спеціальними законами, а також працівників податкових і митних органів, - на рівні, встановленому для відповідного державного органу станом на 31 грудня 2025 року;</a:t>
            </a:r>
          </a:p>
          <a:p>
            <a:pPr marL="0" indent="0">
              <a:buNone/>
            </a:pPr>
            <a:r>
              <a:rPr lang="uk-UA" sz="3300" dirty="0" smtClean="0"/>
              <a:t>осіб, які втратили працездатність, - 2595 гривень;</a:t>
            </a:r>
          </a:p>
          <a:p>
            <a:pPr marL="0" indent="0">
              <a:buNone/>
            </a:pPr>
            <a:r>
              <a:rPr lang="uk-UA" sz="3300" dirty="0" smtClean="0"/>
              <a:t>осіб, які втратили працездатність, який застосовується для визначення розміру доплати за проживання на територіях радіоактивного забруднення за рішеннями суду, - 1600 гривень.</a:t>
            </a:r>
            <a:endParaRPr lang="uk-UA" sz="3300" dirty="0"/>
          </a:p>
        </p:txBody>
      </p:sp>
    </p:spTree>
    <p:extLst>
      <p:ext uri="{BB962C8B-B14F-4D97-AF65-F5344CB8AC3E}">
        <p14:creationId xmlns:p14="http://schemas.microsoft.com/office/powerpoint/2010/main" val="469742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Система надання соціальних послуг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200" dirty="0"/>
              <a:t>правова </a:t>
            </a:r>
            <a:r>
              <a:rPr lang="uk-UA" sz="3200" dirty="0" smtClean="0"/>
              <a:t>основа</a:t>
            </a:r>
          </a:p>
          <a:p>
            <a:pPr marL="0" indent="0" algn="ctr">
              <a:buNone/>
            </a:pPr>
            <a:r>
              <a:rPr lang="uk-UA" sz="3200" dirty="0" smtClean="0"/>
              <a:t>принципи</a:t>
            </a:r>
          </a:p>
          <a:p>
            <a:pPr marL="0" indent="0" algn="ctr">
              <a:buNone/>
            </a:pPr>
            <a:r>
              <a:rPr lang="uk-UA" sz="3200" dirty="0" smtClean="0"/>
              <a:t>способи </a:t>
            </a:r>
            <a:r>
              <a:rPr lang="uk-UA" sz="3200" dirty="0"/>
              <a:t>і </a:t>
            </a:r>
            <a:r>
              <a:rPr lang="uk-UA" sz="3200" dirty="0" smtClean="0"/>
              <a:t>форми надання </a:t>
            </a:r>
            <a:r>
              <a:rPr lang="uk-UA" sz="3200" dirty="0"/>
              <a:t>соціальних </a:t>
            </a:r>
            <a:r>
              <a:rPr lang="uk-UA" sz="3200" dirty="0" smtClean="0"/>
              <a:t>послуг</a:t>
            </a:r>
          </a:p>
          <a:p>
            <a:pPr marL="0" indent="0" algn="ctr">
              <a:buNone/>
            </a:pPr>
            <a:r>
              <a:rPr lang="uk-UA" sz="3200" dirty="0" smtClean="0"/>
              <a:t>сукупність </a:t>
            </a:r>
            <a:r>
              <a:rPr lang="uk-UA" sz="3200" dirty="0"/>
              <a:t>суб’єктів, що взаємодіють на всіх етапах організації надання соціальних послуг</a:t>
            </a:r>
          </a:p>
        </p:txBody>
      </p:sp>
    </p:spTree>
    <p:extLst>
      <p:ext uri="{BB962C8B-B14F-4D97-AF65-F5344CB8AC3E}">
        <p14:creationId xmlns:p14="http://schemas.microsoft.com/office/powerpoint/2010/main" val="2425028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Суб’єкти системи надання соціальних послуг 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dirty="0"/>
              <a:t>1) уповноважені органи у сфері надання соціальних послуг;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2) бюджетна установа, яка організовує та здійснює закупівлю соціальних послуг за рахунок коштів державного бюджету у випадках та порядку, встановлених Кабінетом Міністрів України;</a:t>
            </a:r>
          </a:p>
          <a:p>
            <a:pPr marL="0" indent="0">
              <a:buNone/>
            </a:pPr>
            <a:r>
              <a:rPr lang="uk-UA" dirty="0"/>
              <a:t>3) отримувачі соціальних послуг;</a:t>
            </a:r>
          </a:p>
          <a:p>
            <a:pPr marL="0" indent="0">
              <a:buNone/>
            </a:pPr>
            <a:r>
              <a:rPr lang="uk-UA" dirty="0"/>
              <a:t>4) надавачі соціальних послуг;</a:t>
            </a:r>
          </a:p>
          <a:p>
            <a:pPr marL="0" indent="0">
              <a:buNone/>
            </a:pPr>
            <a:r>
              <a:rPr lang="uk-UA" dirty="0"/>
              <a:t>5) об’єднання працівників системи надання соціальних послуг;</a:t>
            </a:r>
          </a:p>
          <a:p>
            <a:pPr marL="0" indent="0">
              <a:buNone/>
            </a:pPr>
            <a:r>
              <a:rPr lang="uk-UA" dirty="0"/>
              <a:t>6) об’єднання надавачів соціальних послуг;</a:t>
            </a:r>
          </a:p>
          <a:p>
            <a:pPr marL="0" indent="0">
              <a:buNone/>
            </a:pPr>
            <a:r>
              <a:rPr lang="uk-UA" dirty="0"/>
              <a:t>7) об’єднання отримувачів соціальних послуг.</a:t>
            </a:r>
          </a:p>
        </p:txBody>
      </p:sp>
    </p:spTree>
    <p:extLst>
      <p:ext uri="{BB962C8B-B14F-4D97-AF65-F5344CB8AC3E}">
        <p14:creationId xmlns:p14="http://schemas.microsoft.com/office/powerpoint/2010/main" val="3883139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уповноважені органи у сфері надання соціальних послуг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dirty="0"/>
              <a:t>1) центральний орган виконавчої влади, що забезпечує формування державної політики у сфері соціального захисту населення;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2) центральний орган виконавчої влади, що реалізує державну політику у сфері державного нагляду (контролю) за дотриманням вимог законодавства під час надання соціальних послуг і соціальної підтримки;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3) Рада міністрів Автономної Республіки Крим, обласні, Київська та Севастопольська міські державні адміністрації;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4) районні у містах Києві та Севастополі державні адміністрації, виконавчі органи сільських, селищних, міських, районних у містах (у разі їх утворення) рад.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094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отримувачі соціальних послуг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4000" dirty="0"/>
              <a:t>особи/сім’ї, які належать до вразливих груп населення та/або перебувають у складних життєвих обставинах, яким надаються соціальні послуги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20654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вразливі</a:t>
            </a:r>
            <a:r>
              <a:rPr lang="uk-UA" dirty="0" smtClean="0"/>
              <a:t> </a:t>
            </a:r>
            <a:r>
              <a:rPr lang="uk-UA" b="1" dirty="0">
                <a:solidFill>
                  <a:srgbClr val="002060"/>
                </a:solidFill>
              </a:rPr>
              <a:t>групи</a:t>
            </a:r>
            <a:r>
              <a:rPr lang="uk-UA" dirty="0" smtClean="0"/>
              <a:t> </a:t>
            </a:r>
            <a:r>
              <a:rPr lang="uk-UA" b="1" dirty="0">
                <a:solidFill>
                  <a:srgbClr val="002060"/>
                </a:solidFill>
              </a:rPr>
              <a:t>населення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600" dirty="0"/>
              <a:t>особи/сім’ї, які мають найвищий ризик потрапляння у складні життєві обставини через вплив несприятливих зовнішніх та/або внутрішніх чинників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18020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002060"/>
                </a:solidFill>
              </a:rPr>
              <a:t>соціальні послуги </a:t>
            </a:r>
            <a:endParaRPr lang="uk-UA" sz="4800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dirty="0" smtClean="0"/>
              <a:t>дії, спрямовані на </a:t>
            </a:r>
            <a:r>
              <a:rPr lang="uk-UA" sz="4000" b="1" dirty="0" smtClean="0"/>
              <a:t>ПРОФІЛАКТИКУ</a:t>
            </a:r>
            <a:r>
              <a:rPr lang="uk-UA" sz="4000" dirty="0" smtClean="0"/>
              <a:t> складних життєвих обставин, </a:t>
            </a:r>
            <a:r>
              <a:rPr lang="uk-UA" sz="4000" b="1" dirty="0" smtClean="0"/>
              <a:t>ПОДОЛАННЯ</a:t>
            </a:r>
            <a:r>
              <a:rPr lang="uk-UA" sz="4000" dirty="0" smtClean="0"/>
              <a:t> таких обставин або </a:t>
            </a:r>
            <a:r>
              <a:rPr lang="uk-UA" sz="4000" b="1" dirty="0" smtClean="0"/>
              <a:t>МІНІМІЗАЦІЮ </a:t>
            </a:r>
            <a:r>
              <a:rPr lang="uk-UA" sz="4000" dirty="0" smtClean="0"/>
              <a:t>їх негативних наслідків для осіб/сімей, які в них перебувають</a:t>
            </a:r>
          </a:p>
          <a:p>
            <a:pPr lvl="8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70521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Надавачі </a:t>
            </a:r>
            <a:r>
              <a:rPr lang="uk-UA" b="1" dirty="0">
                <a:solidFill>
                  <a:srgbClr val="002060"/>
                </a:solidFill>
              </a:rPr>
              <a:t>соціальних послуг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dirty="0" smtClean="0"/>
              <a:t>юридичні </a:t>
            </a:r>
            <a:r>
              <a:rPr lang="uk-UA" sz="2800" dirty="0"/>
              <a:t>та фізичні особи, у тому числі фізичні особи - підприємці, внесені до Реєстру надавачів та отримувачів соціальних послуг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sz="2800" dirty="0" smtClean="0"/>
              <a:t>Надавачем соціальних послуг може бути фізична особа або юридична особа </a:t>
            </a:r>
            <a:r>
              <a:rPr lang="uk-UA" sz="2800" b="1" dirty="0" smtClean="0"/>
              <a:t>незалежно від форми власності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037574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5575" y="596198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Класифікація та типи соціальних послуг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dirty="0"/>
              <a:t>С</a:t>
            </a:r>
            <a:r>
              <a:rPr lang="uk-UA" dirty="0" smtClean="0"/>
              <a:t>оціальні </a:t>
            </a:r>
            <a:r>
              <a:rPr lang="uk-UA" dirty="0"/>
              <a:t>послуги поділяються на послуги, спрямовані на: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1) </a:t>
            </a:r>
            <a:r>
              <a:rPr lang="uk-UA" b="1" dirty="0"/>
              <a:t>соціальну профілактику</a:t>
            </a:r>
            <a:r>
              <a:rPr lang="uk-UA" dirty="0"/>
              <a:t> – запобігання виникненню складних життєвих обставин та/або потраплянню особи/сім’ї в такі обставини;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2) </a:t>
            </a:r>
            <a:r>
              <a:rPr lang="uk-UA" b="1" dirty="0"/>
              <a:t>соціальну підтримку</a:t>
            </a:r>
            <a:r>
              <a:rPr lang="uk-UA" dirty="0"/>
              <a:t> – сприяння подоланню особою/сім’єю складних життєвих обставин;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3) </a:t>
            </a:r>
            <a:r>
              <a:rPr lang="uk-UA" b="1" dirty="0"/>
              <a:t>соціальне обслуговування</a:t>
            </a:r>
            <a:r>
              <a:rPr lang="uk-UA" dirty="0"/>
              <a:t> – мінімізацію для особи/сім’ї негативних наслідків складних життєвих обставин, підтримку їх життєдіяльності, соціального статусу та включення у громаду.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202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5575" y="596198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За типами соціальні послуги поділяються на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/>
              <a:t>І. Прості соціальні послуги</a:t>
            </a:r>
            <a:r>
              <a:rPr lang="uk-UA" sz="2800" dirty="0" smtClean="0"/>
              <a:t>, що складаються з одного/декількох заходів, які необхідно здійснити для надання таких послуг, та не передбачають постійної та систематичної взаємодії фахівців з отримувачем соціальних послуг. Прості соціальні послуги можуть бути складовою комплексної (складної) послуги.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268245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5575" y="596198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За типами соціальні послуги поділяються на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/>
              <a:t>ІІ</a:t>
            </a:r>
            <a:r>
              <a:rPr lang="uk-UA" sz="2800" b="1" dirty="0"/>
              <a:t>. </a:t>
            </a:r>
            <a:r>
              <a:rPr lang="uk-UA" sz="2800" b="1" dirty="0" smtClean="0"/>
              <a:t>Комплексні </a:t>
            </a:r>
            <a:r>
              <a:rPr lang="uk-UA" sz="2800" b="1" dirty="0"/>
              <a:t>(складні) соціальні послуги, </a:t>
            </a:r>
            <a:r>
              <a:rPr lang="uk-UA" sz="2800" dirty="0"/>
              <a:t>що складаються з сукупності заходів, об’єднаних єдиною метою, у межах яких формується індивідуальний набір таких заходів залежно від потреб отримувача соціальної послуги, який передбачає постійну та систематичну взаємодію фахівців з отримувачем соціальних послуг</a:t>
            </a:r>
            <a:endParaRPr lang="uk-UA" sz="2800" dirty="0" smtClean="0"/>
          </a:p>
        </p:txBody>
      </p:sp>
    </p:spTree>
    <p:extLst>
      <p:ext uri="{BB962C8B-B14F-4D97-AF65-F5344CB8AC3E}">
        <p14:creationId xmlns:p14="http://schemas.microsoft.com/office/powerpoint/2010/main" val="29579810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5575" y="596198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За типами соціальні послуги поділяються на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/>
              <a:t>ІІІ</a:t>
            </a:r>
            <a:r>
              <a:rPr lang="uk-UA" sz="2800" b="1" dirty="0"/>
              <a:t>. Комплексні спеціалізовані соціальні послуги, </a:t>
            </a:r>
            <a:r>
              <a:rPr lang="uk-UA" sz="2800" dirty="0"/>
              <a:t>що надаються певній категорії отримувачів соціальних послуг (ВІЛ-інфікованим особам, особам із залежністю від психотропних речовин, іншими видами залежності та проявами залежної (адиктивної) поведінки, особам, які постраждали від торгівлі людьми, біженцям, особам із психічними розладами та іншим)</a:t>
            </a:r>
            <a:endParaRPr lang="uk-UA" sz="2800" dirty="0" smtClean="0"/>
          </a:p>
        </p:txBody>
      </p:sp>
    </p:spTree>
    <p:extLst>
      <p:ext uri="{BB962C8B-B14F-4D97-AF65-F5344CB8AC3E}">
        <p14:creationId xmlns:p14="http://schemas.microsoft.com/office/powerpoint/2010/main" val="27836812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5575" y="596198"/>
            <a:ext cx="826655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Залежно від місця надання соціальні послуги поділяються на послуги, що надаються: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uk-UA" sz="2400" b="1" dirty="0" smtClean="0"/>
          </a:p>
          <a:p>
            <a:pPr marL="0" indent="0" algn="just">
              <a:buNone/>
            </a:pPr>
            <a:r>
              <a:rPr lang="uk-UA" sz="2400" dirty="0" smtClean="0"/>
              <a:t>1) за місцем проживання/перебування отримувача соціальних послуг (вдома);</a:t>
            </a:r>
          </a:p>
          <a:p>
            <a:pPr marL="0" indent="0" algn="just">
              <a:buNone/>
            </a:pPr>
            <a:r>
              <a:rPr lang="uk-UA" sz="2400" dirty="0" smtClean="0"/>
              <a:t>2) у приміщенні надавача соціальних послуг:</a:t>
            </a:r>
          </a:p>
          <a:p>
            <a:pPr marL="0" indent="0" algn="just">
              <a:buNone/>
            </a:pPr>
            <a:r>
              <a:rPr lang="uk-UA" sz="2400" b="1" dirty="0" smtClean="0"/>
              <a:t>стаціонарно</a:t>
            </a:r>
            <a:r>
              <a:rPr lang="uk-UA" sz="2400" dirty="0" smtClean="0"/>
              <a:t> ‒ в умовах цілодобового перебування (проживання) отримувача соціальної послуги із забезпеченням харчуванням та умовами для проживання;</a:t>
            </a:r>
          </a:p>
          <a:p>
            <a:pPr marL="0" indent="0" algn="just">
              <a:buNone/>
            </a:pPr>
            <a:r>
              <a:rPr lang="uk-UA" sz="2400" b="1" dirty="0" smtClean="0"/>
              <a:t>напівстаціонарно</a:t>
            </a:r>
            <a:r>
              <a:rPr lang="uk-UA" sz="2400" dirty="0" smtClean="0"/>
              <a:t> ‒ протягом визначеного часу доби з умовами для нічного або денного перебування;</a:t>
            </a:r>
          </a:p>
          <a:p>
            <a:pPr marL="0" indent="0" algn="just">
              <a:buNone/>
            </a:pPr>
            <a:endParaRPr lang="uk-UA" sz="2800" dirty="0" smtClean="0"/>
          </a:p>
        </p:txBody>
      </p:sp>
    </p:spTree>
    <p:extLst>
      <p:ext uri="{BB962C8B-B14F-4D97-AF65-F5344CB8AC3E}">
        <p14:creationId xmlns:p14="http://schemas.microsoft.com/office/powerpoint/2010/main" val="14417800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5575" y="596198"/>
            <a:ext cx="826655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Залежно від місця надання соціальні послуги поділяються на послуги, що надаються: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dirty="0" smtClean="0"/>
              <a:t>3) за місцем перебування отримувача соціальних послуг поза межами місця проживання та приміщення надавача соціальних послуг, у тому числі на вулиці та дистанційно (онлайн);</a:t>
            </a:r>
          </a:p>
          <a:p>
            <a:pPr marL="0" indent="0" algn="just">
              <a:buNone/>
            </a:pPr>
            <a:r>
              <a:rPr lang="uk-UA" sz="2400" dirty="0" smtClean="0"/>
              <a:t>4) за місцем роботи отримувача соціальних послуг, у тому числі під час працевлаштування на новому місці роботи.</a:t>
            </a:r>
            <a:endParaRPr lang="uk-UA" sz="2800" dirty="0" smtClean="0"/>
          </a:p>
        </p:txBody>
      </p:sp>
    </p:spTree>
    <p:extLst>
      <p:ext uri="{BB962C8B-B14F-4D97-AF65-F5344CB8AC3E}">
        <p14:creationId xmlns:p14="http://schemas.microsoft.com/office/powerpoint/2010/main" val="24654347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5575" y="596198"/>
            <a:ext cx="826655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Залежно від строку надання соціальні послуги поділяються на послуги, що надаються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r>
              <a:rPr lang="uk-UA" sz="2400" dirty="0" smtClean="0"/>
              <a:t>1) екстрено (кризово) – невідкладно (протягом доби) у зв’язку з обставинами, що загрожують життю та/або здоров’ю отримувача соціальних послуг;</a:t>
            </a:r>
          </a:p>
          <a:p>
            <a:pPr marL="0" indent="0">
              <a:buNone/>
            </a:pPr>
            <a:r>
              <a:rPr lang="uk-UA" sz="2400" dirty="0" smtClean="0"/>
              <a:t>2) постійно – не менше одного разу на місяць протягом більше одного року;</a:t>
            </a:r>
          </a:p>
          <a:p>
            <a:pPr marL="0" indent="0">
              <a:buNone/>
            </a:pPr>
            <a:r>
              <a:rPr lang="uk-UA" sz="2400" dirty="0" smtClean="0"/>
              <a:t>3) тимчасово – не менше одного разу на місяць протягом до одного року;</a:t>
            </a:r>
          </a:p>
          <a:p>
            <a:pPr marL="0" indent="0">
              <a:buNone/>
            </a:pPr>
            <a:r>
              <a:rPr lang="uk-UA" sz="2400" dirty="0" smtClean="0"/>
              <a:t>4) одноразово.</a:t>
            </a:r>
          </a:p>
          <a:p>
            <a:pPr marL="0" indent="0" algn="just">
              <a:buNone/>
            </a:pPr>
            <a:endParaRPr lang="uk-UA" sz="2800" dirty="0" smtClean="0"/>
          </a:p>
        </p:txBody>
      </p:sp>
    </p:spTree>
    <p:extLst>
      <p:ext uri="{BB962C8B-B14F-4D97-AF65-F5344CB8AC3E}">
        <p14:creationId xmlns:p14="http://schemas.microsoft.com/office/powerpoint/2010/main" val="28281769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51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655948" y="476672"/>
            <a:ext cx="8136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6000" b="1" dirty="0" smtClean="0">
              <a:solidFill>
                <a:srgbClr val="0070C0"/>
              </a:solidFill>
            </a:endParaRPr>
          </a:p>
          <a:p>
            <a:pPr algn="ctr"/>
            <a:endParaRPr lang="uk-UA" sz="6000" b="1" dirty="0">
              <a:solidFill>
                <a:srgbClr val="0070C0"/>
              </a:solidFill>
            </a:endParaRPr>
          </a:p>
          <a:p>
            <a:pPr algn="ctr"/>
            <a:r>
              <a:rPr lang="uk-UA" sz="6000" b="1" dirty="0" smtClean="0">
                <a:solidFill>
                  <a:srgbClr val="0070C0"/>
                </a:solidFill>
              </a:rPr>
              <a:t>Дякую за увагу!!!</a:t>
            </a:r>
          </a:p>
          <a:p>
            <a:pPr algn="ctr"/>
            <a:endParaRPr lang="uk-UA" sz="6000" b="1" dirty="0">
              <a:solidFill>
                <a:srgbClr val="0070C0"/>
              </a:solidFill>
            </a:endParaRPr>
          </a:p>
          <a:p>
            <a:pPr algn="ctr"/>
            <a:r>
              <a:rPr lang="uk-UA" sz="6000" b="1" dirty="0" smtClean="0">
                <a:solidFill>
                  <a:srgbClr val="0070C0"/>
                </a:solidFill>
                <a:sym typeface="Wingdings" pitchFamily="2" charset="2"/>
              </a:rPr>
              <a:t></a:t>
            </a:r>
            <a:endParaRPr lang="uk-UA" sz="6000" b="1" dirty="0" smtClean="0">
              <a:solidFill>
                <a:srgbClr val="0070C0"/>
              </a:solidFill>
            </a:endParaRPr>
          </a:p>
          <a:p>
            <a:endParaRPr lang="ru-RU" sz="4800" dirty="0"/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655704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solidFill>
                  <a:srgbClr val="002060"/>
                </a:solidFill>
              </a:rPr>
              <a:t>Базові соціальні послуги </a:t>
            </a:r>
            <a:endParaRPr lang="uk-UA" sz="4800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4000" dirty="0"/>
              <a:t>соціальні послуги, надання яких отримувачам соціальних послуг відповідно до цього Закону забезпечується Київською та Севастопольською міськими державними адміністраціями, районними у містах Києві та Севастополі державними адміністраціями, а також виконавчими органами сільських, селищних, міських, районних у містах (у разі їх утворення) рад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851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Основні цілі надання соціальних послуг 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 smtClean="0"/>
              <a:t>1) профілактика складних життєвих обставин;</a:t>
            </a:r>
          </a:p>
          <a:p>
            <a:pPr marL="0" indent="0">
              <a:buNone/>
            </a:pPr>
            <a:r>
              <a:rPr lang="uk-UA" sz="4000" dirty="0" smtClean="0"/>
              <a:t>2) подолання складних життєвих обставин;</a:t>
            </a:r>
          </a:p>
          <a:p>
            <a:pPr marL="0" indent="0">
              <a:buNone/>
            </a:pPr>
            <a:r>
              <a:rPr lang="uk-UA" sz="4000" dirty="0" smtClean="0"/>
              <a:t>3) мінімізація негативних наслідків складних життєвих обставин.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1492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складні життєві обставини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dirty="0" smtClean="0"/>
              <a:t>обставини, що негативно впливають на життя, стан здоров’я та розвиток особи, функціонування сім’ї, які особа/сім’я не може подолати самостійно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232837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Чинники, що можуть зумовити складні життєві обставини: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sz="4000" dirty="0"/>
              <a:t>а) похилий вік;</a:t>
            </a:r>
          </a:p>
          <a:p>
            <a:pPr marL="0" indent="0">
              <a:buNone/>
            </a:pPr>
            <a:r>
              <a:rPr lang="uk-UA" sz="4000" dirty="0"/>
              <a:t>б) часткова або повна втрата рухової активності, пам’яті;</a:t>
            </a:r>
          </a:p>
          <a:p>
            <a:pPr marL="0" indent="0">
              <a:buNone/>
            </a:pPr>
            <a:r>
              <a:rPr lang="uk-UA" sz="4000" dirty="0"/>
              <a:t>в) невиліковні хвороби, хвороби, що потребують тривалого лікування;</a:t>
            </a:r>
          </a:p>
          <a:p>
            <a:pPr marL="0" indent="0">
              <a:buNone/>
            </a:pPr>
            <a:r>
              <a:rPr lang="uk-UA" sz="4000" dirty="0" smtClean="0"/>
              <a:t>г) психічні та поведінкові розлади, у тому числі пов’язані із вживанням психоактивних речовин, іншими видами залежності та проявами залежної (адиктивної) поведінки</a:t>
            </a:r>
            <a:r>
              <a:rPr lang="uk-UA" sz="4000" dirty="0" smtClean="0"/>
              <a:t>;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734755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Чинники, що можуть зумовити складні життєві обставини </a:t>
            </a:r>
            <a:r>
              <a:rPr lang="uk-UA" sz="1600" b="1" dirty="0" smtClean="0">
                <a:solidFill>
                  <a:srgbClr val="002060"/>
                </a:solidFill>
              </a:rPr>
              <a:t>(продовження):</a:t>
            </a:r>
            <a:endParaRPr lang="uk-UA" sz="1600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/>
              <a:t>ґ) інвалідність;</a:t>
            </a:r>
          </a:p>
          <a:p>
            <a:pPr marL="0" indent="0">
              <a:buNone/>
            </a:pPr>
            <a:r>
              <a:rPr lang="uk-UA" sz="4000" dirty="0"/>
              <a:t>д) бездомність;</a:t>
            </a:r>
          </a:p>
          <a:p>
            <a:pPr marL="0" indent="0">
              <a:buNone/>
            </a:pPr>
            <a:r>
              <a:rPr lang="uk-UA" sz="4000" dirty="0"/>
              <a:t>е) безробіття;</a:t>
            </a:r>
          </a:p>
          <a:p>
            <a:pPr marL="0" indent="0">
              <a:buNone/>
            </a:pPr>
            <a:r>
              <a:rPr lang="uk-UA" sz="4000" dirty="0"/>
              <a:t>є) малозабезпеченість особи;</a:t>
            </a:r>
          </a:p>
        </p:txBody>
      </p:sp>
    </p:spTree>
    <p:extLst>
      <p:ext uri="{BB962C8B-B14F-4D97-AF65-F5344CB8AC3E}">
        <p14:creationId xmlns:p14="http://schemas.microsoft.com/office/powerpoint/2010/main" val="2383816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Чинники, що можуть зумовити складні життєві обставини </a:t>
            </a:r>
            <a:r>
              <a:rPr lang="uk-UA" sz="1600" b="1" dirty="0">
                <a:solidFill>
                  <a:srgbClr val="002060"/>
                </a:solidFill>
              </a:rPr>
              <a:t>(продовження):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sz="4000" dirty="0"/>
              <a:t>ж) поведінкові розлади у дітей через розлучення батьків;</a:t>
            </a:r>
          </a:p>
          <a:p>
            <a:pPr marL="0" indent="0">
              <a:buNone/>
            </a:pPr>
            <a:r>
              <a:rPr lang="uk-UA" sz="4000" dirty="0"/>
              <a:t>з) ухилення батьками або особами, які їх замінюють, від виконання своїх обов’язків із виховання дитини;</a:t>
            </a:r>
          </a:p>
          <a:p>
            <a:pPr marL="0" indent="0">
              <a:buNone/>
            </a:pPr>
            <a:r>
              <a:rPr lang="uk-UA" sz="4000" dirty="0"/>
              <a:t>и) втрата соціальних зв’язків, у тому числі під час перебування в місцях позбавлення волі;</a:t>
            </a:r>
          </a:p>
          <a:p>
            <a:pPr marL="0" indent="0">
              <a:buNone/>
            </a:pPr>
            <a:r>
              <a:rPr lang="uk-UA" sz="4000" dirty="0"/>
              <a:t>і) жорстоке поводження з дитиною;</a:t>
            </a:r>
          </a:p>
        </p:txBody>
      </p:sp>
    </p:spTree>
    <p:extLst>
      <p:ext uri="{BB962C8B-B14F-4D97-AF65-F5344CB8AC3E}">
        <p14:creationId xmlns:p14="http://schemas.microsoft.com/office/powerpoint/2010/main" val="1713499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4" y="548680"/>
            <a:ext cx="8266552" cy="1152128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</a:rPr>
              <a:t>Чинники, що можуть зумовити складні життєві обставини </a:t>
            </a:r>
            <a:r>
              <a:rPr lang="uk-UA" sz="1600" b="1" dirty="0">
                <a:solidFill>
                  <a:srgbClr val="002060"/>
                </a:solidFill>
              </a:rPr>
              <a:t>(продовження):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09903" y="1700808"/>
            <a:ext cx="8266553" cy="48579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dirty="0" smtClean="0"/>
              <a:t>ї) насильство за ознакою статі;</a:t>
            </a:r>
          </a:p>
          <a:p>
            <a:pPr marL="0" indent="0">
              <a:buNone/>
            </a:pPr>
            <a:r>
              <a:rPr lang="uk-UA" sz="3200" dirty="0" smtClean="0"/>
              <a:t>й) домашнє насильство;</a:t>
            </a:r>
          </a:p>
          <a:p>
            <a:pPr marL="0" indent="0">
              <a:buNone/>
            </a:pPr>
            <a:r>
              <a:rPr lang="uk-UA" sz="3200" dirty="0" smtClean="0"/>
              <a:t>к) потрапляння в ситуацію торгівлі </a:t>
            </a:r>
            <a:r>
              <a:rPr lang="uk-UA" sz="3200" dirty="0" smtClean="0"/>
              <a:t>людьми;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0748305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556</TotalTime>
  <Words>1422</Words>
  <Application>Microsoft Office PowerPoint</Application>
  <PresentationFormat>Экран (4:3)</PresentationFormat>
  <Paragraphs>112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Century Gothic</vt:lpstr>
      <vt:lpstr>Wingdings</vt:lpstr>
      <vt:lpstr>Wingdings 3</vt:lpstr>
      <vt:lpstr>Сектор</vt:lpstr>
      <vt:lpstr>послуги: права сторін та їх захист</vt:lpstr>
      <vt:lpstr>соціальні послуги </vt:lpstr>
      <vt:lpstr>Базові соціальні послуги </vt:lpstr>
      <vt:lpstr>Основні цілі надання соціальних послуг </vt:lpstr>
      <vt:lpstr>складні життєві обставини</vt:lpstr>
      <vt:lpstr>Чинники, що можуть зумовити складні життєві обставини:</vt:lpstr>
      <vt:lpstr>Чинники, що можуть зумовити складні життєві обставини (продовження):</vt:lpstr>
      <vt:lpstr>Чинники, що можуть зумовити складні життєві обставини (продовження):</vt:lpstr>
      <vt:lpstr>Чинники, що можуть зумовити складні життєві обставини (продовження):</vt:lpstr>
      <vt:lpstr>Чинники, що можуть зумовити складні життєві обставини (продовження):</vt:lpstr>
      <vt:lpstr>Значення понять:</vt:lpstr>
      <vt:lpstr>Похилий вік</vt:lpstr>
      <vt:lpstr>малозабезпечена особа </vt:lpstr>
      <vt:lpstr>Прожитковий МІНІМУМ</vt:lpstr>
      <vt:lpstr>Система надання соціальних послуг</vt:lpstr>
      <vt:lpstr>Суб’єкти системи надання соціальних послуг </vt:lpstr>
      <vt:lpstr>уповноважені органи у сфері надання соціальних послуг</vt:lpstr>
      <vt:lpstr>отримувачі соціальних послуг</vt:lpstr>
      <vt:lpstr>вразливі групи населення</vt:lpstr>
      <vt:lpstr>Надавачі соціальних послуг</vt:lpstr>
      <vt:lpstr>Класифікація та типи соціальних послуг</vt:lpstr>
      <vt:lpstr>За типами соціальні послуги поділяються на</vt:lpstr>
      <vt:lpstr>За типами соціальні послуги поділяються на</vt:lpstr>
      <vt:lpstr>За типами соціальні послуги поділяються на</vt:lpstr>
      <vt:lpstr>Залежно від місця надання соціальні послуги поділяються на послуги, що надаються:</vt:lpstr>
      <vt:lpstr>Залежно від місця надання соціальні послуги поділяються на послуги, що надаються:</vt:lpstr>
      <vt:lpstr>Залежно від строку надання соціальні послуги поділяються на послуги, що надаються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Инна</cp:lastModifiedBy>
  <cp:revision>61</cp:revision>
  <cp:lastPrinted>2019-03-06T10:54:58Z</cp:lastPrinted>
  <dcterms:created xsi:type="dcterms:W3CDTF">2019-03-06T08:46:50Z</dcterms:created>
  <dcterms:modified xsi:type="dcterms:W3CDTF">2026-04-07T18:44:18Z</dcterms:modified>
</cp:coreProperties>
</file>