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74" r:id="rId9"/>
    <p:sldId id="263" r:id="rId10"/>
    <p:sldId id="261" r:id="rId11"/>
    <p:sldId id="266" r:id="rId12"/>
    <p:sldId id="272" r:id="rId13"/>
    <p:sldId id="273" r:id="rId14"/>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5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5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7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7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76" name="PlaceHolder 2"/>
          <p:cNvSpPr>
            <a:spLocks noGrp="1"/>
          </p:cNvSpPr>
          <p:nvPr>
            <p:ph type="body"/>
          </p:nvPr>
        </p:nvSpPr>
        <p:spPr>
          <a:xfrm>
            <a:off x="45720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77" name="PlaceHolder 3"/>
          <p:cNvSpPr>
            <a:spLocks noGrp="1"/>
          </p:cNvSpPr>
          <p:nvPr>
            <p:ph type="body"/>
          </p:nvPr>
        </p:nvSpPr>
        <p:spPr>
          <a:xfrm>
            <a:off x="323964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78" name="PlaceHolder 4"/>
          <p:cNvSpPr>
            <a:spLocks noGrp="1"/>
          </p:cNvSpPr>
          <p:nvPr>
            <p:ph type="body"/>
          </p:nvPr>
        </p:nvSpPr>
        <p:spPr>
          <a:xfrm>
            <a:off x="602208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79" name="PlaceHolder 5"/>
          <p:cNvSpPr>
            <a:spLocks noGrp="1"/>
          </p:cNvSpPr>
          <p:nvPr>
            <p:ph type="body"/>
          </p:nvPr>
        </p:nvSpPr>
        <p:spPr>
          <a:xfrm>
            <a:off x="45720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80" name="PlaceHolder 6"/>
          <p:cNvSpPr>
            <a:spLocks noGrp="1"/>
          </p:cNvSpPr>
          <p:nvPr>
            <p:ph type="body"/>
          </p:nvPr>
        </p:nvSpPr>
        <p:spPr>
          <a:xfrm>
            <a:off x="323964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81" name="PlaceHolder 7"/>
          <p:cNvSpPr>
            <a:spLocks noGrp="1"/>
          </p:cNvSpPr>
          <p:nvPr>
            <p:ph type="body"/>
          </p:nvPr>
        </p:nvSpPr>
        <p:spPr>
          <a:xfrm>
            <a:off x="602208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88"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9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9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9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74680"/>
            <a:ext cx="8229240" cy="529776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9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9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9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0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0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0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0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0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0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0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1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1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1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17" name="PlaceHolder 2"/>
          <p:cNvSpPr>
            <a:spLocks noGrp="1"/>
          </p:cNvSpPr>
          <p:nvPr>
            <p:ph type="body"/>
          </p:nvPr>
        </p:nvSpPr>
        <p:spPr>
          <a:xfrm>
            <a:off x="45720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118" name="PlaceHolder 3"/>
          <p:cNvSpPr>
            <a:spLocks noGrp="1"/>
          </p:cNvSpPr>
          <p:nvPr>
            <p:ph type="body"/>
          </p:nvPr>
        </p:nvSpPr>
        <p:spPr>
          <a:xfrm>
            <a:off x="323964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119" name="PlaceHolder 4"/>
          <p:cNvSpPr>
            <a:spLocks noGrp="1"/>
          </p:cNvSpPr>
          <p:nvPr>
            <p:ph type="body"/>
          </p:nvPr>
        </p:nvSpPr>
        <p:spPr>
          <a:xfrm>
            <a:off x="6022080" y="160452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120" name="PlaceHolder 5"/>
          <p:cNvSpPr>
            <a:spLocks noGrp="1"/>
          </p:cNvSpPr>
          <p:nvPr>
            <p:ph type="body"/>
          </p:nvPr>
        </p:nvSpPr>
        <p:spPr>
          <a:xfrm>
            <a:off x="45720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121" name="PlaceHolder 6"/>
          <p:cNvSpPr>
            <a:spLocks noGrp="1"/>
          </p:cNvSpPr>
          <p:nvPr>
            <p:ph type="body"/>
          </p:nvPr>
        </p:nvSpPr>
        <p:spPr>
          <a:xfrm>
            <a:off x="323964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
        <p:nvSpPr>
          <p:cNvPr id="122" name="PlaceHolder 7"/>
          <p:cNvSpPr>
            <a:spLocks noGrp="1"/>
          </p:cNvSpPr>
          <p:nvPr>
            <p:ph type="body"/>
          </p:nvPr>
        </p:nvSpPr>
        <p:spPr>
          <a:xfrm>
            <a:off x="6022080" y="3682080"/>
            <a:ext cx="2649600" cy="1896840"/>
          </a:xfrm>
          <a:prstGeom prst="rect">
            <a:avLst/>
          </a:prstGeom>
        </p:spPr>
        <p:txBody>
          <a:bodyPr lIns="0" tIns="0" rIns="0" bIns="0">
            <a:normAutofit fontScale="88000"/>
          </a:bodyPr>
          <a:lstStyle/>
          <a:p>
            <a:endParaRPr lang="ru-RU"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ru-RU" sz="1800" b="0" strike="noStrike" spc="-1">
              <a:solidFill>
                <a:srgbClr val="000000"/>
              </a:solid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457200" y="6356520"/>
            <a:ext cx="2133360" cy="364680"/>
          </a:xfrm>
          <a:prstGeom prst="rect">
            <a:avLst/>
          </a:prstGeom>
        </p:spPr>
        <p:txBody>
          <a:bodyPr anchor="ctr">
            <a:noAutofit/>
          </a:bodyPr>
          <a:lstStyle/>
          <a:p>
            <a:pPr>
              <a:lnSpc>
                <a:spcPct val="100000"/>
              </a:lnSpc>
            </a:pPr>
            <a:fld id="{A832E34E-B520-4671-ACDF-2EB806AA0642}" type="datetime">
              <a:rPr lang="ru-RU" sz="1200" b="0" strike="noStrike" spc="-1">
                <a:solidFill>
                  <a:srgbClr val="8B8B8B"/>
                </a:solidFill>
                <a:latin typeface="Calibri"/>
              </a:rPr>
              <a:t>06.10.2023</a:t>
            </a:fld>
            <a:endParaRPr lang="ru-RU" sz="1200" b="0" strike="noStrike" spc="-1">
              <a:latin typeface="Times New Roman"/>
            </a:endParaRPr>
          </a:p>
        </p:txBody>
      </p:sp>
      <p:sp>
        <p:nvSpPr>
          <p:cNvPr id="6" name="PlaceHolder 2"/>
          <p:cNvSpPr>
            <a:spLocks noGrp="1"/>
          </p:cNvSpPr>
          <p:nvPr>
            <p:ph type="ftr"/>
          </p:nvPr>
        </p:nvSpPr>
        <p:spPr>
          <a:xfrm>
            <a:off x="3124080" y="6356520"/>
            <a:ext cx="2895120" cy="364680"/>
          </a:xfrm>
          <a:prstGeom prst="rect">
            <a:avLst/>
          </a:prstGeom>
        </p:spPr>
        <p:txBody>
          <a:bodyPr anchor="ctr">
            <a:noAutofit/>
          </a:bodyPr>
          <a:lstStyle/>
          <a:p>
            <a:endParaRPr lang="ru-RU" sz="2400" b="0" strike="noStrike" spc="-1">
              <a:latin typeface="Times New Roman"/>
            </a:endParaRPr>
          </a:p>
        </p:txBody>
      </p:sp>
      <p:sp>
        <p:nvSpPr>
          <p:cNvPr id="2" name="PlaceHolder 3"/>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BCCD5F29-0D45-4B07-B935-B7009825C47B}" type="slidenum">
              <a:rPr lang="ru-RU" sz="1200" b="0" strike="noStrike" spc="-1">
                <a:solidFill>
                  <a:srgbClr val="8B8B8B"/>
                </a:solidFill>
                <a:latin typeface="Calibri"/>
              </a:rPr>
              <a:t>‹#›</a:t>
            </a:fld>
            <a:endParaRPr lang="ru-RU" sz="1200" b="0" strike="noStrike" spc="-1">
              <a:latin typeface="Times New Roman"/>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noAutofit/>
          </a:bodyPr>
          <a:lstStyle/>
          <a:p>
            <a:r>
              <a:rPr lang="ru-RU" sz="1800" b="0" strike="noStrike" spc="-1">
                <a:solidFill>
                  <a:srgbClr val="000000"/>
                </a:solidFill>
                <a:latin typeface="Calibri"/>
              </a:rPr>
              <a:t>Для правки текста заглавия щёлкните мышью</a:t>
            </a: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solidFill>
                  <a:srgbClr val="000000"/>
                </a:solidFill>
                <a:latin typeface="Calibri"/>
              </a:rPr>
              <a:t>Для правки структуры щёлкните мышью</a:t>
            </a:r>
          </a:p>
          <a:p>
            <a:pPr marL="864000" lvl="1" indent="-324000">
              <a:spcBef>
                <a:spcPts val="1134"/>
              </a:spcBef>
              <a:buClr>
                <a:srgbClr val="000000"/>
              </a:buClr>
              <a:buSzPct val="75000"/>
              <a:buFont typeface="Symbol" charset="2"/>
              <a:buChar char=""/>
            </a:pPr>
            <a:r>
              <a:rPr lang="ru-RU" sz="2400" b="0" strike="noStrike" spc="-1">
                <a:solidFill>
                  <a:srgbClr val="000000"/>
                </a:solidFill>
                <a:latin typeface="Calibri"/>
              </a:rPr>
              <a:t>Второй уровень структуры</a:t>
            </a:r>
          </a:p>
          <a:p>
            <a:pPr marL="1296000" lvl="2" indent="-288000">
              <a:spcBef>
                <a:spcPts val="850"/>
              </a:spcBef>
              <a:buClr>
                <a:srgbClr val="000000"/>
              </a:buClr>
              <a:buSzPct val="45000"/>
              <a:buFont typeface="Wingdings" charset="2"/>
              <a:buChar char=""/>
            </a:pPr>
            <a:r>
              <a:rPr lang="ru-RU" sz="2000" b="0" strike="noStrike" spc="-1">
                <a:solidFill>
                  <a:srgbClr val="000000"/>
                </a:solidFill>
                <a:latin typeface="Calibri"/>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solidFill>
                  <a:srgbClr val="000000"/>
                </a:solidFill>
                <a:latin typeface="Calibri"/>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solidFill>
                  <a:srgbClr val="000000"/>
                </a:solidFill>
                <a:latin typeface="Calibri"/>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solidFill>
                  <a:srgbClr val="000000"/>
                </a:solidFill>
                <a:latin typeface="Calibri"/>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solidFill>
                  <a:srgbClr val="000000"/>
                </a:solidFill>
                <a:latin typeface="Calibri"/>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ru-RU" sz="4400" b="0" strike="noStrike" spc="-1">
                <a:solidFill>
                  <a:srgbClr val="000000"/>
                </a:solidFill>
                <a:latin typeface="Calibri"/>
              </a:rPr>
              <a:t>Образец заголовка</a:t>
            </a:r>
          </a:p>
        </p:txBody>
      </p:sp>
      <p:sp>
        <p:nvSpPr>
          <p:cNvPr id="42" name="PlaceHolder 2"/>
          <p:cNvSpPr>
            <a:spLocks noGrp="1"/>
          </p:cNvSpPr>
          <p:nvPr>
            <p:ph type="body"/>
          </p:nvPr>
        </p:nvSpPr>
        <p:spPr>
          <a:xfrm>
            <a:off x="457200" y="1600200"/>
            <a:ext cx="8229240" cy="4525560"/>
          </a:xfrm>
          <a:prstGeom prst="rect">
            <a:avLst/>
          </a:prstGeom>
        </p:spPr>
        <p:txBody>
          <a:bodyPr>
            <a:noAutofit/>
          </a:bodyPr>
          <a:lstStyle/>
          <a:p>
            <a:pPr marL="343080" indent="-342720">
              <a:lnSpc>
                <a:spcPct val="100000"/>
              </a:lnSpc>
              <a:spcBef>
                <a:spcPts val="641"/>
              </a:spcBef>
              <a:buClr>
                <a:srgbClr val="000000"/>
              </a:buClr>
              <a:buFont typeface="Arial"/>
              <a:buChar char="•"/>
            </a:pPr>
            <a:r>
              <a:rPr lang="ru-RU" sz="3200" b="0" strike="noStrike" spc="-1">
                <a:solidFill>
                  <a:srgbClr val="000000"/>
                </a:solidFill>
                <a:latin typeface="Calibri"/>
              </a:rPr>
              <a:t>Образец текста</a:t>
            </a:r>
          </a:p>
          <a:p>
            <a:pPr marL="743040" lvl="1" indent="-285480">
              <a:lnSpc>
                <a:spcPct val="100000"/>
              </a:lnSpc>
              <a:spcBef>
                <a:spcPts val="561"/>
              </a:spcBef>
              <a:buClr>
                <a:srgbClr val="000000"/>
              </a:buClr>
              <a:buFont typeface="Arial"/>
              <a:buChar char="–"/>
            </a:pPr>
            <a:r>
              <a:rPr lang="ru-RU" sz="2800" b="0" strike="noStrike" spc="-1">
                <a:solidFill>
                  <a:srgbClr val="000000"/>
                </a:solidFill>
                <a:latin typeface="Calibri"/>
              </a:rPr>
              <a:t>Второй уровень</a:t>
            </a:r>
          </a:p>
          <a:p>
            <a:pPr marL="1143000" lvl="2" indent="-228240">
              <a:lnSpc>
                <a:spcPct val="100000"/>
              </a:lnSpc>
              <a:spcBef>
                <a:spcPts val="479"/>
              </a:spcBef>
              <a:buClr>
                <a:srgbClr val="000000"/>
              </a:buClr>
              <a:buFont typeface="Arial"/>
              <a:buChar char="•"/>
            </a:pPr>
            <a:r>
              <a:rPr lang="ru-RU" sz="2400" b="0" strike="noStrike" spc="-1">
                <a:solidFill>
                  <a:srgbClr val="000000"/>
                </a:solidFill>
                <a:latin typeface="Calibri"/>
              </a:rPr>
              <a:t>Третий уровень</a:t>
            </a:r>
          </a:p>
          <a:p>
            <a:pPr marL="1600200" lvl="3" indent="-228240">
              <a:lnSpc>
                <a:spcPct val="100000"/>
              </a:lnSpc>
              <a:spcBef>
                <a:spcPts val="400"/>
              </a:spcBef>
              <a:buClr>
                <a:srgbClr val="000000"/>
              </a:buClr>
              <a:buFont typeface="Arial"/>
              <a:buChar char="–"/>
            </a:pPr>
            <a:r>
              <a:rPr lang="ru-RU" sz="2000" b="0" strike="noStrike" spc="-1">
                <a:solidFill>
                  <a:srgbClr val="000000"/>
                </a:solidFill>
                <a:latin typeface="Calibri"/>
              </a:rPr>
              <a:t>Четвертый уровень</a:t>
            </a:r>
          </a:p>
          <a:p>
            <a:pPr marL="2057400" lvl="4" indent="-228240">
              <a:lnSpc>
                <a:spcPct val="100000"/>
              </a:lnSpc>
              <a:spcBef>
                <a:spcPts val="400"/>
              </a:spcBef>
              <a:buClr>
                <a:srgbClr val="000000"/>
              </a:buClr>
              <a:buFont typeface="Arial"/>
              <a:buChar char="»"/>
            </a:pPr>
            <a:r>
              <a:rPr lang="ru-RU" sz="2000" b="0" strike="noStrike" spc="-1">
                <a:solidFill>
                  <a:srgbClr val="000000"/>
                </a:solidFill>
                <a:latin typeface="Calibri"/>
              </a:rPr>
              <a:t>Пятый уровень</a:t>
            </a:r>
          </a:p>
        </p:txBody>
      </p:sp>
      <p:sp>
        <p:nvSpPr>
          <p:cNvPr id="43" name="PlaceHolder 3"/>
          <p:cNvSpPr>
            <a:spLocks noGrp="1"/>
          </p:cNvSpPr>
          <p:nvPr>
            <p:ph type="dt"/>
          </p:nvPr>
        </p:nvSpPr>
        <p:spPr>
          <a:xfrm>
            <a:off x="457200" y="6356520"/>
            <a:ext cx="2133360" cy="364680"/>
          </a:xfrm>
          <a:prstGeom prst="rect">
            <a:avLst/>
          </a:prstGeom>
        </p:spPr>
        <p:txBody>
          <a:bodyPr anchor="ctr">
            <a:noAutofit/>
          </a:bodyPr>
          <a:lstStyle/>
          <a:p>
            <a:pPr>
              <a:lnSpc>
                <a:spcPct val="100000"/>
              </a:lnSpc>
            </a:pPr>
            <a:fld id="{290C9895-7B07-475B-B08B-C813D59412B7}" type="datetime">
              <a:rPr lang="ru-RU" sz="1200" b="0" strike="noStrike" spc="-1">
                <a:solidFill>
                  <a:srgbClr val="8B8B8B"/>
                </a:solidFill>
                <a:latin typeface="Calibri"/>
              </a:rPr>
              <a:t>06.10.2023</a:t>
            </a:fld>
            <a:endParaRPr lang="ru-RU" sz="1200" b="0" strike="noStrike" spc="-1">
              <a:latin typeface="Times New Roman"/>
            </a:endParaRPr>
          </a:p>
        </p:txBody>
      </p:sp>
      <p:sp>
        <p:nvSpPr>
          <p:cNvPr id="44" name="PlaceHolder 4"/>
          <p:cNvSpPr>
            <a:spLocks noGrp="1"/>
          </p:cNvSpPr>
          <p:nvPr>
            <p:ph type="ftr"/>
          </p:nvPr>
        </p:nvSpPr>
        <p:spPr>
          <a:xfrm>
            <a:off x="3124080" y="6356520"/>
            <a:ext cx="2895120" cy="364680"/>
          </a:xfrm>
          <a:prstGeom prst="rect">
            <a:avLst/>
          </a:prstGeom>
        </p:spPr>
        <p:txBody>
          <a:bodyPr anchor="ctr">
            <a:noAutofit/>
          </a:bodyPr>
          <a:lstStyle/>
          <a:p>
            <a:endParaRPr lang="ru-RU" sz="2400" b="0" strike="noStrike" spc="-1">
              <a:latin typeface="Times New Roman"/>
            </a:endParaRPr>
          </a:p>
        </p:txBody>
      </p:sp>
      <p:sp>
        <p:nvSpPr>
          <p:cNvPr id="45" name="PlaceHolder 5"/>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518AB349-EF33-4308-ACA5-FE1307C9DBB7}" type="slidenum">
              <a:rPr lang="ru-RU" sz="1200" b="0" strike="noStrike" spc="-1">
                <a:solidFill>
                  <a:srgbClr val="8B8B8B"/>
                </a:solidFill>
                <a:latin typeface="Calibri"/>
              </a:rPr>
              <a:t>‹#›</a:t>
            </a:fld>
            <a:endParaRPr lang="ru-RU"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ru-RU" sz="4400" b="0" strike="noStrike" spc="-1">
                <a:solidFill>
                  <a:srgbClr val="000000"/>
                </a:solidFill>
                <a:latin typeface="Calibri"/>
              </a:rPr>
              <a:t>Образец заголовка</a:t>
            </a:r>
          </a:p>
        </p:txBody>
      </p:sp>
      <p:sp>
        <p:nvSpPr>
          <p:cNvPr id="83" name="PlaceHolder 2"/>
          <p:cNvSpPr>
            <a:spLocks noGrp="1"/>
          </p:cNvSpPr>
          <p:nvPr>
            <p:ph type="dt"/>
          </p:nvPr>
        </p:nvSpPr>
        <p:spPr>
          <a:xfrm>
            <a:off x="457200" y="6356520"/>
            <a:ext cx="2133360" cy="364680"/>
          </a:xfrm>
          <a:prstGeom prst="rect">
            <a:avLst/>
          </a:prstGeom>
        </p:spPr>
        <p:txBody>
          <a:bodyPr anchor="ctr">
            <a:noAutofit/>
          </a:bodyPr>
          <a:lstStyle/>
          <a:p>
            <a:pPr>
              <a:lnSpc>
                <a:spcPct val="100000"/>
              </a:lnSpc>
            </a:pPr>
            <a:fld id="{9A01792D-7B6F-4A10-8CAC-4ADF8F5EC3E6}" type="datetime">
              <a:rPr lang="ru-RU" sz="1200" b="0" strike="noStrike" spc="-1">
                <a:solidFill>
                  <a:srgbClr val="8B8B8B"/>
                </a:solidFill>
                <a:latin typeface="Calibri"/>
              </a:rPr>
              <a:t>06.10.2023</a:t>
            </a:fld>
            <a:endParaRPr lang="ru-RU" sz="1200" b="0" strike="noStrike" spc="-1">
              <a:latin typeface="Times New Roman"/>
            </a:endParaRPr>
          </a:p>
        </p:txBody>
      </p:sp>
      <p:sp>
        <p:nvSpPr>
          <p:cNvPr id="84" name="PlaceHolder 3"/>
          <p:cNvSpPr>
            <a:spLocks noGrp="1"/>
          </p:cNvSpPr>
          <p:nvPr>
            <p:ph type="ftr"/>
          </p:nvPr>
        </p:nvSpPr>
        <p:spPr>
          <a:xfrm>
            <a:off x="3124080" y="6356520"/>
            <a:ext cx="2895120" cy="364680"/>
          </a:xfrm>
          <a:prstGeom prst="rect">
            <a:avLst/>
          </a:prstGeom>
        </p:spPr>
        <p:txBody>
          <a:bodyPr anchor="ctr">
            <a:noAutofit/>
          </a:bodyPr>
          <a:lstStyle/>
          <a:p>
            <a:endParaRPr lang="ru-RU" sz="2400" b="0" strike="noStrike" spc="-1">
              <a:latin typeface="Times New Roman"/>
            </a:endParaRPr>
          </a:p>
        </p:txBody>
      </p:sp>
      <p:sp>
        <p:nvSpPr>
          <p:cNvPr id="85" name="PlaceHolder 4"/>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876DC993-A7C4-44D8-891E-527A185E1A41}" type="slidenum">
              <a:rPr lang="ru-RU" sz="1200" b="0" strike="noStrike" spc="-1">
                <a:solidFill>
                  <a:srgbClr val="8B8B8B"/>
                </a:solidFill>
                <a:latin typeface="Calibri"/>
              </a:rPr>
              <a:t>‹#›</a:t>
            </a:fld>
            <a:endParaRPr lang="ru-RU" sz="1200" b="0" strike="noStrike" spc="-1">
              <a:latin typeface="Times New Roman"/>
            </a:endParaRPr>
          </a:p>
        </p:txBody>
      </p:sp>
      <p:sp>
        <p:nvSpPr>
          <p:cNvPr id="86"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solidFill>
                  <a:srgbClr val="000000"/>
                </a:solidFill>
                <a:latin typeface="Calibri"/>
              </a:rPr>
              <a:t>Для правки структуры щёлкните мышью</a:t>
            </a:r>
          </a:p>
          <a:p>
            <a:pPr marL="864000" lvl="1" indent="-324000">
              <a:spcBef>
                <a:spcPts val="1134"/>
              </a:spcBef>
              <a:buClr>
                <a:srgbClr val="000000"/>
              </a:buClr>
              <a:buSzPct val="75000"/>
              <a:buFont typeface="Symbol" charset="2"/>
              <a:buChar char=""/>
            </a:pPr>
            <a:r>
              <a:rPr lang="ru-RU" sz="2400" b="0" strike="noStrike" spc="-1">
                <a:solidFill>
                  <a:srgbClr val="000000"/>
                </a:solidFill>
                <a:latin typeface="Calibri"/>
              </a:rPr>
              <a:t>Второй уровень структуры</a:t>
            </a:r>
          </a:p>
          <a:p>
            <a:pPr marL="1296000" lvl="2" indent="-288000">
              <a:spcBef>
                <a:spcPts val="850"/>
              </a:spcBef>
              <a:buClr>
                <a:srgbClr val="000000"/>
              </a:buClr>
              <a:buSzPct val="45000"/>
              <a:buFont typeface="Wingdings" charset="2"/>
              <a:buChar char=""/>
            </a:pPr>
            <a:r>
              <a:rPr lang="ru-RU" sz="2000" b="0" strike="noStrike" spc="-1">
                <a:solidFill>
                  <a:srgbClr val="000000"/>
                </a:solidFill>
                <a:latin typeface="Calibri"/>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solidFill>
                  <a:srgbClr val="000000"/>
                </a:solidFill>
                <a:latin typeface="Calibri"/>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solidFill>
                  <a:srgbClr val="000000"/>
                </a:solidFill>
                <a:latin typeface="Calibri"/>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solidFill>
                  <a:srgbClr val="000000"/>
                </a:solidFill>
                <a:latin typeface="Calibri"/>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solidFill>
                  <a:srgbClr val="000000"/>
                </a:solidFill>
                <a:latin typeface="Calibri"/>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8" Type="http://schemas.openxmlformats.org/officeDocument/2006/relationships/hyperlink" Target="https://www.youtube.com/watch?v=Q8xfrhD2ps4" TargetMode="External"/><Relationship Id="rId3" Type="http://schemas.openxmlformats.org/officeDocument/2006/relationships/hyperlink" Target="https://www.youtube.com/watch?v=13l0YEx9JTQ" TargetMode="External"/><Relationship Id="rId7" Type="http://schemas.openxmlformats.org/officeDocument/2006/relationships/hyperlink" Target="https://www.youtube.com/watch?v=vBxDnoqjkxA" TargetMode="External"/><Relationship Id="rId2" Type="http://schemas.openxmlformats.org/officeDocument/2006/relationships/hyperlink" Target="https://www.youtube.com/watch?v=AopuEohkeeY" TargetMode="External"/><Relationship Id="rId1" Type="http://schemas.openxmlformats.org/officeDocument/2006/relationships/slideLayout" Target="../slideLayouts/slideLayout29.xml"/><Relationship Id="rId6" Type="http://schemas.openxmlformats.org/officeDocument/2006/relationships/hyperlink" Target="https://www.youtube.com/watch?v=xnM2hTXd1vE" TargetMode="External"/><Relationship Id="rId11" Type="http://schemas.openxmlformats.org/officeDocument/2006/relationships/hyperlink" Target="https://www.youtube.com/watch?v=uMxdSkKcO7U" TargetMode="External"/><Relationship Id="rId5" Type="http://schemas.openxmlformats.org/officeDocument/2006/relationships/hyperlink" Target="https://www.youtube.com/watch?v=sFuijvrzqYE" TargetMode="External"/><Relationship Id="rId10" Type="http://schemas.openxmlformats.org/officeDocument/2006/relationships/hyperlink" Target="https://www.youtube.com/watch?v=njQgrPixU48" TargetMode="External"/><Relationship Id="rId4" Type="http://schemas.openxmlformats.org/officeDocument/2006/relationships/hyperlink" Target="https://www.youtube.com/watch?v=zPh_3yrlMsk" TargetMode="External"/><Relationship Id="rId9"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214200" y="357120"/>
            <a:ext cx="8715240" cy="57539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4400" b="1" strike="noStrike" spc="-1" dirty="0" err="1">
                <a:solidFill>
                  <a:srgbClr val="FF0000"/>
                </a:solidFill>
                <a:latin typeface="Calibri"/>
              </a:rPr>
              <a:t>Лабораторне</a:t>
            </a:r>
            <a:r>
              <a:rPr lang="ru-RU" sz="4400" b="1" strike="noStrike" spc="-1" dirty="0">
                <a:solidFill>
                  <a:srgbClr val="FF0000"/>
                </a:solidFill>
                <a:latin typeface="Calibri"/>
              </a:rPr>
              <a:t> </a:t>
            </a:r>
            <a:r>
              <a:rPr lang="ru-RU" sz="4400" b="1" strike="noStrike" spc="-1" dirty="0" err="1">
                <a:solidFill>
                  <a:srgbClr val="FF0000"/>
                </a:solidFill>
                <a:latin typeface="Calibri"/>
              </a:rPr>
              <a:t>заняття</a:t>
            </a:r>
            <a:r>
              <a:rPr lang="ru-RU" sz="4400" b="1" strike="noStrike" spc="-1" dirty="0">
                <a:solidFill>
                  <a:srgbClr val="FF0000"/>
                </a:solidFill>
                <a:latin typeface="Calibri"/>
              </a:rPr>
              <a:t> № </a:t>
            </a:r>
            <a:r>
              <a:rPr lang="en-US" sz="4400" b="1" strike="noStrike" spc="-1" dirty="0" smtClean="0">
                <a:solidFill>
                  <a:srgbClr val="FF0000"/>
                </a:solidFill>
                <a:latin typeface="Calibri"/>
              </a:rPr>
              <a:t>5</a:t>
            </a:r>
            <a:endParaRPr lang="ru-RU" sz="4400" b="0" strike="noStrike" spc="-1" dirty="0">
              <a:latin typeface="Arial"/>
            </a:endParaRPr>
          </a:p>
          <a:p>
            <a:pPr algn="ctr">
              <a:lnSpc>
                <a:spcPct val="100000"/>
              </a:lnSpc>
            </a:pPr>
            <a:r>
              <a:rPr lang="ru-RU" sz="4400" b="1" strike="noStrike" spc="-1" dirty="0" err="1">
                <a:solidFill>
                  <a:srgbClr val="7030A0"/>
                </a:solidFill>
                <a:latin typeface="Calibri"/>
              </a:rPr>
              <a:t>Азотовмісні</a:t>
            </a:r>
            <a:r>
              <a:rPr lang="ru-RU" sz="4400" b="1" strike="noStrike" spc="-1" dirty="0">
                <a:solidFill>
                  <a:srgbClr val="7030A0"/>
                </a:solidFill>
                <a:latin typeface="Calibri"/>
              </a:rPr>
              <a:t> </a:t>
            </a:r>
            <a:r>
              <a:rPr lang="ru-RU" sz="4400" b="1" strike="noStrike" spc="-1" dirty="0" err="1">
                <a:solidFill>
                  <a:srgbClr val="7030A0"/>
                </a:solidFill>
                <a:latin typeface="Calibri"/>
              </a:rPr>
              <a:t>речовини</a:t>
            </a:r>
            <a:r>
              <a:rPr lang="ru-RU" sz="4400" b="1" strike="noStrike" spc="-1" dirty="0">
                <a:solidFill>
                  <a:srgbClr val="7030A0"/>
                </a:solidFill>
                <a:latin typeface="Calibri"/>
              </a:rPr>
              <a:t> </a:t>
            </a:r>
            <a:r>
              <a:rPr lang="ru-RU" sz="4400" b="1" strike="noStrike" spc="-1" dirty="0" err="1">
                <a:solidFill>
                  <a:srgbClr val="7030A0"/>
                </a:solidFill>
                <a:latin typeface="Calibri"/>
              </a:rPr>
              <a:t>рослинного</a:t>
            </a:r>
            <a:r>
              <a:rPr lang="ru-RU" sz="4400" b="1" strike="noStrike" spc="-1" dirty="0">
                <a:solidFill>
                  <a:srgbClr val="7030A0"/>
                </a:solidFill>
                <a:latin typeface="Calibri"/>
              </a:rPr>
              <a:t> </a:t>
            </a:r>
            <a:r>
              <a:rPr lang="ru-RU" sz="4400" b="1" strike="noStrike" spc="-1" dirty="0" err="1">
                <a:solidFill>
                  <a:srgbClr val="7030A0"/>
                </a:solidFill>
                <a:latin typeface="Calibri"/>
              </a:rPr>
              <a:t>походження</a:t>
            </a:r>
            <a:endParaRPr lang="ru-RU" sz="4400" b="0" strike="noStrike" spc="-1" dirty="0">
              <a:latin typeface="Arial"/>
            </a:endParaRPr>
          </a:p>
          <a:p>
            <a:pPr algn="ctr">
              <a:lnSpc>
                <a:spcPct val="100000"/>
              </a:lnSpc>
            </a:pPr>
            <a:r>
              <a:rPr lang="ru-RU" sz="4400" b="1" strike="noStrike" spc="-1" dirty="0">
                <a:solidFill>
                  <a:srgbClr val="7030A0"/>
                </a:solidFill>
                <a:latin typeface="Calibri"/>
              </a:rPr>
              <a:t>(АЛКАЛОЇДИ</a:t>
            </a:r>
            <a:r>
              <a:rPr lang="ru-RU" sz="4400" b="1" strike="noStrike" spc="-1" dirty="0" smtClean="0">
                <a:solidFill>
                  <a:srgbClr val="7030A0"/>
                </a:solidFill>
                <a:latin typeface="Calibri"/>
              </a:rPr>
              <a:t>)</a:t>
            </a:r>
            <a:r>
              <a:rPr lang="en-US" sz="4400" b="1" strike="noStrike" spc="-1" dirty="0" smtClean="0">
                <a:solidFill>
                  <a:srgbClr val="7030A0"/>
                </a:solidFill>
                <a:latin typeface="Calibri"/>
              </a:rPr>
              <a:t> </a:t>
            </a:r>
            <a:r>
              <a:rPr lang="uk-UA" sz="4400" b="1" strike="noStrike" spc="-1" dirty="0" smtClean="0">
                <a:solidFill>
                  <a:srgbClr val="7030A0"/>
                </a:solidFill>
                <a:latin typeface="Calibri"/>
              </a:rPr>
              <a:t>Ч.1</a:t>
            </a:r>
            <a:endParaRPr lang="ru-RU" sz="4400" b="0" strike="noStrike" spc="-1" dirty="0">
              <a:latin typeface="Arial"/>
            </a:endParaRPr>
          </a:p>
          <a:p>
            <a:pPr algn="ctr">
              <a:lnSpc>
                <a:spcPct val="100000"/>
              </a:lnSpc>
            </a:pPr>
            <a:endParaRPr lang="ru-RU" sz="4400" b="0" strike="noStrike" spc="-1" dirty="0">
              <a:latin typeface="Arial"/>
            </a:endParaRPr>
          </a:p>
          <a:p>
            <a:pPr algn="just">
              <a:lnSpc>
                <a:spcPct val="100000"/>
              </a:lnSpc>
            </a:pPr>
            <a:r>
              <a:rPr lang="ru-RU" sz="2800" b="1" strike="noStrike" spc="-1" dirty="0">
                <a:solidFill>
                  <a:srgbClr val="000000"/>
                </a:solidFill>
                <a:latin typeface="Calibri"/>
              </a:rPr>
              <a:t>МЕТА ЗАНЯТТЯ: </a:t>
            </a:r>
            <a:endParaRPr lang="ru-RU" sz="2800" b="0" strike="noStrike" spc="-1" dirty="0">
              <a:latin typeface="Arial"/>
            </a:endParaRPr>
          </a:p>
          <a:p>
            <a:pPr algn="just">
              <a:lnSpc>
                <a:spcPct val="100000"/>
              </a:lnSpc>
            </a:pPr>
            <a:r>
              <a:rPr lang="ru-RU" sz="2400" b="1" strike="noStrike" spc="-1" dirty="0" err="1">
                <a:solidFill>
                  <a:srgbClr val="7030A0"/>
                </a:solidFill>
                <a:latin typeface="Calibri"/>
              </a:rPr>
              <a:t>Навчитися</a:t>
            </a:r>
            <a:r>
              <a:rPr lang="ru-RU" sz="2400" b="1" strike="noStrike" spc="-1" dirty="0">
                <a:solidFill>
                  <a:srgbClr val="7030A0"/>
                </a:solidFill>
                <a:latin typeface="Calibri"/>
              </a:rPr>
              <a:t> правилам </a:t>
            </a:r>
            <a:r>
              <a:rPr lang="ru-RU" sz="2400" b="1" strike="noStrike" spc="-1" dirty="0" err="1">
                <a:solidFill>
                  <a:srgbClr val="7030A0"/>
                </a:solidFill>
                <a:latin typeface="Calibri"/>
              </a:rPr>
              <a:t>роботи</a:t>
            </a:r>
            <a:r>
              <a:rPr lang="ru-RU" sz="2400" b="1" strike="noStrike" spc="-1" dirty="0">
                <a:solidFill>
                  <a:srgbClr val="7030A0"/>
                </a:solidFill>
                <a:latin typeface="Calibri"/>
              </a:rPr>
              <a:t> з </a:t>
            </a:r>
            <a:r>
              <a:rPr lang="ru-RU" sz="2400" b="1" strike="noStrike" spc="-1" dirty="0" err="1" smtClean="0">
                <a:solidFill>
                  <a:srgbClr val="7030A0"/>
                </a:solidFill>
                <a:latin typeface="Calibri"/>
              </a:rPr>
              <a:t>отруйними</a:t>
            </a:r>
            <a:r>
              <a:rPr lang="ru-RU" sz="2400" b="1" strike="noStrike" spc="-1" dirty="0" smtClean="0">
                <a:solidFill>
                  <a:srgbClr val="7030A0"/>
                </a:solidFill>
                <a:latin typeface="Calibri"/>
              </a:rPr>
              <a:t> </a:t>
            </a:r>
            <a:r>
              <a:rPr lang="ru-RU" sz="2400" b="1" strike="noStrike" spc="-1" dirty="0" err="1">
                <a:solidFill>
                  <a:srgbClr val="7030A0"/>
                </a:solidFill>
                <a:latin typeface="Calibri"/>
              </a:rPr>
              <a:t>речовинами</a:t>
            </a:r>
            <a:r>
              <a:rPr lang="ru-RU" sz="2400" b="1" strike="noStrike" spc="-1" dirty="0">
                <a:solidFill>
                  <a:srgbClr val="7030A0"/>
                </a:solidFill>
                <a:latin typeface="Calibri"/>
              </a:rPr>
              <a:t>, </a:t>
            </a:r>
            <a:r>
              <a:rPr lang="ru-RU" sz="2400" b="1" strike="noStrike" spc="-1" dirty="0" err="1">
                <a:solidFill>
                  <a:srgbClr val="7030A0"/>
                </a:solidFill>
                <a:latin typeface="Calibri"/>
              </a:rPr>
              <a:t>навчитися</a:t>
            </a:r>
            <a:r>
              <a:rPr lang="ru-RU" sz="2400" b="1" strike="noStrike" spc="-1" dirty="0">
                <a:solidFill>
                  <a:srgbClr val="7030A0"/>
                </a:solidFill>
                <a:latin typeface="Calibri"/>
              </a:rPr>
              <a:t> </a:t>
            </a:r>
            <a:r>
              <a:rPr lang="ru-RU" sz="2400" b="1" strike="noStrike" spc="-1" dirty="0" err="1">
                <a:solidFill>
                  <a:srgbClr val="7030A0"/>
                </a:solidFill>
                <a:latin typeface="Calibri"/>
              </a:rPr>
              <a:t>проводити</a:t>
            </a:r>
            <a:r>
              <a:rPr lang="ru-RU" sz="2400" b="1" strike="noStrike" spc="-1" dirty="0">
                <a:solidFill>
                  <a:srgbClr val="7030A0"/>
                </a:solidFill>
                <a:latin typeface="Calibri"/>
              </a:rPr>
              <a:t> </a:t>
            </a:r>
            <a:r>
              <a:rPr lang="ru-RU" sz="2400" b="1" strike="noStrike" spc="-1" dirty="0" err="1">
                <a:solidFill>
                  <a:srgbClr val="7030A0"/>
                </a:solidFill>
                <a:latin typeface="Calibri"/>
              </a:rPr>
              <a:t>експрес-аналіз</a:t>
            </a:r>
            <a:r>
              <a:rPr lang="ru-RU" sz="2400" b="1" strike="noStrike" spc="-1" dirty="0">
                <a:solidFill>
                  <a:srgbClr val="7030A0"/>
                </a:solidFill>
                <a:latin typeface="Calibri"/>
              </a:rPr>
              <a:t> </a:t>
            </a:r>
            <a:r>
              <a:rPr lang="ru-RU" sz="2400" b="1" strike="noStrike" spc="-1" dirty="0" err="1">
                <a:solidFill>
                  <a:srgbClr val="7030A0"/>
                </a:solidFill>
                <a:latin typeface="Calibri"/>
              </a:rPr>
              <a:t>вмісту</a:t>
            </a:r>
            <a:r>
              <a:rPr lang="ru-RU" sz="2400" b="1" strike="noStrike" spc="-1" dirty="0">
                <a:solidFill>
                  <a:srgbClr val="7030A0"/>
                </a:solidFill>
                <a:latin typeface="Calibri"/>
              </a:rPr>
              <a:t> </a:t>
            </a:r>
            <a:r>
              <a:rPr lang="ru-RU" sz="2400" b="1" strike="noStrike" spc="-1" dirty="0" err="1">
                <a:solidFill>
                  <a:srgbClr val="7030A0"/>
                </a:solidFill>
                <a:latin typeface="Calibri"/>
              </a:rPr>
              <a:t>алкалоїдів</a:t>
            </a:r>
            <a:r>
              <a:rPr lang="ru-RU" sz="2400" b="1" strike="noStrike" spc="-1" dirty="0">
                <a:solidFill>
                  <a:srgbClr val="7030A0"/>
                </a:solidFill>
                <a:latin typeface="Calibri"/>
              </a:rPr>
              <a:t> у </a:t>
            </a:r>
            <a:r>
              <a:rPr lang="ru-RU" sz="2400" b="1" strike="noStrike" spc="-1" dirty="0" err="1">
                <a:solidFill>
                  <a:srgbClr val="7030A0"/>
                </a:solidFill>
                <a:latin typeface="Calibri"/>
              </a:rPr>
              <a:t>свіжій</a:t>
            </a:r>
            <a:r>
              <a:rPr lang="ru-RU" sz="2400" b="1" strike="noStrike" spc="-1" dirty="0">
                <a:solidFill>
                  <a:srgbClr val="7030A0"/>
                </a:solidFill>
                <a:latin typeface="Calibri"/>
              </a:rPr>
              <a:t> </a:t>
            </a:r>
            <a:r>
              <a:rPr lang="ru-RU" sz="2400" b="1" strike="noStrike" spc="-1" dirty="0" err="1">
                <a:solidFill>
                  <a:srgbClr val="7030A0"/>
                </a:solidFill>
                <a:latin typeface="Calibri"/>
              </a:rPr>
              <a:t>лікарській</a:t>
            </a:r>
            <a:r>
              <a:rPr lang="ru-RU" sz="2400" b="1" strike="noStrike" spc="-1" dirty="0">
                <a:solidFill>
                  <a:srgbClr val="7030A0"/>
                </a:solidFill>
                <a:latin typeface="Calibri"/>
              </a:rPr>
              <a:t> </a:t>
            </a:r>
            <a:r>
              <a:rPr lang="ru-RU" sz="2400" b="1" strike="noStrike" spc="-1" dirty="0" err="1">
                <a:solidFill>
                  <a:srgbClr val="7030A0"/>
                </a:solidFill>
                <a:latin typeface="Calibri"/>
              </a:rPr>
              <a:t>рослинній</a:t>
            </a:r>
            <a:r>
              <a:rPr lang="ru-RU" sz="2400" b="1" strike="noStrike" spc="-1" dirty="0">
                <a:solidFill>
                  <a:srgbClr val="7030A0"/>
                </a:solidFill>
                <a:latin typeface="Calibri"/>
              </a:rPr>
              <a:t> </a:t>
            </a:r>
            <a:r>
              <a:rPr lang="ru-RU" sz="2400" b="1" strike="noStrike" spc="-1" dirty="0" err="1">
                <a:solidFill>
                  <a:srgbClr val="7030A0"/>
                </a:solidFill>
                <a:latin typeface="Calibri"/>
              </a:rPr>
              <a:t>сировині</a:t>
            </a:r>
            <a:r>
              <a:rPr lang="ru-RU" sz="2400" b="1" strike="noStrike" spc="-1" dirty="0">
                <a:solidFill>
                  <a:srgbClr val="7030A0"/>
                </a:solidFill>
                <a:latin typeface="Calibri"/>
              </a:rPr>
              <a:t> (ЛРС), </a:t>
            </a:r>
            <a:r>
              <a:rPr lang="ru-RU" sz="2400" b="1" strike="noStrike" spc="-1" dirty="0" err="1">
                <a:solidFill>
                  <a:srgbClr val="7030A0"/>
                </a:solidFill>
                <a:latin typeface="Calibri"/>
              </a:rPr>
              <a:t>навчитись</a:t>
            </a:r>
            <a:r>
              <a:rPr lang="ru-RU" sz="2400" b="1" strike="noStrike" spc="-1" dirty="0">
                <a:solidFill>
                  <a:srgbClr val="7030A0"/>
                </a:solidFill>
                <a:latin typeface="Calibri"/>
              </a:rPr>
              <a:t> </a:t>
            </a:r>
            <a:r>
              <a:rPr lang="ru-RU" sz="2400" b="1" strike="noStrike" spc="-1" dirty="0" err="1">
                <a:solidFill>
                  <a:srgbClr val="7030A0"/>
                </a:solidFill>
                <a:latin typeface="Calibri"/>
              </a:rPr>
              <a:t>проводити</a:t>
            </a:r>
            <a:r>
              <a:rPr lang="ru-RU" sz="2400" b="1" strike="noStrike" spc="-1" dirty="0">
                <a:solidFill>
                  <a:srgbClr val="7030A0"/>
                </a:solidFill>
                <a:latin typeface="Calibri"/>
              </a:rPr>
              <a:t> </a:t>
            </a:r>
            <a:r>
              <a:rPr lang="ru-RU" sz="2400" b="1" strike="noStrike" spc="-1" dirty="0" err="1">
                <a:solidFill>
                  <a:srgbClr val="7030A0"/>
                </a:solidFill>
                <a:latin typeface="Calibri"/>
              </a:rPr>
              <a:t>якісний</a:t>
            </a:r>
            <a:r>
              <a:rPr lang="ru-RU" sz="2400" b="1" strike="noStrike" spc="-1" dirty="0">
                <a:solidFill>
                  <a:srgbClr val="7030A0"/>
                </a:solidFill>
                <a:latin typeface="Calibri"/>
              </a:rPr>
              <a:t> та </a:t>
            </a:r>
            <a:r>
              <a:rPr lang="ru-RU" sz="2400" b="1" strike="noStrike" spc="-1" dirty="0" err="1">
                <a:solidFill>
                  <a:srgbClr val="7030A0"/>
                </a:solidFill>
                <a:latin typeface="Calibri"/>
              </a:rPr>
              <a:t>кількісний</a:t>
            </a:r>
            <a:r>
              <a:rPr lang="ru-RU" sz="2400" b="1" strike="noStrike" spc="-1" dirty="0">
                <a:solidFill>
                  <a:srgbClr val="7030A0"/>
                </a:solidFill>
                <a:latin typeface="Calibri"/>
              </a:rPr>
              <a:t> </a:t>
            </a:r>
            <a:r>
              <a:rPr lang="ru-RU" sz="2400" b="1" strike="noStrike" spc="-1" dirty="0" err="1">
                <a:solidFill>
                  <a:srgbClr val="7030A0"/>
                </a:solidFill>
                <a:latin typeface="Calibri"/>
              </a:rPr>
              <a:t>аналіз</a:t>
            </a:r>
            <a:r>
              <a:rPr lang="ru-RU" sz="2400" b="1" strike="noStrike" spc="-1" dirty="0">
                <a:solidFill>
                  <a:srgbClr val="7030A0"/>
                </a:solidFill>
                <a:latin typeface="Calibri"/>
              </a:rPr>
              <a:t> ЛРС на </a:t>
            </a:r>
            <a:r>
              <a:rPr lang="ru-RU" sz="2400" b="1" strike="noStrike" spc="-1" dirty="0" err="1">
                <a:solidFill>
                  <a:srgbClr val="7030A0"/>
                </a:solidFill>
                <a:latin typeface="Calibri"/>
              </a:rPr>
              <a:t>вміст</a:t>
            </a:r>
            <a:r>
              <a:rPr lang="ru-RU" sz="2400" b="1" strike="noStrike" spc="-1" dirty="0">
                <a:solidFill>
                  <a:srgbClr val="7030A0"/>
                </a:solidFill>
                <a:latin typeface="Calibri"/>
              </a:rPr>
              <a:t> </a:t>
            </a:r>
            <a:r>
              <a:rPr lang="ru-RU" sz="2400" b="1" strike="noStrike" spc="-1" dirty="0" err="1">
                <a:solidFill>
                  <a:srgbClr val="7030A0"/>
                </a:solidFill>
                <a:latin typeface="Calibri"/>
              </a:rPr>
              <a:t>алкалоїдів</a:t>
            </a:r>
            <a:r>
              <a:rPr lang="ru-RU" sz="2400" b="1" strike="noStrike" spc="-1" dirty="0">
                <a:solidFill>
                  <a:srgbClr val="7030A0"/>
                </a:solidFill>
                <a:latin typeface="Calibri"/>
              </a:rPr>
              <a:t>, </a:t>
            </a:r>
            <a:r>
              <a:rPr lang="ru-RU" sz="2400" b="1" strike="noStrike" spc="-1" dirty="0" err="1">
                <a:solidFill>
                  <a:srgbClr val="7030A0"/>
                </a:solidFill>
                <a:latin typeface="Calibri"/>
              </a:rPr>
              <a:t>ознайомитися</a:t>
            </a:r>
            <a:r>
              <a:rPr lang="ru-RU" sz="2400" b="1" strike="noStrike" spc="-1" dirty="0">
                <a:solidFill>
                  <a:srgbClr val="7030A0"/>
                </a:solidFill>
                <a:latin typeface="Calibri"/>
              </a:rPr>
              <a:t> з ЛР, </a:t>
            </a:r>
            <a:r>
              <a:rPr lang="ru-RU" sz="2400" b="1" strike="noStrike" spc="-1" dirty="0" err="1">
                <a:solidFill>
                  <a:srgbClr val="7030A0"/>
                </a:solidFill>
                <a:latin typeface="Calibri"/>
              </a:rPr>
              <a:t>які</a:t>
            </a:r>
            <a:r>
              <a:rPr lang="ru-RU" sz="2400" b="1" strike="noStrike" spc="-1" dirty="0">
                <a:solidFill>
                  <a:srgbClr val="7030A0"/>
                </a:solidFill>
                <a:latin typeface="Calibri"/>
              </a:rPr>
              <a:t> </a:t>
            </a:r>
            <a:r>
              <a:rPr lang="ru-RU" sz="2400" b="1" strike="noStrike" spc="-1" dirty="0" err="1">
                <a:solidFill>
                  <a:srgbClr val="7030A0"/>
                </a:solidFill>
                <a:latin typeface="Calibri"/>
              </a:rPr>
              <a:t>ростуть</a:t>
            </a:r>
            <a:r>
              <a:rPr lang="ru-RU" sz="2400" b="1" strike="noStrike" spc="-1" dirty="0">
                <a:solidFill>
                  <a:srgbClr val="7030A0"/>
                </a:solidFill>
                <a:latin typeface="Calibri"/>
              </a:rPr>
              <a:t> на </a:t>
            </a:r>
            <a:r>
              <a:rPr lang="ru-RU" sz="2400" b="1" strike="noStrike" spc="-1" dirty="0" err="1">
                <a:solidFill>
                  <a:srgbClr val="7030A0"/>
                </a:solidFill>
                <a:latin typeface="Calibri"/>
              </a:rPr>
              <a:t>території</a:t>
            </a:r>
            <a:r>
              <a:rPr lang="ru-RU" sz="2400" b="1" strike="noStrike" spc="-1" dirty="0">
                <a:solidFill>
                  <a:srgbClr val="7030A0"/>
                </a:solidFill>
                <a:latin typeface="Calibri"/>
              </a:rPr>
              <a:t> </a:t>
            </a:r>
            <a:r>
              <a:rPr lang="ru-RU" sz="2400" b="1" strike="noStrike" spc="-1" dirty="0" err="1">
                <a:solidFill>
                  <a:srgbClr val="7030A0"/>
                </a:solidFill>
                <a:latin typeface="Calibri"/>
              </a:rPr>
              <a:t>України</a:t>
            </a:r>
            <a:r>
              <a:rPr lang="ru-RU" sz="2400" b="1" strike="noStrike" spc="-1" dirty="0">
                <a:solidFill>
                  <a:srgbClr val="7030A0"/>
                </a:solidFill>
                <a:latin typeface="Calibri"/>
              </a:rPr>
              <a:t>.</a:t>
            </a:r>
            <a:endParaRPr lang="ru-RU"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2214720"/>
            <a:ext cx="8229240" cy="2499840"/>
          </a:xfrm>
          <a:prstGeom prst="rect">
            <a:avLst/>
          </a:prstGeom>
          <a:noFill/>
          <a:ln>
            <a:noFill/>
          </a:ln>
        </p:spPr>
        <p:txBody>
          <a:bodyPr anchor="ctr">
            <a:normAutofit/>
          </a:bodyPr>
          <a:lstStyle/>
          <a:p>
            <a:pPr algn="ctr">
              <a:lnSpc>
                <a:spcPct val="100000"/>
              </a:lnSpc>
            </a:pPr>
            <a:r>
              <a:rPr lang="ru-RU" sz="5400" b="1" i="1" strike="noStrike" spc="-1">
                <a:solidFill>
                  <a:srgbClr val="7030A0"/>
                </a:solidFill>
                <a:latin typeface="Calibri"/>
              </a:rPr>
              <a:t>Дякую </a:t>
            </a:r>
            <a:r>
              <a:t/>
            </a:r>
            <a:br/>
            <a:r>
              <a:rPr lang="ru-RU" sz="5400" b="1" i="1" strike="noStrike" spc="-1">
                <a:solidFill>
                  <a:srgbClr val="7030A0"/>
                </a:solidFill>
                <a:latin typeface="Calibri"/>
              </a:rPr>
              <a:t>за увагу!</a:t>
            </a:r>
            <a:endParaRPr lang="ru-RU" sz="54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ru-RU" sz="4400" b="0" strike="noStrike" spc="-1" dirty="0">
                <a:solidFill>
                  <a:srgbClr val="000000"/>
                </a:solidFill>
                <a:latin typeface="Calibri"/>
              </a:rPr>
              <a:t>ПЕРЕГЛЯНЬТЕ ВІДЕО </a:t>
            </a:r>
            <a:r>
              <a:rPr lang="ru-RU" sz="3600" b="0" strike="noStrike" spc="-1" dirty="0">
                <a:solidFill>
                  <a:srgbClr val="000000"/>
                </a:solidFill>
                <a:latin typeface="Calibri"/>
              </a:rPr>
              <a:t>(особливо рекомендовано </a:t>
            </a:r>
            <a:r>
              <a:rPr lang="ru-RU" sz="3600" b="0" strike="noStrike" spc="-1" dirty="0" err="1">
                <a:solidFill>
                  <a:srgbClr val="000000"/>
                </a:solidFill>
                <a:latin typeface="Calibri"/>
              </a:rPr>
              <a:t>останні</a:t>
            </a:r>
            <a:r>
              <a:rPr lang="ru-RU" sz="3600" b="0" strike="noStrike" spc="-1" dirty="0">
                <a:solidFill>
                  <a:srgbClr val="000000"/>
                </a:solidFill>
                <a:latin typeface="Calibri"/>
              </a:rPr>
              <a:t> </a:t>
            </a:r>
            <a:r>
              <a:rPr lang="ru-RU" sz="3600" b="0" strike="noStrike" spc="-1" dirty="0" smtClean="0">
                <a:solidFill>
                  <a:srgbClr val="000000"/>
                </a:solidFill>
                <a:latin typeface="Calibri"/>
              </a:rPr>
              <a:t>3 </a:t>
            </a:r>
            <a:r>
              <a:rPr lang="ru-RU" sz="3600" b="0" strike="noStrike" spc="-1" dirty="0" err="1">
                <a:solidFill>
                  <a:srgbClr val="000000"/>
                </a:solidFill>
                <a:latin typeface="Calibri"/>
              </a:rPr>
              <a:t>посилання</a:t>
            </a:r>
            <a:r>
              <a:rPr lang="ru-RU" sz="3600" b="0" strike="noStrike" spc="-1" dirty="0">
                <a:solidFill>
                  <a:srgbClr val="000000"/>
                </a:solidFill>
                <a:latin typeface="Calibri"/>
              </a:rPr>
              <a:t>)</a:t>
            </a:r>
          </a:p>
        </p:txBody>
      </p:sp>
      <p:sp>
        <p:nvSpPr>
          <p:cNvPr id="155" name="CustomShape 2"/>
          <p:cNvSpPr/>
          <p:nvPr/>
        </p:nvSpPr>
        <p:spPr>
          <a:xfrm>
            <a:off x="1285920" y="1928880"/>
            <a:ext cx="6643440" cy="424586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1800" b="0" u="sng" strike="noStrike" spc="-1" dirty="0">
                <a:solidFill>
                  <a:srgbClr val="0000FF"/>
                </a:solidFill>
                <a:uFillTx/>
                <a:latin typeface="Calibri"/>
                <a:hlinkClick r:id="rId2"/>
              </a:rPr>
              <a:t>https://</a:t>
            </a:r>
            <a:r>
              <a:rPr lang="ru-RU" sz="1800" b="0" u="sng" strike="noStrike" spc="-1" dirty="0" smtClean="0">
                <a:solidFill>
                  <a:srgbClr val="0000FF"/>
                </a:solidFill>
                <a:uFillTx/>
                <a:latin typeface="Calibri"/>
                <a:hlinkClick r:id="rId2"/>
              </a:rPr>
              <a:t>www.youtube.com/watch?v=AopuEohkeeY</a:t>
            </a:r>
            <a:endParaRPr lang="ru-RU" sz="1800" b="0" strike="noStrike" spc="-1" dirty="0">
              <a:latin typeface="Arial"/>
            </a:endParaRPr>
          </a:p>
          <a:p>
            <a:pPr>
              <a:lnSpc>
                <a:spcPct val="100000"/>
              </a:lnSpc>
            </a:pPr>
            <a:r>
              <a:rPr lang="ru-RU" sz="1800" b="0" u="sng" strike="noStrike" spc="-1" dirty="0">
                <a:solidFill>
                  <a:srgbClr val="0000FF"/>
                </a:solidFill>
                <a:uFillTx/>
                <a:latin typeface="Calibri"/>
                <a:hlinkClick r:id="rId3"/>
              </a:rPr>
              <a:t>https://</a:t>
            </a:r>
            <a:r>
              <a:rPr lang="ru-RU" sz="1800" b="0" u="sng" strike="noStrike" spc="-1" dirty="0" smtClean="0">
                <a:solidFill>
                  <a:srgbClr val="0000FF"/>
                </a:solidFill>
                <a:uFillTx/>
                <a:latin typeface="Calibri"/>
                <a:hlinkClick r:id="rId3"/>
              </a:rPr>
              <a:t>www.youtube.com/watch?v=13l0YEx9JTQ</a:t>
            </a:r>
            <a:endParaRPr lang="uk-UA" sz="1800" b="0" strike="noStrike" spc="-1" dirty="0" smtClean="0">
              <a:latin typeface="Arial"/>
            </a:endParaRPr>
          </a:p>
          <a:p>
            <a:pPr>
              <a:lnSpc>
                <a:spcPct val="100000"/>
              </a:lnSpc>
            </a:pPr>
            <a:r>
              <a:rPr lang="en-US" spc="-1" dirty="0">
                <a:hlinkClick r:id="rId4"/>
              </a:rPr>
              <a:t>https://</a:t>
            </a:r>
            <a:r>
              <a:rPr lang="en-US" spc="-1" dirty="0" smtClean="0">
                <a:hlinkClick r:id="rId4"/>
              </a:rPr>
              <a:t>www.youtube.com/watch?v=zPh_3yrlMsk</a:t>
            </a:r>
            <a:endParaRPr lang="uk-UA" spc="-1" dirty="0" smtClean="0"/>
          </a:p>
          <a:p>
            <a:pPr>
              <a:lnSpc>
                <a:spcPct val="100000"/>
              </a:lnSpc>
            </a:pPr>
            <a:endParaRPr lang="uk-UA" spc="-1" dirty="0"/>
          </a:p>
          <a:p>
            <a:pPr>
              <a:lnSpc>
                <a:spcPct val="100000"/>
              </a:lnSpc>
            </a:pPr>
            <a:r>
              <a:rPr lang="en-US" spc="-1" dirty="0">
                <a:hlinkClick r:id="rId5"/>
              </a:rPr>
              <a:t>https://</a:t>
            </a:r>
            <a:r>
              <a:rPr lang="en-US" spc="-1" dirty="0" smtClean="0">
                <a:hlinkClick r:id="rId5"/>
              </a:rPr>
              <a:t>www.youtube.com/watch?v=sFuijvrzqYE</a:t>
            </a:r>
            <a:endParaRPr lang="uk-UA" spc="-1" dirty="0" smtClean="0"/>
          </a:p>
          <a:p>
            <a:pPr>
              <a:lnSpc>
                <a:spcPct val="100000"/>
              </a:lnSpc>
            </a:pPr>
            <a:r>
              <a:rPr lang="en-US" spc="-1" dirty="0">
                <a:hlinkClick r:id="rId6"/>
              </a:rPr>
              <a:t>https://</a:t>
            </a:r>
            <a:r>
              <a:rPr lang="en-US" spc="-1" dirty="0" smtClean="0">
                <a:hlinkClick r:id="rId6"/>
              </a:rPr>
              <a:t>www.youtube.com/watch?v=xnM2hTXd1vE</a:t>
            </a:r>
            <a:endParaRPr lang="uk-UA" spc="-1" dirty="0" smtClean="0"/>
          </a:p>
          <a:p>
            <a:pPr>
              <a:lnSpc>
                <a:spcPct val="100000"/>
              </a:lnSpc>
            </a:pPr>
            <a:endParaRPr lang="en-US" sz="1800" b="0" strike="noStrike" spc="-1" dirty="0" smtClean="0">
              <a:latin typeface="Arial"/>
            </a:endParaRPr>
          </a:p>
          <a:p>
            <a:pPr>
              <a:lnSpc>
                <a:spcPct val="100000"/>
              </a:lnSpc>
            </a:pPr>
            <a:r>
              <a:rPr lang="uk-UA" b="1" i="1" spc="-1" dirty="0">
                <a:solidFill>
                  <a:srgbClr val="FF0000"/>
                </a:solidFill>
              </a:rPr>
              <a:t>Виділення </a:t>
            </a:r>
            <a:r>
              <a:rPr lang="uk-UA" b="1" i="1" spc="-1" dirty="0" smtClean="0">
                <a:solidFill>
                  <a:srgbClr val="FF0000"/>
                </a:solidFill>
              </a:rPr>
              <a:t>та </a:t>
            </a:r>
            <a:r>
              <a:rPr lang="uk-UA" b="1" i="1" spc="-1" dirty="0">
                <a:solidFill>
                  <a:srgbClr val="FF0000"/>
                </a:solidFill>
              </a:rPr>
              <a:t>ідентифікація </a:t>
            </a:r>
            <a:r>
              <a:rPr lang="uk-UA" b="1" i="1" spc="-1" dirty="0" smtClean="0">
                <a:solidFill>
                  <a:srgbClr val="FF0000"/>
                </a:solidFill>
              </a:rPr>
              <a:t>/ хроматографія:</a:t>
            </a:r>
            <a:endParaRPr lang="uk-UA" sz="1800" b="0" strike="noStrike" spc="-1" dirty="0" smtClean="0">
              <a:latin typeface="Arial"/>
            </a:endParaRPr>
          </a:p>
          <a:p>
            <a:pPr>
              <a:lnSpc>
                <a:spcPct val="100000"/>
              </a:lnSpc>
            </a:pPr>
            <a:r>
              <a:rPr lang="en-US" spc="-1" dirty="0">
                <a:hlinkClick r:id="rId7"/>
              </a:rPr>
              <a:t>https://</a:t>
            </a:r>
            <a:r>
              <a:rPr lang="en-US" spc="-1" dirty="0" smtClean="0">
                <a:hlinkClick r:id="rId7"/>
              </a:rPr>
              <a:t>www.youtube.com/watch?v=vBxDnoqjkxA</a:t>
            </a:r>
            <a:endParaRPr lang="en-US" spc="-1" dirty="0" smtClean="0"/>
          </a:p>
          <a:p>
            <a:pPr>
              <a:lnSpc>
                <a:spcPct val="100000"/>
              </a:lnSpc>
            </a:pPr>
            <a:endParaRPr lang="uk-UA" spc="-1" dirty="0">
              <a:latin typeface="Arial"/>
            </a:endParaRPr>
          </a:p>
          <a:p>
            <a:pPr>
              <a:lnSpc>
                <a:spcPct val="100000"/>
              </a:lnSpc>
            </a:pPr>
            <a:r>
              <a:rPr lang="uk-UA" sz="1800" b="1" i="1" strike="noStrike" spc="-1" dirty="0" smtClean="0">
                <a:solidFill>
                  <a:srgbClr val="FF0000"/>
                </a:solidFill>
                <a:latin typeface="Arial"/>
              </a:rPr>
              <a:t>Виділення та ідентифікація:</a:t>
            </a:r>
            <a:endParaRPr lang="ru-RU" sz="1800" b="1" i="1" strike="noStrike" spc="-1" dirty="0">
              <a:solidFill>
                <a:srgbClr val="FF0000"/>
              </a:solidFill>
              <a:latin typeface="Arial"/>
            </a:endParaRPr>
          </a:p>
          <a:p>
            <a:pPr>
              <a:lnSpc>
                <a:spcPct val="100000"/>
              </a:lnSpc>
            </a:pPr>
            <a:r>
              <a:rPr lang="ru-RU" sz="1800" b="0" u="sng" strike="noStrike" spc="-1" dirty="0">
                <a:solidFill>
                  <a:srgbClr val="0000FF"/>
                </a:solidFill>
                <a:uFillTx/>
                <a:latin typeface="Calibri"/>
                <a:hlinkClick r:id="rId8"/>
              </a:rPr>
              <a:t>https://www.youtube.com/watch?v=Q8xfrhD2ps4</a:t>
            </a:r>
            <a:endParaRPr lang="ru-RU" sz="1800" b="0" strike="noStrike" spc="-1" dirty="0">
              <a:latin typeface="Arial"/>
            </a:endParaRPr>
          </a:p>
          <a:p>
            <a:pPr>
              <a:lnSpc>
                <a:spcPct val="100000"/>
              </a:lnSpc>
            </a:pPr>
            <a:r>
              <a:rPr lang="ru-RU" sz="1800" b="0" u="sng" strike="noStrike" spc="-1" dirty="0">
                <a:solidFill>
                  <a:srgbClr val="0000FF"/>
                </a:solidFill>
                <a:uFillTx/>
                <a:latin typeface="Calibri"/>
                <a:hlinkClick r:id="rId9" invalidUrl="https:///"/>
              </a:rPr>
              <a:t>https://</a:t>
            </a:r>
            <a:r>
              <a:rPr lang="ru-RU" sz="1800" b="0" u="sng" strike="noStrike" spc="-1" dirty="0">
                <a:solidFill>
                  <a:srgbClr val="0000FF"/>
                </a:solidFill>
                <a:uFillTx/>
                <a:latin typeface="Calibri"/>
                <a:hlinkClick r:id="rId10"/>
              </a:rPr>
              <a:t>www.youtube.com/watch?v=njQgrPixU48</a:t>
            </a:r>
            <a:endParaRPr lang="ru-RU" sz="1800" b="0" strike="noStrike" spc="-1" dirty="0">
              <a:latin typeface="Arial"/>
            </a:endParaRPr>
          </a:p>
          <a:p>
            <a:pPr>
              <a:lnSpc>
                <a:spcPct val="100000"/>
              </a:lnSpc>
            </a:pPr>
            <a:r>
              <a:rPr lang="en-US" spc="-1" dirty="0" smtClean="0">
                <a:solidFill>
                  <a:srgbClr val="000000"/>
                </a:solidFill>
                <a:latin typeface="Calibri"/>
                <a:hlinkClick r:id="rId11"/>
              </a:rPr>
              <a:t>https</a:t>
            </a:r>
            <a:r>
              <a:rPr lang="en-US" spc="-1" dirty="0">
                <a:solidFill>
                  <a:srgbClr val="000000"/>
                </a:solidFill>
                <a:latin typeface="Calibri"/>
                <a:hlinkClick r:id="rId11"/>
              </a:rPr>
              <a:t>://</a:t>
            </a:r>
            <a:r>
              <a:rPr lang="en-US" spc="-1" dirty="0" smtClean="0">
                <a:solidFill>
                  <a:srgbClr val="000000"/>
                </a:solidFill>
                <a:latin typeface="Calibri"/>
                <a:hlinkClick r:id="rId11"/>
              </a:rPr>
              <a:t>www.youtube.com/watch?v=uMxdSkKcO7U</a:t>
            </a:r>
            <a:endParaRPr lang="uk-UA" spc="-1" dirty="0" smtClean="0">
              <a:solidFill>
                <a:srgbClr val="000000"/>
              </a:solidFill>
              <a:latin typeface="Calibri"/>
            </a:endParaRPr>
          </a:p>
          <a:p>
            <a:pPr>
              <a:lnSpc>
                <a:spcPct val="100000"/>
              </a:lnSpc>
            </a:pPr>
            <a:endParaRPr lang="ru-RU"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457200" y="0"/>
            <a:ext cx="8229240" cy="713880"/>
          </a:xfrm>
          <a:prstGeom prst="rect">
            <a:avLst/>
          </a:prstGeom>
          <a:noFill/>
          <a:ln>
            <a:noFill/>
          </a:ln>
        </p:spPr>
        <p:txBody>
          <a:bodyPr anchor="ctr">
            <a:normAutofit/>
          </a:bodyPr>
          <a:lstStyle/>
          <a:p>
            <a:pPr algn="ctr">
              <a:lnSpc>
                <a:spcPct val="100000"/>
              </a:lnSpc>
            </a:pPr>
            <a:r>
              <a:rPr lang="ru-RU" sz="4000" b="1" i="1" strike="noStrike" spc="-1">
                <a:solidFill>
                  <a:srgbClr val="FF0000"/>
                </a:solidFill>
                <a:latin typeface="Calibri"/>
              </a:rPr>
              <a:t>Питання для самопідготовки</a:t>
            </a:r>
            <a:endParaRPr lang="ru-RU" sz="4000" b="0" strike="noStrike" spc="-1">
              <a:solidFill>
                <a:srgbClr val="000000"/>
              </a:solidFill>
              <a:latin typeface="Calibri"/>
            </a:endParaRPr>
          </a:p>
        </p:txBody>
      </p:sp>
      <p:sp>
        <p:nvSpPr>
          <p:cNvPr id="125" name="TextShape 2"/>
          <p:cNvSpPr txBox="1"/>
          <p:nvPr/>
        </p:nvSpPr>
        <p:spPr>
          <a:xfrm>
            <a:off x="214200" y="642960"/>
            <a:ext cx="8715240" cy="5786280"/>
          </a:xfrm>
          <a:prstGeom prst="rect">
            <a:avLst/>
          </a:prstGeom>
          <a:noFill/>
          <a:ln>
            <a:noFill/>
          </a:ln>
        </p:spPr>
        <p:txBody>
          <a:bodyPr>
            <a:noAutofit/>
          </a:bodyPr>
          <a:lstStyle/>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Поняття про алкалоїди.Історія розвитку вчення про алкалоїди. Праці вітчизняних вчених по вивченню алкалоїдів.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Сучасна класифікація алкалоїдів. Формули основних гетероциклів.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Фізико – хімічні  властивості алкалоїдів.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Виділення алкалоїдів з ЛРС. Класичні методи виділення алкалоїдів з ЛРС (Стас – Отто, Орєхова – Фроме, Юрошевського).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Методи знаходження та ідентифікації алкалоїдів в ЛРС:  a. загальні якісні реакції на алкалоїди(склад реактивів, характер осадів);  b. специфічні якісні реакції на алкалоїди;  c. експрес-метод виявлення алкалоїдів, переваги та недоліки;  d. хроматографічний аналіз алкалоїдів (види хроматографії, системи  розчинників, проявники).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Методи кількісного визначення алкалоїдів: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Поширення алкалоїдів в рослинному світі, локалізація за органами і тканинами.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Роль алкалоїдів в життєдіяльності рослинного організму. Вплив онтогенетичних факторів та умов навколишнього середовища на накопичення алкалоїдів у рослинах.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Біогенез алкалоїдів.  </a:t>
            </a:r>
            <a:endParaRPr lang="ru-RU" sz="1800" b="0" strike="noStrike" spc="-1">
              <a:solidFill>
                <a:srgbClr val="000000"/>
              </a:solidFill>
              <a:latin typeface="Calibri"/>
            </a:endParaRPr>
          </a:p>
          <a:p>
            <a:pPr marL="343080" indent="-342720" algn="just">
              <a:lnSpc>
                <a:spcPct val="100000"/>
              </a:lnSpc>
              <a:spcBef>
                <a:spcPts val="360"/>
              </a:spcBef>
              <a:buClr>
                <a:srgbClr val="000000"/>
              </a:buClr>
              <a:buFont typeface="Arial"/>
              <a:buAutoNum type="arabicPeriod"/>
            </a:pPr>
            <a:r>
              <a:rPr lang="ru-RU" sz="1800" b="1" i="1" strike="noStrike" spc="-1">
                <a:solidFill>
                  <a:srgbClr val="000000"/>
                </a:solidFill>
                <a:latin typeface="Calibri"/>
              </a:rPr>
              <a:t>Шляхи використання лікарської рослинної сировини, яка містить алкалоїди.</a:t>
            </a:r>
            <a:endParaRPr lang="ru-RU" sz="18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214200" y="1214280"/>
            <a:ext cx="8429400" cy="204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2800" b="1" i="1" strike="noStrike" spc="-1">
                <a:solidFill>
                  <a:srgbClr val="FF0000"/>
                </a:solidFill>
                <a:latin typeface="Calibri"/>
              </a:rPr>
              <a:t>Методи виділення алкалоїдів з рослинної сировини:    </a:t>
            </a:r>
            <a:r>
              <a:rPr lang="ru-RU" sz="2400" b="1" strike="noStrike" spc="-1">
                <a:solidFill>
                  <a:srgbClr val="000000"/>
                </a:solidFill>
                <a:latin typeface="Calibri"/>
              </a:rPr>
              <a:t> екстракція у вигляді солей (вода, спирт, тартратна кислота); </a:t>
            </a:r>
            <a:endParaRPr lang="ru-RU" sz="2400" b="0" strike="noStrike" spc="-1">
              <a:latin typeface="Arial"/>
            </a:endParaRPr>
          </a:p>
          <a:p>
            <a:pPr indent="-216000" algn="just">
              <a:lnSpc>
                <a:spcPct val="100000"/>
              </a:lnSpc>
              <a:buClr>
                <a:srgbClr val="000000"/>
              </a:buClr>
              <a:buFont typeface="Wingdings" charset="2"/>
              <a:buChar char=""/>
            </a:pPr>
            <a:r>
              <a:rPr lang="ru-RU" sz="2400" b="1" strike="noStrike" spc="-1">
                <a:solidFill>
                  <a:srgbClr val="000000"/>
                </a:solidFill>
                <a:latin typeface="Calibri"/>
              </a:rPr>
              <a:t> екстракція у вигляді основ (NH4OH, NaHCO3);     </a:t>
            </a:r>
            <a:endParaRPr lang="ru-RU" sz="2400" b="0" strike="noStrike" spc="-1">
              <a:latin typeface="Arial"/>
            </a:endParaRPr>
          </a:p>
          <a:p>
            <a:pPr indent="-216000" algn="just">
              <a:lnSpc>
                <a:spcPct val="100000"/>
              </a:lnSpc>
              <a:buClr>
                <a:srgbClr val="000000"/>
              </a:buClr>
              <a:buFont typeface="Wingdings" charset="2"/>
              <a:buChar char=""/>
            </a:pPr>
            <a:r>
              <a:rPr lang="ru-RU" sz="2400" b="1" strike="noStrike" spc="-1">
                <a:solidFill>
                  <a:srgbClr val="000000"/>
                </a:solidFill>
                <a:latin typeface="Calibri"/>
              </a:rPr>
              <a:t> відгонка основ алкалоїдів з водяною парою (для яких температура кипіння менша 100 ºС). </a:t>
            </a:r>
            <a:endParaRPr lang="ru-RU" sz="2400" b="0" strike="noStrike" spc="-1">
              <a:latin typeface="Arial"/>
            </a:endParaRPr>
          </a:p>
        </p:txBody>
      </p:sp>
      <p:sp>
        <p:nvSpPr>
          <p:cNvPr id="127" name="CustomShape 2"/>
          <p:cNvSpPr/>
          <p:nvPr/>
        </p:nvSpPr>
        <p:spPr>
          <a:xfrm>
            <a:off x="1500120" y="3071880"/>
            <a:ext cx="6286320" cy="713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ru-RU" sz="3600" b="1" strike="noStrike" spc="-1">
                <a:solidFill>
                  <a:srgbClr val="7030A0"/>
                </a:solidFill>
                <a:latin typeface="Times New Roman"/>
              </a:rPr>
              <a:t>Класичні методи виділення:</a:t>
            </a:r>
            <a:endParaRPr lang="ru-RU" sz="3600" b="0" strike="noStrike" spc="-1">
              <a:latin typeface="Arial"/>
            </a:endParaRPr>
          </a:p>
        </p:txBody>
      </p:sp>
      <p:sp>
        <p:nvSpPr>
          <p:cNvPr id="128" name="CustomShape 3"/>
          <p:cNvSpPr/>
          <p:nvPr/>
        </p:nvSpPr>
        <p:spPr>
          <a:xfrm>
            <a:off x="1428840" y="3786120"/>
            <a:ext cx="285480" cy="78552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29" name="CustomShape 4"/>
          <p:cNvSpPr/>
          <p:nvPr/>
        </p:nvSpPr>
        <p:spPr>
          <a:xfrm>
            <a:off x="4071960" y="3714840"/>
            <a:ext cx="285480" cy="85680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30" name="CustomShape 5"/>
          <p:cNvSpPr/>
          <p:nvPr/>
        </p:nvSpPr>
        <p:spPr>
          <a:xfrm>
            <a:off x="6572160" y="3786120"/>
            <a:ext cx="285480" cy="85680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31" name="CustomShape 6"/>
          <p:cNvSpPr/>
          <p:nvPr/>
        </p:nvSpPr>
        <p:spPr>
          <a:xfrm>
            <a:off x="214200" y="4643280"/>
            <a:ext cx="2214360" cy="1223640"/>
          </a:xfrm>
          <a:prstGeom prst="rect">
            <a:avLst/>
          </a:prstGeom>
          <a:solidFill>
            <a:schemeClr val="accent5">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ru-RU" sz="3200" b="1" strike="noStrike" spc="-1">
                <a:solidFill>
                  <a:srgbClr val="000000"/>
                </a:solidFill>
                <a:latin typeface="Times New Roman"/>
              </a:rPr>
              <a:t>Стас – </a:t>
            </a:r>
            <a:endParaRPr lang="ru-RU" sz="3200" b="0" strike="noStrike" spc="-1">
              <a:latin typeface="Arial"/>
            </a:endParaRPr>
          </a:p>
          <a:p>
            <a:pPr algn="ctr">
              <a:lnSpc>
                <a:spcPct val="100000"/>
              </a:lnSpc>
            </a:pPr>
            <a:r>
              <a:rPr lang="ru-RU" sz="3200" b="1" strike="noStrike" spc="-1">
                <a:solidFill>
                  <a:srgbClr val="000000"/>
                </a:solidFill>
                <a:latin typeface="Times New Roman"/>
              </a:rPr>
              <a:t>Отто</a:t>
            </a:r>
            <a:endParaRPr lang="ru-RU" sz="3200" b="0" strike="noStrike" spc="-1">
              <a:latin typeface="Arial"/>
            </a:endParaRPr>
          </a:p>
        </p:txBody>
      </p:sp>
      <p:sp>
        <p:nvSpPr>
          <p:cNvPr id="132" name="CustomShape 7"/>
          <p:cNvSpPr/>
          <p:nvPr/>
        </p:nvSpPr>
        <p:spPr>
          <a:xfrm>
            <a:off x="2928960" y="4643280"/>
            <a:ext cx="2448000" cy="1223640"/>
          </a:xfrm>
          <a:prstGeom prst="rect">
            <a:avLst/>
          </a:prstGeom>
          <a:solidFill>
            <a:schemeClr val="accent5">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ru-RU" sz="3200" b="1" strike="noStrike" spc="-1">
                <a:solidFill>
                  <a:srgbClr val="000000"/>
                </a:solidFill>
                <a:latin typeface="Times New Roman"/>
              </a:rPr>
              <a:t>Орєхова – Фроме</a:t>
            </a:r>
            <a:endParaRPr lang="ru-RU" sz="3200" b="0" strike="noStrike" spc="-1">
              <a:latin typeface="Arial"/>
            </a:endParaRPr>
          </a:p>
        </p:txBody>
      </p:sp>
      <p:sp>
        <p:nvSpPr>
          <p:cNvPr id="133" name="CustomShape 8"/>
          <p:cNvSpPr/>
          <p:nvPr/>
        </p:nvSpPr>
        <p:spPr>
          <a:xfrm>
            <a:off x="5643720" y="4643280"/>
            <a:ext cx="3285720" cy="1223640"/>
          </a:xfrm>
          <a:prstGeom prst="rect">
            <a:avLst/>
          </a:prstGeom>
          <a:solidFill>
            <a:schemeClr val="accent5">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ru-RU" sz="3200" b="1" strike="noStrike" spc="-1">
                <a:solidFill>
                  <a:srgbClr val="000000"/>
                </a:solidFill>
                <a:latin typeface="Times New Roman"/>
              </a:rPr>
              <a:t>Юрошевського</a:t>
            </a:r>
            <a:endParaRPr lang="ru-RU" sz="3200" b="0" strike="noStrike" spc="-1">
              <a:latin typeface="Arial"/>
            </a:endParaRPr>
          </a:p>
        </p:txBody>
      </p:sp>
      <p:sp>
        <p:nvSpPr>
          <p:cNvPr id="134" name="CustomShape 9"/>
          <p:cNvSpPr/>
          <p:nvPr/>
        </p:nvSpPr>
        <p:spPr>
          <a:xfrm>
            <a:off x="142920" y="0"/>
            <a:ext cx="8857800" cy="1439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pPr>
            <a:r>
              <a:rPr lang="ru-RU" sz="2800" b="1" i="1" strike="noStrike" spc="-1">
                <a:solidFill>
                  <a:srgbClr val="FF0000"/>
                </a:solidFill>
                <a:latin typeface="Calibri"/>
              </a:rPr>
              <a:t>ЗАВДАННЯ 1. </a:t>
            </a:r>
            <a:r>
              <a:rPr lang="ru-RU" sz="2200" b="1" i="1" strike="noStrike" spc="-1">
                <a:solidFill>
                  <a:srgbClr val="FF0000"/>
                </a:solidFill>
                <a:latin typeface="Calibri"/>
              </a:rPr>
              <a:t>Виконати лабораторну роботу: провести виділення алкалоїдів з ЛРС експрес-методом та виконати якісні реакції (</a:t>
            </a:r>
            <a:r>
              <a:rPr lang="ru-RU" sz="2200" b="1" i="1" strike="noStrike" spc="-1">
                <a:solidFill>
                  <a:srgbClr val="000000"/>
                </a:solidFill>
                <a:latin typeface="Calibri"/>
              </a:rPr>
              <a:t>див. метод. вказівки</a:t>
            </a:r>
            <a:r>
              <a:rPr lang="ru-RU" sz="2200" b="1" i="1" strike="noStrike" spc="-1">
                <a:solidFill>
                  <a:srgbClr val="FF0000"/>
                </a:solidFill>
                <a:latin typeface="Calibri"/>
              </a:rPr>
              <a:t>).  </a:t>
            </a:r>
            <a:r>
              <a:rPr lang="ru-RU" sz="2000" b="1" i="1" strike="noStrike" spc="-1">
                <a:latin typeface="Calibri"/>
              </a:rPr>
              <a:t>Заповніть табл. Завд. 3 (якісні реакції)</a:t>
            </a:r>
            <a:endParaRPr lang="ru-RU"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214200" y="500040"/>
            <a:ext cx="8715240" cy="4522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2400" b="1" strike="noStrike" spc="-1" dirty="0">
                <a:solidFill>
                  <a:srgbClr val="FF0000"/>
                </a:solidFill>
                <a:latin typeface="Calibri"/>
              </a:rPr>
              <a:t>ЗАВДАННЯ 2. </a:t>
            </a:r>
            <a:r>
              <a:rPr lang="ru-RU" sz="2400" b="1" i="1" strike="noStrike" spc="-1" dirty="0" err="1">
                <a:latin typeface="Calibri"/>
              </a:rPr>
              <a:t>Використовуючи</a:t>
            </a:r>
            <a:r>
              <a:rPr lang="ru-RU" sz="2400" b="1" i="1" strike="noStrike" spc="-1" dirty="0">
                <a:latin typeface="Calibri"/>
              </a:rPr>
              <a:t> </a:t>
            </a:r>
            <a:r>
              <a:rPr lang="ru-RU" sz="2400" b="1" i="1" strike="noStrike" spc="-1" dirty="0" err="1">
                <a:latin typeface="Calibri"/>
              </a:rPr>
              <a:t>матеріали</a:t>
            </a:r>
            <a:r>
              <a:rPr lang="ru-RU" sz="2400" b="1" i="1" strike="noStrike" spc="-1" dirty="0">
                <a:latin typeface="Calibri"/>
              </a:rPr>
              <a:t> </a:t>
            </a:r>
            <a:r>
              <a:rPr lang="ru-RU" sz="2400" b="1" i="1" strike="noStrike" spc="-1" dirty="0" err="1">
                <a:latin typeface="Calibri"/>
              </a:rPr>
              <a:t>лекції</a:t>
            </a:r>
            <a:r>
              <a:rPr lang="ru-RU" sz="2400" b="1" i="1" strike="noStrike" spc="-1" dirty="0">
                <a:latin typeface="Calibri"/>
              </a:rPr>
              <a:t>, </a:t>
            </a:r>
            <a:r>
              <a:rPr lang="ru-RU" sz="2400" b="1" i="1" strike="noStrike" spc="-1" dirty="0" err="1">
                <a:latin typeface="Calibri"/>
              </a:rPr>
              <a:t>основної</a:t>
            </a:r>
            <a:r>
              <a:rPr lang="ru-RU" sz="2400" b="1" i="1" strike="noStrike" spc="-1" dirty="0">
                <a:latin typeface="Calibri"/>
              </a:rPr>
              <a:t> та </a:t>
            </a:r>
            <a:r>
              <a:rPr lang="ru-RU" sz="2400" b="1" i="1" strike="noStrike" spc="-1" dirty="0" err="1">
                <a:latin typeface="Calibri"/>
              </a:rPr>
              <a:t>додаткової</a:t>
            </a:r>
            <a:r>
              <a:rPr lang="ru-RU" sz="2400" b="1" i="1" strike="noStrike" spc="-1" dirty="0">
                <a:latin typeface="Calibri"/>
              </a:rPr>
              <a:t> </a:t>
            </a:r>
            <a:r>
              <a:rPr lang="ru-RU" sz="2400" b="1" i="1" strike="noStrike" spc="-1" dirty="0" err="1">
                <a:latin typeface="Calibri"/>
              </a:rPr>
              <a:t>рекомендованої</a:t>
            </a:r>
            <a:r>
              <a:rPr lang="ru-RU" sz="2400" b="1" i="1" strike="noStrike" spc="-1" dirty="0">
                <a:latin typeface="Calibri"/>
              </a:rPr>
              <a:t> </a:t>
            </a:r>
            <a:r>
              <a:rPr lang="ru-RU" sz="2400" b="1" i="1" strike="noStrike" spc="-1" dirty="0" err="1">
                <a:latin typeface="Calibri"/>
              </a:rPr>
              <a:t>літератури</a:t>
            </a:r>
            <a:r>
              <a:rPr lang="ru-RU" sz="2400" b="1" i="1" strike="noStrike" spc="-1" dirty="0">
                <a:latin typeface="Calibri"/>
              </a:rPr>
              <a:t>, </a:t>
            </a:r>
            <a:r>
              <a:rPr lang="ru-RU" sz="2400" b="1" i="1" strike="noStrike" spc="-1" dirty="0" err="1">
                <a:latin typeface="Calibri"/>
              </a:rPr>
              <a:t>складіть</a:t>
            </a:r>
            <a:r>
              <a:rPr lang="ru-RU" sz="2400" b="1" i="1" strike="noStrike" spc="-1" dirty="0">
                <a:latin typeface="Calibri"/>
              </a:rPr>
              <a:t> </a:t>
            </a:r>
            <a:r>
              <a:rPr lang="ru-RU" sz="2400" b="1" i="1" strike="noStrike" spc="-1" dirty="0" err="1">
                <a:latin typeface="Calibri"/>
              </a:rPr>
              <a:t>загальну</a:t>
            </a:r>
            <a:r>
              <a:rPr lang="ru-RU" sz="2400" b="1" i="1" strike="noStrike" spc="-1" dirty="0">
                <a:latin typeface="Calibri"/>
              </a:rPr>
              <a:t> схему </a:t>
            </a:r>
            <a:r>
              <a:rPr lang="ru-RU" sz="2400" b="1" i="1" strike="noStrike" spc="-1" dirty="0" err="1">
                <a:latin typeface="Calibri"/>
              </a:rPr>
              <a:t>метаболізму</a:t>
            </a:r>
            <a:r>
              <a:rPr lang="ru-RU" sz="2400" b="1" i="1" strike="noStrike" spc="-1" dirty="0">
                <a:latin typeface="Calibri"/>
              </a:rPr>
              <a:t> </a:t>
            </a:r>
            <a:r>
              <a:rPr lang="ru-RU" sz="2400" b="1" i="1" strike="noStrike" spc="-1" dirty="0" err="1">
                <a:latin typeface="Calibri"/>
              </a:rPr>
              <a:t>утворення</a:t>
            </a:r>
            <a:r>
              <a:rPr lang="ru-RU" sz="2400" b="1" i="1" strike="noStrike" spc="-1" dirty="0">
                <a:latin typeface="Calibri"/>
              </a:rPr>
              <a:t> </a:t>
            </a:r>
            <a:r>
              <a:rPr lang="ru-RU" sz="2400" b="1" i="1" strike="noStrike" spc="-1" dirty="0" err="1">
                <a:latin typeface="Calibri"/>
              </a:rPr>
              <a:t>алкалоїдів</a:t>
            </a:r>
            <a:r>
              <a:rPr lang="ru-RU" sz="2400" b="1" i="1" strike="noStrike" spc="-1" dirty="0">
                <a:latin typeface="Calibri"/>
              </a:rPr>
              <a:t> </a:t>
            </a:r>
            <a:r>
              <a:rPr lang="ru-RU" sz="2400" b="1" i="1" strike="noStrike" spc="-1" dirty="0" err="1">
                <a:latin typeface="Calibri"/>
              </a:rPr>
              <a:t>із</a:t>
            </a:r>
            <a:r>
              <a:rPr lang="ru-RU" sz="2400" b="1" i="1" strike="noStrike" spc="-1" dirty="0">
                <a:latin typeface="Calibri"/>
              </a:rPr>
              <a:t> </a:t>
            </a:r>
            <a:r>
              <a:rPr lang="ru-RU" sz="2400" b="1" i="1" strike="noStrike" spc="-1" dirty="0" err="1">
                <a:latin typeface="Calibri"/>
              </a:rPr>
              <a:t>зазначенням</a:t>
            </a:r>
            <a:r>
              <a:rPr lang="ru-RU" sz="2400" b="1" i="1" strike="noStrike" spc="-1" dirty="0">
                <a:latin typeface="Calibri"/>
              </a:rPr>
              <a:t> </a:t>
            </a:r>
            <a:r>
              <a:rPr lang="ru-RU" sz="2400" b="1" i="1" strike="noStrike" spc="-1" dirty="0" err="1">
                <a:latin typeface="Calibri"/>
              </a:rPr>
              <a:t>проміжних</a:t>
            </a:r>
            <a:r>
              <a:rPr lang="ru-RU" sz="2400" b="1" i="1" strike="noStrike" spc="-1" dirty="0">
                <a:latin typeface="Calibri"/>
              </a:rPr>
              <a:t> </a:t>
            </a:r>
            <a:r>
              <a:rPr lang="ru-RU" sz="2400" b="1" i="1" strike="noStrike" spc="-1" dirty="0" err="1">
                <a:latin typeface="Calibri"/>
              </a:rPr>
              <a:t>продуктів</a:t>
            </a:r>
            <a:r>
              <a:rPr lang="ru-RU" sz="2400" b="1" i="1" strike="noStrike" spc="-1" dirty="0">
                <a:latin typeface="Calibri"/>
              </a:rPr>
              <a:t> (</a:t>
            </a:r>
            <a:r>
              <a:rPr lang="ru-RU" sz="2400" b="1" i="1" strike="noStrike" spc="-1" dirty="0" err="1">
                <a:latin typeface="Calibri"/>
              </a:rPr>
              <a:t>запишіть</a:t>
            </a:r>
            <a:r>
              <a:rPr lang="ru-RU" sz="2400" b="1" i="1" strike="noStrike" spc="-1" dirty="0">
                <a:latin typeface="Calibri"/>
              </a:rPr>
              <a:t> схему з методички та </a:t>
            </a:r>
            <a:r>
              <a:rPr lang="ru-RU" sz="2400" b="1" i="1" strike="noStrike" spc="-1" dirty="0" err="1">
                <a:latin typeface="Calibri"/>
              </a:rPr>
              <a:t>лекції</a:t>
            </a:r>
            <a:r>
              <a:rPr lang="ru-RU" sz="2400" b="1" i="1" strike="noStrike" spc="-1" dirty="0">
                <a:latin typeface="Calibri"/>
              </a:rPr>
              <a:t>)</a:t>
            </a:r>
            <a:endParaRPr lang="ru-RU" sz="2400" b="0" strike="noStrike" spc="-1" dirty="0">
              <a:latin typeface="Arial"/>
            </a:endParaRPr>
          </a:p>
          <a:p>
            <a:pPr algn="just">
              <a:lnSpc>
                <a:spcPct val="100000"/>
              </a:lnSpc>
            </a:pPr>
            <a:endParaRPr lang="ru-RU" sz="2400" b="0" strike="noStrike" spc="-1" dirty="0">
              <a:latin typeface="Arial"/>
            </a:endParaRPr>
          </a:p>
          <a:p>
            <a:pPr algn="just">
              <a:lnSpc>
                <a:spcPct val="100000"/>
              </a:lnSpc>
            </a:pPr>
            <a:endParaRPr lang="ru-RU" sz="2400" b="0" strike="noStrike" spc="-1" dirty="0">
              <a:latin typeface="Arial"/>
            </a:endParaRPr>
          </a:p>
          <a:p>
            <a:pPr algn="just">
              <a:lnSpc>
                <a:spcPct val="100000"/>
              </a:lnSpc>
            </a:pPr>
            <a:r>
              <a:rPr lang="ru-RU" sz="2400" b="1" i="1" strike="noStrike" spc="-1" dirty="0" err="1">
                <a:solidFill>
                  <a:srgbClr val="FF0000"/>
                </a:solidFill>
                <a:latin typeface="Calibri"/>
              </a:rPr>
              <a:t>Завдання</a:t>
            </a:r>
            <a:r>
              <a:rPr lang="ru-RU" sz="2400" b="1" i="1" strike="noStrike" spc="-1" dirty="0">
                <a:solidFill>
                  <a:srgbClr val="FF0000"/>
                </a:solidFill>
                <a:latin typeface="Calibri"/>
              </a:rPr>
              <a:t> 4. </a:t>
            </a:r>
            <a:r>
              <a:rPr lang="ru-RU" sz="2400" b="1" i="1" strike="noStrike" spc="-1" dirty="0" err="1">
                <a:latin typeface="Calibri"/>
              </a:rPr>
              <a:t>Занесіть</a:t>
            </a:r>
            <a:r>
              <a:rPr lang="ru-RU" sz="2400" b="1" i="1" strike="noStrike" spc="-1" dirty="0">
                <a:latin typeface="Calibri"/>
              </a:rPr>
              <a:t> до протоколу схему: </a:t>
            </a:r>
            <a:r>
              <a:rPr lang="ru-RU" sz="2400" b="1" i="1" strike="noStrike" spc="-1" dirty="0" err="1">
                <a:latin typeface="Calibri"/>
              </a:rPr>
              <a:t>етапи</a:t>
            </a:r>
            <a:r>
              <a:rPr lang="ru-RU" sz="2400" b="1" i="1" strike="noStrike" spc="-1" dirty="0">
                <a:latin typeface="Calibri"/>
              </a:rPr>
              <a:t> </a:t>
            </a:r>
            <a:r>
              <a:rPr lang="ru-RU" sz="2400" b="1" i="1" strike="noStrike" spc="-1" dirty="0" err="1">
                <a:latin typeface="Calibri"/>
              </a:rPr>
              <a:t>кількісного</a:t>
            </a:r>
            <a:r>
              <a:rPr lang="ru-RU" sz="2400" b="1" i="1" strike="noStrike" spc="-1" dirty="0">
                <a:latin typeface="Calibri"/>
              </a:rPr>
              <a:t> </a:t>
            </a:r>
            <a:r>
              <a:rPr lang="ru-RU" sz="2400" b="1" i="1" strike="noStrike" spc="-1" dirty="0" err="1">
                <a:latin typeface="Calibri"/>
              </a:rPr>
              <a:t>визначення</a:t>
            </a:r>
            <a:r>
              <a:rPr lang="ru-RU" sz="2400" b="1" i="1" strike="noStrike" spc="-1" dirty="0">
                <a:latin typeface="Calibri"/>
              </a:rPr>
              <a:t> </a:t>
            </a:r>
            <a:r>
              <a:rPr lang="ru-RU" sz="2400" b="1" i="1" strike="noStrike" spc="-1" dirty="0" err="1">
                <a:latin typeface="Calibri"/>
              </a:rPr>
              <a:t>алкалоїдів</a:t>
            </a:r>
            <a:r>
              <a:rPr lang="ru-RU" sz="2400" b="1" i="1" strike="noStrike" spc="-1" dirty="0">
                <a:latin typeface="Calibri"/>
              </a:rPr>
              <a:t> в </a:t>
            </a:r>
            <a:r>
              <a:rPr lang="ru-RU" sz="2400" b="1" i="1" strike="noStrike" spc="-1" dirty="0" err="1">
                <a:latin typeface="Calibri"/>
              </a:rPr>
              <a:t>листі</a:t>
            </a:r>
            <a:r>
              <a:rPr lang="ru-RU" sz="2400" b="1" i="1" strike="noStrike" spc="-1" dirty="0">
                <a:latin typeface="Calibri"/>
              </a:rPr>
              <a:t> красавки. </a:t>
            </a:r>
            <a:r>
              <a:rPr lang="ru-RU" sz="2400" b="1" i="1" strike="noStrike" spc="-1" dirty="0" err="1">
                <a:latin typeface="Calibri"/>
              </a:rPr>
              <a:t>Ознайомтесь</a:t>
            </a:r>
            <a:r>
              <a:rPr lang="ru-RU" sz="2400" b="1" i="1" strike="noStrike" spc="-1" dirty="0">
                <a:latin typeface="Calibri"/>
              </a:rPr>
              <a:t> з методикою </a:t>
            </a:r>
            <a:r>
              <a:rPr lang="ru-RU" sz="2400" b="1" i="1" strike="noStrike" spc="-1" dirty="0" err="1">
                <a:latin typeface="Calibri"/>
              </a:rPr>
              <a:t>більш</a:t>
            </a:r>
            <a:r>
              <a:rPr lang="ru-RU" sz="2400" b="1" i="1" strike="noStrike" spc="-1" dirty="0">
                <a:latin typeface="Calibri"/>
              </a:rPr>
              <a:t> детально в ДФ 11, </a:t>
            </a:r>
            <a:r>
              <a:rPr lang="ru-RU" sz="2400" b="1" i="1" strike="noStrike" spc="-1" dirty="0" err="1">
                <a:latin typeface="Calibri"/>
              </a:rPr>
              <a:t>вип</a:t>
            </a:r>
            <a:r>
              <a:rPr lang="ru-RU" sz="2400" b="1" i="1" strike="noStrike" spc="-1" dirty="0">
                <a:latin typeface="Calibri"/>
              </a:rPr>
              <a:t>. 2, </a:t>
            </a:r>
            <a:r>
              <a:rPr lang="ru-RU" sz="2400" b="1" i="1" strike="noStrike" spc="-1" dirty="0" err="1">
                <a:latin typeface="Calibri"/>
              </a:rPr>
              <a:t>стаття</a:t>
            </a:r>
            <a:r>
              <a:rPr lang="ru-RU" sz="2400" b="1" i="1" strike="noStrike" spc="-1" dirty="0">
                <a:latin typeface="Calibri"/>
              </a:rPr>
              <a:t> 13, ст. 251-253, «</a:t>
            </a:r>
            <a:r>
              <a:rPr lang="ru-RU" sz="2400" b="1" i="1" strike="noStrike" spc="-1" dirty="0" err="1" smtClean="0">
                <a:latin typeface="Calibri"/>
              </a:rPr>
              <a:t>Кількісне</a:t>
            </a:r>
            <a:r>
              <a:rPr lang="ru-RU" sz="2400" b="1" i="1" strike="noStrike" spc="-1" dirty="0" smtClean="0">
                <a:latin typeface="Calibri"/>
              </a:rPr>
              <a:t> </a:t>
            </a:r>
            <a:r>
              <a:rPr lang="ru-RU" sz="2400" b="1" i="1" strike="noStrike" spc="-1" dirty="0" err="1" smtClean="0">
                <a:latin typeface="Calibri"/>
              </a:rPr>
              <a:t>визначення</a:t>
            </a:r>
            <a:r>
              <a:rPr lang="ru-RU" sz="2400" b="1" i="1" strike="noStrike" spc="-1" dirty="0" smtClean="0">
                <a:latin typeface="Calibri"/>
              </a:rPr>
              <a:t>».</a:t>
            </a:r>
            <a:endParaRPr lang="ru-RU" sz="2400" b="0" strike="noStrike" spc="-1" dirty="0">
              <a:latin typeface="Arial"/>
            </a:endParaRPr>
          </a:p>
          <a:p>
            <a:pPr algn="just">
              <a:lnSpc>
                <a:spcPct val="100000"/>
              </a:lnSpc>
            </a:pPr>
            <a:endParaRPr lang="ru-RU" sz="2400" b="0" strike="noStrike" spc="-1" dirty="0">
              <a:latin typeface="Arial"/>
            </a:endParaRPr>
          </a:p>
          <a:p>
            <a:pPr algn="just">
              <a:lnSpc>
                <a:spcPct val="100000"/>
              </a:lnSpc>
            </a:pPr>
            <a:endParaRPr lang="ru-RU"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142200" y="185760"/>
            <a:ext cx="8857800" cy="5790240"/>
          </a:xfrm>
          <a:prstGeom prst="rect">
            <a:avLst/>
          </a:prstGeom>
          <a:noFill/>
          <a:ln w="9360">
            <a:noFill/>
          </a:ln>
        </p:spPr>
        <p:style>
          <a:lnRef idx="0">
            <a:scrgbClr r="0" g="0" b="0"/>
          </a:lnRef>
          <a:fillRef idx="0">
            <a:scrgbClr r="0" g="0" b="0"/>
          </a:fillRef>
          <a:effectRef idx="0">
            <a:scrgbClr r="0" g="0" b="0"/>
          </a:effectRef>
          <a:fontRef idx="minor"/>
        </p:style>
        <p:txBody>
          <a:bodyPr anchor="ctr">
            <a:spAutoFit/>
          </a:bodyPr>
          <a:lstStyle/>
          <a:p>
            <a:pPr algn="ctr">
              <a:lnSpc>
                <a:spcPct val="100000"/>
              </a:lnSpc>
            </a:pPr>
            <a:r>
              <a:rPr lang="ru-RU" sz="1800" b="1" strike="noStrike" spc="-1">
                <a:solidFill>
                  <a:srgbClr val="000000"/>
                </a:solidFill>
                <a:latin typeface="Times New Roman"/>
                <a:ea typeface="Times New Roman"/>
              </a:rPr>
              <a:t>ЧАСТИНА  2 лабораторного заняття (додаток)</a:t>
            </a:r>
            <a:endParaRPr lang="ru-RU" sz="1800" b="0" strike="noStrike" spc="-1">
              <a:latin typeface="Arial"/>
            </a:endParaRPr>
          </a:p>
          <a:p>
            <a:pPr algn="just">
              <a:lnSpc>
                <a:spcPct val="100000"/>
              </a:lnSpc>
            </a:pPr>
            <a:r>
              <a:rPr lang="ru-RU" sz="2400" b="1" strike="noStrike" spc="-1">
                <a:solidFill>
                  <a:srgbClr val="FF0000"/>
                </a:solidFill>
                <a:latin typeface="Times New Roman"/>
                <a:ea typeface="Times New Roman"/>
              </a:rPr>
              <a:t>Хроматографічне дослідження алкалоїдів на папері.</a:t>
            </a:r>
            <a:endParaRPr lang="ru-RU" sz="2400" b="0" strike="noStrike" spc="-1">
              <a:latin typeface="Arial"/>
            </a:endParaRPr>
          </a:p>
          <a:p>
            <a:pPr algn="just">
              <a:lnSpc>
                <a:spcPct val="100000"/>
              </a:lnSpc>
            </a:pPr>
            <a:r>
              <a:rPr lang="ru-RU" sz="1800" b="1" strike="noStrike" spc="-1">
                <a:solidFill>
                  <a:srgbClr val="000000"/>
                </a:solidFill>
                <a:latin typeface="Times New Roman"/>
                <a:ea typeface="Times New Roman"/>
              </a:rPr>
              <a:t>На смужку хроматографічного паперу на стартову лінію, що знаходиться на відстані 2-3 см від нижнього краю, капіляром або спеціальною піпеткою наносять близько 0,1 мл отриманого витягу та розчини свідків (цитізін, метилцитізін, пахікарпін тощо). Відстань від бічного краю смужки хроматографічного паперу і між плямами — 2 см. Діаметр плям не повинен перевищувати 5 мм. </a:t>
            </a:r>
            <a:endParaRPr lang="ru-RU" sz="1800" b="0" strike="noStrike" spc="-1">
              <a:latin typeface="Arial"/>
            </a:endParaRPr>
          </a:p>
          <a:p>
            <a:pPr algn="just">
              <a:lnSpc>
                <a:spcPct val="100000"/>
              </a:lnSpc>
            </a:pPr>
            <a:r>
              <a:rPr lang="ru-RU" sz="1800" b="1" strike="noStrike" spc="-1">
                <a:solidFill>
                  <a:srgbClr val="000000"/>
                </a:solidFill>
                <a:latin typeface="Times New Roman"/>
                <a:ea typeface="Times New Roman"/>
              </a:rPr>
              <a:t>Смужку хроматографічного паперу з нанесеними на неї розчинами (після висушування) поміщають у хроматографічну камеру, у котру попередньо (за добу) налита розділювальна система: н-бутанол — оцтова кислота — вода у співвідношенні 5 : 1 : 4. Нижній край хроматограми занурюють у рідину приблизно на 3-5 мм (експозиція — 14-15 годин). </a:t>
            </a:r>
            <a:endParaRPr lang="ru-RU" sz="1800" b="0" strike="noStrike" spc="-1">
              <a:latin typeface="Arial"/>
            </a:endParaRPr>
          </a:p>
          <a:p>
            <a:pPr algn="just">
              <a:lnSpc>
                <a:spcPct val="100000"/>
              </a:lnSpc>
            </a:pPr>
            <a:r>
              <a:rPr lang="ru-RU" sz="1800" b="1" strike="noStrike" spc="-1">
                <a:solidFill>
                  <a:srgbClr val="000000"/>
                </a:solidFill>
                <a:latin typeface="Times New Roman"/>
                <a:ea typeface="Times New Roman"/>
              </a:rPr>
              <a:t>Після висушування хроматограму переглядають в УФ-світлі (звичайно алкалоїди в УФ-світлі флуоресціюють </a:t>
            </a:r>
            <a:r>
              <a:rPr lang="ru-RU" sz="1800" b="1" strike="noStrike" spc="-1">
                <a:solidFill>
                  <a:srgbClr val="00B0F0"/>
                </a:solidFill>
                <a:latin typeface="Times New Roman"/>
                <a:ea typeface="Times New Roman"/>
              </a:rPr>
              <a:t>блакитним</a:t>
            </a:r>
            <a:r>
              <a:rPr lang="ru-RU" sz="1800" b="1" strike="noStrike" spc="-1">
                <a:solidFill>
                  <a:srgbClr val="000000"/>
                </a:solidFill>
                <a:latin typeface="Times New Roman"/>
                <a:ea typeface="Times New Roman"/>
              </a:rPr>
              <a:t>, </a:t>
            </a:r>
            <a:r>
              <a:rPr lang="ru-RU" sz="1800" b="1" strike="noStrike" spc="-1">
                <a:solidFill>
                  <a:srgbClr val="00B050"/>
                </a:solidFill>
                <a:latin typeface="Times New Roman"/>
                <a:ea typeface="Times New Roman"/>
              </a:rPr>
              <a:t>зеленим</a:t>
            </a:r>
            <a:r>
              <a:rPr lang="ru-RU" sz="1800" b="1" strike="noStrike" spc="-1">
                <a:solidFill>
                  <a:srgbClr val="000000"/>
                </a:solidFill>
                <a:latin typeface="Times New Roman"/>
                <a:ea typeface="Times New Roman"/>
              </a:rPr>
              <a:t> або </a:t>
            </a:r>
            <a:r>
              <a:rPr lang="ru-RU" sz="1800" b="1" strike="noStrike" spc="-1">
                <a:solidFill>
                  <a:srgbClr val="FFFF00"/>
                </a:solidFill>
                <a:latin typeface="Times New Roman"/>
                <a:ea typeface="Times New Roman"/>
              </a:rPr>
              <a:t>жовтим</a:t>
            </a:r>
            <a:r>
              <a:rPr lang="ru-RU" sz="1800" b="1" strike="noStrike" spc="-1">
                <a:solidFill>
                  <a:srgbClr val="000000"/>
                </a:solidFill>
                <a:latin typeface="Times New Roman"/>
                <a:ea typeface="Times New Roman"/>
              </a:rPr>
              <a:t> кольором) та потім обробляють (обприскують із пульверизатора) реактивом Драгендорфа. На жовтому тлі при денному світлі виявляються оранжеві або оранжево-червоні плями (алкалоїди). </a:t>
            </a:r>
            <a:endParaRPr lang="ru-RU" sz="1800" b="0" strike="noStrike" spc="-1">
              <a:latin typeface="Arial"/>
            </a:endParaRPr>
          </a:p>
          <a:p>
            <a:pPr algn="just">
              <a:lnSpc>
                <a:spcPct val="100000"/>
              </a:lnSpc>
            </a:pPr>
            <a:endParaRPr lang="ru-RU" sz="1800" b="0" strike="noStrike" spc="-1">
              <a:latin typeface="Arial"/>
            </a:endParaRPr>
          </a:p>
          <a:p>
            <a:pPr algn="just">
              <a:lnSpc>
                <a:spcPct val="100000"/>
              </a:lnSpc>
            </a:pPr>
            <a:r>
              <a:rPr lang="ru-RU" sz="2200" b="1" strike="noStrike" spc="-1">
                <a:solidFill>
                  <a:srgbClr val="000000"/>
                </a:solidFill>
                <a:latin typeface="Times New Roman"/>
                <a:ea typeface="Times New Roman"/>
              </a:rPr>
              <a:t>Розрахуйте </a:t>
            </a:r>
            <a:r>
              <a:rPr lang="ru-RU" sz="2200" b="1" i="1" strike="noStrike" spc="-1">
                <a:solidFill>
                  <a:srgbClr val="000000"/>
                </a:solidFill>
                <a:latin typeface="Times New Roman"/>
                <a:ea typeface="Times New Roman"/>
              </a:rPr>
              <a:t>Rf</a:t>
            </a:r>
            <a:r>
              <a:rPr lang="ru-RU" sz="2200" b="1" strike="noStrike" spc="-1">
                <a:solidFill>
                  <a:srgbClr val="000000"/>
                </a:solidFill>
                <a:latin typeface="Times New Roman"/>
                <a:ea typeface="Times New Roman"/>
              </a:rPr>
              <a:t> для кожної плями (для однієї з представлених нижче хроматограм). </a:t>
            </a:r>
            <a:endParaRPr lang="ru-RU"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srcRect l="25510" t="32481" r="3893" b="40625"/>
          <a:stretch/>
        </p:blipFill>
        <p:spPr>
          <a:xfrm>
            <a:off x="0" y="180107"/>
            <a:ext cx="6982691" cy="1759529"/>
          </a:xfrm>
          <a:prstGeom prst="rect">
            <a:avLst/>
          </a:prstGeom>
        </p:spPr>
      </p:pic>
      <p:sp>
        <p:nvSpPr>
          <p:cNvPr id="3" name="Прямоугольник 2"/>
          <p:cNvSpPr/>
          <p:nvPr/>
        </p:nvSpPr>
        <p:spPr>
          <a:xfrm>
            <a:off x="6871856" y="180107"/>
            <a:ext cx="2272144" cy="1908215"/>
          </a:xfrm>
          <a:prstGeom prst="rect">
            <a:avLst/>
          </a:prstGeom>
        </p:spPr>
        <p:txBody>
          <a:bodyPr wrap="square">
            <a:spAutoFit/>
          </a:bodyPr>
          <a:lstStyle/>
          <a:p>
            <a:r>
              <a:rPr lang="ru-RU" b="1" i="1" dirty="0" err="1" smtClean="0">
                <a:solidFill>
                  <a:srgbClr val="FF0000"/>
                </a:solidFill>
                <a:effectLst>
                  <a:outerShdw blurRad="38100" dist="38100" dir="2700000" algn="tl">
                    <a:srgbClr val="000000">
                      <a:alpha val="43137"/>
                    </a:srgbClr>
                  </a:outerShdw>
                </a:effectLst>
              </a:rPr>
              <a:t>Кругова</a:t>
            </a:r>
            <a:r>
              <a:rPr lang="ru-RU" b="1" i="1" dirty="0" smtClean="0">
                <a:solidFill>
                  <a:srgbClr val="FF0000"/>
                </a:solidFill>
                <a:effectLst>
                  <a:outerShdw blurRad="38100" dist="38100" dir="2700000" algn="tl">
                    <a:srgbClr val="000000">
                      <a:alpha val="43137"/>
                    </a:srgbClr>
                  </a:outerShdw>
                </a:effectLst>
              </a:rPr>
              <a:t> </a:t>
            </a:r>
            <a:r>
              <a:rPr lang="ru-RU" b="1" i="1" dirty="0" err="1" smtClean="0">
                <a:solidFill>
                  <a:srgbClr val="FF0000"/>
                </a:solidFill>
                <a:effectLst>
                  <a:outerShdw blurRad="38100" dist="38100" dir="2700000" algn="tl">
                    <a:srgbClr val="000000">
                      <a:alpha val="43137"/>
                    </a:srgbClr>
                  </a:outerShdw>
                </a:effectLst>
              </a:rPr>
              <a:t>хроматографія</a:t>
            </a:r>
            <a:r>
              <a:rPr lang="ru-RU" b="1" i="1" dirty="0" smtClean="0">
                <a:solidFill>
                  <a:srgbClr val="FF0000"/>
                </a:solidFill>
                <a:effectLst>
                  <a:outerShdw blurRad="38100" dist="38100" dir="2700000" algn="tl">
                    <a:srgbClr val="000000">
                      <a:alpha val="43137"/>
                    </a:srgbClr>
                  </a:outerShdw>
                </a:effectLst>
              </a:rPr>
              <a:t>: </a:t>
            </a:r>
            <a:r>
              <a:rPr lang="ru-RU" sz="1600" b="1" dirty="0" smtClean="0"/>
              <a:t>а) </a:t>
            </a:r>
            <a:r>
              <a:rPr lang="ru-RU" sz="1600" b="1" dirty="0" err="1" smtClean="0"/>
              <a:t>вигляд</a:t>
            </a:r>
            <a:r>
              <a:rPr lang="ru-RU" sz="1600" b="1" dirty="0" smtClean="0"/>
              <a:t> </a:t>
            </a:r>
            <a:r>
              <a:rPr lang="ru-RU" sz="1600" b="1" dirty="0" err="1" smtClean="0"/>
              <a:t>приладу</a:t>
            </a:r>
            <a:r>
              <a:rPr lang="ru-RU" sz="1600" b="1" dirty="0" smtClean="0"/>
              <a:t> </a:t>
            </a:r>
            <a:r>
              <a:rPr lang="ru-RU" sz="1600" b="1" dirty="0" err="1" smtClean="0"/>
              <a:t>збоку</a:t>
            </a:r>
            <a:r>
              <a:rPr lang="ru-RU" sz="1600" b="1" dirty="0" smtClean="0"/>
              <a:t>; </a:t>
            </a:r>
          </a:p>
          <a:p>
            <a:r>
              <a:rPr lang="ru-RU" sz="1600" b="1" dirty="0" smtClean="0"/>
              <a:t>б) </a:t>
            </a:r>
            <a:r>
              <a:rPr lang="ru-RU" sz="1600" b="1" dirty="0" err="1" smtClean="0"/>
              <a:t>вигляд</a:t>
            </a:r>
            <a:r>
              <a:rPr lang="ru-RU" sz="1600" b="1" dirty="0" smtClean="0"/>
              <a:t> </a:t>
            </a:r>
            <a:r>
              <a:rPr lang="ru-RU" sz="1600" b="1" dirty="0" err="1" smtClean="0"/>
              <a:t>хроматограми</a:t>
            </a:r>
            <a:r>
              <a:rPr lang="ru-RU" sz="1600" b="1" dirty="0" smtClean="0"/>
              <a:t> </a:t>
            </a:r>
            <a:r>
              <a:rPr lang="ru-RU" sz="1600" b="1" dirty="0" err="1" smtClean="0"/>
              <a:t>зверху</a:t>
            </a:r>
            <a:r>
              <a:rPr lang="ru-RU" sz="1600" b="1" dirty="0" smtClean="0"/>
              <a:t>. </a:t>
            </a:r>
            <a:endParaRPr lang="ru-RU" sz="1600" b="1" dirty="0"/>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5786" y="2282286"/>
            <a:ext cx="3751117" cy="4447347"/>
          </a:xfrm>
          <a:prstGeom prst="rect">
            <a:avLst/>
          </a:prstGeom>
        </p:spPr>
      </p:pic>
      <p:sp>
        <p:nvSpPr>
          <p:cNvPr id="9" name="Прямоугольник 8"/>
          <p:cNvSpPr/>
          <p:nvPr/>
        </p:nvSpPr>
        <p:spPr>
          <a:xfrm>
            <a:off x="5578135" y="3798516"/>
            <a:ext cx="2098844" cy="923330"/>
          </a:xfrm>
          <a:prstGeom prst="rect">
            <a:avLst/>
          </a:prstGeom>
        </p:spPr>
        <p:txBody>
          <a:bodyPr wrap="none">
            <a:spAutoFit/>
          </a:bodyPr>
          <a:lstStyle/>
          <a:p>
            <a:r>
              <a:rPr lang="ru-RU" b="1" i="1" dirty="0" err="1" smtClean="0">
                <a:solidFill>
                  <a:srgbClr val="FF0000"/>
                </a:solidFill>
                <a:effectLst>
                  <a:outerShdw blurRad="38100" dist="38100" dir="2700000" algn="tl">
                    <a:srgbClr val="000000">
                      <a:alpha val="43137"/>
                    </a:srgbClr>
                  </a:outerShdw>
                </a:effectLst>
              </a:rPr>
              <a:t>Визхідна</a:t>
            </a:r>
            <a:r>
              <a:rPr lang="ru-RU" b="1" i="1" dirty="0" smtClean="0">
                <a:solidFill>
                  <a:srgbClr val="FF0000"/>
                </a:solidFill>
                <a:effectLst>
                  <a:outerShdw blurRad="38100" dist="38100" dir="2700000" algn="tl">
                    <a:srgbClr val="000000">
                      <a:alpha val="43137"/>
                    </a:srgbClr>
                  </a:outerShdw>
                </a:effectLst>
              </a:rPr>
              <a:t> </a:t>
            </a:r>
          </a:p>
          <a:p>
            <a:r>
              <a:rPr lang="ru-RU" b="1" i="1" dirty="0" err="1" smtClean="0">
                <a:solidFill>
                  <a:srgbClr val="FF0000"/>
                </a:solidFill>
                <a:effectLst>
                  <a:outerShdw blurRad="38100" dist="38100" dir="2700000" algn="tl">
                    <a:srgbClr val="000000">
                      <a:alpha val="43137"/>
                    </a:srgbClr>
                  </a:outerShdw>
                </a:effectLst>
              </a:rPr>
              <a:t>паперова</a:t>
            </a:r>
            <a:r>
              <a:rPr lang="ru-RU" b="1" i="1" dirty="0" smtClean="0">
                <a:solidFill>
                  <a:srgbClr val="FF0000"/>
                </a:solidFill>
                <a:effectLst>
                  <a:outerShdw blurRad="38100" dist="38100" dir="2700000" algn="tl">
                    <a:srgbClr val="000000">
                      <a:alpha val="43137"/>
                    </a:srgbClr>
                  </a:outerShdw>
                </a:effectLst>
              </a:rPr>
              <a:t> </a:t>
            </a:r>
          </a:p>
          <a:p>
            <a:r>
              <a:rPr lang="ru-RU" b="1" i="1" dirty="0" err="1" smtClean="0">
                <a:solidFill>
                  <a:srgbClr val="FF0000"/>
                </a:solidFill>
                <a:effectLst>
                  <a:outerShdw blurRad="38100" dist="38100" dir="2700000" algn="tl">
                    <a:srgbClr val="000000">
                      <a:alpha val="43137"/>
                    </a:srgbClr>
                  </a:outerShdw>
                </a:effectLst>
              </a:rPr>
              <a:t>хроматографія</a:t>
            </a:r>
            <a:r>
              <a:rPr lang="ru-RU" b="1" i="1" dirty="0" smtClean="0">
                <a:solidFill>
                  <a:srgbClr val="FF0000"/>
                </a:solidFill>
                <a:effectLst>
                  <a:outerShdw blurRad="38100" dist="38100" dir="2700000" algn="tl">
                    <a:srgbClr val="000000">
                      <a:alpha val="43137"/>
                    </a:srgbClr>
                  </a:outerShdw>
                </a:effectLst>
              </a:rPr>
              <a:t> </a:t>
            </a:r>
            <a:endParaRPr lang="ru-RU" dirty="0"/>
          </a:p>
        </p:txBody>
      </p:sp>
    </p:spTree>
    <p:extLst>
      <p:ext uri="{BB962C8B-B14F-4D97-AF65-F5344CB8AC3E}">
        <p14:creationId xmlns:p14="http://schemas.microsoft.com/office/powerpoint/2010/main" val="1622306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142" name="CustomShape 2"/>
          <p:cNvSpPr/>
          <p:nvPr/>
        </p:nvSpPr>
        <p:spPr>
          <a:xfrm>
            <a:off x="0" y="3714840"/>
            <a:ext cx="9143640" cy="267620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400" b="1" i="1" strike="noStrike" spc="-1" dirty="0" smtClean="0">
                <a:solidFill>
                  <a:srgbClr val="FF0000"/>
                </a:solidFill>
                <a:effectLst>
                  <a:outerShdw blurRad="38100" dist="38100" dir="2700000" algn="tl">
                    <a:srgbClr val="000000">
                      <a:alpha val="43137"/>
                    </a:srgbClr>
                  </a:outerShdw>
                </a:effectLst>
                <a:latin typeface="Calibri"/>
              </a:rPr>
              <a:t>Величина </a:t>
            </a:r>
            <a:r>
              <a:rPr lang="en-US" sz="1400" b="1" i="1" strike="noStrike" spc="-1" dirty="0" err="1" smtClean="0">
                <a:solidFill>
                  <a:srgbClr val="FF0000"/>
                </a:solidFill>
                <a:effectLst>
                  <a:outerShdw blurRad="38100" dist="38100" dir="2700000" algn="tl">
                    <a:srgbClr val="000000">
                      <a:alpha val="43137"/>
                    </a:srgbClr>
                  </a:outerShdw>
                </a:effectLst>
                <a:latin typeface="Calibri"/>
              </a:rPr>
              <a:t>Rf</a:t>
            </a:r>
            <a:r>
              <a:rPr lang="en-US" sz="1400" b="1" strike="noStrike" spc="-1" dirty="0" smtClean="0">
                <a:solidFill>
                  <a:srgbClr val="000000"/>
                </a:solidFill>
                <a:effectLst>
                  <a:outerShdw blurRad="38100" dist="38100" dir="2700000" algn="tl">
                    <a:srgbClr val="000000">
                      <a:alpha val="43137"/>
                    </a:srgbClr>
                  </a:outerShdw>
                </a:effectLst>
                <a:latin typeface="Calibri"/>
              </a:rPr>
              <a:t> </a:t>
            </a:r>
            <a:r>
              <a:rPr lang="en-US" sz="1400" b="1" strike="noStrike" spc="-1" dirty="0" smtClean="0">
                <a:solidFill>
                  <a:srgbClr val="000000"/>
                </a:solidFill>
                <a:latin typeface="Calibri"/>
              </a:rPr>
              <a:t>(</a:t>
            </a:r>
            <a:r>
              <a:rPr lang="ru-RU" sz="1400" b="1" strike="noStrike" spc="-1" dirty="0" smtClean="0">
                <a:solidFill>
                  <a:srgbClr val="000000"/>
                </a:solidFill>
                <a:latin typeface="Calibri"/>
              </a:rPr>
              <a:t>звана </a:t>
            </a:r>
            <a:r>
              <a:rPr lang="ru-RU" sz="1400" b="1" i="1" strike="noStrike" spc="-1" dirty="0" err="1" smtClean="0">
                <a:solidFill>
                  <a:srgbClr val="000000"/>
                </a:solidFill>
                <a:latin typeface="Calibri"/>
              </a:rPr>
              <a:t>відносною</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рухливістю</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відносною</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швидкістю</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переміщення</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речовини</a:t>
            </a:r>
            <a:r>
              <a:rPr lang="ru-RU" sz="1400" b="1" i="1" strike="noStrike" spc="-1" dirty="0" smtClean="0">
                <a:solidFill>
                  <a:srgbClr val="000000"/>
                </a:solidFill>
                <a:latin typeface="Calibri"/>
              </a:rPr>
              <a:t>, фактором </a:t>
            </a:r>
            <a:r>
              <a:rPr lang="ru-RU" sz="1400" b="1" i="1" strike="noStrike" spc="-1" dirty="0" err="1" smtClean="0">
                <a:solidFill>
                  <a:srgbClr val="000000"/>
                </a:solidFill>
                <a:latin typeface="Calibri"/>
              </a:rPr>
              <a:t>утримування</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хроматографічної</a:t>
            </a:r>
            <a:r>
              <a:rPr lang="ru-RU" sz="1400" b="1" i="1" strike="noStrike" spc="-1" dirty="0" smtClean="0">
                <a:solidFill>
                  <a:srgbClr val="000000"/>
                </a:solidFill>
                <a:latin typeface="Calibri"/>
              </a:rPr>
              <a:t> </a:t>
            </a:r>
            <a:r>
              <a:rPr lang="ru-RU" sz="1400" b="1" i="1" strike="noStrike" spc="-1" dirty="0" err="1" smtClean="0">
                <a:solidFill>
                  <a:srgbClr val="000000"/>
                </a:solidFill>
                <a:latin typeface="Calibri"/>
              </a:rPr>
              <a:t>рухливістю</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характеризує</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положення</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зони</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речовини</a:t>
            </a:r>
            <a:r>
              <a:rPr lang="ru-RU" sz="1400" b="1" strike="noStrike" spc="-1" dirty="0" smtClean="0">
                <a:solidFill>
                  <a:srgbClr val="000000"/>
                </a:solidFill>
                <a:latin typeface="Calibri"/>
              </a:rPr>
              <a:t> на </a:t>
            </a:r>
            <a:r>
              <a:rPr lang="ru-RU" sz="1400" b="1" strike="noStrike" spc="-1" dirty="0" err="1" smtClean="0">
                <a:solidFill>
                  <a:srgbClr val="000000"/>
                </a:solidFill>
                <a:latin typeface="Calibri"/>
              </a:rPr>
              <a:t>хроматограмі</a:t>
            </a:r>
            <a:r>
              <a:rPr lang="ru-RU" sz="1400" b="1" strike="noStrike" spc="-1" dirty="0" smtClean="0">
                <a:solidFill>
                  <a:srgbClr val="000000"/>
                </a:solidFill>
                <a:latin typeface="Calibri"/>
              </a:rPr>
              <a:t>. Для </a:t>
            </a:r>
            <a:r>
              <a:rPr lang="ru-RU" sz="1400" b="1" strike="noStrike" spc="-1" dirty="0" err="1" smtClean="0">
                <a:solidFill>
                  <a:srgbClr val="000000"/>
                </a:solidFill>
                <a:latin typeface="Calibri"/>
              </a:rPr>
              <a:t>даної</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сполуки</a:t>
            </a:r>
            <a:r>
              <a:rPr lang="ru-RU" sz="1400" b="1" strike="noStrike" spc="-1" dirty="0" smtClean="0">
                <a:solidFill>
                  <a:srgbClr val="000000"/>
                </a:solidFill>
                <a:latin typeface="Calibri"/>
              </a:rPr>
              <a:t> в </a:t>
            </a:r>
            <a:r>
              <a:rPr lang="ru-RU" sz="1400" b="1" strike="noStrike" spc="-1" dirty="0" err="1" smtClean="0">
                <a:solidFill>
                  <a:srgbClr val="000000"/>
                </a:solidFill>
                <a:latin typeface="Calibri"/>
              </a:rPr>
              <a:t>даній</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системі</a:t>
            </a:r>
            <a:r>
              <a:rPr lang="ru-RU" sz="1400" b="1" strike="noStrike" spc="-1" dirty="0" smtClean="0">
                <a:solidFill>
                  <a:srgbClr val="000000"/>
                </a:solidFill>
                <a:latin typeface="Calibri"/>
              </a:rPr>
              <a:t> </a:t>
            </a:r>
            <a:r>
              <a:rPr lang="en-US" sz="1400" b="1" strike="noStrike" spc="-1" dirty="0" err="1" smtClean="0">
                <a:solidFill>
                  <a:srgbClr val="FF0000"/>
                </a:solidFill>
                <a:effectLst>
                  <a:outerShdw blurRad="38100" dist="38100" dir="2700000" algn="tl">
                    <a:srgbClr val="000000">
                      <a:alpha val="43137"/>
                    </a:srgbClr>
                  </a:outerShdw>
                </a:effectLst>
                <a:latin typeface="Calibri"/>
              </a:rPr>
              <a:t>Rf</a:t>
            </a:r>
            <a:r>
              <a:rPr lang="en-US" sz="1400" b="1" strike="noStrike" spc="-1" dirty="0" smtClean="0">
                <a:solidFill>
                  <a:srgbClr val="FF0000"/>
                </a:solidFill>
                <a:effectLst>
                  <a:outerShdw blurRad="38100" dist="38100" dir="2700000" algn="tl">
                    <a:srgbClr val="000000">
                      <a:alpha val="43137"/>
                    </a:srgbClr>
                  </a:outerShdw>
                </a:effectLst>
                <a:latin typeface="Calibri"/>
              </a:rPr>
              <a:t> </a:t>
            </a:r>
            <a:r>
              <a:rPr lang="ru-RU" sz="1400" b="1" strike="noStrike" spc="-1" dirty="0" smtClean="0">
                <a:solidFill>
                  <a:srgbClr val="FF0000"/>
                </a:solidFill>
                <a:effectLst>
                  <a:outerShdw blurRad="38100" dist="38100" dir="2700000" algn="tl">
                    <a:srgbClr val="000000">
                      <a:alpha val="43137"/>
                    </a:srgbClr>
                  </a:outerShdw>
                </a:effectLst>
                <a:latin typeface="Calibri"/>
              </a:rPr>
              <a:t>є величиною </a:t>
            </a:r>
            <a:r>
              <a:rPr lang="ru-RU" sz="1400" b="1" strike="noStrike" spc="-1" dirty="0" err="1" smtClean="0">
                <a:solidFill>
                  <a:srgbClr val="FF0000"/>
                </a:solidFill>
                <a:effectLst>
                  <a:outerShdw blurRad="38100" dist="38100" dir="2700000" algn="tl">
                    <a:srgbClr val="000000">
                      <a:alpha val="43137"/>
                    </a:srgbClr>
                  </a:outerShdw>
                </a:effectLst>
                <a:latin typeface="Calibri"/>
              </a:rPr>
              <a:t>постійною</a:t>
            </a:r>
            <a:r>
              <a:rPr lang="ru-RU" sz="1400" b="1" strike="noStrike" spc="-1" dirty="0" smtClean="0">
                <a:solidFill>
                  <a:srgbClr val="FF0000"/>
                </a:solidFill>
                <a:effectLst>
                  <a:outerShdw blurRad="38100" dist="38100" dir="2700000" algn="tl">
                    <a:srgbClr val="000000">
                      <a:alpha val="43137"/>
                    </a:srgbClr>
                  </a:outerShdw>
                </a:effectLst>
                <a:latin typeface="Calibri"/>
              </a:rPr>
              <a:t> </a:t>
            </a:r>
            <a:r>
              <a:rPr lang="ru-RU" sz="1400" b="1" strike="noStrike" spc="-1" dirty="0" smtClean="0">
                <a:solidFill>
                  <a:srgbClr val="000000"/>
                </a:solidFill>
                <a:latin typeface="Calibri"/>
              </a:rPr>
              <a:t>і </a:t>
            </a:r>
            <a:r>
              <a:rPr lang="ru-RU" sz="1400" b="1" strike="noStrike" spc="-1" dirty="0" err="1" smtClean="0">
                <a:solidFill>
                  <a:srgbClr val="000000"/>
                </a:solidFill>
                <a:latin typeface="Calibri"/>
              </a:rPr>
              <a:t>її</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можна</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використовувати</a:t>
            </a:r>
            <a:r>
              <a:rPr lang="ru-RU" sz="1400" b="1" strike="noStrike" spc="-1" dirty="0" smtClean="0">
                <a:solidFill>
                  <a:srgbClr val="000000"/>
                </a:solidFill>
                <a:latin typeface="Calibri"/>
              </a:rPr>
              <a:t> </a:t>
            </a:r>
            <a:r>
              <a:rPr lang="ru-RU" sz="1400" b="1" strike="noStrike" spc="-1" dirty="0" smtClean="0">
                <a:solidFill>
                  <a:srgbClr val="FF0000"/>
                </a:solidFill>
                <a:latin typeface="Calibri"/>
              </a:rPr>
              <a:t>для </a:t>
            </a:r>
            <a:r>
              <a:rPr lang="ru-RU" sz="1400" b="1" strike="noStrike" spc="-1" dirty="0" err="1" smtClean="0">
                <a:solidFill>
                  <a:srgbClr val="FF0000"/>
                </a:solidFill>
                <a:latin typeface="Calibri"/>
              </a:rPr>
              <a:t>ідентифікації</a:t>
            </a:r>
            <a:r>
              <a:rPr lang="ru-RU" sz="1400" b="1" strike="noStrike" spc="-1" dirty="0" smtClean="0">
                <a:solidFill>
                  <a:srgbClr val="FF0000"/>
                </a:solidFill>
                <a:latin typeface="Calibri"/>
              </a:rPr>
              <a:t> </a:t>
            </a:r>
            <a:r>
              <a:rPr lang="ru-RU" sz="1400" b="1" strike="noStrike" spc="-1" dirty="0" err="1" smtClean="0">
                <a:solidFill>
                  <a:srgbClr val="FF0000"/>
                </a:solidFill>
                <a:latin typeface="Calibri"/>
              </a:rPr>
              <a:t>компонентів</a:t>
            </a:r>
            <a:r>
              <a:rPr lang="ru-RU" sz="1400" b="1" strike="noStrike" spc="-1" dirty="0" smtClean="0">
                <a:solidFill>
                  <a:srgbClr val="FF0000"/>
                </a:solidFill>
                <a:latin typeface="Calibri"/>
              </a:rPr>
              <a:t> </a:t>
            </a:r>
            <a:r>
              <a:rPr lang="ru-RU" sz="1400" b="1" strike="noStrike" spc="-1" dirty="0" err="1" smtClean="0">
                <a:solidFill>
                  <a:srgbClr val="FF0000"/>
                </a:solidFill>
                <a:latin typeface="Calibri"/>
              </a:rPr>
              <a:t>суміші</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Слід</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зазначити</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що</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збіг</a:t>
            </a:r>
            <a:r>
              <a:rPr lang="ru-RU" sz="1400" b="1" strike="noStrike" spc="-1" dirty="0" smtClean="0">
                <a:solidFill>
                  <a:srgbClr val="000000"/>
                </a:solidFill>
                <a:latin typeface="Calibri"/>
              </a:rPr>
              <a:t> </a:t>
            </a:r>
            <a:r>
              <a:rPr lang="en-US" sz="1400" b="1" strike="noStrike" spc="-1" dirty="0" err="1" smtClean="0">
                <a:solidFill>
                  <a:srgbClr val="000000"/>
                </a:solidFill>
                <a:latin typeface="Calibri"/>
              </a:rPr>
              <a:t>Rf</a:t>
            </a:r>
            <a:r>
              <a:rPr lang="en-US" sz="1400" b="1" strike="noStrike" spc="-1" dirty="0" smtClean="0">
                <a:solidFill>
                  <a:srgbClr val="000000"/>
                </a:solidFill>
                <a:latin typeface="Calibri"/>
              </a:rPr>
              <a:t> </a:t>
            </a:r>
            <a:r>
              <a:rPr lang="ru-RU" sz="1400" b="1" strike="noStrike" spc="-1" dirty="0" err="1" smtClean="0">
                <a:solidFill>
                  <a:srgbClr val="000000"/>
                </a:solidFill>
                <a:latin typeface="Calibri"/>
              </a:rPr>
              <a:t>двох</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речовин</a:t>
            </a:r>
            <a:r>
              <a:rPr lang="ru-RU" sz="1400" b="1" strike="noStrike" spc="-1" dirty="0" smtClean="0">
                <a:solidFill>
                  <a:srgbClr val="000000"/>
                </a:solidFill>
                <a:latin typeface="Calibri"/>
              </a:rPr>
              <a:t> є </a:t>
            </a:r>
            <a:r>
              <a:rPr lang="ru-RU" sz="1400" b="1" strike="noStrike" spc="-1" dirty="0" err="1" smtClean="0">
                <a:solidFill>
                  <a:srgbClr val="000000"/>
                </a:solidFill>
                <a:latin typeface="Calibri"/>
              </a:rPr>
              <a:t>необхідною</a:t>
            </a:r>
            <a:r>
              <a:rPr lang="ru-RU" sz="1400" b="1" strike="noStrike" spc="-1" dirty="0" smtClean="0">
                <a:solidFill>
                  <a:srgbClr val="000000"/>
                </a:solidFill>
                <a:latin typeface="Calibri"/>
              </a:rPr>
              <a:t>, але не </a:t>
            </a:r>
            <a:r>
              <a:rPr lang="ru-RU" sz="1400" b="1" strike="noStrike" spc="-1" dirty="0" err="1" smtClean="0">
                <a:solidFill>
                  <a:srgbClr val="000000"/>
                </a:solidFill>
                <a:latin typeface="Calibri"/>
              </a:rPr>
              <a:t>достатньою</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умовою</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визнання</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їх</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ідентичними</a:t>
            </a:r>
            <a:r>
              <a:rPr lang="ru-RU" sz="1400" b="1" strike="noStrike" spc="-1" dirty="0" smtClean="0">
                <a:solidFill>
                  <a:srgbClr val="000000"/>
                </a:solidFill>
                <a:latin typeface="Calibri"/>
              </a:rPr>
              <a:t>. Для </a:t>
            </a:r>
            <a:r>
              <a:rPr lang="ru-RU" sz="1400" b="1" strike="noStrike" spc="-1" dirty="0" err="1" smtClean="0">
                <a:solidFill>
                  <a:srgbClr val="000000"/>
                </a:solidFill>
                <a:latin typeface="Calibri"/>
              </a:rPr>
              <a:t>більшої</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достовірності</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слід</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враховувати</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поведінку</a:t>
            </a:r>
            <a:r>
              <a:rPr lang="ru-RU" sz="1400" b="1" strike="noStrike" spc="-1" dirty="0" smtClean="0">
                <a:solidFill>
                  <a:srgbClr val="000000"/>
                </a:solidFill>
                <a:latin typeface="Calibri"/>
              </a:rPr>
              <a:t> зон </a:t>
            </a:r>
            <a:r>
              <a:rPr lang="ru-RU" sz="1400" b="1" strike="noStrike" spc="-1" dirty="0" err="1" smtClean="0">
                <a:solidFill>
                  <a:srgbClr val="000000"/>
                </a:solidFill>
                <a:latin typeface="Calibri"/>
              </a:rPr>
              <a:t>компонентів</a:t>
            </a:r>
            <a:r>
              <a:rPr lang="ru-RU" sz="1400" b="1" strike="noStrike" spc="-1" dirty="0" smtClean="0">
                <a:solidFill>
                  <a:srgbClr val="000000"/>
                </a:solidFill>
                <a:latin typeface="Calibri"/>
              </a:rPr>
              <a:t> з </a:t>
            </a:r>
            <a:r>
              <a:rPr lang="ru-RU" sz="1400" b="1" strike="noStrike" spc="-1" dirty="0" err="1" smtClean="0">
                <a:solidFill>
                  <a:srgbClr val="000000"/>
                </a:solidFill>
                <a:latin typeface="Calibri"/>
              </a:rPr>
              <a:t>однаковими</a:t>
            </a:r>
            <a:r>
              <a:rPr lang="ru-RU" sz="1400" b="1" strike="noStrike" spc="-1" dirty="0" smtClean="0">
                <a:solidFill>
                  <a:srgbClr val="000000"/>
                </a:solidFill>
                <a:latin typeface="Calibri"/>
              </a:rPr>
              <a:t> </a:t>
            </a:r>
            <a:r>
              <a:rPr lang="en-US" sz="1400" b="1" strike="noStrike" spc="-1" dirty="0" err="1" smtClean="0">
                <a:solidFill>
                  <a:srgbClr val="000000"/>
                </a:solidFill>
                <a:latin typeface="Calibri"/>
              </a:rPr>
              <a:t>Rf</a:t>
            </a:r>
            <a:r>
              <a:rPr lang="en-US" sz="1400" b="1" strike="noStrike" spc="-1" dirty="0" smtClean="0">
                <a:solidFill>
                  <a:srgbClr val="000000"/>
                </a:solidFill>
                <a:latin typeface="Calibri"/>
              </a:rPr>
              <a:t> </a:t>
            </a:r>
            <a:r>
              <a:rPr lang="ru-RU" sz="1400" b="1" strike="noStrike" spc="-1" dirty="0" smtClean="0">
                <a:solidFill>
                  <a:srgbClr val="000000"/>
                </a:solidFill>
                <a:latin typeface="Calibri"/>
              </a:rPr>
              <a:t>при </a:t>
            </a:r>
            <a:r>
              <a:rPr lang="ru-RU" sz="1400" b="1" strike="noStrike" spc="-1" dirty="0" err="1" smtClean="0">
                <a:solidFill>
                  <a:srgbClr val="000000"/>
                </a:solidFill>
                <a:latin typeface="Calibri"/>
              </a:rPr>
              <a:t>прояві</a:t>
            </a:r>
            <a:r>
              <a:rPr lang="ru-RU" sz="1400" b="1" strike="noStrike" spc="-1" dirty="0" smtClean="0">
                <a:solidFill>
                  <a:srgbClr val="000000"/>
                </a:solidFill>
                <a:latin typeface="Calibri"/>
              </a:rPr>
              <a:t>, а </a:t>
            </a:r>
            <a:r>
              <a:rPr lang="ru-RU" sz="1400" b="1" strike="noStrike" spc="-1" dirty="0" err="1" smtClean="0">
                <a:solidFill>
                  <a:srgbClr val="000000"/>
                </a:solidFill>
                <a:latin typeface="Calibri"/>
              </a:rPr>
              <a:t>також</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застосовувати</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речовини</a:t>
            </a:r>
            <a:r>
              <a:rPr lang="ru-RU" sz="1400" b="1" strike="noStrike" spc="-1" dirty="0" smtClean="0">
                <a:solidFill>
                  <a:srgbClr val="000000"/>
                </a:solidFill>
                <a:latin typeface="Calibri"/>
              </a:rPr>
              <a:t>-«</a:t>
            </a:r>
            <a:r>
              <a:rPr lang="ru-RU" sz="1400" b="1" strike="noStrike" spc="-1" dirty="0" err="1" smtClean="0">
                <a:solidFill>
                  <a:srgbClr val="000000"/>
                </a:solidFill>
                <a:latin typeface="Calibri"/>
              </a:rPr>
              <a:t>свідки</a:t>
            </a:r>
            <a:r>
              <a:rPr lang="ru-RU" sz="1400" b="1" strike="noStrike" spc="-1" dirty="0" smtClean="0">
                <a:solidFill>
                  <a:srgbClr val="000000"/>
                </a:solidFill>
                <a:latin typeface="Calibri"/>
              </a:rPr>
              <a:t>». </a:t>
            </a:r>
            <a:r>
              <a:rPr lang="ru-RU" sz="1400" b="1" i="1" strike="noStrike" spc="-1" dirty="0" err="1" smtClean="0">
                <a:solidFill>
                  <a:srgbClr val="FF0000"/>
                </a:solidFill>
                <a:effectLst>
                  <a:outerShdw blurRad="38100" dist="38100" dir="2700000" algn="tl">
                    <a:srgbClr val="000000">
                      <a:alpha val="43137"/>
                    </a:srgbClr>
                  </a:outerShdw>
                </a:effectLst>
                <a:latin typeface="Calibri"/>
              </a:rPr>
              <a:t>Речовини</a:t>
            </a:r>
            <a:r>
              <a:rPr lang="ru-RU" sz="1400" b="1" i="1" strike="noStrike" spc="-1" dirty="0" smtClean="0">
                <a:solidFill>
                  <a:srgbClr val="FF0000"/>
                </a:solidFill>
                <a:effectLst>
                  <a:outerShdw blurRad="38100" dist="38100" dir="2700000" algn="tl">
                    <a:srgbClr val="000000">
                      <a:alpha val="43137"/>
                    </a:srgbClr>
                  </a:outerShdw>
                </a:effectLst>
                <a:latin typeface="Calibri"/>
              </a:rPr>
              <a:t>-«</a:t>
            </a:r>
            <a:r>
              <a:rPr lang="ru-RU" sz="1400" b="1" i="1" strike="noStrike" spc="-1" dirty="0" err="1" smtClean="0">
                <a:solidFill>
                  <a:srgbClr val="FF0000"/>
                </a:solidFill>
                <a:effectLst>
                  <a:outerShdw blurRad="38100" dist="38100" dir="2700000" algn="tl">
                    <a:srgbClr val="000000">
                      <a:alpha val="43137"/>
                    </a:srgbClr>
                  </a:outerShdw>
                </a:effectLst>
                <a:latin typeface="Calibri"/>
              </a:rPr>
              <a:t>свідки</a:t>
            </a:r>
            <a:r>
              <a:rPr lang="ru-RU" sz="1400" b="1" i="1" strike="noStrike" spc="-1" dirty="0" smtClean="0">
                <a:solidFill>
                  <a:srgbClr val="FF0000"/>
                </a:solidFill>
                <a:effectLst>
                  <a:outerShdw blurRad="38100" dist="38100" dir="2700000" algn="tl">
                    <a:srgbClr val="000000">
                      <a:alpha val="43137"/>
                    </a:srgbClr>
                  </a:outerShdw>
                </a:effectLst>
                <a:latin typeface="Calibri"/>
              </a:rPr>
              <a:t>» </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це</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стандартні</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речовини</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які</a:t>
            </a:r>
            <a:r>
              <a:rPr lang="ru-RU" sz="1400" b="1" strike="noStrike" spc="-1" dirty="0" smtClean="0">
                <a:solidFill>
                  <a:srgbClr val="000000"/>
                </a:solidFill>
                <a:latin typeface="Calibri"/>
              </a:rPr>
              <a:t>, за </a:t>
            </a:r>
            <a:r>
              <a:rPr lang="ru-RU" sz="1400" b="1" strike="noStrike" spc="-1" dirty="0" err="1" smtClean="0">
                <a:solidFill>
                  <a:srgbClr val="000000"/>
                </a:solidFill>
                <a:latin typeface="Calibri"/>
              </a:rPr>
              <a:t>припущенням</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дослідника</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присутні</a:t>
            </a:r>
            <a:r>
              <a:rPr lang="ru-RU" sz="1400" b="1" strike="noStrike" spc="-1" dirty="0" smtClean="0">
                <a:solidFill>
                  <a:srgbClr val="000000"/>
                </a:solidFill>
                <a:latin typeface="Calibri"/>
              </a:rPr>
              <a:t> в </a:t>
            </a:r>
            <a:r>
              <a:rPr lang="ru-RU" sz="1400" b="1" strike="noStrike" spc="-1" dirty="0" err="1" smtClean="0">
                <a:solidFill>
                  <a:srgbClr val="000000"/>
                </a:solidFill>
                <a:latin typeface="Calibri"/>
              </a:rPr>
              <a:t>аналізованій</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суміші</a:t>
            </a:r>
            <a:r>
              <a:rPr lang="ru-RU" sz="1400" b="1" strike="noStrike" spc="-1" dirty="0" smtClean="0">
                <a:solidFill>
                  <a:srgbClr val="000000"/>
                </a:solidFill>
                <a:latin typeface="Calibri"/>
              </a:rPr>
              <a:t>. При </a:t>
            </a:r>
            <a:r>
              <a:rPr lang="ru-RU" sz="1400" b="1" strike="noStrike" spc="-1" dirty="0" err="1" smtClean="0">
                <a:solidFill>
                  <a:srgbClr val="000000"/>
                </a:solidFill>
                <a:latin typeface="Calibri"/>
              </a:rPr>
              <a:t>ідентифікації</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компонентів</a:t>
            </a:r>
            <a:r>
              <a:rPr lang="ru-RU" sz="1400" b="1" strike="noStrike" spc="-1" dirty="0" smtClean="0">
                <a:solidFill>
                  <a:srgbClr val="000000"/>
                </a:solidFill>
                <a:latin typeface="Calibri"/>
              </a:rPr>
              <a:t> з </a:t>
            </a:r>
            <a:r>
              <a:rPr lang="ru-RU" sz="1400" b="1" strike="noStrike" spc="-1" dirty="0" err="1" smtClean="0">
                <a:solidFill>
                  <a:srgbClr val="000000"/>
                </a:solidFill>
                <a:latin typeface="Calibri"/>
              </a:rPr>
              <a:t>використанням</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свідків</a:t>
            </a:r>
            <a:r>
              <a:rPr lang="ru-RU" sz="1400" b="1" strike="noStrike" spc="-1" dirty="0" smtClean="0">
                <a:solidFill>
                  <a:srgbClr val="000000"/>
                </a:solidFill>
                <a:latin typeface="Calibri"/>
              </a:rPr>
              <a:t> на одну пластину </a:t>
            </a:r>
            <a:r>
              <a:rPr lang="ru-RU" sz="1400" b="1" strike="noStrike" spc="-1" dirty="0" err="1" smtClean="0">
                <a:solidFill>
                  <a:srgbClr val="000000"/>
                </a:solidFill>
                <a:latin typeface="Calibri"/>
              </a:rPr>
              <a:t>наносять</a:t>
            </a:r>
            <a:r>
              <a:rPr lang="ru-RU" sz="1400" b="1" strike="noStrike" spc="-1" dirty="0" smtClean="0">
                <a:solidFill>
                  <a:srgbClr val="000000"/>
                </a:solidFill>
                <a:latin typeface="Calibri"/>
              </a:rPr>
              <a:t> пробу </a:t>
            </a:r>
            <a:r>
              <a:rPr lang="ru-RU" sz="1400" b="1" strike="noStrike" spc="-1" dirty="0" err="1" smtClean="0">
                <a:solidFill>
                  <a:srgbClr val="000000"/>
                </a:solidFill>
                <a:latin typeface="Calibri"/>
              </a:rPr>
              <a:t>речовини-свідка</a:t>
            </a:r>
            <a:r>
              <a:rPr lang="ru-RU" sz="1400" b="1" strike="noStrike" spc="-1" dirty="0" smtClean="0">
                <a:solidFill>
                  <a:srgbClr val="000000"/>
                </a:solidFill>
                <a:latin typeface="Calibri"/>
              </a:rPr>
              <a:t> і </a:t>
            </a:r>
            <a:r>
              <a:rPr lang="ru-RU" sz="1400" b="1" strike="noStrike" spc="-1" dirty="0" err="1" smtClean="0">
                <a:solidFill>
                  <a:srgbClr val="000000"/>
                </a:solidFill>
                <a:latin typeface="Calibri"/>
              </a:rPr>
              <a:t>аналізовану</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суміш</a:t>
            </a:r>
            <a:r>
              <a:rPr lang="ru-RU" sz="1400" b="1" strike="noStrike" spc="-1" dirty="0" smtClean="0">
                <a:solidFill>
                  <a:srgbClr val="000000"/>
                </a:solidFill>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Якщо</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значення</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en-US" sz="1400" b="1" u="sng" strike="noStrike" spc="-1" dirty="0" err="1" smtClean="0">
                <a:solidFill>
                  <a:srgbClr val="000000"/>
                </a:solidFill>
                <a:effectLst>
                  <a:outerShdw blurRad="38100" dist="38100" dir="2700000" algn="tl">
                    <a:srgbClr val="000000">
                      <a:alpha val="43137"/>
                    </a:srgbClr>
                  </a:outerShdw>
                </a:effectLst>
                <a:latin typeface="Calibri"/>
              </a:rPr>
              <a:t>Rf</a:t>
            </a:r>
            <a:r>
              <a:rPr lang="en-US"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свідка</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збігається</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зі</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значенням</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en-US" sz="1400" b="1" u="sng" strike="noStrike" spc="-1" dirty="0" err="1" smtClean="0">
                <a:solidFill>
                  <a:srgbClr val="000000"/>
                </a:solidFill>
                <a:effectLst>
                  <a:outerShdw blurRad="38100" dist="38100" dir="2700000" algn="tl">
                    <a:srgbClr val="000000">
                      <a:alpha val="43137"/>
                    </a:srgbClr>
                  </a:outerShdw>
                </a:effectLst>
                <a:latin typeface="Calibri"/>
              </a:rPr>
              <a:t>Rf</a:t>
            </a:r>
            <a:r>
              <a:rPr lang="en-US"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smtClean="0">
                <a:solidFill>
                  <a:srgbClr val="000000"/>
                </a:solidFill>
                <a:effectLst>
                  <a:outerShdw blurRad="38100" dist="38100" dir="2700000" algn="tl">
                    <a:srgbClr val="000000">
                      <a:alpha val="43137"/>
                    </a:srgbClr>
                  </a:outerShdw>
                </a:effectLst>
                <a:latin typeface="Calibri"/>
              </a:rPr>
              <a:t>одного з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компонентів</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суміші</a:t>
            </a:r>
            <a:r>
              <a:rPr lang="ru-RU" sz="1400" b="1" u="sng" strike="noStrike" spc="-1" dirty="0" smtClean="0">
                <a:solidFill>
                  <a:srgbClr val="000000"/>
                </a:solidFill>
                <a:effectLst>
                  <a:outerShdw blurRad="38100" dist="38100" dir="2700000" algn="tl">
                    <a:srgbClr val="000000">
                      <a:alpha val="43137"/>
                    </a:srgbClr>
                  </a:outerShdw>
                </a:effectLst>
                <a:latin typeface="Calibri"/>
              </a:rPr>
              <a:t> і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ці</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речовини</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однаково</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поводяться</a:t>
            </a:r>
            <a:r>
              <a:rPr lang="ru-RU" sz="1400" b="1" u="sng" strike="noStrike" spc="-1" dirty="0" smtClean="0">
                <a:solidFill>
                  <a:srgbClr val="000000"/>
                </a:solidFill>
                <a:effectLst>
                  <a:outerShdw blurRad="38100" dist="38100" dir="2700000" algn="tl">
                    <a:srgbClr val="000000">
                      <a:alpha val="43137"/>
                    </a:srgbClr>
                  </a:outerShdw>
                </a:effectLst>
                <a:latin typeface="Calibri"/>
              </a:rPr>
              <a:t> при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прояві</a:t>
            </a:r>
            <a:r>
              <a:rPr lang="ru-RU" sz="1400" b="1" u="sng" strike="noStrike" spc="-1" dirty="0" smtClean="0">
                <a:solidFill>
                  <a:srgbClr val="000000"/>
                </a:solidFill>
                <a:effectLst>
                  <a:outerShdw blurRad="38100" dist="38100" dir="2700000" algn="tl">
                    <a:srgbClr val="000000">
                      <a:alpha val="43137"/>
                    </a:srgbClr>
                  </a:outerShdw>
                </a:effectLst>
                <a:latin typeface="Calibri"/>
              </a:rPr>
              <a:t>, то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можна</a:t>
            </a:r>
            <a:r>
              <a:rPr lang="ru-RU" sz="1400" b="1" u="sng" strike="noStrike" spc="-1" dirty="0" smtClean="0">
                <a:solidFill>
                  <a:srgbClr val="000000"/>
                </a:solidFill>
                <a:effectLst>
                  <a:outerShdw blurRad="38100" dist="38100" dir="2700000" algn="tl">
                    <a:srgbClr val="000000">
                      <a:alpha val="43137"/>
                    </a:srgbClr>
                  </a:outerShdw>
                </a:effectLst>
                <a:latin typeface="Calibri"/>
              </a:rPr>
              <a:t> з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певною</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часткою</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впевненості</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говорити</a:t>
            </a:r>
            <a:r>
              <a:rPr lang="ru-RU" sz="1400" b="1" u="sng" strike="noStrike" spc="-1" dirty="0" smtClean="0">
                <a:solidFill>
                  <a:srgbClr val="000000"/>
                </a:solidFill>
                <a:effectLst>
                  <a:outerShdw blurRad="38100" dist="38100" dir="2700000" algn="tl">
                    <a:srgbClr val="000000">
                      <a:alpha val="43137"/>
                    </a:srgbClr>
                  </a:outerShdw>
                </a:effectLst>
                <a:latin typeface="Calibri"/>
              </a:rPr>
              <a:t> про те,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що</a:t>
            </a:r>
            <a:r>
              <a:rPr lang="ru-RU" sz="1400" b="1" u="sng" strike="noStrike" spc="-1" dirty="0" smtClean="0">
                <a:solidFill>
                  <a:srgbClr val="000000"/>
                </a:solidFill>
                <a:effectLst>
                  <a:outerShdw blurRad="38100" dist="38100" dir="2700000" algn="tl">
                    <a:srgbClr val="000000">
                      <a:alpha val="43137"/>
                    </a:srgbClr>
                  </a:outerShdw>
                </a:effectLst>
                <a:latin typeface="Calibri"/>
              </a:rPr>
              <a:t>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визначений</a:t>
            </a:r>
            <a:r>
              <a:rPr lang="ru-RU" sz="1400" b="1" u="sng" strike="noStrike" spc="-1" dirty="0" smtClean="0">
                <a:solidFill>
                  <a:srgbClr val="000000"/>
                </a:solidFill>
                <a:effectLst>
                  <a:outerShdw blurRad="38100" dist="38100" dir="2700000" algn="tl">
                    <a:srgbClr val="000000">
                      <a:alpha val="43137"/>
                    </a:srgbClr>
                  </a:outerShdw>
                </a:effectLst>
                <a:latin typeface="Calibri"/>
              </a:rPr>
              <a:t> компонент і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свідок</a:t>
            </a:r>
            <a:r>
              <a:rPr lang="ru-RU" sz="1400" b="1" u="sng" strike="noStrike" spc="-1" dirty="0" smtClean="0">
                <a:solidFill>
                  <a:srgbClr val="000000"/>
                </a:solidFill>
                <a:effectLst>
                  <a:outerShdw blurRad="38100" dist="38100" dir="2700000" algn="tl">
                    <a:srgbClr val="000000">
                      <a:alpha val="43137"/>
                    </a:srgbClr>
                  </a:outerShdw>
                </a:effectLst>
                <a:latin typeface="Calibri"/>
              </a:rPr>
              <a:t>» -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це</a:t>
            </a:r>
            <a:r>
              <a:rPr lang="ru-RU" sz="1400" b="1" u="sng" strike="noStrike" spc="-1" dirty="0" smtClean="0">
                <a:solidFill>
                  <a:srgbClr val="000000"/>
                </a:solidFill>
                <a:effectLst>
                  <a:outerShdw blurRad="38100" dist="38100" dir="2700000" algn="tl">
                    <a:srgbClr val="000000">
                      <a:alpha val="43137"/>
                    </a:srgbClr>
                  </a:outerShdw>
                </a:effectLst>
                <a:latin typeface="Calibri"/>
              </a:rPr>
              <a:t> одна і та ж </a:t>
            </a:r>
            <a:r>
              <a:rPr lang="ru-RU" sz="1400" b="1" u="sng" strike="noStrike" spc="-1" dirty="0" err="1" smtClean="0">
                <a:solidFill>
                  <a:srgbClr val="000000"/>
                </a:solidFill>
                <a:effectLst>
                  <a:outerShdw blurRad="38100" dist="38100" dir="2700000" algn="tl">
                    <a:srgbClr val="000000">
                      <a:alpha val="43137"/>
                    </a:srgbClr>
                  </a:outerShdw>
                </a:effectLst>
                <a:latin typeface="Calibri"/>
              </a:rPr>
              <a:t>речовина</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Однак</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навіть</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ідентичність</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хроматографічної</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поведінки</a:t>
            </a:r>
            <a:r>
              <a:rPr lang="ru-RU" sz="1400" b="1" strike="noStrike" spc="-1" dirty="0" smtClean="0">
                <a:solidFill>
                  <a:srgbClr val="000000"/>
                </a:solidFill>
                <a:latin typeface="Calibri"/>
              </a:rPr>
              <a:t> компонента </a:t>
            </a:r>
            <a:r>
              <a:rPr lang="ru-RU" sz="1400" b="1" strike="noStrike" spc="-1" dirty="0" err="1" smtClean="0">
                <a:solidFill>
                  <a:srgbClr val="000000"/>
                </a:solidFill>
                <a:latin typeface="Calibri"/>
              </a:rPr>
              <a:t>суміші</a:t>
            </a:r>
            <a:r>
              <a:rPr lang="ru-RU" sz="1400" b="1" strike="noStrike" spc="-1" dirty="0" smtClean="0">
                <a:solidFill>
                  <a:srgbClr val="000000"/>
                </a:solidFill>
                <a:latin typeface="Calibri"/>
              </a:rPr>
              <a:t> та </a:t>
            </a:r>
            <a:r>
              <a:rPr lang="ru-RU" sz="1400" b="1" strike="noStrike" spc="-1" dirty="0" err="1" smtClean="0">
                <a:solidFill>
                  <a:srgbClr val="000000"/>
                </a:solidFill>
                <a:latin typeface="Calibri"/>
              </a:rPr>
              <a:t>речовини</a:t>
            </a:r>
            <a:r>
              <a:rPr lang="ru-RU" sz="1400" b="1" strike="noStrike" spc="-1" dirty="0" smtClean="0">
                <a:solidFill>
                  <a:srgbClr val="000000"/>
                </a:solidFill>
                <a:latin typeface="Calibri"/>
              </a:rPr>
              <a:t>-«</a:t>
            </a:r>
            <a:r>
              <a:rPr lang="ru-RU" sz="1400" b="1" strike="noStrike" spc="-1" dirty="0" err="1" smtClean="0">
                <a:solidFill>
                  <a:srgbClr val="000000"/>
                </a:solidFill>
                <a:latin typeface="Calibri"/>
              </a:rPr>
              <a:t>свідка</a:t>
            </a:r>
            <a:r>
              <a:rPr lang="ru-RU" sz="1400" b="1" strike="noStrike" spc="-1" dirty="0" smtClean="0">
                <a:solidFill>
                  <a:srgbClr val="000000"/>
                </a:solidFill>
                <a:latin typeface="Calibri"/>
              </a:rPr>
              <a:t>» на </a:t>
            </a:r>
            <a:r>
              <a:rPr lang="ru-RU" sz="1400" b="1" strike="noStrike" spc="-1" dirty="0" err="1" smtClean="0">
                <a:solidFill>
                  <a:srgbClr val="000000"/>
                </a:solidFill>
                <a:latin typeface="Calibri"/>
              </a:rPr>
              <a:t>різних</a:t>
            </a:r>
            <a:r>
              <a:rPr lang="ru-RU" sz="1400" b="1" strike="noStrike" spc="-1" dirty="0" smtClean="0">
                <a:solidFill>
                  <a:srgbClr val="000000"/>
                </a:solidFill>
                <a:latin typeface="Calibri"/>
              </a:rPr>
              <a:t> сорбентах та в </a:t>
            </a:r>
            <a:r>
              <a:rPr lang="ru-RU" sz="1400" b="1" strike="noStrike" spc="-1" dirty="0" err="1" smtClean="0">
                <a:solidFill>
                  <a:srgbClr val="000000"/>
                </a:solidFill>
                <a:latin typeface="Calibri"/>
              </a:rPr>
              <a:t>різних</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елюентах</a:t>
            </a:r>
            <a:r>
              <a:rPr lang="ru-RU" sz="1400" b="1" strike="noStrike" spc="-1" dirty="0" smtClean="0">
                <a:solidFill>
                  <a:srgbClr val="000000"/>
                </a:solidFill>
                <a:latin typeface="Calibri"/>
              </a:rPr>
              <a:t> не </a:t>
            </a:r>
            <a:r>
              <a:rPr lang="ru-RU" sz="1400" b="1" strike="noStrike" spc="-1" dirty="0" err="1" smtClean="0">
                <a:solidFill>
                  <a:srgbClr val="000000"/>
                </a:solidFill>
                <a:latin typeface="Calibri"/>
              </a:rPr>
              <a:t>можна</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розглядати</a:t>
            </a:r>
            <a:r>
              <a:rPr lang="ru-RU" sz="1400" b="1" strike="noStrike" spc="-1" dirty="0" smtClean="0">
                <a:solidFill>
                  <a:srgbClr val="000000"/>
                </a:solidFill>
                <a:latin typeface="Calibri"/>
              </a:rPr>
              <a:t> як </a:t>
            </a:r>
            <a:r>
              <a:rPr lang="ru-RU" sz="1400" b="1" strike="noStrike" spc="-1" dirty="0" err="1" smtClean="0">
                <a:solidFill>
                  <a:srgbClr val="000000"/>
                </a:solidFill>
                <a:latin typeface="Calibri"/>
              </a:rPr>
              <a:t>абсолютний</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доказ</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ідентичності</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досліджуваних</a:t>
            </a:r>
            <a:r>
              <a:rPr lang="ru-RU" sz="1400" b="1" strike="noStrike" spc="-1" dirty="0" smtClean="0">
                <a:solidFill>
                  <a:srgbClr val="000000"/>
                </a:solidFill>
                <a:latin typeface="Calibri"/>
              </a:rPr>
              <a:t> </a:t>
            </a:r>
            <a:r>
              <a:rPr lang="ru-RU" sz="1400" b="1" strike="noStrike" spc="-1" dirty="0" err="1" smtClean="0">
                <a:solidFill>
                  <a:srgbClr val="000000"/>
                </a:solidFill>
                <a:latin typeface="Calibri"/>
              </a:rPr>
              <a:t>речовин</a:t>
            </a:r>
            <a:r>
              <a:rPr lang="ru-RU" sz="1400" b="1" strike="noStrike" spc="-1" dirty="0" smtClean="0">
                <a:solidFill>
                  <a:srgbClr val="000000"/>
                </a:solidFill>
                <a:latin typeface="Calibri"/>
              </a:rPr>
              <a:t>.</a:t>
            </a:r>
            <a:endParaRPr lang="ru-RU" sz="1400" b="0" strike="noStrike" spc="-1" dirty="0">
              <a:latin typeface="Arial"/>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0036" y="160200"/>
            <a:ext cx="7132522" cy="33984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03558" y="2166826"/>
            <a:ext cx="4572000" cy="3416320"/>
          </a:xfrm>
          <a:prstGeom prst="rect">
            <a:avLst/>
          </a:prstGeom>
        </p:spPr>
        <p:txBody>
          <a:bodyPr>
            <a:spAutoFit/>
          </a:bodyPr>
          <a:lstStyle/>
          <a:p>
            <a:pPr algn="ctr"/>
            <a:r>
              <a:rPr lang="uk-UA" sz="2400" b="1" i="1" dirty="0">
                <a:solidFill>
                  <a:srgbClr val="FF0000"/>
                </a:solidFill>
                <a:effectLst>
                  <a:outerShdw blurRad="38100" dist="38100" dir="2700000" algn="tl">
                    <a:srgbClr val="000000">
                      <a:alpha val="43137"/>
                    </a:srgbClr>
                  </a:outerShdw>
                </a:effectLst>
                <a:latin typeface="Tahoma" panose="020B0604030504040204" pitchFamily="34" charset="0"/>
              </a:rPr>
              <a:t>Схема </a:t>
            </a:r>
            <a:r>
              <a:rPr lang="uk-UA" sz="2400" b="1" i="1" dirty="0" err="1">
                <a:solidFill>
                  <a:srgbClr val="FF0000"/>
                </a:solidFill>
                <a:effectLst>
                  <a:outerShdw blurRad="38100" dist="38100" dir="2700000" algn="tl">
                    <a:srgbClr val="000000">
                      <a:alpha val="43137"/>
                    </a:srgbClr>
                  </a:outerShdw>
                </a:effectLst>
                <a:latin typeface="Tahoma" panose="020B0604030504040204" pitchFamily="34" charset="0"/>
              </a:rPr>
              <a:t>хроматограми</a:t>
            </a:r>
            <a:r>
              <a:rPr lang="uk-UA" sz="2400" b="1" i="1" dirty="0">
                <a:solidFill>
                  <a:srgbClr val="FF0000"/>
                </a:solidFill>
                <a:effectLst>
                  <a:outerShdw blurRad="38100" dist="38100" dir="2700000" algn="tl">
                    <a:srgbClr val="000000">
                      <a:alpha val="43137"/>
                    </a:srgbClr>
                  </a:outerShdw>
                </a:effectLst>
                <a:latin typeface="Tahoma" panose="020B0604030504040204" pitchFamily="34" charset="0"/>
              </a:rPr>
              <a:t> </a:t>
            </a:r>
            <a:r>
              <a:rPr lang="uk-UA" sz="2400" b="1" i="1" dirty="0" smtClean="0">
                <a:solidFill>
                  <a:srgbClr val="FF0000"/>
                </a:solidFill>
                <a:effectLst>
                  <a:outerShdw blurRad="38100" dist="38100" dir="2700000" algn="tl">
                    <a:srgbClr val="000000">
                      <a:alpha val="43137"/>
                    </a:srgbClr>
                  </a:outerShdw>
                </a:effectLst>
                <a:latin typeface="Tahoma" panose="020B0604030504040204" pitchFamily="34" charset="0"/>
              </a:rPr>
              <a:t>алкалоїдів </a:t>
            </a:r>
            <a:r>
              <a:rPr lang="uk-UA" sz="2400" b="1" i="1" dirty="0">
                <a:solidFill>
                  <a:srgbClr val="FF0000"/>
                </a:solidFill>
                <a:effectLst>
                  <a:outerShdw blurRad="38100" dist="38100" dir="2700000" algn="tl">
                    <a:srgbClr val="000000">
                      <a:alpha val="43137"/>
                    </a:srgbClr>
                  </a:outerShdw>
                </a:effectLst>
                <a:latin typeface="Tahoma" panose="020B0604030504040204" pitchFamily="34" charset="0"/>
              </a:rPr>
              <a:t>трави та насіння </a:t>
            </a:r>
            <a:r>
              <a:rPr lang="uk-UA" sz="2400" b="1" i="1" dirty="0" err="1" smtClean="0">
                <a:solidFill>
                  <a:srgbClr val="FF0000"/>
                </a:solidFill>
                <a:effectLst>
                  <a:outerShdw blurRad="38100" dist="38100" dir="2700000" algn="tl">
                    <a:srgbClr val="000000">
                      <a:alpha val="43137"/>
                    </a:srgbClr>
                  </a:outerShdw>
                </a:effectLst>
                <a:latin typeface="Tahoma" panose="020B0604030504040204" pitchFamily="34" charset="0"/>
              </a:rPr>
              <a:t>термопсису</a:t>
            </a:r>
            <a:r>
              <a:rPr lang="uk-UA" sz="2400" b="1" i="1" dirty="0" smtClean="0">
                <a:solidFill>
                  <a:srgbClr val="FF0000"/>
                </a:solidFill>
                <a:effectLst>
                  <a:outerShdw blurRad="38100" dist="38100" dir="2700000" algn="tl">
                    <a:srgbClr val="000000">
                      <a:alpha val="43137"/>
                    </a:srgbClr>
                  </a:outerShdw>
                </a:effectLst>
                <a:latin typeface="Tahoma" panose="020B0604030504040204" pitchFamily="34" charset="0"/>
              </a:rPr>
              <a:t> </a:t>
            </a:r>
            <a:r>
              <a:rPr lang="uk-UA" sz="2400" b="1" i="1" dirty="0" err="1">
                <a:solidFill>
                  <a:srgbClr val="FF0000"/>
                </a:solidFill>
                <a:effectLst>
                  <a:outerShdw blurRad="38100" dist="38100" dir="2700000" algn="tl">
                    <a:srgbClr val="000000">
                      <a:alpha val="43137"/>
                    </a:srgbClr>
                  </a:outerShdw>
                </a:effectLst>
                <a:latin typeface="Tahoma" panose="020B0604030504040204" pitchFamily="34" charset="0"/>
              </a:rPr>
              <a:t>лантетовидного</a:t>
            </a:r>
            <a:r>
              <a:rPr lang="uk-UA" sz="2400" b="1" i="1" dirty="0">
                <a:solidFill>
                  <a:srgbClr val="FF0000"/>
                </a:solidFill>
                <a:effectLst>
                  <a:outerShdw blurRad="38100" dist="38100" dir="2700000" algn="tl">
                    <a:srgbClr val="000000">
                      <a:alpha val="43137"/>
                    </a:srgbClr>
                  </a:outerShdw>
                </a:effectLst>
                <a:latin typeface="Tahoma" panose="020B0604030504040204" pitchFamily="34" charset="0"/>
              </a:rPr>
              <a:t>: </a:t>
            </a:r>
            <a:endParaRPr lang="uk-UA" sz="2400" b="1" i="1" dirty="0" smtClean="0">
              <a:solidFill>
                <a:srgbClr val="FF0000"/>
              </a:solidFill>
              <a:effectLst>
                <a:outerShdw blurRad="38100" dist="38100" dir="2700000" algn="tl">
                  <a:srgbClr val="000000">
                    <a:alpha val="43137"/>
                  </a:srgbClr>
                </a:outerShdw>
              </a:effectLst>
              <a:latin typeface="Tahoma" panose="020B0604030504040204" pitchFamily="34" charset="0"/>
            </a:endParaRPr>
          </a:p>
          <a:p>
            <a:r>
              <a:rPr lang="uk-UA" sz="2000" b="1" dirty="0" smtClean="0">
                <a:solidFill>
                  <a:srgbClr val="000000"/>
                </a:solidFill>
                <a:latin typeface="Tahoma" panose="020B0604030504040204" pitchFamily="34" charset="0"/>
              </a:rPr>
              <a:t>1 </a:t>
            </a:r>
            <a:r>
              <a:rPr lang="uk-UA" sz="2000" b="1" dirty="0">
                <a:solidFill>
                  <a:srgbClr val="000000"/>
                </a:solidFill>
                <a:latin typeface="Tahoma" panose="020B0604030504040204" pitchFamily="34" charset="0"/>
              </a:rPr>
              <a:t>- </a:t>
            </a:r>
            <a:r>
              <a:rPr lang="uk-UA" sz="2000" b="1" dirty="0" smtClean="0">
                <a:solidFill>
                  <a:srgbClr val="000000"/>
                </a:solidFill>
                <a:latin typeface="Tahoma" panose="020B0604030504040204" pitchFamily="34" charset="0"/>
              </a:rPr>
              <a:t>витяг </a:t>
            </a:r>
            <a:r>
              <a:rPr lang="uk-UA" sz="2000" b="1" dirty="0">
                <a:solidFill>
                  <a:srgbClr val="000000"/>
                </a:solidFill>
                <a:latin typeface="Tahoma" panose="020B0604030504040204" pitchFamily="34" charset="0"/>
              </a:rPr>
              <a:t>В з </a:t>
            </a:r>
            <a:r>
              <a:rPr lang="uk-UA" sz="2000" b="1" dirty="0" smtClean="0">
                <a:solidFill>
                  <a:srgbClr val="000000"/>
                </a:solidFill>
                <a:latin typeface="Tahoma" panose="020B0604030504040204" pitchFamily="34" charset="0"/>
              </a:rPr>
              <a:t>трави </a:t>
            </a:r>
            <a:r>
              <a:rPr lang="uk-UA" sz="2000" b="1" dirty="0" err="1">
                <a:solidFill>
                  <a:srgbClr val="000000"/>
                </a:solidFill>
                <a:latin typeface="Tahoma" panose="020B0604030504040204" pitchFamily="34" charset="0"/>
              </a:rPr>
              <a:t>термопсису</a:t>
            </a:r>
            <a:r>
              <a:rPr lang="uk-UA" sz="2000" b="1" dirty="0">
                <a:solidFill>
                  <a:srgbClr val="000000"/>
                </a:solidFill>
                <a:latin typeface="Tahoma" panose="020B0604030504040204" pitchFamily="34" charset="0"/>
              </a:rPr>
              <a:t>; </a:t>
            </a:r>
            <a:endParaRPr lang="uk-UA" sz="2000" b="1" dirty="0" smtClean="0">
              <a:solidFill>
                <a:srgbClr val="000000"/>
              </a:solidFill>
              <a:latin typeface="Tahoma" panose="020B0604030504040204" pitchFamily="34" charset="0"/>
            </a:endParaRPr>
          </a:p>
          <a:p>
            <a:r>
              <a:rPr lang="uk-UA" sz="2000" b="1" dirty="0" smtClean="0">
                <a:solidFill>
                  <a:srgbClr val="000000"/>
                </a:solidFill>
                <a:latin typeface="Tahoma" panose="020B0604030504040204" pitchFamily="34" charset="0"/>
              </a:rPr>
              <a:t>2 </a:t>
            </a:r>
            <a:r>
              <a:rPr lang="uk-UA" sz="2000" b="1" dirty="0">
                <a:solidFill>
                  <a:srgbClr val="000000"/>
                </a:solidFill>
                <a:latin typeface="Tahoma" panose="020B0604030504040204" pitchFamily="34" charset="0"/>
              </a:rPr>
              <a:t>- витяг В з насіння </a:t>
            </a:r>
            <a:r>
              <a:rPr lang="uk-UA" sz="2000" b="1" dirty="0" err="1">
                <a:solidFill>
                  <a:srgbClr val="000000"/>
                </a:solidFill>
                <a:latin typeface="Tahoma" panose="020B0604030504040204" pitchFamily="34" charset="0"/>
              </a:rPr>
              <a:t>термопсису</a:t>
            </a:r>
            <a:r>
              <a:rPr lang="uk-UA" sz="2000" b="1" dirty="0">
                <a:solidFill>
                  <a:srgbClr val="000000"/>
                </a:solidFill>
                <a:latin typeface="Tahoma" panose="020B0604030504040204" pitchFamily="34" charset="0"/>
              </a:rPr>
              <a:t>; </a:t>
            </a:r>
            <a:endParaRPr lang="uk-UA" sz="2000" b="1" dirty="0" smtClean="0">
              <a:solidFill>
                <a:srgbClr val="000000"/>
              </a:solidFill>
              <a:latin typeface="Tahoma" panose="020B0604030504040204" pitchFamily="34" charset="0"/>
            </a:endParaRPr>
          </a:p>
          <a:p>
            <a:r>
              <a:rPr lang="uk-UA" sz="2000" b="1" dirty="0" smtClean="0">
                <a:solidFill>
                  <a:srgbClr val="000000"/>
                </a:solidFill>
                <a:latin typeface="Tahoma" panose="020B0604030504040204" pitchFamily="34" charset="0"/>
              </a:rPr>
              <a:t>3 </a:t>
            </a:r>
            <a:r>
              <a:rPr lang="uk-UA" sz="2000" b="1" dirty="0">
                <a:solidFill>
                  <a:srgbClr val="000000"/>
                </a:solidFill>
                <a:latin typeface="Tahoma" panose="020B0604030504040204" pitchFamily="34" charset="0"/>
              </a:rPr>
              <a:t>- </a:t>
            </a:r>
            <a:r>
              <a:rPr lang="uk-UA" sz="2000" b="1" dirty="0" err="1">
                <a:solidFill>
                  <a:srgbClr val="000000"/>
                </a:solidFill>
                <a:latin typeface="Tahoma" panose="020B0604030504040204" pitchFamily="34" charset="0"/>
              </a:rPr>
              <a:t>цитизин</a:t>
            </a:r>
            <a:r>
              <a:rPr lang="uk-UA" sz="2000" b="1" dirty="0">
                <a:solidFill>
                  <a:srgbClr val="000000"/>
                </a:solidFill>
                <a:latin typeface="Tahoma" panose="020B0604030504040204" pitchFamily="34" charset="0"/>
              </a:rPr>
              <a:t>; </a:t>
            </a:r>
            <a:endParaRPr lang="uk-UA" sz="2000" b="1" dirty="0" smtClean="0">
              <a:solidFill>
                <a:srgbClr val="000000"/>
              </a:solidFill>
              <a:latin typeface="Tahoma" panose="020B0604030504040204" pitchFamily="34" charset="0"/>
            </a:endParaRPr>
          </a:p>
          <a:p>
            <a:r>
              <a:rPr lang="uk-UA" sz="2000" b="1" dirty="0" smtClean="0">
                <a:solidFill>
                  <a:srgbClr val="000000"/>
                </a:solidFill>
                <a:latin typeface="Tahoma" panose="020B0604030504040204" pitchFamily="34" charset="0"/>
              </a:rPr>
              <a:t>4 </a:t>
            </a:r>
            <a:r>
              <a:rPr lang="uk-UA" sz="2000" b="1" dirty="0">
                <a:solidFill>
                  <a:srgbClr val="000000"/>
                </a:solidFill>
                <a:latin typeface="Tahoma" panose="020B0604030504040204" pitchFamily="34" charset="0"/>
              </a:rPr>
              <a:t>- </a:t>
            </a:r>
            <a:r>
              <a:rPr lang="uk-UA" sz="2000" b="1" dirty="0" err="1" smtClean="0">
                <a:solidFill>
                  <a:srgbClr val="000000"/>
                </a:solidFill>
                <a:latin typeface="Tahoma" panose="020B0604030504040204" pitchFamily="34" charset="0"/>
              </a:rPr>
              <a:t>метилцитизин</a:t>
            </a:r>
            <a:r>
              <a:rPr lang="uk-UA" sz="2000" b="1" dirty="0">
                <a:solidFill>
                  <a:srgbClr val="000000"/>
                </a:solidFill>
                <a:latin typeface="Tahoma" panose="020B0604030504040204" pitchFamily="34" charset="0"/>
              </a:rPr>
              <a:t>; </a:t>
            </a:r>
            <a:endParaRPr lang="uk-UA" sz="2000" b="1" dirty="0" smtClean="0">
              <a:solidFill>
                <a:srgbClr val="000000"/>
              </a:solidFill>
              <a:latin typeface="Tahoma" panose="020B0604030504040204" pitchFamily="34" charset="0"/>
            </a:endParaRPr>
          </a:p>
          <a:p>
            <a:r>
              <a:rPr lang="uk-UA" sz="2000" b="1" dirty="0" smtClean="0">
                <a:solidFill>
                  <a:srgbClr val="000000"/>
                </a:solidFill>
                <a:latin typeface="Tahoma" panose="020B0604030504040204" pitchFamily="34" charset="0"/>
              </a:rPr>
              <a:t>5 </a:t>
            </a:r>
            <a:r>
              <a:rPr lang="uk-UA" sz="2000" b="1" dirty="0">
                <a:solidFill>
                  <a:srgbClr val="000000"/>
                </a:solidFill>
                <a:latin typeface="Tahoma" panose="020B0604030504040204" pitchFamily="34" charset="0"/>
              </a:rPr>
              <a:t>- пахікарпін </a:t>
            </a:r>
            <a:endParaRPr lang="ru-RU" sz="2000" dirty="0"/>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b="29123"/>
          <a:stretch/>
        </p:blipFill>
        <p:spPr>
          <a:xfrm>
            <a:off x="180384" y="224589"/>
            <a:ext cx="4094837" cy="638475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214200" y="156960"/>
            <a:ext cx="8715240" cy="6249960"/>
          </a:xfrm>
          <a:prstGeom prst="rect">
            <a:avLst/>
          </a:prstGeom>
          <a:noFill/>
          <a:ln w="9360">
            <a:noFill/>
          </a:ln>
        </p:spPr>
        <p:style>
          <a:lnRef idx="0">
            <a:scrgbClr r="0" g="0" b="0"/>
          </a:lnRef>
          <a:fillRef idx="0">
            <a:scrgbClr r="0" g="0" b="0"/>
          </a:fillRef>
          <a:effectRef idx="0">
            <a:scrgbClr r="0" g="0" b="0"/>
          </a:effectRef>
          <a:fontRef idx="minor"/>
        </p:style>
        <p:txBody>
          <a:bodyPr anchor="ctr">
            <a:spAutoFit/>
          </a:bodyPr>
          <a:lstStyle/>
          <a:p>
            <a:pPr algn="ctr">
              <a:lnSpc>
                <a:spcPct val="100000"/>
              </a:lnSpc>
            </a:pPr>
            <a:r>
              <a:rPr lang="ru-RU" sz="2000" b="1" strike="noStrike" spc="-1">
                <a:solidFill>
                  <a:srgbClr val="FF0000"/>
                </a:solidFill>
                <a:latin typeface="Times New Roman"/>
                <a:ea typeface="Times New Roman"/>
              </a:rPr>
              <a:t>Ідентифікація алкалоїдів у сухій та свіжій лікарській рослинній сировині</a:t>
            </a:r>
            <a:endParaRPr lang="ru-RU" sz="2000" b="0" strike="noStrike" spc="-1">
              <a:latin typeface="Arial"/>
            </a:endParaRPr>
          </a:p>
          <a:p>
            <a:pPr algn="just">
              <a:lnSpc>
                <a:spcPct val="100000"/>
              </a:lnSpc>
            </a:pPr>
            <a:r>
              <a:rPr lang="ru-RU" sz="1400" b="1" strike="noStrike" spc="-1">
                <a:solidFill>
                  <a:srgbClr val="000000"/>
                </a:solidFill>
                <a:latin typeface="Times New Roman"/>
                <a:ea typeface="Times New Roman"/>
              </a:rPr>
              <a:t>В живій рослині алкалоїди містяться у вигляді розчину в клітинному соці; при висушуванні рослинного матеріалу вони утворюють не розрізнювані у звичайному світловому мікроскопі згустки або адсорбуються різними клітинними структурами. Виявити їх можна за допомогою реактивів, які осаджують алкалоїди або специфічними для кожного алкалоїду реакціями забарвлення. Паралельно проводять контрольні досліди на матеріалі, з якого алкалоїди попередньо вимивають підкисленим спиртом: зрізи поміщають на 5-7 діб у бюкс із 5% розчином винної кислоти у спирті; через 2-3 доби розчинник замінюють на свіжий.</a:t>
            </a:r>
            <a:endParaRPr lang="ru-RU" sz="1400" b="0" strike="noStrike" spc="-1">
              <a:latin typeface="Arial"/>
            </a:endParaRPr>
          </a:p>
          <a:p>
            <a:pPr algn="just">
              <a:lnSpc>
                <a:spcPct val="100000"/>
              </a:lnSpc>
            </a:pPr>
            <a:r>
              <a:rPr lang="ru-RU" sz="1400" b="1" i="1" strike="noStrike" spc="-1">
                <a:solidFill>
                  <a:srgbClr val="7030A0"/>
                </a:solidFill>
                <a:latin typeface="Times New Roman"/>
                <a:ea typeface="Times New Roman"/>
              </a:rPr>
              <a:t>Сировина:</a:t>
            </a:r>
            <a:r>
              <a:rPr lang="ru-RU" sz="1400" b="1" i="1" strike="noStrike" spc="-1">
                <a:solidFill>
                  <a:srgbClr val="000000"/>
                </a:solidFill>
                <a:latin typeface="Times New Roman"/>
                <a:ea typeface="Times New Roman"/>
              </a:rPr>
              <a:t> </a:t>
            </a:r>
            <a:r>
              <a:rPr lang="ru-RU" sz="1400" b="1" strike="noStrike" spc="-1">
                <a:solidFill>
                  <a:srgbClr val="000000"/>
                </a:solidFill>
                <a:latin typeface="Times New Roman"/>
                <a:ea typeface="Times New Roman"/>
              </a:rPr>
              <a:t>чистотіл звичайний, барвінок, термопсис ланцетоподібний, пасльон, рицина звичайна,  пізньоцвіт осінній, перець гіркий, барбарис, дурман звичайний, листя чаю, кора гранату, насіння кави, кора хінного дерева, мак, раувольфія зміїна, беладонна, блекота, софора товстоплідна,  плаун баранець тощо. </a:t>
            </a:r>
            <a:endParaRPr lang="ru-RU" sz="1400" b="0" strike="noStrike" spc="-1">
              <a:latin typeface="Arial"/>
            </a:endParaRPr>
          </a:p>
          <a:p>
            <a:pPr algn="just">
              <a:lnSpc>
                <a:spcPct val="100000"/>
              </a:lnSpc>
            </a:pPr>
            <a:r>
              <a:rPr lang="ru-RU" sz="1600" b="1" i="1" strike="noStrike" spc="-1">
                <a:solidFill>
                  <a:srgbClr val="FF0000"/>
                </a:solidFill>
                <a:latin typeface="Times New Roman"/>
                <a:ea typeface="Times New Roman"/>
              </a:rPr>
              <a:t>Реакції в свіжій рослинній сировині.</a:t>
            </a:r>
            <a:endParaRPr lang="ru-RU" sz="16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Реактиви, які осаджують алкалоїди в тканинах рослин — розчин пікринової кислоти, реактив Драгендорфа, реактив Майера, розчин рейнекату амонію (NH</a:t>
            </a:r>
            <a:r>
              <a:rPr lang="ru-RU" sz="1400" b="1" strike="noStrike" spc="-1" baseline="-30000">
                <a:solidFill>
                  <a:srgbClr val="000000"/>
                </a:solidFill>
                <a:latin typeface="Times New Roman"/>
                <a:ea typeface="Times New Roman"/>
              </a:rPr>
              <a:t>4</a:t>
            </a:r>
            <a:r>
              <a:rPr lang="ru-RU" sz="1400" b="1" strike="noStrike" spc="-1">
                <a:solidFill>
                  <a:srgbClr val="000000"/>
                </a:solidFill>
                <a:latin typeface="Times New Roman"/>
                <a:ea typeface="Times New Roman"/>
              </a:rPr>
              <a:t>[Cr(NH</a:t>
            </a:r>
            <a:r>
              <a:rPr lang="ru-RU" sz="1400" b="1" strike="noStrike" spc="-1" baseline="-30000">
                <a:solidFill>
                  <a:srgbClr val="000000"/>
                </a:solidFill>
                <a:latin typeface="Times New Roman"/>
                <a:ea typeface="Times New Roman"/>
              </a:rPr>
              <a:t>3</a:t>
            </a:r>
            <a:r>
              <a:rPr lang="ru-RU" sz="1400" b="1" strike="noStrike" spc="-1">
                <a:solidFill>
                  <a:srgbClr val="000000"/>
                </a:solidFill>
                <a:latin typeface="Times New Roman"/>
                <a:ea typeface="Times New Roman"/>
              </a:rPr>
              <a:t>)</a:t>
            </a:r>
            <a:r>
              <a:rPr lang="ru-RU" sz="1400" b="1" strike="noStrike" spc="-1" baseline="-30000">
                <a:solidFill>
                  <a:srgbClr val="000000"/>
                </a:solidFill>
                <a:latin typeface="Times New Roman"/>
                <a:ea typeface="Times New Roman"/>
              </a:rPr>
              <a:t>2</a:t>
            </a:r>
            <a:r>
              <a:rPr lang="ru-RU" sz="1400" b="1" strike="noStrike" spc="-1">
                <a:solidFill>
                  <a:srgbClr val="000000"/>
                </a:solidFill>
                <a:latin typeface="Times New Roman"/>
                <a:ea typeface="Times New Roman"/>
              </a:rPr>
              <a:t>(SCN)</a:t>
            </a:r>
            <a:r>
              <a:rPr lang="ru-RU" sz="1400" b="1" strike="noStrike" spc="-1" baseline="-30000">
                <a:solidFill>
                  <a:srgbClr val="000000"/>
                </a:solidFill>
                <a:latin typeface="Times New Roman"/>
                <a:ea typeface="Times New Roman"/>
              </a:rPr>
              <a:t>4</a:t>
            </a:r>
            <a:r>
              <a:rPr lang="ru-RU" sz="1400" b="1" strike="noStrike" spc="-1">
                <a:solidFill>
                  <a:srgbClr val="000000"/>
                </a:solidFill>
                <a:latin typeface="Times New Roman"/>
                <a:ea typeface="Times New Roman"/>
              </a:rPr>
              <a:t>]·H</a:t>
            </a:r>
            <a:r>
              <a:rPr lang="ru-RU" sz="1400" b="1" strike="noStrike" spc="-1" baseline="-30000">
                <a:solidFill>
                  <a:srgbClr val="000000"/>
                </a:solidFill>
                <a:latin typeface="Times New Roman"/>
                <a:ea typeface="Times New Roman"/>
              </a:rPr>
              <a:t>2</a:t>
            </a:r>
            <a:r>
              <a:rPr lang="ru-RU" sz="1400" b="1" strike="noStrike" spc="-1">
                <a:solidFill>
                  <a:srgbClr val="000000"/>
                </a:solidFill>
                <a:latin typeface="Times New Roman"/>
                <a:ea typeface="Times New Roman"/>
              </a:rPr>
              <a:t>O).</a:t>
            </a:r>
            <a:endParaRPr lang="ru-RU" sz="14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Реакції осадження алкалоїдів проводять на предметному склі: в краплину реактиву поміщають зріз свіжої рослинної сировини. Результат реакції спостерігають під мікроскопом.</a:t>
            </a:r>
            <a:endParaRPr lang="ru-RU" sz="14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Осади алкалоїдів спостерігають у вигляді скупчень дрібних голочок (пікрати) або дрібнозернистих включень сірого чи жовто-сірого кольору. За допомогою осадових реакцій можна встановити локалізацію алкалоїдів у тканинах рослин. </a:t>
            </a:r>
            <a:endParaRPr lang="ru-RU" sz="1400" b="0" strike="noStrike" spc="-1">
              <a:latin typeface="Arial"/>
            </a:endParaRPr>
          </a:p>
          <a:p>
            <a:pPr algn="just">
              <a:lnSpc>
                <a:spcPct val="100000"/>
              </a:lnSpc>
            </a:pPr>
            <a:r>
              <a:rPr lang="ru-RU" sz="1600" b="1" i="1" strike="noStrike" spc="-1">
                <a:solidFill>
                  <a:srgbClr val="FF0000"/>
                </a:solidFill>
                <a:latin typeface="Times New Roman"/>
                <a:ea typeface="Times New Roman"/>
              </a:rPr>
              <a:t>Реакції в сухій рослинній сировині.</a:t>
            </a:r>
            <a:endParaRPr lang="ru-RU" sz="16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Зіскоб або порошок досліджуваної сировини поміщають на предметне скло, додають 2-3 краплини 5% оцтової кислоти, накривають покривним склом та злегка підігрівають (не доводити до кипіння). </a:t>
            </a:r>
            <a:endParaRPr lang="ru-RU" sz="14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Через 2-3 хв. Поруч кладуть друге покривне скло так, щоб під нього засмоктувалась рідина.</a:t>
            </a:r>
            <a:endParaRPr lang="ru-RU" sz="14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Після цього знімають перше покривне скло разом з порошком і наносять краплину реактиву на алкалоїди (реактив Вагнера, Майера, Драгендорфа), який потрапляє під покривне скло та викликає осадження алкалоїдів.</a:t>
            </a:r>
            <a:endParaRPr lang="ru-RU" sz="1400" b="0" strike="noStrike" spc="-1">
              <a:latin typeface="Arial"/>
            </a:endParaRPr>
          </a:p>
          <a:p>
            <a:pPr algn="just">
              <a:lnSpc>
                <a:spcPct val="100000"/>
              </a:lnSpc>
              <a:buClr>
                <a:srgbClr val="000000"/>
              </a:buClr>
              <a:buFont typeface="Wingdings" charset="2"/>
              <a:buChar char=""/>
            </a:pPr>
            <a:r>
              <a:rPr lang="ru-RU" sz="1400" b="1" strike="noStrike" spc="-1">
                <a:solidFill>
                  <a:srgbClr val="000000"/>
                </a:solidFill>
                <a:latin typeface="Times New Roman"/>
                <a:ea typeface="Times New Roman"/>
              </a:rPr>
              <a:t>- На межі зіткнення рідин утворюється помутніння (дивіться в лупу на чорному фоні).</a:t>
            </a:r>
            <a:r>
              <a:rPr lang="ru-RU" sz="1000" b="1" strike="noStrike" spc="-1">
                <a:solidFill>
                  <a:srgbClr val="000000"/>
                </a:solidFill>
                <a:latin typeface="Times New Roman"/>
                <a:ea typeface="Times New Roman"/>
              </a:rPr>
              <a:t> </a:t>
            </a:r>
            <a:endParaRPr lang="ru-RU" sz="1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1053</Words>
  <Application>Microsoft Office PowerPoint</Application>
  <PresentationFormat>Экран (4:3)</PresentationFormat>
  <Paragraphs>77</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11</vt:i4>
      </vt:variant>
    </vt:vector>
  </HeadingPairs>
  <TitlesOfParts>
    <vt:vector size="21" baseType="lpstr">
      <vt:lpstr>Arial</vt:lpstr>
      <vt:lpstr>Calibri</vt:lpstr>
      <vt:lpstr>DejaVu Sans</vt:lpstr>
      <vt:lpstr>Symbol</vt:lpstr>
      <vt:lpstr>Tahoma</vt:lpstr>
      <vt:lpstr>Times New Roman</vt:lpstr>
      <vt:lpstr>Wingdings</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РОСЛИНИ В МЕДИЦИНІ</dc:title>
  <dc:subject/>
  <dc:creator>hp</dc:creator>
  <dc:description/>
  <cp:lastModifiedBy>User</cp:lastModifiedBy>
  <cp:revision>173</cp:revision>
  <dcterms:created xsi:type="dcterms:W3CDTF">2018-09-16T21:40:10Z</dcterms:created>
  <dcterms:modified xsi:type="dcterms:W3CDTF">2023-10-05T21:46:27Z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18</vt:i4>
  </property>
</Properties>
</file>