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63" r:id="rId4"/>
    <p:sldId id="264" r:id="rId5"/>
    <p:sldId id="265" r:id="rId6"/>
    <p:sldId id="273" r:id="rId7"/>
    <p:sldId id="274" r:id="rId8"/>
    <p:sldId id="271" r:id="rId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88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shorts/eKjKjUeXj18" TargetMode="External"/><Relationship Id="rId13" Type="http://schemas.openxmlformats.org/officeDocument/2006/relationships/hyperlink" Target="https://www.youtube.com/watch?v=KCRLVQW60Ws" TargetMode="External"/><Relationship Id="rId18" Type="http://schemas.openxmlformats.org/officeDocument/2006/relationships/hyperlink" Target="https://www.youtube.com/watch?v=NlgZACkf3Q4" TargetMode="External"/><Relationship Id="rId3" Type="http://schemas.openxmlformats.org/officeDocument/2006/relationships/hyperlink" Target="https://www.youtube.com/shorts/qBIkxe8nTZ4" TargetMode="External"/><Relationship Id="rId21" Type="http://schemas.openxmlformats.org/officeDocument/2006/relationships/hyperlink" Target="https://www.youtube.com/watch?v=oXn2d-43YZ4" TargetMode="External"/><Relationship Id="rId7" Type="http://schemas.openxmlformats.org/officeDocument/2006/relationships/hyperlink" Target="https://www.youtube.com/shorts/ybhBfCksh1g" TargetMode="External"/><Relationship Id="rId12" Type="http://schemas.openxmlformats.org/officeDocument/2006/relationships/hyperlink" Target="https://www.youtube.com/watch?v=Rt16uOqImI0" TargetMode="External"/><Relationship Id="rId17" Type="http://schemas.openxmlformats.org/officeDocument/2006/relationships/hyperlink" Target="https://www.youtube.com/watch?v=H7y-yqhUE54" TargetMode="External"/><Relationship Id="rId2" Type="http://schemas.openxmlformats.org/officeDocument/2006/relationships/hyperlink" Target="https://www.pextraction.com/Essential-oil-extraction-machine662/50-liters-500-liters-essential-oil-extraction-machine?gclid=EAIaIQobChMI7NDJndi8gQMVsBJ7Ch1GeQxvEAAYASAAEgLUJvD_BwE" TargetMode="External"/><Relationship Id="rId16" Type="http://schemas.openxmlformats.org/officeDocument/2006/relationships/hyperlink" Target="https://www.youtube.com/watch?v=N2faosstuaA" TargetMode="External"/><Relationship Id="rId20" Type="http://schemas.openxmlformats.org/officeDocument/2006/relationships/hyperlink" Target="https://www.youtube.com/watch?v=bGlMDt1cT_4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outube.com/shorts/G4qT-pZctkk" TargetMode="External"/><Relationship Id="rId11" Type="http://schemas.openxmlformats.org/officeDocument/2006/relationships/hyperlink" Target="https://www.youtube.com/watch?v=907p_2UhZCU" TargetMode="External"/><Relationship Id="rId24" Type="http://schemas.openxmlformats.org/officeDocument/2006/relationships/hyperlink" Target="https://www.youtube.com/watch?v=GDhFUDFUXy4" TargetMode="External"/><Relationship Id="rId5" Type="http://schemas.openxmlformats.org/officeDocument/2006/relationships/hyperlink" Target="https://www.youtube.com/shorts/fvSoaDYXcL0" TargetMode="External"/><Relationship Id="rId15" Type="http://schemas.openxmlformats.org/officeDocument/2006/relationships/hyperlink" Target="https://www.youtube.com/watch?v=ApqSxthiO58" TargetMode="External"/><Relationship Id="rId23" Type="http://schemas.openxmlformats.org/officeDocument/2006/relationships/hyperlink" Target="https://www.youtube.com/watch?v=W-bmhiUHfqU" TargetMode="External"/><Relationship Id="rId10" Type="http://schemas.openxmlformats.org/officeDocument/2006/relationships/hyperlink" Target="https://www.youtube.com/watch?v=Doolt2wkgfM" TargetMode="External"/><Relationship Id="rId19" Type="http://schemas.openxmlformats.org/officeDocument/2006/relationships/hyperlink" Target="https://www.youtube.com/watch?v=YHYuQFBrJVc" TargetMode="External"/><Relationship Id="rId4" Type="http://schemas.openxmlformats.org/officeDocument/2006/relationships/hyperlink" Target="https://www.youtube.com/shorts/4ypwlVLBPyE" TargetMode="External"/><Relationship Id="rId9" Type="http://schemas.openxmlformats.org/officeDocument/2006/relationships/hyperlink" Target="https://www.youtube.com/watch?v=BDQAM8q2odw" TargetMode="External"/><Relationship Id="rId14" Type="http://schemas.openxmlformats.org/officeDocument/2006/relationships/hyperlink" Target="https://www.youtube.com/watch?v=Ezj3LioGWwE" TargetMode="External"/><Relationship Id="rId22" Type="http://schemas.openxmlformats.org/officeDocument/2006/relationships/hyperlink" Target="https://www.youtube.com/watch?v=4bwLQghvunY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LtWq6jkoi9o" TargetMode="External"/><Relationship Id="rId3" Type="http://schemas.openxmlformats.org/officeDocument/2006/relationships/hyperlink" Target="https://www.youtube.com/watch?v=ONSw77LMSyI" TargetMode="External"/><Relationship Id="rId7" Type="http://schemas.openxmlformats.org/officeDocument/2006/relationships/hyperlink" Target="https://www.youtube.com/watch?v=VqeipmJa2lQ" TargetMode="External"/><Relationship Id="rId2" Type="http://schemas.openxmlformats.org/officeDocument/2006/relationships/hyperlink" Target="https://www.youtube.com/watch?v=OVQC-6qIq-Y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outube.com/watch?v=BNaE06-yEi4" TargetMode="External"/><Relationship Id="rId5" Type="http://schemas.openxmlformats.org/officeDocument/2006/relationships/hyperlink" Target="https://www.youtube.com/watch?v=mD6JSbQKmBw" TargetMode="External"/><Relationship Id="rId4" Type="http://schemas.openxmlformats.org/officeDocument/2006/relationships/hyperlink" Target="https://www.youtube.com/watch?v=rmbt2_K4-XY" TargetMode="External"/><Relationship Id="rId9" Type="http://schemas.openxmlformats.org/officeDocument/2006/relationships/hyperlink" Target="https://www.youtube.com/watch?v=_XryKQkyag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214200" y="357120"/>
            <a:ext cx="8714880" cy="4953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Лабораторне</a:t>
            </a:r>
            <a:r>
              <a:rPr lang="ru-RU" sz="44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4400" b="1" strike="noStrike" spc="-1" dirty="0" err="1">
                <a:solidFill>
                  <a:srgbClr val="FF0000"/>
                </a:solidFill>
                <a:latin typeface="Calibri"/>
                <a:ea typeface="DejaVu Sans"/>
              </a:rPr>
              <a:t>заняття</a:t>
            </a: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7030A0"/>
                </a:solidFill>
                <a:latin typeface="Calibri"/>
                <a:ea typeface="DejaVu Sans"/>
              </a:rPr>
              <a:t>Тема </a:t>
            </a:r>
            <a:r>
              <a:rPr lang="en-US" sz="4000" b="1" strike="noStrike" spc="-1" smtClean="0">
                <a:solidFill>
                  <a:srgbClr val="7030A0"/>
                </a:solidFill>
                <a:latin typeface="Calibri"/>
                <a:ea typeface="DejaVu Sans"/>
              </a:rPr>
              <a:t>3</a:t>
            </a:r>
            <a:r>
              <a:rPr lang="ru-RU" sz="4000" b="1" strike="noStrike" spc="-1" smtClean="0">
                <a:solidFill>
                  <a:srgbClr val="7030A0"/>
                </a:solidFill>
                <a:latin typeface="Calibri"/>
                <a:ea typeface="DejaVu Sans"/>
              </a:rPr>
              <a:t>. </a:t>
            </a:r>
            <a:r>
              <a:rPr lang="ru-RU" sz="4000" b="1" spc="-1" dirty="0" err="1" smtClean="0">
                <a:solidFill>
                  <a:srgbClr val="7030A0"/>
                </a:solidFill>
                <a:latin typeface="Calibri"/>
              </a:rPr>
              <a:t>Класифікація</a:t>
            </a:r>
            <a:r>
              <a:rPr lang="ru-RU" sz="4000" b="1" spc="-1" dirty="0" smtClean="0">
                <a:solidFill>
                  <a:srgbClr val="7030A0"/>
                </a:solidFill>
                <a:latin typeface="Calibri"/>
              </a:rPr>
              <a:t> </a:t>
            </a:r>
            <a:r>
              <a:rPr lang="ru-RU" sz="4000" b="1" spc="-1" dirty="0" err="1">
                <a:solidFill>
                  <a:srgbClr val="7030A0"/>
                </a:solidFill>
                <a:latin typeface="Calibri"/>
              </a:rPr>
              <a:t>терпенових</a:t>
            </a:r>
            <a:r>
              <a:rPr lang="ru-RU" sz="4000" b="1" spc="-1" dirty="0">
                <a:solidFill>
                  <a:srgbClr val="7030A0"/>
                </a:solidFill>
                <a:latin typeface="Calibri"/>
              </a:rPr>
              <a:t> </a:t>
            </a:r>
            <a:r>
              <a:rPr lang="ru-RU" sz="4000" b="1" spc="-1" dirty="0" err="1">
                <a:solidFill>
                  <a:srgbClr val="7030A0"/>
                </a:solidFill>
                <a:latin typeface="Calibri"/>
              </a:rPr>
              <a:t>сполук</a:t>
            </a:r>
            <a:r>
              <a:rPr lang="ru-RU" sz="4000" b="1" spc="-1" dirty="0">
                <a:solidFill>
                  <a:srgbClr val="7030A0"/>
                </a:solidFill>
                <a:latin typeface="Calibri"/>
              </a:rPr>
              <a:t>, </a:t>
            </a:r>
            <a:r>
              <a:rPr lang="ru-RU" sz="4000" b="1" spc="-1" dirty="0" err="1">
                <a:solidFill>
                  <a:srgbClr val="7030A0"/>
                </a:solidFill>
                <a:latin typeface="Calibri"/>
              </a:rPr>
              <a:t>які</a:t>
            </a:r>
            <a:r>
              <a:rPr lang="ru-RU" sz="4000" b="1" spc="-1" dirty="0">
                <a:solidFill>
                  <a:srgbClr val="7030A0"/>
                </a:solidFill>
                <a:latin typeface="Calibri"/>
              </a:rPr>
              <a:t> </a:t>
            </a:r>
            <a:r>
              <a:rPr lang="ru-RU" sz="4000" b="1" spc="-1" dirty="0" err="1">
                <a:solidFill>
                  <a:srgbClr val="7030A0"/>
                </a:solidFill>
                <a:latin typeface="Calibri"/>
              </a:rPr>
              <a:t>входять</a:t>
            </a:r>
            <a:r>
              <a:rPr lang="ru-RU" sz="4000" b="1" spc="-1" dirty="0">
                <a:solidFill>
                  <a:srgbClr val="7030A0"/>
                </a:solidFill>
                <a:latin typeface="Calibri"/>
              </a:rPr>
              <a:t> до складу </a:t>
            </a:r>
            <a:r>
              <a:rPr lang="ru-RU" sz="4000" b="1" spc="-1" dirty="0" err="1">
                <a:solidFill>
                  <a:srgbClr val="7030A0"/>
                </a:solidFill>
                <a:latin typeface="Calibri"/>
              </a:rPr>
              <a:t>ефірних</a:t>
            </a:r>
            <a:r>
              <a:rPr lang="ru-RU" sz="4000" b="1" spc="-1" dirty="0">
                <a:solidFill>
                  <a:srgbClr val="7030A0"/>
                </a:solidFill>
                <a:latin typeface="Calibri"/>
              </a:rPr>
              <a:t> </a:t>
            </a:r>
            <a:r>
              <a:rPr lang="ru-RU" sz="4000" b="1" spc="-1" dirty="0" err="1">
                <a:solidFill>
                  <a:srgbClr val="7030A0"/>
                </a:solidFill>
                <a:latin typeface="Calibri"/>
              </a:rPr>
              <a:t>олій</a:t>
            </a:r>
            <a:r>
              <a:rPr lang="ru-RU" sz="4000" b="1" spc="-1" dirty="0">
                <a:solidFill>
                  <a:srgbClr val="7030A0"/>
                </a:solidFill>
                <a:latin typeface="Calibri"/>
              </a:rPr>
              <a:t>. Виділення </a:t>
            </a:r>
            <a:r>
              <a:rPr lang="ru-RU" sz="4000" b="1" spc="-1" dirty="0" err="1">
                <a:solidFill>
                  <a:srgbClr val="7030A0"/>
                </a:solidFill>
                <a:latin typeface="Calibri"/>
              </a:rPr>
              <a:t>ефірних</a:t>
            </a:r>
            <a:r>
              <a:rPr lang="ru-RU" sz="4000" b="1" spc="-1" dirty="0">
                <a:solidFill>
                  <a:srgbClr val="7030A0"/>
                </a:solidFill>
                <a:latin typeface="Calibri"/>
              </a:rPr>
              <a:t> </a:t>
            </a:r>
            <a:r>
              <a:rPr lang="ru-RU" sz="4000" b="1" spc="-1" dirty="0" err="1" smtClean="0">
                <a:solidFill>
                  <a:srgbClr val="7030A0"/>
                </a:solidFill>
                <a:latin typeface="Calibri"/>
              </a:rPr>
              <a:t>олій</a:t>
            </a:r>
            <a:endParaRPr lang="en-US" sz="4000" b="1" spc="-1" dirty="0">
              <a:solidFill>
                <a:srgbClr val="7030A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ru-RU" sz="4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МЕТА ЗАНЯТТЯ: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засвоєння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загальних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прийомів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виділення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ефірної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олії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з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рослинної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сировини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та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її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стандартизації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800" b="0" strike="noStrike" spc="-1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92000" y="216000"/>
            <a:ext cx="7704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1" strike="noStrike" spc="-1">
                <a:solidFill>
                  <a:srgbClr val="C9211E"/>
                </a:solidFill>
                <a:latin typeface="Arial"/>
              </a:rPr>
              <a:t>Кількісне визначення ефірної олії в рослинній сировині</a:t>
            </a:r>
          </a:p>
        </p:txBody>
      </p:sp>
      <p:sp>
        <p:nvSpPr>
          <p:cNvPr id="134" name="TextShape 2"/>
          <p:cNvSpPr txBox="1"/>
          <p:nvPr/>
        </p:nvSpPr>
        <p:spPr>
          <a:xfrm>
            <a:off x="98640" y="504000"/>
            <a:ext cx="8901360" cy="508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just"/>
            <a:r>
              <a:rPr lang="ru-RU" sz="1600" b="0" strike="noStrike" spc="-1">
                <a:latin typeface="Arial"/>
              </a:rPr>
              <a:t>Кількісне визначення ефірної олії в сировині проводять об’ємним методом. По ДФ XI видання визначення ефірної олії проводять перегонкою з водяною парою із рослинної сировини з наступним виміром його об’єму. Перегонку проводять у колбі зі зворотним холодильником.</a:t>
            </a:r>
          </a:p>
          <a:p>
            <a:pPr algn="just"/>
            <a:r>
              <a:rPr lang="ru-RU" sz="1800" b="1" strike="noStrike" spc="-1">
                <a:latin typeface="Arial"/>
              </a:rPr>
              <a:t>Метод 1. Визначення проводять у приладі (рис.1).</a:t>
            </a:r>
            <a:endParaRPr lang="ru-RU" sz="1800" b="0" strike="noStrike" spc="-1">
              <a:latin typeface="Arial"/>
            </a:endParaRPr>
          </a:p>
          <a:p>
            <a:pPr algn="just"/>
            <a:r>
              <a:rPr lang="ru-RU" sz="1800" b="0" strike="noStrike" spc="-1">
                <a:latin typeface="Arial"/>
              </a:rPr>
              <a:t>Наважку подрібненої сировини поміщають у широкогорлу круглодонну або плоскодонну колбу / місткістю 1000 мл, доливають 300 мл води і закривають</a:t>
            </a:r>
          </a:p>
          <a:p>
            <a:pPr algn="just"/>
            <a:r>
              <a:rPr lang="ru-RU" sz="1800" b="0" strike="noStrike" spc="-1">
                <a:latin typeface="Arial"/>
              </a:rPr>
              <a:t>гумовим короком 2 із зворотним холодильником 3. У пробці знизу закріплюють металеві гачки, на які із допомогою тонкого дроту підвішують градуйований приймач 4 так, щоб ' кінець холодильника знаходився точно над воронкоподібним розширенням приймача, не торкаючись його. Ціна поділки градуйованої частини приймача 0,025 мл. Приймач повинен вільно міститися в горлі колби, не торкаючись стінки горла, і відстояти від рівня води не менше чим на 50 мм. Колбу нагрівають до кипіння. При слабкому кипінні видержують протягом часу, зазначеного у відповідних статтях для кожного виду сировини. Пари води та ефірної олії конденсуються в холодильнику і рідина стікає в приймач. Масло відстоюють в градуйованому коліні приймача, а вода через менше коліно</a:t>
            </a:r>
          </a:p>
          <a:p>
            <a:pPr algn="just"/>
            <a:r>
              <a:rPr lang="ru-RU" sz="1800" b="0" strike="noStrike" spc="-1">
                <a:latin typeface="Arial"/>
              </a:rPr>
              <a:t>приймача витікає знову в колбу. Рис. 1. Після закінчення перегонки та охолодження розраховують об’єм відстояного шару ефірної олії та обчислюють її відсотковий вміст X за формулою:</a:t>
            </a:r>
          </a:p>
        </p:txBody>
      </p:sp>
      <p:sp>
        <p:nvSpPr>
          <p:cNvPr id="135" name="TextShape 3"/>
          <p:cNvSpPr txBox="1"/>
          <p:nvPr/>
        </p:nvSpPr>
        <p:spPr>
          <a:xfrm>
            <a:off x="0" y="6264000"/>
            <a:ext cx="9144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1800" b="0" strike="noStrike" spc="-1">
                <a:latin typeface="Arial"/>
              </a:rPr>
              <a:t>де V — об’єм ефірної олії, мл; m — маса сировини, г; w — втрата в масі сировини при висушуванні, %.</a:t>
            </a:r>
          </a:p>
        </p:txBody>
      </p:sp>
      <p:pic>
        <p:nvPicPr>
          <p:cNvPr id="136" name="Рисунок 135"/>
          <p:cNvPicPr/>
          <p:nvPr/>
        </p:nvPicPr>
        <p:blipFill>
          <a:blip r:embed="rId2"/>
          <a:srcRect l="45473" t="49552" r="41924" b="42037"/>
          <a:stretch/>
        </p:blipFill>
        <p:spPr>
          <a:xfrm>
            <a:off x="3240000" y="5589360"/>
            <a:ext cx="2232000" cy="67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Рисунок 136"/>
          <p:cNvPicPr/>
          <p:nvPr/>
        </p:nvPicPr>
        <p:blipFill>
          <a:blip r:embed="rId2"/>
          <a:srcRect l="56082" t="12642" r="9766" b="52701"/>
          <a:stretch/>
        </p:blipFill>
        <p:spPr>
          <a:xfrm>
            <a:off x="4363920" y="2736000"/>
            <a:ext cx="964080" cy="1584000"/>
          </a:xfrm>
          <a:prstGeom prst="rect">
            <a:avLst/>
          </a:prstGeom>
          <a:ln>
            <a:noFill/>
          </a:ln>
        </p:spPr>
      </p:pic>
      <p:pic>
        <p:nvPicPr>
          <p:cNvPr id="138" name="Рисунок 137"/>
          <p:cNvPicPr/>
          <p:nvPr/>
        </p:nvPicPr>
        <p:blipFill>
          <a:blip r:embed="rId3"/>
          <a:srcRect l="62008" t="27441" r="19089" b="16531"/>
          <a:stretch/>
        </p:blipFill>
        <p:spPr>
          <a:xfrm>
            <a:off x="216000" y="216000"/>
            <a:ext cx="3959640" cy="6336000"/>
          </a:xfrm>
          <a:prstGeom prst="rect">
            <a:avLst/>
          </a:prstGeom>
          <a:ln>
            <a:noFill/>
          </a:ln>
        </p:spPr>
      </p:pic>
      <p:pic>
        <p:nvPicPr>
          <p:cNvPr id="139" name="Рисунок 138"/>
          <p:cNvPicPr/>
          <p:nvPr/>
        </p:nvPicPr>
        <p:blipFill>
          <a:blip r:embed="rId4"/>
          <a:srcRect l="42325" t="30241" r="45858" b="37539"/>
          <a:stretch/>
        </p:blipFill>
        <p:spPr>
          <a:xfrm>
            <a:off x="5616000" y="978480"/>
            <a:ext cx="3312000" cy="463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2"/>
          <p:cNvSpPr txBox="1"/>
          <p:nvPr/>
        </p:nvSpPr>
        <p:spPr>
          <a:xfrm>
            <a:off x="1080000" y="2160000"/>
            <a:ext cx="180720" cy="34632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TextShape 3"/>
          <p:cNvSpPr txBox="1"/>
          <p:nvPr/>
        </p:nvSpPr>
        <p:spPr>
          <a:xfrm>
            <a:off x="443705" y="0"/>
            <a:ext cx="822888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44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ПЕРЕГЛЯНЬТЕ </a:t>
            </a:r>
            <a:r>
              <a:rPr lang="ru-RU" sz="4400" b="0" strike="noStrik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ВІДЕО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162" name="TextShape 4"/>
          <p:cNvSpPr txBox="1"/>
          <p:nvPr/>
        </p:nvSpPr>
        <p:spPr>
          <a:xfrm>
            <a:off x="235526" y="677108"/>
            <a:ext cx="8645237" cy="5907856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en-US" sz="1400" spc="-1" dirty="0" smtClean="0">
                <a:hlinkClick r:id="rId2"/>
              </a:rPr>
              <a:t>https://www.pextraction.com/Essential-oil-extraction-machine662/50-liters-500-liters-essential-oil-extraction-machine?gclid=EAIaIQobChMI7NDJndi8gQMVsBJ7Ch1GeQxvEAAYASAAEgLUJvD_BwE</a:t>
            </a:r>
          </a:p>
          <a:p>
            <a:r>
              <a:rPr lang="en-US" sz="1400" spc="-1" dirty="0" smtClean="0">
                <a:hlinkClick r:id="rId2"/>
              </a:rPr>
              <a:t>https</a:t>
            </a:r>
            <a:r>
              <a:rPr lang="en-US" sz="1400" spc="-1" dirty="0">
                <a:hlinkClick r:id="rId2"/>
              </a:rPr>
              <a:t>://</a:t>
            </a:r>
            <a:r>
              <a:rPr lang="en-US" sz="1400" spc="-1" dirty="0" smtClean="0">
                <a:hlinkClick r:id="rId2"/>
              </a:rPr>
              <a:t>www.pextraction.com/Essential-oil-extraction-machine662/50-liters-500-liters-essential-oil-extraction-machine?gclid=EAIaIQobChMI7NDJndi8gQMVsBJ7Ch1GeQxvEAAYASAAEgLUJvD_BwE</a:t>
            </a:r>
            <a:endParaRPr lang="en-US" sz="1400" spc="-1" dirty="0" smtClean="0"/>
          </a:p>
          <a:p>
            <a:r>
              <a:rPr lang="en-US" sz="1400" spc="-1" dirty="0" smtClean="0">
                <a:hlinkClick r:id="rId3"/>
              </a:rPr>
              <a:t>https://www.youtube.com/shorts/qBIkxe8nTZ4</a:t>
            </a:r>
            <a:endParaRPr lang="en-US" sz="1400" spc="-1" dirty="0" smtClean="0"/>
          </a:p>
          <a:p>
            <a:r>
              <a:rPr lang="en-US" sz="1400" spc="-1" dirty="0" smtClean="0">
                <a:hlinkClick r:id="rId4"/>
              </a:rPr>
              <a:t>https://www.youtube.com/shorts/4ypwlVLBPyE</a:t>
            </a:r>
            <a:endParaRPr lang="en-US" sz="1400" spc="-1" dirty="0" smtClean="0"/>
          </a:p>
          <a:p>
            <a:r>
              <a:rPr lang="en-US" sz="1400" spc="-1" dirty="0" smtClean="0">
                <a:hlinkClick r:id="rId5"/>
              </a:rPr>
              <a:t>https://www.youtube.com/shorts/fvSoaDYXcL0</a:t>
            </a:r>
            <a:endParaRPr lang="en-US" sz="1400" spc="-1" dirty="0" smtClean="0"/>
          </a:p>
          <a:p>
            <a:r>
              <a:rPr lang="en-US" sz="1400" spc="-1" dirty="0" smtClean="0">
                <a:hlinkClick r:id="rId6"/>
              </a:rPr>
              <a:t>https://www.youtube.com/shorts/G4qT-pZctkk</a:t>
            </a:r>
            <a:endParaRPr lang="en-US" sz="1400" spc="-1" dirty="0" smtClean="0"/>
          </a:p>
          <a:p>
            <a:r>
              <a:rPr lang="en-US" sz="1400" spc="-1" dirty="0" smtClean="0">
                <a:hlinkClick r:id="rId7"/>
              </a:rPr>
              <a:t>https://www.youtube.com/shorts/ybhBfCksh1g</a:t>
            </a:r>
            <a:endParaRPr lang="en-US" sz="1400" spc="-1" dirty="0" smtClean="0"/>
          </a:p>
          <a:p>
            <a:r>
              <a:rPr lang="en-US" sz="1400" spc="-1" dirty="0" smtClean="0">
                <a:hlinkClick r:id="rId8"/>
              </a:rPr>
              <a:t>https://www.youtube.com/shorts/eKjKjUeXj18</a:t>
            </a:r>
            <a:endParaRPr lang="en-US" sz="1400" spc="-1" dirty="0" smtClean="0"/>
          </a:p>
          <a:p>
            <a:r>
              <a:rPr lang="en-US" sz="1400" spc="-1" dirty="0" smtClean="0">
                <a:hlinkClick r:id="rId9"/>
              </a:rPr>
              <a:t>https://www.youtube.com/watch?v=BDQAM8q2odw</a:t>
            </a:r>
            <a:endParaRPr lang="uk-UA" sz="1400" spc="-1" dirty="0" smtClean="0"/>
          </a:p>
          <a:p>
            <a:r>
              <a:rPr lang="en-US" sz="1400" spc="-1" dirty="0" smtClean="0">
                <a:hlinkClick r:id="rId10"/>
              </a:rPr>
              <a:t>https://www.youtube.com/watch?v=Doolt2wkgfM</a:t>
            </a:r>
            <a:endParaRPr lang="uk-UA" sz="1400" spc="-1" dirty="0"/>
          </a:p>
          <a:p>
            <a:r>
              <a:rPr lang="uk-UA" sz="1400" spc="-1" dirty="0" smtClean="0"/>
              <a:t>ПРИКЛАДИ ВИРОБНИЦТВА:</a:t>
            </a:r>
            <a:endParaRPr lang="en-US" sz="1400" spc="-1" dirty="0" smtClean="0"/>
          </a:p>
          <a:p>
            <a:r>
              <a:rPr lang="en-US" sz="1400" spc="-1" dirty="0" smtClean="0">
                <a:hlinkClick r:id="rId11"/>
              </a:rPr>
              <a:t>https://www.youtube.com/watch?v=907p_2UhZCU</a:t>
            </a:r>
            <a:endParaRPr lang="uk-UA" sz="1400" spc="-1" dirty="0" smtClean="0"/>
          </a:p>
          <a:p>
            <a:r>
              <a:rPr lang="en-US" sz="1400" spc="-1" dirty="0" smtClean="0">
                <a:hlinkClick r:id="rId12"/>
              </a:rPr>
              <a:t>https://www.youtube.com/watch?v=Rt16uOqImI0</a:t>
            </a:r>
            <a:endParaRPr lang="en-US" sz="1400" spc="-1" dirty="0" smtClean="0"/>
          </a:p>
          <a:p>
            <a:r>
              <a:rPr lang="en-US" sz="1400" spc="-1" dirty="0" smtClean="0">
                <a:hlinkClick r:id="rId13"/>
              </a:rPr>
              <a:t>https://www.youtube.com/watch?v=KCRLVQW60Ws</a:t>
            </a:r>
            <a:endParaRPr lang="en-US" sz="1400" spc="-1" dirty="0" smtClean="0"/>
          </a:p>
          <a:p>
            <a:r>
              <a:rPr lang="en-US" sz="1400" spc="-1" dirty="0" smtClean="0">
                <a:hlinkClick r:id="rId14"/>
              </a:rPr>
              <a:t>https://www.youtube.com/watch?v=Ezj3LioGWwE</a:t>
            </a:r>
            <a:endParaRPr lang="uk-UA" sz="1400" spc="-1" dirty="0" smtClean="0"/>
          </a:p>
          <a:p>
            <a:r>
              <a:rPr lang="en-US" sz="1400" spc="-1" dirty="0" smtClean="0">
                <a:hlinkClick r:id="rId15"/>
              </a:rPr>
              <a:t>https://www.youtube.com/watch?v=ApqSxthiO58</a:t>
            </a:r>
            <a:endParaRPr lang="uk-UA" sz="1400" spc="-1" dirty="0" smtClean="0"/>
          </a:p>
          <a:p>
            <a:r>
              <a:rPr lang="en-US" sz="1400" spc="-1" dirty="0" smtClean="0">
                <a:hlinkClick r:id="rId16"/>
              </a:rPr>
              <a:t>https://www.youtube.com/watch?v=N2faosstuaA</a:t>
            </a:r>
            <a:endParaRPr lang="uk-UA" sz="1400" spc="-1" dirty="0" smtClean="0"/>
          </a:p>
          <a:p>
            <a:r>
              <a:rPr lang="en-US" sz="1400" spc="-1" dirty="0" smtClean="0">
                <a:hlinkClick r:id="rId17"/>
              </a:rPr>
              <a:t>https://www.youtube.com/watch?v=H7y-yqhUE54</a:t>
            </a:r>
            <a:endParaRPr lang="uk-UA" sz="1400" spc="-1" dirty="0" smtClean="0"/>
          </a:p>
          <a:p>
            <a:r>
              <a:rPr lang="en-US" sz="1400" spc="-1" dirty="0" smtClean="0">
                <a:hlinkClick r:id="rId18"/>
              </a:rPr>
              <a:t>https://www.youtube.com/watch?v=NlgZACkf3Q4</a:t>
            </a:r>
            <a:endParaRPr lang="uk-UA" sz="1400" spc="-1" dirty="0" smtClean="0"/>
          </a:p>
          <a:p>
            <a:r>
              <a:rPr lang="en-US" sz="1400" spc="-1" dirty="0" smtClean="0">
                <a:hlinkClick r:id="rId19"/>
              </a:rPr>
              <a:t>https://www.youtube.com/watch?v=YHYuQFBrJVc</a:t>
            </a:r>
            <a:endParaRPr lang="uk-UA" sz="1400" spc="-1" dirty="0" smtClean="0"/>
          </a:p>
          <a:p>
            <a:r>
              <a:rPr lang="en-US" sz="1400" spc="-1" dirty="0" smtClean="0">
                <a:hlinkClick r:id="rId20"/>
              </a:rPr>
              <a:t>https://www.youtube.com/watch?v=bGlMDt1cT_4</a:t>
            </a:r>
            <a:endParaRPr lang="uk-UA" sz="1400" spc="-1" dirty="0" smtClean="0"/>
          </a:p>
          <a:p>
            <a:r>
              <a:rPr lang="en-US" sz="1400" spc="-1" dirty="0" smtClean="0">
                <a:hlinkClick r:id="rId21"/>
              </a:rPr>
              <a:t>https://www.youtube.com/watch?v=oXn2d-43YZ4</a:t>
            </a:r>
            <a:endParaRPr lang="uk-UA" sz="1400" spc="-1" dirty="0" smtClean="0"/>
          </a:p>
          <a:p>
            <a:r>
              <a:rPr lang="en-US" sz="1400" spc="-1" dirty="0" smtClean="0">
                <a:hlinkClick r:id="rId22"/>
              </a:rPr>
              <a:t>https://www.youtube.com/watch?v=4bwLQghvunY</a:t>
            </a:r>
            <a:r>
              <a:rPr lang="uk-UA" sz="1400" spc="-1" dirty="0" smtClean="0"/>
              <a:t> (анфлераж)</a:t>
            </a:r>
          </a:p>
          <a:p>
            <a:r>
              <a:rPr lang="en-US" sz="1400" spc="-1" dirty="0" smtClean="0">
                <a:hlinkClick r:id="rId23"/>
              </a:rPr>
              <a:t>https://www.youtube.com/watch?v=W-bmhiUHfqU</a:t>
            </a:r>
            <a:endParaRPr lang="uk-UA" sz="1400" spc="-1" dirty="0" smtClean="0"/>
          </a:p>
          <a:p>
            <a:r>
              <a:rPr lang="en-US" sz="1400" spc="-1" dirty="0" smtClean="0">
                <a:hlinkClick r:id="rId24"/>
              </a:rPr>
              <a:t>https://www.youtube.com/watch?v=GDhFUDFUXy4</a:t>
            </a:r>
            <a:endParaRPr lang="en-US" sz="1400" spc="-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2"/>
          <p:cNvSpPr txBox="1"/>
          <p:nvPr/>
        </p:nvSpPr>
        <p:spPr>
          <a:xfrm>
            <a:off x="1080000" y="2160000"/>
            <a:ext cx="180720" cy="34632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TextShape 3"/>
          <p:cNvSpPr txBox="1"/>
          <p:nvPr/>
        </p:nvSpPr>
        <p:spPr>
          <a:xfrm>
            <a:off x="443705" y="0"/>
            <a:ext cx="822888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44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ПЕРЕГЛЯНЬТЕ </a:t>
            </a:r>
            <a:r>
              <a:rPr lang="ru-RU" sz="4400" b="0" strike="noStrik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ВІДЕО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162" name="TextShape 4"/>
          <p:cNvSpPr txBox="1"/>
          <p:nvPr/>
        </p:nvSpPr>
        <p:spPr>
          <a:xfrm>
            <a:off x="235526" y="677108"/>
            <a:ext cx="8645237" cy="255309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uk-UA" sz="1600" spc="-1" dirty="0" smtClean="0">
                <a:latin typeface="Arial"/>
              </a:rPr>
              <a:t>НАВЧАЛЬНІ ВІДЕО:</a:t>
            </a:r>
            <a:endParaRPr lang="en-US" sz="1600" b="0" strike="noStrike" spc="-1" dirty="0" smtClean="0">
              <a:latin typeface="Arial"/>
            </a:endParaRPr>
          </a:p>
          <a:p>
            <a:r>
              <a:rPr lang="en-US" sz="1600" spc="-1" dirty="0">
                <a:hlinkClick r:id="rId2"/>
              </a:rPr>
              <a:t>https://</a:t>
            </a:r>
            <a:r>
              <a:rPr lang="en-US" sz="1600" spc="-1" dirty="0" smtClean="0">
                <a:hlinkClick r:id="rId2"/>
              </a:rPr>
              <a:t>www.youtube.com/watch?v=OVQC-6qIq-Y</a:t>
            </a:r>
            <a:endParaRPr lang="en-US" sz="1600" spc="-1" dirty="0" smtClean="0"/>
          </a:p>
          <a:p>
            <a:r>
              <a:rPr lang="en-US" sz="1600" spc="-1" dirty="0">
                <a:hlinkClick r:id="rId3"/>
              </a:rPr>
              <a:t>https://</a:t>
            </a:r>
            <a:r>
              <a:rPr lang="en-US" sz="1600" spc="-1" dirty="0" smtClean="0">
                <a:hlinkClick r:id="rId3"/>
              </a:rPr>
              <a:t>www.youtube.com/watch?v=ONSw77LMSyI</a:t>
            </a:r>
            <a:endParaRPr lang="uk-UA" sz="1600" spc="-1" dirty="0" smtClean="0"/>
          </a:p>
          <a:p>
            <a:r>
              <a:rPr lang="en-US" sz="1600" spc="-1" dirty="0" smtClean="0">
                <a:hlinkClick r:id="rId4"/>
              </a:rPr>
              <a:t>https://www.youtube.com/watch?v=rmbt2_K4-XY</a:t>
            </a:r>
            <a:endParaRPr lang="uk-UA" sz="1600" spc="-1" dirty="0" smtClean="0"/>
          </a:p>
          <a:p>
            <a:r>
              <a:rPr lang="en-US" sz="1600" spc="-1" dirty="0" smtClean="0">
                <a:hlinkClick r:id="rId5"/>
              </a:rPr>
              <a:t>https://www.youtube.com/watch?v=mD6JSbQKmBw</a:t>
            </a:r>
            <a:endParaRPr lang="uk-UA" sz="1600" spc="-1" dirty="0" smtClean="0"/>
          </a:p>
          <a:p>
            <a:r>
              <a:rPr lang="en-US" sz="1600" spc="-1" dirty="0" smtClean="0">
                <a:hlinkClick r:id="rId6"/>
              </a:rPr>
              <a:t>https://www.youtube.com/watch?v=BNaE06-yEi4</a:t>
            </a:r>
            <a:endParaRPr lang="uk-UA" sz="1600" spc="-1" dirty="0" smtClean="0"/>
          </a:p>
          <a:p>
            <a:endParaRPr lang="uk-UA" sz="1600" spc="-1" dirty="0" smtClean="0"/>
          </a:p>
          <a:p>
            <a:r>
              <a:rPr lang="ru-RU" sz="1600" b="0" strike="noStrike" spc="-1" dirty="0" smtClean="0">
                <a:latin typeface="Arial"/>
                <a:hlinkClick r:id="rId7"/>
              </a:rPr>
              <a:t>https</a:t>
            </a:r>
            <a:r>
              <a:rPr lang="ru-RU" sz="1600" b="0" strike="noStrike" spc="-1" dirty="0">
                <a:latin typeface="Arial"/>
                <a:hlinkClick r:id="rId7"/>
              </a:rPr>
              <a:t>://</a:t>
            </a:r>
            <a:r>
              <a:rPr lang="ru-RU" sz="1600" b="0" strike="noStrike" spc="-1" dirty="0" smtClean="0">
                <a:latin typeface="Arial"/>
                <a:hlinkClick r:id="rId7"/>
              </a:rPr>
              <a:t>www.youtube.com/watch?v=VqeipmJa2lQ</a:t>
            </a:r>
            <a:endParaRPr lang="ru-RU" sz="1600" b="0" strike="noStrike" spc="-1" dirty="0">
              <a:latin typeface="Arial"/>
            </a:endParaRPr>
          </a:p>
          <a:p>
            <a:r>
              <a:rPr lang="ru-RU" sz="1600" b="0" strike="noStrike" spc="-1" dirty="0">
                <a:latin typeface="Arial"/>
                <a:hlinkClick r:id="rId8"/>
              </a:rPr>
              <a:t>https://</a:t>
            </a:r>
            <a:r>
              <a:rPr lang="ru-RU" sz="1600" b="0" strike="noStrike" spc="-1" dirty="0" smtClean="0">
                <a:latin typeface="Arial"/>
                <a:hlinkClick r:id="rId8"/>
              </a:rPr>
              <a:t>www.youtube.com/watch?v=LtWq6jkoi9o</a:t>
            </a:r>
            <a:endParaRPr lang="ru-RU" sz="1600" b="0" strike="noStrike" spc="-1" dirty="0">
              <a:latin typeface="Arial"/>
            </a:endParaRPr>
          </a:p>
          <a:p>
            <a:r>
              <a:rPr lang="ru-RU" sz="1600" b="0" strike="noStrike" spc="-1" dirty="0" smtClean="0">
                <a:latin typeface="Arial"/>
                <a:hlinkClick r:id="rId9"/>
              </a:rPr>
              <a:t>https</a:t>
            </a:r>
            <a:r>
              <a:rPr lang="ru-RU" sz="1600" b="0" strike="noStrike" spc="-1" dirty="0">
                <a:latin typeface="Arial"/>
                <a:hlinkClick r:id="rId9"/>
              </a:rPr>
              <a:t>://www.youtube.com/watch?v=_</a:t>
            </a:r>
            <a:r>
              <a:rPr lang="ru-RU" sz="1600" b="0" strike="noStrike" spc="-1" dirty="0" smtClean="0">
                <a:latin typeface="Arial"/>
                <a:hlinkClick r:id="rId9"/>
              </a:rPr>
              <a:t>XryKQkyagE</a:t>
            </a:r>
            <a:endParaRPr lang="ru-RU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61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57200" y="2214720"/>
            <a:ext cx="8228880" cy="24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i="1" strike="noStrike" spc="-1">
                <a:solidFill>
                  <a:srgbClr val="7030A0"/>
                </a:solidFill>
                <a:latin typeface="Calibri"/>
              </a:rPr>
              <a:t>Дякую </a:t>
            </a:r>
            <a:r>
              <a:t/>
            </a:r>
            <a:br/>
            <a:r>
              <a:rPr lang="ru-RU" sz="5400" b="1" i="1" strike="noStrike" spc="-1">
                <a:solidFill>
                  <a:srgbClr val="7030A0"/>
                </a:solidFill>
                <a:latin typeface="Calibri"/>
              </a:rPr>
              <a:t>за увагу!</a:t>
            </a: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</TotalTime>
  <Words>402</Words>
  <Application>Microsoft Office PowerPoint</Application>
  <PresentationFormat>Экран (4:3)</PresentationFormat>
  <Paragraphs>49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Microsoft YaHei</vt:lpstr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РОСЛИНИ В МЕДИЦИНІ</dc:title>
  <dc:subject/>
  <dc:creator>hp</dc:creator>
  <dc:description/>
  <cp:lastModifiedBy>User</cp:lastModifiedBy>
  <cp:revision>197</cp:revision>
  <dcterms:created xsi:type="dcterms:W3CDTF">2018-09-16T21:40:10Z</dcterms:created>
  <dcterms:modified xsi:type="dcterms:W3CDTF">2023-09-22T06:32:13Z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