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67" r:id="rId6"/>
    <p:sldId id="278" r:id="rId7"/>
    <p:sldId id="275" r:id="rId8"/>
    <p:sldId id="279" r:id="rId9"/>
    <p:sldId id="276" r:id="rId10"/>
    <p:sldId id="277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82285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82285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82285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0320"/>
            <a:ext cx="82285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82285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RF9olO3JM" TargetMode="External"/><Relationship Id="rId2" Type="http://schemas.openxmlformats.org/officeDocument/2006/relationships/hyperlink" Target="https://www.youtube.com/watch?v=NXR6qQH-JWE" TargetMode="Externa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www.youtube.com/watch?v=s0FdnCCQz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00346" y="576218"/>
            <a:ext cx="8714520" cy="3599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Лабораторне</a:t>
            </a:r>
            <a:r>
              <a:rPr lang="ru-RU" sz="4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44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заняття</a:t>
            </a:r>
            <a:r>
              <a:rPr lang="ru-RU" sz="4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№ </a:t>
            </a:r>
            <a:r>
              <a:rPr lang="en-US" sz="4400" b="1" strike="noStrike" spc="-1" dirty="0" smtClean="0">
                <a:solidFill>
                  <a:srgbClr val="FF0000"/>
                </a:solidFill>
                <a:latin typeface="Calibri"/>
                <a:ea typeface="DejaVu Sans"/>
              </a:rPr>
              <a:t>9</a:t>
            </a:r>
            <a:endParaRPr lang="ru-RU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400" b="1" spc="-1" dirty="0">
                <a:solidFill>
                  <a:srgbClr val="7030A0"/>
                </a:solidFill>
                <a:latin typeface="Calibri"/>
                <a:ea typeface="DejaVu Sans"/>
              </a:rPr>
              <a:t>C</a:t>
            </a:r>
            <a:r>
              <a:rPr lang="ru-RU" sz="4400" b="1" strike="noStrike" spc="-1" dirty="0" err="1" smtClean="0">
                <a:solidFill>
                  <a:srgbClr val="7030A0"/>
                </a:solidFill>
                <a:latin typeface="Calibri"/>
                <a:ea typeface="DejaVu Sans"/>
              </a:rPr>
              <a:t>апоніни</a:t>
            </a:r>
            <a:r>
              <a:rPr lang="ru-RU" sz="4400" b="1" strike="noStrike" spc="-1" dirty="0" smtClean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endParaRPr lang="en-US" sz="4400" b="1" strike="noStrike" spc="-1" dirty="0" smtClean="0">
              <a:solidFill>
                <a:srgbClr val="7030A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en-US" sz="28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МЕТА 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ЗАНЯТТЯ: </a:t>
            </a:r>
            <a:endParaRPr lang="ru-RU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 dirty="0" err="1" smtClean="0">
                <a:solidFill>
                  <a:srgbClr val="7030A0"/>
                </a:solidFill>
                <a:latin typeface="Calibri"/>
                <a:ea typeface="DejaVu Sans"/>
              </a:rPr>
              <a:t>навчитись</a:t>
            </a:r>
            <a:r>
              <a:rPr lang="ru-RU" sz="2800" b="1" strike="noStrike" spc="-1" dirty="0" smtClean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проводити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якісний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та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кількісний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аналіз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ЛРС на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вміст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 smtClean="0">
                <a:solidFill>
                  <a:srgbClr val="7030A0"/>
                </a:solidFill>
                <a:latin typeface="Calibri"/>
                <a:ea typeface="DejaVu Sans"/>
              </a:rPr>
              <a:t>сапонінів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,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ознайомитися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з ЛР,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які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ростуть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на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території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7030A0"/>
                </a:solidFill>
                <a:latin typeface="Calibri"/>
                <a:ea typeface="DejaVu Sans"/>
              </a:rPr>
              <a:t>України</a:t>
            </a:r>
            <a:r>
              <a:rPr lang="ru-RU" sz="2800" b="1" strike="noStrike" spc="-1" dirty="0">
                <a:solidFill>
                  <a:srgbClr val="7030A0"/>
                </a:solidFill>
                <a:latin typeface="Calibri"/>
                <a:ea typeface="DejaVu Sans"/>
              </a:rPr>
              <a:t>.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221673" y="720437"/>
            <a:ext cx="8228520" cy="2143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Питання</a:t>
            </a:r>
            <a:r>
              <a:rPr lang="ru-RU" sz="4400" b="1" i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для </a:t>
            </a:r>
            <a:r>
              <a:rPr lang="ru-RU" sz="4400" b="1" i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самопідготовки</a:t>
            </a:r>
            <a:endParaRPr lang="ru-RU" sz="4400" b="0" strike="noStrike" spc="-1" dirty="0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928255" y="1316181"/>
            <a:ext cx="7729756" cy="54309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70C0"/>
                </a:solidFill>
                <a:latin typeface="Arial"/>
                <a:ea typeface="Times New Roman"/>
              </a:rPr>
              <a:t>1</a:t>
            </a:r>
            <a:r>
              <a:rPr lang="ru-RU" sz="2400" b="1" strike="noStrike" spc="-1" dirty="0">
                <a:solidFill>
                  <a:srgbClr val="0070C0"/>
                </a:solidFill>
                <a:latin typeface="Arial"/>
                <a:ea typeface="Times New Roman"/>
              </a:rPr>
              <a:t>. САПОНІНИ.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Визначення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та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класифікація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2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Фізико-хімічні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властивості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сапонінів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3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Методи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якісного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та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кількісного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аналізу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цих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сполук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в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рослинній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сировині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4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Розповсюдження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5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 smtClean="0">
                <a:solidFill>
                  <a:srgbClr val="000000"/>
                </a:solidFill>
                <a:latin typeface="Arial"/>
                <a:ea typeface="Times New Roman"/>
              </a:rPr>
              <a:t>Біогенез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en-US" sz="2400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6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Біологічна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дія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Представники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7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Рослини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,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які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містять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ці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сполуки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Біологічні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властивості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та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застосування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в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медицині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637309" y="458541"/>
            <a:ext cx="8201891" cy="5261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Calibri"/>
                <a:ea typeface="DejaVu Sans"/>
              </a:rPr>
              <a:t>ЗАВДАННЯ 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1.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Виконайте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лабораторну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роботу (див.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додаток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):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виділення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та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якісні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реакції</a:t>
            </a:r>
            <a:endParaRPr lang="ru-RU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заповніть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таблиц</a:t>
            </a:r>
            <a:r>
              <a:rPr lang="uk-UA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ю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в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завданні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 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використовуйте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лекцію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метод.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вказівки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до лаб.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роботи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та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матеріал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із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запропонованих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підручників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).</a:t>
            </a:r>
            <a:endParaRPr lang="en-US" sz="28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ЗАВДАННЯ 2.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Використовуючи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матеріали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лекції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,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основної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та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додаткової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рекомендованої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літератури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,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складіть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загальну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схему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метаболізму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 smtClean="0">
                <a:solidFill>
                  <a:srgbClr val="FF0000"/>
                </a:solidFill>
                <a:latin typeface="Calibri"/>
                <a:ea typeface="DejaVu Sans"/>
              </a:rPr>
              <a:t>утворення</a:t>
            </a:r>
            <a:r>
              <a:rPr lang="en-US" sz="2800" b="1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 smtClean="0">
                <a:solidFill>
                  <a:srgbClr val="FF0000"/>
                </a:solidFill>
                <a:latin typeface="Calibri"/>
                <a:ea typeface="DejaVu Sans"/>
              </a:rPr>
              <a:t>сапонінів</a:t>
            </a:r>
            <a:r>
              <a:rPr lang="ru-RU" sz="2800" b="1" strike="noStrike" spc="-1" dirty="0" smtClean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із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зазначенням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проміжних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продуктів</a:t>
            </a:r>
            <a:r>
              <a:rPr lang="ru-RU" sz="2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. 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запишіть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проміжні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продукти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або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замалюйте схему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" y="387929"/>
            <a:ext cx="865909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spc="-1" dirty="0">
                <a:solidFill>
                  <a:srgbClr val="FF0000"/>
                </a:solidFill>
                <a:latin typeface="Calibri"/>
              </a:rPr>
              <a:t>ЗАВДАННЯ </a:t>
            </a:r>
            <a:r>
              <a:rPr lang="ru-RU" sz="2800" b="1" spc="-1" dirty="0" smtClean="0">
                <a:solidFill>
                  <a:srgbClr val="FF0000"/>
                </a:solidFill>
                <a:latin typeface="Calibri"/>
              </a:rPr>
              <a:t>4. </a:t>
            </a:r>
            <a:r>
              <a:rPr lang="uk-UA" sz="2400" b="1" dirty="0">
                <a:solidFill>
                  <a:srgbClr val="FF0000"/>
                </a:solidFill>
              </a:rPr>
              <a:t>Проаналізуйте методи якісного/кількісного аналізу ЛРС, яка містить  </a:t>
            </a:r>
            <a:r>
              <a:rPr lang="uk-UA" sz="2400" b="1" dirty="0" err="1">
                <a:solidFill>
                  <a:srgbClr val="FF0000"/>
                </a:solidFill>
              </a:rPr>
              <a:t>сапоніни</a:t>
            </a:r>
            <a:r>
              <a:rPr lang="uk-UA" sz="2400" b="1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uk-UA" sz="2400" b="1" spc="-1" dirty="0" smtClean="0"/>
              <a:t>Хроматографія</a:t>
            </a:r>
            <a:r>
              <a:rPr lang="en-US" sz="2400" b="1" spc="-1" dirty="0" smtClean="0"/>
              <a:t> (</a:t>
            </a:r>
            <a:r>
              <a:rPr lang="uk-UA" sz="2400" b="1" spc="-1" dirty="0" smtClean="0"/>
              <a:t>визначити </a:t>
            </a:r>
            <a:r>
              <a:rPr lang="es-ES" sz="2400" b="1" spc="-1" dirty="0" smtClean="0"/>
              <a:t>Rf</a:t>
            </a:r>
            <a:r>
              <a:rPr lang="en-US" sz="2400" b="1" spc="-1" dirty="0" smtClean="0"/>
              <a:t>)</a:t>
            </a:r>
            <a:endParaRPr lang="uk-UA" sz="2400" b="1" spc="-1" dirty="0" smtClean="0"/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uk-UA" sz="2400" b="1" spc="-1" dirty="0" smtClean="0"/>
              <a:t>Пінне число</a:t>
            </a:r>
            <a:r>
              <a:rPr lang="en-US" sz="2400" b="1" spc="-1" dirty="0" smtClean="0"/>
              <a:t> </a:t>
            </a:r>
            <a:r>
              <a:rPr lang="uk-UA" sz="2400" b="1" spc="-1" dirty="0" smtClean="0"/>
              <a:t>(схема методики)</a:t>
            </a:r>
          </a:p>
          <a:p>
            <a:pPr marL="285750" indent="-285750" algn="just">
              <a:buFontTx/>
              <a:buChar char="-"/>
            </a:pPr>
            <a:r>
              <a:rPr lang="uk-UA" sz="2400" b="1" spc="-1" dirty="0" smtClean="0"/>
              <a:t>Гемолітичний </a:t>
            </a:r>
            <a:r>
              <a:rPr lang="uk-UA" sz="2400" b="1" spc="-1" dirty="0"/>
              <a:t>індекс (схема методики</a:t>
            </a:r>
            <a:r>
              <a:rPr lang="uk-UA" sz="2400" b="1" spc="-1" dirty="0" smtClean="0"/>
              <a:t>)</a:t>
            </a:r>
            <a:endParaRPr lang="uk-UA" sz="2400" b="1" spc="-1" dirty="0"/>
          </a:p>
        </p:txBody>
      </p:sp>
    </p:spTree>
    <p:extLst>
      <p:ext uri="{BB962C8B-B14F-4D97-AF65-F5344CB8AC3E}">
        <p14:creationId xmlns:p14="http://schemas.microsoft.com/office/powerpoint/2010/main" val="277227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Рисунок 144"/>
          <p:cNvPicPr/>
          <p:nvPr/>
        </p:nvPicPr>
        <p:blipFill>
          <a:blip r:embed="rId2"/>
          <a:stretch/>
        </p:blipFill>
        <p:spPr>
          <a:xfrm>
            <a:off x="2304000" y="1584360"/>
            <a:ext cx="6623640" cy="4967280"/>
          </a:xfrm>
          <a:prstGeom prst="rect">
            <a:avLst/>
          </a:prstGeom>
          <a:ln>
            <a:noFill/>
          </a:ln>
        </p:spPr>
      </p:pic>
      <p:pic>
        <p:nvPicPr>
          <p:cNvPr id="146" name="Рисунок 145"/>
          <p:cNvPicPr/>
          <p:nvPr/>
        </p:nvPicPr>
        <p:blipFill>
          <a:blip r:embed="rId3"/>
          <a:srcRect l="17680" r="33605" b="24403"/>
          <a:stretch/>
        </p:blipFill>
        <p:spPr>
          <a:xfrm>
            <a:off x="72360" y="1584360"/>
            <a:ext cx="2087280" cy="4751280"/>
          </a:xfrm>
          <a:prstGeom prst="rect">
            <a:avLst/>
          </a:prstGeom>
          <a:ln>
            <a:noFill/>
          </a:ln>
        </p:spPr>
      </p:pic>
      <p:sp>
        <p:nvSpPr>
          <p:cNvPr id="147" name="CustomShape 1"/>
          <p:cNvSpPr/>
          <p:nvPr/>
        </p:nvSpPr>
        <p:spPr>
          <a:xfrm>
            <a:off x="648000" y="142200"/>
            <a:ext cx="7919640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trike="noStrike" spc="-1" dirty="0" err="1">
                <a:solidFill>
                  <a:srgbClr val="FF0000"/>
                </a:solidFill>
                <a:latin typeface="Arial"/>
              </a:rPr>
              <a:t>Визначення</a:t>
            </a:r>
            <a:r>
              <a:rPr lang="ru-RU" sz="2200" b="1" strike="noStrike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2200" b="1" strike="noStrike" spc="-1" dirty="0" err="1">
                <a:solidFill>
                  <a:srgbClr val="FF0000"/>
                </a:solidFill>
                <a:latin typeface="Arial"/>
              </a:rPr>
              <a:t>гемолітичного</a:t>
            </a:r>
            <a:r>
              <a:rPr lang="ru-RU" sz="2200" b="1" strike="noStrike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2200" b="1" strike="noStrike" spc="-1" dirty="0" err="1">
                <a:solidFill>
                  <a:srgbClr val="FF0000"/>
                </a:solidFill>
                <a:latin typeface="Arial"/>
              </a:rPr>
              <a:t>індексу</a:t>
            </a:r>
            <a:r>
              <a:rPr lang="ru-RU" sz="2200" b="1" strike="noStrike" spc="-1" dirty="0">
                <a:solidFill>
                  <a:srgbClr val="FF0000"/>
                </a:solidFill>
                <a:latin typeface="Arial"/>
              </a:rPr>
              <a:t> (метод </a:t>
            </a:r>
            <a:r>
              <a:rPr lang="ru-RU" sz="2200" b="1" strike="noStrike" spc="-1" dirty="0" err="1">
                <a:solidFill>
                  <a:srgbClr val="FF0000"/>
                </a:solidFill>
                <a:latin typeface="Arial"/>
              </a:rPr>
              <a:t>Кофлера</a:t>
            </a:r>
            <a:r>
              <a:rPr lang="ru-RU" sz="2200" b="1" strike="noStrike" spc="-1" dirty="0">
                <a:solidFill>
                  <a:srgbClr val="FF0000"/>
                </a:solidFill>
                <a:latin typeface="Arial"/>
              </a:rPr>
              <a:t>)  </a:t>
            </a:r>
            <a:r>
              <a:rPr lang="ru-RU" sz="2200" b="1" strike="noStrike" spc="-1" dirty="0" err="1">
                <a:latin typeface="Arial"/>
              </a:rPr>
              <a:t>сапонінів</a:t>
            </a:r>
            <a:r>
              <a:rPr lang="ru-RU" sz="2200" b="1" strike="noStrike" spc="-1" dirty="0">
                <a:latin typeface="Arial"/>
              </a:rPr>
              <a:t> </a:t>
            </a:r>
            <a:r>
              <a:rPr lang="ru-RU" sz="2200" b="1" strike="noStrike" spc="-1" dirty="0" err="1">
                <a:latin typeface="Arial"/>
              </a:rPr>
              <a:t>календули</a:t>
            </a:r>
            <a:r>
              <a:rPr lang="ru-RU" sz="2200" b="1" strike="noStrike" spc="-1" dirty="0">
                <a:latin typeface="Arial"/>
              </a:rPr>
              <a:t> </a:t>
            </a:r>
            <a:r>
              <a:rPr lang="ru-RU" sz="2200" b="1" strike="noStrike" spc="-1" dirty="0" err="1">
                <a:latin typeface="Arial"/>
              </a:rPr>
              <a:t>лікарської</a:t>
            </a:r>
            <a:endParaRPr lang="ru-RU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latin typeface="Arial"/>
              </a:rPr>
              <a:t>1 % </a:t>
            </a:r>
            <a:r>
              <a:rPr lang="ru-RU" sz="2000" b="1" strike="noStrike" spc="-1" dirty="0" err="1">
                <a:latin typeface="Arial"/>
              </a:rPr>
              <a:t>витяжка</a:t>
            </a:r>
            <a:r>
              <a:rPr lang="ru-RU" sz="2000" b="1" strike="noStrike" spc="-1" dirty="0">
                <a:latin typeface="Arial"/>
              </a:rPr>
              <a:t> (1 г </a:t>
            </a:r>
            <a:r>
              <a:rPr lang="ru-RU" sz="2000" b="1" strike="noStrike" spc="-1" dirty="0" err="1">
                <a:latin typeface="Arial"/>
              </a:rPr>
              <a:t>календули</a:t>
            </a:r>
            <a:r>
              <a:rPr lang="ru-RU" sz="2000" b="1" strike="noStrike" spc="-1" dirty="0">
                <a:latin typeface="Arial"/>
              </a:rPr>
              <a:t> + 100 мл 0,9% </a:t>
            </a:r>
            <a:r>
              <a:rPr lang="ru-RU" sz="2000" b="1" strike="noStrike" spc="-1" dirty="0" err="1">
                <a:latin typeface="Arial"/>
              </a:rPr>
              <a:t>NaCl</a:t>
            </a:r>
            <a:r>
              <a:rPr lang="ru-RU" sz="2000" b="1" strike="noStrike" spc="-1" dirty="0">
                <a:latin typeface="Arial"/>
              </a:rPr>
              <a:t>), </a:t>
            </a:r>
            <a:r>
              <a:rPr lang="ru-RU" sz="2000" b="1" strike="noStrike" spc="-1" dirty="0" err="1">
                <a:latin typeface="Arial"/>
              </a:rPr>
              <a:t>повний</a:t>
            </a:r>
            <a:r>
              <a:rPr lang="ru-RU" sz="2000" b="1" strike="noStrike" spc="-1" dirty="0">
                <a:latin typeface="Arial"/>
              </a:rPr>
              <a:t> </a:t>
            </a:r>
            <a:r>
              <a:rPr lang="ru-RU" sz="2000" b="1" strike="noStrike" spc="-1" dirty="0" err="1">
                <a:latin typeface="Arial"/>
              </a:rPr>
              <a:t>гемоліз</a:t>
            </a:r>
            <a:r>
              <a:rPr lang="ru-RU" sz="2000" b="1" strike="noStrike" spc="-1" dirty="0">
                <a:latin typeface="Arial"/>
              </a:rPr>
              <a:t> в </a:t>
            </a:r>
            <a:r>
              <a:rPr lang="ru-RU" sz="2000" b="1" strike="noStrike" spc="-1" dirty="0" err="1">
                <a:latin typeface="Arial"/>
              </a:rPr>
              <a:t>пробірці</a:t>
            </a:r>
            <a:r>
              <a:rPr lang="ru-RU" sz="2000" b="1" strike="noStrike" spc="-1" dirty="0">
                <a:latin typeface="Arial"/>
              </a:rPr>
              <a:t>, яка </a:t>
            </a:r>
            <a:r>
              <a:rPr lang="ru-RU" sz="2000" b="1" strike="noStrike" spc="-1" dirty="0" err="1">
                <a:latin typeface="Arial"/>
              </a:rPr>
              <a:t>містить</a:t>
            </a:r>
            <a:r>
              <a:rPr lang="ru-RU" sz="2000" b="1" strike="noStrike" spc="-1" dirty="0">
                <a:latin typeface="Arial"/>
              </a:rPr>
              <a:t> 0,7 мл </a:t>
            </a:r>
            <a:r>
              <a:rPr lang="ru-RU" sz="2000" b="1" strike="noStrike" spc="-1" dirty="0" err="1">
                <a:latin typeface="Arial"/>
              </a:rPr>
              <a:t>витягу</a:t>
            </a:r>
            <a:r>
              <a:rPr lang="ru-RU" sz="2000" b="1" strike="noStrike" spc="-1" dirty="0">
                <a:latin typeface="Arial"/>
              </a:rPr>
              <a:t>.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48" name="Line 2"/>
          <p:cNvSpPr/>
          <p:nvPr/>
        </p:nvSpPr>
        <p:spPr>
          <a:xfrm flipV="1">
            <a:off x="3888000" y="6426360"/>
            <a:ext cx="5040" cy="34164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TextShape 3"/>
          <p:cNvSpPr txBox="1"/>
          <p:nvPr/>
        </p:nvSpPr>
        <p:spPr>
          <a:xfrm>
            <a:off x="3960000" y="6511680"/>
            <a:ext cx="181296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Arial"/>
              </a:rPr>
              <a:t>Повний гемоліз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715491"/>
              </p:ext>
            </p:extLst>
          </p:nvPr>
        </p:nvGraphicFramePr>
        <p:xfrm>
          <a:off x="387927" y="1953491"/>
          <a:ext cx="8423563" cy="4831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622">
                  <a:extLst>
                    <a:ext uri="{9D8B030D-6E8A-4147-A177-3AD203B41FA5}">
                      <a16:colId xmlns:a16="http://schemas.microsoft.com/office/drawing/2014/main" val="1822426138"/>
                    </a:ext>
                  </a:extLst>
                </a:gridCol>
                <a:gridCol w="3449941">
                  <a:extLst>
                    <a:ext uri="{9D8B030D-6E8A-4147-A177-3AD203B41FA5}">
                      <a16:colId xmlns:a16="http://schemas.microsoft.com/office/drawing/2014/main" val="4158975967"/>
                    </a:ext>
                  </a:extLst>
                </a:gridCol>
              </a:tblGrid>
              <a:tr h="4308764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/>
                      </a:r>
                      <a:br>
                        <a:rPr lang="ru-RU" sz="1100">
                          <a:effectLst/>
                        </a:rPr>
                      </a:b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Умови: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Адсорбент – силікагель 60,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Система розчинників: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 – хлороформ-льодяна оцтова </a:t>
                      </a:r>
                      <a:r>
                        <a:rPr lang="uk-UA" sz="1400" dirty="0" smtClean="0">
                          <a:effectLst/>
                        </a:rPr>
                        <a:t>кислота-метанол-вода </a:t>
                      </a:r>
                      <a:r>
                        <a:rPr lang="uk-UA" sz="1400" dirty="0">
                          <a:effectLst/>
                        </a:rPr>
                        <a:t>(60:32:12:8)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 – етилацетат – етанол – вода – аміак (65:25:9:1)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 і Г - </a:t>
                      </a:r>
                      <a:r>
                        <a:rPr lang="uk-UA" sz="1400" dirty="0" smtClean="0">
                          <a:effectLst/>
                        </a:rPr>
                        <a:t>етилацетат </a:t>
                      </a:r>
                      <a:r>
                        <a:rPr lang="uk-UA" sz="1400" dirty="0">
                          <a:effectLst/>
                        </a:rPr>
                        <a:t>– льодяна оцтова кислота-мурашина кислота – вода (100:11:11:26)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Проявляючий</a:t>
                      </a:r>
                      <a:r>
                        <a:rPr lang="uk-UA" sz="1400" dirty="0">
                          <a:effectLst/>
                        </a:rPr>
                        <a:t> реактив: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 і Б – 0,5 мл анісового альдегіду з 10 мл </a:t>
                      </a:r>
                      <a:r>
                        <a:rPr lang="uk-UA" sz="1400" dirty="0" smtClean="0">
                          <a:effectLst/>
                        </a:rPr>
                        <a:t>оцтової </a:t>
                      </a:r>
                      <a:r>
                        <a:rPr lang="uk-UA" sz="1400" dirty="0">
                          <a:effectLst/>
                        </a:rPr>
                        <a:t>кислоти, 85 мл метанолу + 5 мл сірчаної кислоти </a:t>
                      </a:r>
                      <a:r>
                        <a:rPr lang="uk-UA" sz="1400" dirty="0" err="1">
                          <a:effectLst/>
                        </a:rPr>
                        <a:t>конц</a:t>
                      </a:r>
                      <a:r>
                        <a:rPr lang="uk-UA" sz="1400" dirty="0">
                          <a:effectLst/>
                        </a:rPr>
                        <a:t>., </a:t>
                      </a:r>
                      <a:r>
                        <a:rPr lang="uk-UA" sz="1400" dirty="0" err="1">
                          <a:effectLst/>
                        </a:rPr>
                        <a:t>оприскують</a:t>
                      </a:r>
                      <a:r>
                        <a:rPr lang="uk-UA" sz="1400" dirty="0">
                          <a:effectLst/>
                        </a:rPr>
                        <a:t>, нагрівають 5-10 хв. при 100</a:t>
                      </a:r>
                      <a:r>
                        <a:rPr lang="uk-UA" sz="1400" baseline="30000" dirty="0">
                          <a:effectLst/>
                        </a:rPr>
                        <a:t>0</a:t>
                      </a:r>
                      <a:r>
                        <a:rPr lang="uk-UA" sz="1400" dirty="0">
                          <a:effectLst/>
                        </a:rPr>
                        <a:t>С та досліджують у видимому світлі;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 – послідовно 1% </a:t>
                      </a:r>
                      <a:r>
                        <a:rPr lang="uk-UA" sz="1400" dirty="0" err="1">
                          <a:effectLst/>
                        </a:rPr>
                        <a:t>метанольний</a:t>
                      </a:r>
                      <a:r>
                        <a:rPr lang="uk-UA" sz="1400" dirty="0">
                          <a:effectLst/>
                        </a:rPr>
                        <a:t> р-н </a:t>
                      </a:r>
                      <a:r>
                        <a:rPr lang="uk-UA" sz="1400" dirty="0" err="1">
                          <a:effectLst/>
                        </a:rPr>
                        <a:t>дифенілборилоксиетиламіну</a:t>
                      </a:r>
                      <a:r>
                        <a:rPr lang="uk-UA" sz="1400" dirty="0">
                          <a:effectLst/>
                        </a:rPr>
                        <a:t> і 5% </a:t>
                      </a:r>
                      <a:r>
                        <a:rPr lang="uk-UA" sz="1400" dirty="0" err="1">
                          <a:effectLst/>
                        </a:rPr>
                        <a:t>спирт.р</a:t>
                      </a:r>
                      <a:r>
                        <a:rPr lang="uk-UA" sz="1400" dirty="0">
                          <a:effectLst/>
                        </a:rPr>
                        <a:t>-н ПЕГ-4000, УФ 365 нм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 – 50% р-н сірчаної кислоти, видиме світло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7759063"/>
                  </a:ext>
                </a:extLst>
              </a:tr>
            </a:tbl>
          </a:graphicData>
        </a:graphic>
      </p:graphicFrame>
      <p:pic>
        <p:nvPicPr>
          <p:cNvPr id="2049" name="image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49"/>
          <a:stretch>
            <a:fillRect/>
          </a:stretch>
        </p:blipFill>
        <p:spPr bwMode="auto">
          <a:xfrm>
            <a:off x="387927" y="2069306"/>
            <a:ext cx="4885852" cy="440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 flipH="1">
            <a:off x="284967" y="263799"/>
            <a:ext cx="822172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Хроматограма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спиртового екстракту коренів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солодки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– екстракт коренів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солодки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2 –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гліциризин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(калієва сіль); 3 –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гліцеритинова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кислота; 4 – суміш рутину (</a:t>
            </a:r>
            <a:r>
              <a:rPr kumimoji="0" lang="es-E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Rf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0,3) та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гіперозиду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es-E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Rf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0,55)</a:t>
            </a:r>
            <a:endParaRPr kumimoji="0" lang="uk-UA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4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457200" y="2214720"/>
            <a:ext cx="8228520" cy="24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i="1" strike="noStrike" spc="-1">
                <a:solidFill>
                  <a:srgbClr val="7030A0"/>
                </a:solidFill>
                <a:latin typeface="Calibri"/>
                <a:ea typeface="DejaVu Sans"/>
              </a:rPr>
              <a:t>Дякую </a:t>
            </a:r>
            <a:r>
              <a:t/>
            </a:r>
            <a:br/>
            <a:r>
              <a:rPr lang="ru-RU" sz="5400" b="1" i="1" strike="noStrike" spc="-1">
                <a:solidFill>
                  <a:srgbClr val="7030A0"/>
                </a:solidFill>
                <a:latin typeface="Calibri"/>
                <a:ea typeface="DejaVu Sans"/>
              </a:rPr>
              <a:t>за увагу!</a:t>
            </a:r>
            <a:endParaRPr lang="ru-RU" sz="5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224000" y="144000"/>
            <a:ext cx="727164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ПЕРЕГЛЯНЬТЕ ВІДЕО </a:t>
            </a:r>
            <a:endParaRPr lang="ru-RU" sz="4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(для додаткової інформації/за бажанням)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648000" y="1692328"/>
            <a:ext cx="8135640" cy="23992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u="sng" strike="noStrike" spc="-1" dirty="0">
                <a:solidFill>
                  <a:srgbClr val="0000FF"/>
                </a:solidFill>
                <a:uFillTx/>
                <a:latin typeface="Arial"/>
                <a:hlinkClick r:id="rId2"/>
              </a:rPr>
              <a:t>https://www.youtube.com/watch?v=NXR6qQH-JWE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u="sng" strike="noStrike" spc="-1" dirty="0">
                <a:solidFill>
                  <a:srgbClr val="0000FF"/>
                </a:solidFill>
                <a:uFillTx/>
                <a:latin typeface="Arial"/>
                <a:hlinkClick r:id="rId3"/>
              </a:rPr>
              <a:t>https://www.youtube.com/watch?v=YvRF9olO3JM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u="sng" strike="noStrike" spc="-1" dirty="0">
                <a:solidFill>
                  <a:srgbClr val="0000FF"/>
                </a:solidFill>
                <a:uFillTx/>
                <a:latin typeface="Arial"/>
                <a:hlinkClick r:id="rId4"/>
              </a:rPr>
              <a:t>https://www.youtube.com/watch?v=s0FdnCCQzvg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FF"/>
                </a:solidFill>
                <a:latin typeface="Arial"/>
              </a:rPr>
              <a:t>(</a:t>
            </a:r>
            <a:r>
              <a:rPr lang="ru-RU" sz="2400" b="0" strike="noStrike" spc="-1" dirty="0" err="1">
                <a:solidFill>
                  <a:srgbClr val="0000FF"/>
                </a:solidFill>
                <a:latin typeface="Arial"/>
              </a:rPr>
              <a:t>сапоніни</a:t>
            </a:r>
            <a:r>
              <a:rPr lang="ru-RU" sz="2400" b="0" strike="noStrike" spc="-1" dirty="0">
                <a:solidFill>
                  <a:srgbClr val="0000FF"/>
                </a:solidFill>
                <a:latin typeface="Arial"/>
              </a:rPr>
              <a:t>)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402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РОСЛИНИ В МЕДИЦИНІ</dc:title>
  <dc:subject/>
  <dc:creator>hp</dc:creator>
  <dc:description/>
  <cp:lastModifiedBy>User</cp:lastModifiedBy>
  <cp:revision>194</cp:revision>
  <dcterms:created xsi:type="dcterms:W3CDTF">2018-09-16T21:40:10Z</dcterms:created>
  <dcterms:modified xsi:type="dcterms:W3CDTF">2023-10-31T07:37:55Z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