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6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5"/>
            <a:ext cx="7772400" cy="785818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Біохімія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лікарських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рослин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215370" cy="4500594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Лабораторне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заняття</a:t>
            </a:r>
            <a:endParaRPr lang="ru-RU" b="1" dirty="0" smtClean="0">
              <a:solidFill>
                <a:schemeClr val="tx1"/>
              </a:solidFill>
            </a:endParaRPr>
          </a:p>
          <a:p>
            <a:pPr lvl="1"/>
            <a:r>
              <a:rPr lang="ru-RU" sz="4800" b="1" dirty="0" smtClean="0">
                <a:solidFill>
                  <a:srgbClr val="0070C0"/>
                </a:solidFill>
              </a:rPr>
              <a:t>Тема </a:t>
            </a:r>
            <a:r>
              <a:rPr lang="en-US" sz="4800" b="1" dirty="0" smtClean="0">
                <a:solidFill>
                  <a:srgbClr val="0070C0"/>
                </a:solidFill>
              </a:rPr>
              <a:t>13</a:t>
            </a:r>
            <a:r>
              <a:rPr lang="ru-RU" sz="4800" b="1" dirty="0" smtClean="0">
                <a:solidFill>
                  <a:srgbClr val="0070C0"/>
                </a:solidFill>
              </a:rPr>
              <a:t>. 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pPr lvl="1"/>
            <a:r>
              <a:rPr lang="ru-RU" sz="4800" b="1" dirty="0" err="1" smtClean="0">
                <a:solidFill>
                  <a:srgbClr val="0070C0"/>
                </a:solidFill>
              </a:rPr>
              <a:t>Дубильні</a:t>
            </a:r>
            <a:r>
              <a:rPr lang="ru-RU" sz="4800" b="1" dirty="0" smtClean="0">
                <a:solidFill>
                  <a:srgbClr val="0070C0"/>
                </a:solidFill>
              </a:rPr>
              <a:t> </a:t>
            </a:r>
            <a:r>
              <a:rPr lang="ru-RU" sz="4800" b="1" dirty="0" err="1" smtClean="0">
                <a:solidFill>
                  <a:srgbClr val="0070C0"/>
                </a:solidFill>
              </a:rPr>
              <a:t>речовини</a:t>
            </a:r>
            <a:r>
              <a:rPr lang="ru-RU" sz="4800" b="1" dirty="0" smtClean="0">
                <a:solidFill>
                  <a:srgbClr val="0070C0"/>
                </a:solidFill>
              </a:rPr>
              <a:t>. </a:t>
            </a:r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just">
              <a:spcBef>
                <a:spcPts val="0"/>
              </a:spcBef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заняття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b="1" dirty="0" err="1" smtClean="0">
                <a:solidFill>
                  <a:schemeClr val="tx1"/>
                </a:solidFill>
              </a:rPr>
              <a:t>навчитися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екстрагувати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ці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речовини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проводити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якісний</a:t>
            </a:r>
            <a:r>
              <a:rPr lang="ru-RU" b="1" dirty="0" smtClean="0">
                <a:solidFill>
                  <a:schemeClr val="tx1"/>
                </a:solidFill>
              </a:rPr>
              <a:t> та </a:t>
            </a:r>
            <a:r>
              <a:rPr lang="ru-RU" b="1" dirty="0" err="1" smtClean="0">
                <a:solidFill>
                  <a:schemeClr val="tx1"/>
                </a:solidFill>
              </a:rPr>
              <a:t>кількісний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аналіз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цих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речовин</a:t>
            </a:r>
            <a:r>
              <a:rPr lang="ru-RU" b="1" dirty="0" smtClean="0">
                <a:solidFill>
                  <a:schemeClr val="tx1"/>
                </a:solidFill>
              </a:rPr>
              <a:t> в ЛРС.</a:t>
            </a:r>
            <a:endParaRPr lang="ru-RU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83671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solidFill>
                  <a:srgbClr val="FF0000"/>
                </a:solidFill>
              </a:rPr>
              <a:t>Проаналізуйте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методи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якісного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аналізу</a:t>
            </a:r>
            <a:r>
              <a:rPr lang="ru-RU" sz="2000" b="1" dirty="0" smtClean="0">
                <a:solidFill>
                  <a:srgbClr val="FF0000"/>
                </a:solidFill>
              </a:rPr>
              <a:t> ЛРС, яка </a:t>
            </a:r>
            <a:r>
              <a:rPr lang="ru-RU" sz="2000" b="1" dirty="0" err="1" smtClean="0">
                <a:solidFill>
                  <a:srgbClr val="FF0000"/>
                </a:solidFill>
              </a:rPr>
              <a:t>містить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антраценпохідні</a:t>
            </a:r>
            <a:r>
              <a:rPr lang="ru-RU" sz="2000" b="1" dirty="0" smtClean="0">
                <a:solidFill>
                  <a:srgbClr val="FF0000"/>
                </a:solidFill>
              </a:rPr>
              <a:t>/</a:t>
            </a:r>
            <a:r>
              <a:rPr lang="ru-RU" sz="2000" b="1" dirty="0" err="1" smtClean="0">
                <a:solidFill>
                  <a:srgbClr val="FF0000"/>
                </a:solidFill>
              </a:rPr>
              <a:t>дубильні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речовини</a:t>
            </a:r>
            <a:r>
              <a:rPr lang="ru-RU" sz="2000" b="1" dirty="0" smtClean="0">
                <a:solidFill>
                  <a:srgbClr val="FF0000"/>
                </a:solidFill>
              </a:rPr>
              <a:t> та </a:t>
            </a:r>
            <a:r>
              <a:rPr lang="ru-RU" sz="2000" b="1" dirty="0" err="1" smtClean="0">
                <a:solidFill>
                  <a:srgbClr val="FF0000"/>
                </a:solidFill>
              </a:rPr>
              <a:t>узагальніть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результати</a:t>
            </a:r>
            <a:r>
              <a:rPr lang="ru-RU" sz="2000" b="1" dirty="0" smtClean="0">
                <a:solidFill>
                  <a:srgbClr val="FF0000"/>
                </a:solidFill>
              </a:rPr>
              <a:t> у </a:t>
            </a:r>
            <a:r>
              <a:rPr lang="ru-RU" sz="2000" b="1" dirty="0" err="1" smtClean="0">
                <a:solidFill>
                  <a:srgbClr val="FF0000"/>
                </a:solidFill>
              </a:rPr>
              <a:t>вигляді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таблиці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/>
          <a:srcRect l="28001" t="50158" r="23133" b="16015"/>
          <a:stretch/>
        </p:blipFill>
        <p:spPr bwMode="auto">
          <a:xfrm>
            <a:off x="238094" y="2060848"/>
            <a:ext cx="8620186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Якісні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реакції</a:t>
            </a:r>
            <a:r>
              <a:rPr lang="ru-RU" sz="2800" b="1" dirty="0" smtClean="0">
                <a:solidFill>
                  <a:srgbClr val="FF0000"/>
                </a:solidFill>
              </a:rPr>
              <a:t> на </a:t>
            </a:r>
            <a:r>
              <a:rPr lang="ru-RU" sz="2800" b="1" dirty="0" err="1" smtClean="0">
                <a:solidFill>
                  <a:srgbClr val="FF0000"/>
                </a:solidFill>
              </a:rPr>
              <a:t>дубильні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речовини</a:t>
            </a:r>
            <a:r>
              <a:rPr lang="ru-RU" sz="2800" b="1" dirty="0" smtClean="0">
                <a:solidFill>
                  <a:srgbClr val="FF0000"/>
                </a:solidFill>
              </a:rPr>
              <a:t> кори дуба та зеленого </a:t>
            </a:r>
            <a:r>
              <a:rPr lang="ru-RU" sz="2800" b="1" dirty="0" err="1" smtClean="0">
                <a:solidFill>
                  <a:srgbClr val="FF0000"/>
                </a:solidFill>
              </a:rPr>
              <a:t>китайського</a:t>
            </a:r>
            <a:r>
              <a:rPr lang="ru-RU" sz="2800" b="1" dirty="0" smtClean="0">
                <a:solidFill>
                  <a:srgbClr val="FF0000"/>
                </a:solidFill>
              </a:rPr>
              <a:t> чаю</a:t>
            </a:r>
          </a:p>
        </p:txBody>
      </p:sp>
      <p:pic>
        <p:nvPicPr>
          <p:cNvPr id="4098" name="Picture 2" descr="https://scontent.fdnk6-1.fna.fbcdn.net/v/t1.0-9/96820690_637456196837841_4776709176019648512_o.jpg?_nc_cat=102&amp;ccb=2&amp;_nc_sid=8bfeb9&amp;_nc_ohc=n8CghRsvDIgAX-8ez8q&amp;_nc_ht=scontent.fdnk6-1.fna&amp;oh=29bd8b5da062288a3457693a6ce63c74&amp;oe=5FD895D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09587"/>
            <a:ext cx="6858048" cy="564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78687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Хроматографічне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визначення</a:t>
            </a:r>
            <a:r>
              <a:rPr lang="ru-RU" sz="2800" b="1" dirty="0" smtClean="0">
                <a:solidFill>
                  <a:srgbClr val="FF0000"/>
                </a:solidFill>
              </a:rPr>
              <a:t> (</a:t>
            </a:r>
            <a:r>
              <a:rPr lang="ru-RU" sz="2800" b="1" dirty="0" err="1" smtClean="0">
                <a:solidFill>
                  <a:srgbClr val="FF0000"/>
                </a:solidFill>
              </a:rPr>
              <a:t>катехінів</a:t>
            </a:r>
            <a:r>
              <a:rPr lang="ru-RU" sz="2800" b="1" dirty="0" smtClean="0">
                <a:solidFill>
                  <a:srgbClr val="FF0000"/>
                </a:solidFill>
              </a:rPr>
              <a:t> листа чаю ТСХ) </a:t>
            </a:r>
          </a:p>
          <a:p>
            <a:pPr algn="just"/>
            <a:r>
              <a:rPr lang="ru-RU" sz="2200" b="1" dirty="0" smtClean="0"/>
              <a:t>0,1 г </a:t>
            </a:r>
            <a:r>
              <a:rPr lang="ru-RU" sz="2200" b="1" dirty="0" err="1" smtClean="0"/>
              <a:t>подрібненої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сировини</a:t>
            </a:r>
            <a:r>
              <a:rPr lang="ru-RU" sz="2200" b="1" dirty="0" smtClean="0"/>
              <a:t> (лист чаю) </a:t>
            </a:r>
            <a:r>
              <a:rPr lang="ru-RU" sz="2200" b="1" dirty="0" err="1" smtClean="0"/>
              <a:t>заливають</a:t>
            </a:r>
            <a:r>
              <a:rPr lang="ru-RU" sz="2200" b="1" dirty="0" smtClean="0"/>
              <a:t> 2 мл 95 %-</a:t>
            </a:r>
            <a:r>
              <a:rPr lang="ru-RU" sz="2200" b="1" dirty="0" err="1" smtClean="0"/>
              <a:t>ного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етилового</a:t>
            </a:r>
            <a:r>
              <a:rPr lang="ru-RU" sz="2200" b="1" dirty="0" smtClean="0"/>
              <a:t> спирту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нагрівають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водяній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бані</a:t>
            </a:r>
            <a:r>
              <a:rPr lang="ru-RU" sz="2200" b="1" dirty="0" smtClean="0"/>
              <a:t> до </a:t>
            </a:r>
            <a:r>
              <a:rPr lang="ru-RU" sz="2200" b="1" dirty="0" err="1" smtClean="0"/>
              <a:t>кипіння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охолоджують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фільтрують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Отриманий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етанольний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екстракт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завдають</a:t>
            </a:r>
            <a:r>
              <a:rPr lang="ru-RU" sz="2200" b="1" dirty="0" smtClean="0"/>
              <a:t> за </a:t>
            </a:r>
            <a:r>
              <a:rPr lang="ru-RU" sz="2200" b="1" dirty="0" err="1" smtClean="0"/>
              <a:t>допомогою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капіляра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стартову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лінію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хроматографічної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платівки</a:t>
            </a:r>
            <a:r>
              <a:rPr lang="ru-RU" sz="2200" b="1" dirty="0" smtClean="0"/>
              <a:t> "</a:t>
            </a:r>
            <a:r>
              <a:rPr lang="ru-RU" sz="2200" b="1" dirty="0" err="1" smtClean="0"/>
              <a:t>Сілуфол</a:t>
            </a:r>
            <a:r>
              <a:rPr lang="ru-RU" sz="2200" b="1" dirty="0" smtClean="0"/>
              <a:t>" (</a:t>
            </a:r>
            <a:r>
              <a:rPr lang="ru-RU" sz="2200" b="1" dirty="0" err="1" smtClean="0"/>
              <a:t>висота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стовпчика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рідини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капілярі</a:t>
            </a:r>
            <a:r>
              <a:rPr lang="ru-RU" sz="2200" b="1" dirty="0" smtClean="0"/>
              <a:t> 1,5-2 см; </a:t>
            </a:r>
            <a:r>
              <a:rPr lang="ru-RU" sz="2200" b="1" dirty="0" err="1" smtClean="0"/>
              <a:t>діаметр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плями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стартовій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лінії</a:t>
            </a:r>
            <a:r>
              <a:rPr lang="ru-RU" sz="2200" b="1" dirty="0" smtClean="0"/>
              <a:t> не </a:t>
            </a:r>
            <a:r>
              <a:rPr lang="ru-RU" sz="2200" b="1" dirty="0" err="1" smtClean="0"/>
              <a:t>більш</a:t>
            </a:r>
            <a:r>
              <a:rPr lang="ru-RU" sz="2200" b="1" dirty="0" smtClean="0"/>
              <a:t> 5 мм). </a:t>
            </a:r>
            <a:r>
              <a:rPr lang="ru-RU" sz="2200" b="1" dirty="0" err="1" smtClean="0"/>
              <a:t>Поруч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із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досліджуваним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екстрактом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стартову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лінію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наносять</a:t>
            </a:r>
            <a:r>
              <a:rPr lang="ru-RU" sz="2200" b="1" dirty="0" smtClean="0"/>
              <a:t> у </a:t>
            </a:r>
            <a:r>
              <a:rPr lang="ru-RU" sz="2200" b="1" dirty="0" err="1" smtClean="0"/>
              <a:t>якості</a:t>
            </a:r>
            <a:r>
              <a:rPr lang="ru-RU" sz="2200" b="1" dirty="0" smtClean="0"/>
              <a:t> "</a:t>
            </a:r>
            <a:r>
              <a:rPr lang="ru-RU" sz="2200" b="1" dirty="0" err="1" smtClean="0"/>
              <a:t>свідка</a:t>
            </a:r>
            <a:r>
              <a:rPr lang="ru-RU" sz="2200" b="1" dirty="0" smtClean="0"/>
              <a:t>" </a:t>
            </a:r>
            <a:r>
              <a:rPr lang="ru-RU" sz="2200" b="1" dirty="0" err="1" smtClean="0"/>
              <a:t>розчин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очищеної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суми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катехінів</a:t>
            </a:r>
            <a:r>
              <a:rPr lang="ru-RU" sz="2200" b="1" dirty="0" smtClean="0"/>
              <a:t> листа чаю. </a:t>
            </a:r>
            <a:r>
              <a:rPr lang="ru-RU" sz="2200" b="1" dirty="0" err="1" smtClean="0"/>
              <a:t>Після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висушування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платівку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поміщають</a:t>
            </a:r>
            <a:r>
              <a:rPr lang="ru-RU" sz="2200" b="1" dirty="0" smtClean="0"/>
              <a:t> у </a:t>
            </a:r>
            <a:r>
              <a:rPr lang="ru-RU" sz="2200" b="1" dirty="0" err="1" smtClean="0"/>
              <a:t>хроматографічну</a:t>
            </a:r>
            <a:r>
              <a:rPr lang="ru-RU" sz="2200" b="1" dirty="0" smtClean="0"/>
              <a:t> камеру </a:t>
            </a:r>
            <a:r>
              <a:rPr lang="ru-RU" sz="2200" b="1" dirty="0" err="1" smtClean="0"/>
              <a:t>із</a:t>
            </a:r>
            <a:r>
              <a:rPr lang="ru-RU" sz="2200" b="1" dirty="0" smtClean="0"/>
              <a:t> системою </a:t>
            </a:r>
            <a:r>
              <a:rPr lang="ru-RU" sz="2200" b="1" dirty="0" err="1" smtClean="0"/>
              <a:t>розчинників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н-бу</a:t>
            </a:r>
            <a:r>
              <a:rPr lang="ru-RU" sz="2200" b="1" dirty="0" smtClean="0"/>
              <a:t>- </a:t>
            </a:r>
            <a:r>
              <a:rPr lang="ru-RU" sz="2200" b="1" dirty="0" err="1" smtClean="0"/>
              <a:t>танол</a:t>
            </a:r>
            <a:r>
              <a:rPr lang="ru-RU" sz="2200" b="1" dirty="0" smtClean="0"/>
              <a:t> - </a:t>
            </a:r>
            <a:r>
              <a:rPr lang="ru-RU" sz="2200" b="1" dirty="0" err="1" smtClean="0"/>
              <a:t>оцтова</a:t>
            </a:r>
            <a:r>
              <a:rPr lang="ru-RU" sz="2200" b="1" dirty="0" smtClean="0"/>
              <a:t> кислота - вода (40:12:28). </a:t>
            </a:r>
            <a:r>
              <a:rPr lang="ru-RU" sz="2200" b="1" dirty="0" err="1" smtClean="0"/>
              <a:t>Хроматографування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проводять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протягом</a:t>
            </a:r>
            <a:r>
              <a:rPr lang="ru-RU" sz="2200" b="1" dirty="0" smtClean="0"/>
              <a:t> 1,5 год (</a:t>
            </a:r>
            <a:r>
              <a:rPr lang="ru-RU" sz="2200" b="1" dirty="0" err="1" smtClean="0"/>
              <a:t>пробіг</a:t>
            </a:r>
            <a:r>
              <a:rPr lang="ru-RU" sz="2200" b="1" dirty="0" smtClean="0"/>
              <a:t> фронту </a:t>
            </a:r>
            <a:r>
              <a:rPr lang="ru-RU" sz="2200" b="1" dirty="0" err="1" smtClean="0"/>
              <a:t>розчинника</a:t>
            </a:r>
            <a:r>
              <a:rPr lang="ru-RU" sz="2200" b="1" dirty="0" smtClean="0"/>
              <a:t> 10 - 12 см). </a:t>
            </a:r>
            <a:r>
              <a:rPr lang="ru-RU" sz="2200" b="1" dirty="0" err="1" smtClean="0"/>
              <a:t>Потім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хроматограму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висушують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повітрі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оприскують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розчином</a:t>
            </a:r>
            <a:r>
              <a:rPr lang="ru-RU" sz="2200" b="1" dirty="0" smtClean="0"/>
              <a:t> 1%-го </a:t>
            </a:r>
            <a:r>
              <a:rPr lang="ru-RU" sz="2200" b="1" dirty="0" err="1" smtClean="0"/>
              <a:t>ваніліну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концентрованій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соляній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кислоті</a:t>
            </a:r>
            <a:r>
              <a:rPr lang="ru-RU" sz="2200" b="1" dirty="0" smtClean="0"/>
              <a:t>. </a:t>
            </a:r>
            <a:endParaRPr lang="en-US" sz="2200" b="1" dirty="0" smtClean="0"/>
          </a:p>
          <a:p>
            <a:pPr algn="just"/>
            <a:r>
              <a:rPr lang="ru-RU" sz="2200" b="1" i="1" dirty="0" err="1" smtClean="0">
                <a:solidFill>
                  <a:srgbClr val="FF0000"/>
                </a:solidFill>
              </a:rPr>
              <a:t>Катехіни</a:t>
            </a:r>
            <a:r>
              <a:rPr lang="ru-RU" sz="2200" b="1" i="1" dirty="0" smtClean="0">
                <a:solidFill>
                  <a:srgbClr val="FF0000"/>
                </a:solidFill>
              </a:rPr>
              <a:t> </a:t>
            </a:r>
            <a:r>
              <a:rPr lang="ru-RU" sz="2200" b="1" i="1" dirty="0" err="1" smtClean="0">
                <a:solidFill>
                  <a:srgbClr val="FF0000"/>
                </a:solidFill>
              </a:rPr>
              <a:t>виявляються</a:t>
            </a:r>
            <a:r>
              <a:rPr lang="ru-RU" sz="2200" b="1" i="1" dirty="0" smtClean="0">
                <a:solidFill>
                  <a:srgbClr val="FF0000"/>
                </a:solidFill>
              </a:rPr>
              <a:t> у </a:t>
            </a:r>
            <a:r>
              <a:rPr lang="ru-RU" sz="2200" b="1" i="1" dirty="0" err="1" smtClean="0">
                <a:solidFill>
                  <a:srgbClr val="FF0000"/>
                </a:solidFill>
              </a:rPr>
              <a:t>вигляді</a:t>
            </a:r>
            <a:r>
              <a:rPr lang="ru-RU" sz="2200" b="1" i="1" dirty="0" smtClean="0">
                <a:solidFill>
                  <a:srgbClr val="FF0000"/>
                </a:solidFill>
              </a:rPr>
              <a:t> </a:t>
            </a:r>
            <a:r>
              <a:rPr lang="ru-RU" sz="2200" b="1" i="1" dirty="0" err="1" smtClean="0">
                <a:solidFill>
                  <a:srgbClr val="FF0000"/>
                </a:solidFill>
              </a:rPr>
              <a:t>червоно-оранжевих</a:t>
            </a:r>
            <a:r>
              <a:rPr lang="ru-RU" sz="2200" b="1" i="1" dirty="0" smtClean="0">
                <a:solidFill>
                  <a:srgbClr val="FF0000"/>
                </a:solidFill>
              </a:rPr>
              <a:t> </a:t>
            </a:r>
            <a:r>
              <a:rPr lang="ru-RU" sz="2200" b="1" i="1" dirty="0" err="1" smtClean="0">
                <a:solidFill>
                  <a:srgbClr val="FF0000"/>
                </a:solidFill>
              </a:rPr>
              <a:t>плям</a:t>
            </a:r>
            <a:r>
              <a:rPr lang="ru-RU" sz="2200" b="1" i="1" dirty="0" smtClean="0">
                <a:solidFill>
                  <a:srgbClr val="FF0000"/>
                </a:solidFill>
              </a:rPr>
              <a:t> (</a:t>
            </a:r>
            <a:r>
              <a:rPr lang="ru-RU" sz="2200" b="1" i="1" dirty="0" err="1" smtClean="0">
                <a:solidFill>
                  <a:srgbClr val="FF0000"/>
                </a:solidFill>
              </a:rPr>
              <a:t>завдання</a:t>
            </a:r>
            <a:r>
              <a:rPr lang="ru-RU" sz="2200" b="1" i="1" dirty="0" smtClean="0">
                <a:solidFill>
                  <a:srgbClr val="FF0000"/>
                </a:solidFill>
              </a:rPr>
              <a:t>: ВИЗНАЧИТИ </a:t>
            </a:r>
            <a:r>
              <a:rPr lang="en-US" sz="2200" b="1" i="1" dirty="0" err="1" smtClean="0">
                <a:solidFill>
                  <a:srgbClr val="FF0000"/>
                </a:solidFill>
              </a:rPr>
              <a:t>rf</a:t>
            </a:r>
            <a:r>
              <a:rPr lang="ru-RU" sz="2200" b="1" i="1" dirty="0" smtClean="0">
                <a:solidFill>
                  <a:srgbClr val="FF0000"/>
                </a:solidFill>
              </a:rPr>
              <a:t>). </a:t>
            </a:r>
            <a:endParaRPr lang="en-US" sz="22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2200" b="1" dirty="0" err="1" smtClean="0"/>
              <a:t>Хроматограму</a:t>
            </a:r>
            <a:r>
              <a:rPr lang="ru-RU" sz="2200" b="1" dirty="0" smtClean="0"/>
              <a:t> на </a:t>
            </a:r>
            <a:r>
              <a:rPr lang="ru-RU" sz="2200" b="1" dirty="0" err="1" smtClean="0"/>
              <a:t>папері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проводять</a:t>
            </a:r>
            <a:r>
              <a:rPr lang="ru-RU" sz="2200" b="1" dirty="0" smtClean="0"/>
              <a:t> в 2%, 15% </a:t>
            </a:r>
            <a:r>
              <a:rPr lang="ru-RU" sz="2200" b="1" dirty="0" err="1" smtClean="0"/>
              <a:t>оцтовій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кислоті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або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системі</a:t>
            </a:r>
            <a:r>
              <a:rPr lang="ru-RU" sz="2200" b="1" dirty="0" smtClean="0"/>
              <a:t> БОВ (5:4:1), а в </a:t>
            </a:r>
            <a:r>
              <a:rPr lang="ru-RU" sz="2200" b="1" dirty="0" err="1" smtClean="0"/>
              <a:t>якості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проявника</a:t>
            </a:r>
            <a:r>
              <a:rPr lang="ru-RU" sz="2200" b="1" dirty="0" smtClean="0"/>
              <a:t> — </a:t>
            </a:r>
            <a:r>
              <a:rPr lang="ru-RU" sz="2200" b="1" dirty="0" err="1" smtClean="0"/>
              <a:t>залізоамонійні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галуни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80162" t="18554" r="5563" b="39366"/>
          <a:stretch>
            <a:fillRect/>
          </a:stretch>
        </p:blipFill>
        <p:spPr bwMode="auto">
          <a:xfrm>
            <a:off x="214282" y="214290"/>
            <a:ext cx="3929090" cy="619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4291441" y="48987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Рис. 24. </a:t>
            </a:r>
            <a:r>
              <a:rPr lang="ru-RU" sz="2000" b="1" i="1" dirty="0" smtClean="0">
                <a:solidFill>
                  <a:srgbClr val="FF0000"/>
                </a:solidFill>
              </a:rPr>
              <a:t>Схема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хроматограм</a:t>
            </a:r>
            <a:r>
              <a:rPr lang="uk-UA" sz="2000" b="1" i="1" dirty="0" smtClean="0">
                <a:solidFill>
                  <a:srgbClr val="FF0000"/>
                </a:solidFill>
              </a:rPr>
              <a:t>и</a:t>
            </a:r>
            <a:r>
              <a:rPr lang="ru-RU" sz="2000" b="1" i="1" dirty="0" smtClean="0">
                <a:solidFill>
                  <a:srgbClr val="FF0000"/>
                </a:solidFill>
              </a:rPr>
              <a:t> (ТСХ) </a:t>
            </a:r>
            <a:r>
              <a:rPr lang="ru-RU" sz="2000" b="1" dirty="0" err="1" smtClean="0"/>
              <a:t>катехінів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листя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ча</a:t>
            </a:r>
            <a:r>
              <a:rPr lang="uk-UA" sz="2000" b="1" dirty="0" smtClean="0"/>
              <a:t>ю </a:t>
            </a:r>
            <a:r>
              <a:rPr lang="ru-RU" sz="2000" b="1" dirty="0" err="1" smtClean="0"/>
              <a:t>китайського</a:t>
            </a:r>
            <a:r>
              <a:rPr lang="ru-RU" sz="2000" b="1" dirty="0" smtClean="0"/>
              <a:t>:</a:t>
            </a:r>
          </a:p>
          <a:p>
            <a:r>
              <a:rPr lang="ru-RU" sz="2000" b="1" dirty="0"/>
              <a:t>1 - </a:t>
            </a:r>
            <a:r>
              <a:rPr lang="ru-RU" sz="2000" b="1" dirty="0" err="1"/>
              <a:t>вилучення</a:t>
            </a:r>
            <a:r>
              <a:rPr lang="ru-RU" sz="2000" b="1" dirty="0"/>
              <a:t> з </a:t>
            </a:r>
            <a:r>
              <a:rPr lang="ru-RU" sz="2000" b="1" dirty="0" err="1"/>
              <a:t>листя</a:t>
            </a:r>
            <a:r>
              <a:rPr lang="ru-RU" sz="2000" b="1" dirty="0"/>
              <a:t> чаю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2 </a:t>
            </a:r>
            <a:r>
              <a:rPr lang="ru-RU" sz="2000" b="1" dirty="0"/>
              <a:t>- очищена сума </a:t>
            </a:r>
            <a:r>
              <a:rPr lang="ru-RU" sz="2000" b="1" dirty="0" err="1"/>
              <a:t>катехінів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а - </a:t>
            </a:r>
            <a:r>
              <a:rPr lang="ru-RU" sz="2000" b="1" dirty="0"/>
              <a:t>(+) </a:t>
            </a:r>
            <a:r>
              <a:rPr lang="ru-RU" sz="2000" b="1" dirty="0" err="1"/>
              <a:t>катехіни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б </a:t>
            </a:r>
            <a:r>
              <a:rPr lang="ru-RU" sz="2000" b="1" dirty="0"/>
              <a:t>- (+) </a:t>
            </a:r>
            <a:r>
              <a:rPr lang="ru-RU" sz="2000" b="1" dirty="0" err="1"/>
              <a:t>епікатехін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42886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Хроматографічна</a:t>
            </a:r>
            <a:r>
              <a:rPr lang="ru-RU" dirty="0"/>
              <a:t> камера </a:t>
            </a:r>
            <a:r>
              <a:rPr lang="ru-RU" dirty="0" err="1"/>
              <a:t>із</a:t>
            </a:r>
            <a:r>
              <a:rPr lang="ru-RU" dirty="0"/>
              <a:t> системою </a:t>
            </a:r>
            <a:r>
              <a:rPr lang="ru-RU" dirty="0" err="1"/>
              <a:t>розчинників</a:t>
            </a:r>
            <a:r>
              <a:rPr lang="ru-RU" dirty="0"/>
              <a:t> н-бутанол - </a:t>
            </a:r>
            <a:r>
              <a:rPr lang="ru-RU" dirty="0" err="1"/>
              <a:t>оцтова</a:t>
            </a:r>
            <a:r>
              <a:rPr lang="ru-RU" dirty="0"/>
              <a:t> кислота - вода (40: 12: 28). </a:t>
            </a:r>
            <a:endParaRPr lang="ru-RU" dirty="0" smtClean="0"/>
          </a:p>
          <a:p>
            <a:r>
              <a:rPr lang="ru-RU" dirty="0" err="1" smtClean="0"/>
              <a:t>Хроматографування</a:t>
            </a:r>
            <a:r>
              <a:rPr lang="ru-RU" dirty="0" smtClean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1,5 год (</a:t>
            </a:r>
            <a:r>
              <a:rPr lang="ru-RU" dirty="0" err="1"/>
              <a:t>пробіг</a:t>
            </a:r>
            <a:r>
              <a:rPr lang="ru-RU" dirty="0"/>
              <a:t> фронту </a:t>
            </a:r>
            <a:r>
              <a:rPr lang="ru-RU" dirty="0" err="1"/>
              <a:t>розчинника</a:t>
            </a:r>
            <a:r>
              <a:rPr lang="ru-RU" dirty="0"/>
              <a:t> 10-12 см).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хроматограму</a:t>
            </a:r>
            <a:r>
              <a:rPr lang="ru-RU" dirty="0"/>
              <a:t> </a:t>
            </a:r>
            <a:r>
              <a:rPr lang="ru-RU" dirty="0" err="1"/>
              <a:t>висушують</a:t>
            </a:r>
            <a:r>
              <a:rPr lang="ru-RU" dirty="0"/>
              <a:t> на </a:t>
            </a:r>
            <a:r>
              <a:rPr lang="ru-RU" dirty="0" err="1"/>
              <a:t>повітрі</a:t>
            </a:r>
            <a:r>
              <a:rPr lang="ru-RU" dirty="0"/>
              <a:t> і </a:t>
            </a:r>
            <a:r>
              <a:rPr lang="ru-RU" dirty="0" err="1"/>
              <a:t>обробляють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 1%-</a:t>
            </a:r>
            <a:r>
              <a:rPr lang="ru-RU" dirty="0" err="1"/>
              <a:t>ного</a:t>
            </a:r>
            <a:r>
              <a:rPr lang="ru-RU" dirty="0"/>
              <a:t> </a:t>
            </a:r>
            <a:r>
              <a:rPr lang="ru-RU" dirty="0" err="1"/>
              <a:t>ваніліну</a:t>
            </a:r>
            <a:r>
              <a:rPr lang="ru-RU" dirty="0"/>
              <a:t> </a:t>
            </a:r>
            <a:r>
              <a:rPr lang="ru-RU" dirty="0" err="1"/>
              <a:t>концентрованої</a:t>
            </a:r>
            <a:r>
              <a:rPr lang="ru-RU" dirty="0"/>
              <a:t> </a:t>
            </a:r>
            <a:r>
              <a:rPr lang="ru-RU" dirty="0" smtClean="0"/>
              <a:t>НС</a:t>
            </a:r>
            <a:r>
              <a:rPr lang="es-ES" dirty="0" smtClean="0"/>
              <a:t>l</a:t>
            </a:r>
            <a:r>
              <a:rPr lang="ru-RU" dirty="0" smtClean="0"/>
              <a:t>. </a:t>
            </a:r>
            <a:r>
              <a:rPr lang="ru-RU" dirty="0" err="1"/>
              <a:t>Катехіни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червоно-жовтогарячих</a:t>
            </a:r>
            <a:r>
              <a:rPr lang="ru-RU" dirty="0"/>
              <a:t> </a:t>
            </a:r>
            <a:r>
              <a:rPr lang="ru-RU" dirty="0" err="1"/>
              <a:t>плям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327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Біохімія лікарських рослин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User</cp:lastModifiedBy>
  <cp:revision>20</cp:revision>
  <dcterms:created xsi:type="dcterms:W3CDTF">2020-11-17T00:59:27Z</dcterms:created>
  <dcterms:modified xsi:type="dcterms:W3CDTF">2023-12-01T07:33:12Z</dcterms:modified>
</cp:coreProperties>
</file>