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5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40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25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68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868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10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9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2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01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6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94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9/9/23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04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ACF896-96E4-4AD5-AE95-9FCDF0BB0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Інтернет-бізнес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A0D5F0F-EF70-4143-8E5A-8AB03F366D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90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BE5647-CED2-41FB-82A6-0486933F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дотримання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стратегії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1CC26-9189-44E9-AD76-2CD37D517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331712" cy="402336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Вести </a:t>
            </a:r>
            <a:r>
              <a:rPr lang="ru-RU" dirty="0" err="1"/>
              <a:t>соцмережі</a:t>
            </a:r>
            <a:r>
              <a:rPr lang="ru-RU" dirty="0"/>
              <a:t> просто так, без мети і </a:t>
            </a:r>
            <a:r>
              <a:rPr lang="ru-RU" dirty="0" err="1"/>
              <a:t>стратегії</a:t>
            </a:r>
            <a:r>
              <a:rPr lang="ru-RU" dirty="0"/>
              <a:t> - як </a:t>
            </a:r>
            <a:r>
              <a:rPr lang="ru-RU" dirty="0" err="1"/>
              <a:t>стріляти</a:t>
            </a:r>
            <a:r>
              <a:rPr lang="ru-RU" dirty="0"/>
              <a:t> з </a:t>
            </a:r>
            <a:r>
              <a:rPr lang="ru-RU" dirty="0" err="1"/>
              <a:t>зав'язаними</a:t>
            </a:r>
            <a:r>
              <a:rPr lang="ru-RU" dirty="0"/>
              <a:t> </a:t>
            </a:r>
            <a:r>
              <a:rPr lang="ru-RU" dirty="0" err="1"/>
              <a:t>очима</a:t>
            </a:r>
            <a:r>
              <a:rPr lang="ru-RU" dirty="0"/>
              <a:t>. </a:t>
            </a:r>
            <a:r>
              <a:rPr lang="ru-RU" dirty="0" err="1"/>
              <a:t>Начебто</a:t>
            </a:r>
            <a:r>
              <a:rPr lang="ru-RU" dirty="0"/>
              <a:t> і </a:t>
            </a:r>
            <a:r>
              <a:rPr lang="ru-RU" dirty="0" err="1"/>
              <a:t>патрони</a:t>
            </a:r>
            <a:r>
              <a:rPr lang="ru-RU" dirty="0"/>
              <a:t> </a:t>
            </a:r>
            <a:r>
              <a:rPr lang="ru-RU" dirty="0" err="1"/>
              <a:t>витратили</a:t>
            </a:r>
            <a:r>
              <a:rPr lang="ru-RU" dirty="0"/>
              <a:t>, і шуму </a:t>
            </a:r>
            <a:r>
              <a:rPr lang="ru-RU" dirty="0" err="1"/>
              <a:t>наробили</a:t>
            </a:r>
            <a:r>
              <a:rPr lang="ru-RU" dirty="0"/>
              <a:t>, а </a:t>
            </a:r>
            <a:r>
              <a:rPr lang="ru-RU" dirty="0" err="1"/>
              <a:t>сенсу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Контент-план для </a:t>
            </a:r>
            <a:r>
              <a:rPr lang="ru-RU" dirty="0" err="1"/>
              <a:t>Інстаграм</a:t>
            </a:r>
            <a:r>
              <a:rPr lang="ru-RU" dirty="0"/>
              <a:t> - </a:t>
            </a:r>
            <a:r>
              <a:rPr lang="ru-RU" dirty="0" err="1"/>
              <a:t>важлива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темам </a:t>
            </a:r>
            <a:r>
              <a:rPr lang="ru-RU" dirty="0" err="1"/>
              <a:t>постів</a:t>
            </a:r>
            <a:r>
              <a:rPr lang="ru-RU" dirty="0"/>
              <a:t> і грамотному </a:t>
            </a:r>
            <a:r>
              <a:rPr lang="ru-RU" dirty="0" err="1"/>
              <a:t>розподілу</a:t>
            </a:r>
            <a:r>
              <a:rPr lang="ru-RU" dirty="0"/>
              <a:t> контенту за видами </a:t>
            </a:r>
            <a:r>
              <a:rPr lang="ru-RU" dirty="0" err="1"/>
              <a:t>ви</a:t>
            </a:r>
            <a:r>
              <a:rPr lang="ru-RU" dirty="0"/>
              <a:t> створите </a:t>
            </a:r>
            <a:r>
              <a:rPr lang="ru-RU" dirty="0" err="1"/>
              <a:t>ефективну</a:t>
            </a:r>
            <a:r>
              <a:rPr lang="ru-RU" dirty="0"/>
              <a:t> воронку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знайомства</a:t>
            </a:r>
            <a:r>
              <a:rPr lang="ru-RU" dirty="0"/>
              <a:t> з вашим брендом до </a:t>
            </a:r>
            <a:r>
              <a:rPr lang="ru-RU" dirty="0" err="1"/>
              <a:t>повторних</a:t>
            </a:r>
            <a:r>
              <a:rPr lang="ru-RU" dirty="0"/>
              <a:t> покупок.</a:t>
            </a:r>
          </a:p>
        </p:txBody>
      </p:sp>
      <p:pic>
        <p:nvPicPr>
          <p:cNvPr id="8194" name="Picture 2" descr="Instagram growth strategy: How to grow following on Instagram quickly">
            <a:extLst>
              <a:ext uri="{FF2B5EF4-FFF2-40B4-BE49-F238E27FC236}">
                <a16:creationId xmlns:a16="http://schemas.microsoft.com/office/drawing/2014/main" id="{BBD75139-81C3-4F7D-B989-E1FA73F8A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r="16892" b="2"/>
          <a:stretch/>
        </p:blipFill>
        <p:spPr bwMode="auto">
          <a:xfrm>
            <a:off x="7665722" y="2834640"/>
            <a:ext cx="4526278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9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4B9F7-3FA0-4376-9792-228081CC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 dirty="0"/>
              <a:t>Контент-план в </a:t>
            </a:r>
            <a:r>
              <a:rPr lang="ru-RU" dirty="0" err="1"/>
              <a:t>стрічку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9F01B-A034-44D9-8C08-AF2CF90B2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857500"/>
            <a:ext cx="6066818" cy="3451860"/>
          </a:xfrm>
        </p:spPr>
        <p:txBody>
          <a:bodyPr>
            <a:normAutofit/>
          </a:bodyPr>
          <a:lstStyle/>
          <a:p>
            <a:pPr algn="just"/>
            <a:r>
              <a:rPr lang="ru-RU" dirty="0" err="1"/>
              <a:t>Інстаграм</a:t>
            </a:r>
            <a:r>
              <a:rPr lang="ru-RU" dirty="0"/>
              <a:t> - </a:t>
            </a:r>
            <a:r>
              <a:rPr lang="ru-RU" dirty="0" err="1"/>
              <a:t>соцмережа</a:t>
            </a:r>
            <a:r>
              <a:rPr lang="ru-RU" dirty="0"/>
              <a:t> про </a:t>
            </a:r>
            <a:r>
              <a:rPr lang="ru-RU" dirty="0" err="1"/>
              <a:t>візуал</a:t>
            </a:r>
            <a:r>
              <a:rPr lang="ru-RU" dirty="0"/>
              <a:t>.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блогу на </a:t>
            </a:r>
            <a:r>
              <a:rPr lang="ru-RU" dirty="0" err="1"/>
              <a:t>сайті</a:t>
            </a:r>
            <a:r>
              <a:rPr lang="ru-RU" dirty="0"/>
              <a:t>, люди </a:t>
            </a:r>
            <a:r>
              <a:rPr lang="ru-RU" dirty="0" err="1"/>
              <a:t>приходять</a:t>
            </a:r>
            <a:r>
              <a:rPr lang="ru-RU" dirty="0"/>
              <a:t> </a:t>
            </a:r>
            <a:r>
              <a:rPr lang="ru-RU" dirty="0" err="1"/>
              <a:t>сюди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, а не </a:t>
            </a:r>
            <a:r>
              <a:rPr lang="ru-RU" dirty="0" err="1"/>
              <a:t>читати</a:t>
            </a:r>
            <a:r>
              <a:rPr lang="ru-RU" dirty="0"/>
              <a:t>. Тому при </a:t>
            </a:r>
            <a:r>
              <a:rPr lang="ru-RU" dirty="0" err="1"/>
              <a:t>підготовці</a:t>
            </a:r>
            <a:r>
              <a:rPr lang="ru-RU" dirty="0"/>
              <a:t> контент-плану треба </a:t>
            </a:r>
            <a:r>
              <a:rPr lang="ru-RU" dirty="0" err="1"/>
              <a:t>враховувати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є у вас </a:t>
            </a:r>
            <a:r>
              <a:rPr lang="ru-RU" dirty="0" err="1"/>
              <a:t>якісний</a:t>
            </a:r>
            <a:r>
              <a:rPr lang="ru-RU" dirty="0"/>
              <a:t> </a:t>
            </a:r>
            <a:r>
              <a:rPr lang="ru-RU" dirty="0" err="1"/>
              <a:t>візуальний</a:t>
            </a:r>
            <a:r>
              <a:rPr lang="ru-RU" dirty="0"/>
              <a:t> контент за темами,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хочете</a:t>
            </a:r>
            <a:r>
              <a:rPr lang="ru-RU" dirty="0"/>
              <a:t> </a:t>
            </a:r>
            <a:r>
              <a:rPr lang="ru-RU" dirty="0" err="1"/>
              <a:t>освітити</a:t>
            </a:r>
            <a:r>
              <a:rPr lang="ru-RU" dirty="0"/>
              <a:t>. В пост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додати</a:t>
            </a:r>
            <a:r>
              <a:rPr lang="ru-RU" dirty="0"/>
              <a:t> </a:t>
            </a:r>
            <a:r>
              <a:rPr lang="ru-RU" dirty="0" err="1"/>
              <a:t>одне</a:t>
            </a:r>
            <a:r>
              <a:rPr lang="ru-RU" dirty="0"/>
              <a:t> фото, </a:t>
            </a:r>
            <a:r>
              <a:rPr lang="ru-RU" dirty="0" err="1"/>
              <a:t>коротке</a:t>
            </a:r>
            <a:r>
              <a:rPr lang="ru-RU" dirty="0"/>
              <a:t> </a:t>
            </a:r>
            <a:r>
              <a:rPr lang="ru-RU" dirty="0" err="1"/>
              <a:t>відео</a:t>
            </a:r>
            <a:r>
              <a:rPr lang="ru-RU" dirty="0"/>
              <a:t> до 60 секунд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зібрати</a:t>
            </a:r>
            <a:r>
              <a:rPr lang="ru-RU" dirty="0"/>
              <a:t> «карусель».</a:t>
            </a:r>
          </a:p>
        </p:txBody>
      </p:sp>
      <p:pic>
        <p:nvPicPr>
          <p:cNvPr id="9218" name="Picture 2" descr="Instagram тестирует горизонтальную ленту - Rozetked.me">
            <a:extLst>
              <a:ext uri="{FF2B5EF4-FFF2-40B4-BE49-F238E27FC236}">
                <a16:creationId xmlns:a16="http://schemas.microsoft.com/office/drawing/2014/main" id="{6F169F89-BDFD-40C7-81AD-6FAEB7EDBA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3" r="31721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25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9B71A-6E17-4596-AD8D-C098CE0A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ru-RU"/>
              <a:t>Контент-план для </a:t>
            </a:r>
            <a:r>
              <a:rPr lang="en-US"/>
              <a:t>Instagram stories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C9AAD-33C3-43E5-8915-73768708C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066818" cy="4773168"/>
          </a:xfrm>
        </p:spPr>
        <p:txBody>
          <a:bodyPr>
            <a:normAutofit/>
          </a:bodyPr>
          <a:lstStyle/>
          <a:p>
            <a:r>
              <a:rPr lang="ru-RU" sz="1600" err="1"/>
              <a:t>Дві</a:t>
            </a:r>
            <a:r>
              <a:rPr lang="ru-RU" sz="1600"/>
              <a:t> </a:t>
            </a:r>
            <a:r>
              <a:rPr lang="ru-RU" sz="1600" err="1"/>
              <a:t>хороші</a:t>
            </a:r>
            <a:r>
              <a:rPr lang="ru-RU" sz="1600"/>
              <a:t> причини </a:t>
            </a:r>
            <a:r>
              <a:rPr lang="ru-RU" sz="1600" err="1"/>
              <a:t>включити</a:t>
            </a:r>
            <a:r>
              <a:rPr lang="ru-RU" sz="1600"/>
              <a:t> </a:t>
            </a:r>
            <a:r>
              <a:rPr lang="en-US" sz="1600"/>
              <a:t>stories </a:t>
            </a:r>
            <a:r>
              <a:rPr lang="ru-RU" sz="1600"/>
              <a:t>в контент-план для </a:t>
            </a:r>
            <a:r>
              <a:rPr lang="en-US" sz="1600"/>
              <a:t>Instagram - </a:t>
            </a:r>
            <a:r>
              <a:rPr lang="ru-RU" sz="1600" err="1"/>
              <a:t>згідно</a:t>
            </a:r>
            <a:r>
              <a:rPr lang="ru-RU" sz="1600"/>
              <a:t> з </a:t>
            </a:r>
            <a:r>
              <a:rPr lang="ru-RU" sz="1600" err="1"/>
              <a:t>дослідженням</a:t>
            </a:r>
            <a:r>
              <a:rPr lang="ru-RU" sz="1600"/>
              <a:t> </a:t>
            </a:r>
            <a:r>
              <a:rPr lang="ru-RU" sz="1600" err="1"/>
              <a:t>від</a:t>
            </a:r>
            <a:r>
              <a:rPr lang="ru-RU" sz="1600"/>
              <a:t> </a:t>
            </a:r>
            <a:r>
              <a:rPr lang="en-US" sz="1600"/>
              <a:t>Facebook:</a:t>
            </a:r>
            <a:endParaRPr lang="uk-UA" sz="1600"/>
          </a:p>
          <a:p>
            <a:r>
              <a:rPr lang="en-US" sz="1600"/>
              <a:t>69% </a:t>
            </a:r>
            <a:r>
              <a:rPr lang="ru-RU" sz="1600" err="1"/>
              <a:t>користувачів</a:t>
            </a:r>
            <a:r>
              <a:rPr lang="ru-RU" sz="1600"/>
              <a:t> </a:t>
            </a:r>
            <a:r>
              <a:rPr lang="ru-RU" sz="1600" err="1"/>
              <a:t>вважають</a:t>
            </a:r>
            <a:r>
              <a:rPr lang="ru-RU" sz="1600"/>
              <a:t> </a:t>
            </a:r>
            <a:r>
              <a:rPr lang="ru-RU" sz="1600" err="1"/>
              <a:t>історії</a:t>
            </a:r>
            <a:r>
              <a:rPr lang="ru-RU" sz="1600"/>
              <a:t> </a:t>
            </a:r>
            <a:r>
              <a:rPr lang="ru-RU" sz="1600" err="1"/>
              <a:t>відмінним</a:t>
            </a:r>
            <a:r>
              <a:rPr lang="ru-RU" sz="1600"/>
              <a:t> </a:t>
            </a:r>
            <a:r>
              <a:rPr lang="ru-RU" sz="1600" err="1"/>
              <a:t>інструментом</a:t>
            </a:r>
            <a:r>
              <a:rPr lang="ru-RU" sz="1600"/>
              <a:t> для </a:t>
            </a:r>
            <a:r>
              <a:rPr lang="ru-RU" sz="1600" err="1"/>
              <a:t>оповіщення</a:t>
            </a:r>
            <a:r>
              <a:rPr lang="ru-RU" sz="1600"/>
              <a:t> про </a:t>
            </a:r>
            <a:r>
              <a:rPr lang="ru-RU" sz="1600" err="1"/>
              <a:t>нові</a:t>
            </a:r>
            <a:r>
              <a:rPr lang="ru-RU" sz="1600"/>
              <a:t> </a:t>
            </a:r>
            <a:r>
              <a:rPr lang="ru-RU" sz="1600" err="1"/>
              <a:t>товари</a:t>
            </a:r>
            <a:r>
              <a:rPr lang="ru-RU" sz="1600"/>
              <a:t> і </a:t>
            </a:r>
            <a:r>
              <a:rPr lang="ru-RU" sz="1600" err="1"/>
              <a:t>послуги</a:t>
            </a:r>
            <a:r>
              <a:rPr lang="ru-RU" sz="1600"/>
              <a:t>;</a:t>
            </a:r>
          </a:p>
          <a:p>
            <a:r>
              <a:rPr lang="ru-RU" sz="1600"/>
              <a:t>62% </a:t>
            </a:r>
            <a:r>
              <a:rPr lang="ru-RU" sz="1600" err="1"/>
              <a:t>користувачів</a:t>
            </a:r>
            <a:r>
              <a:rPr lang="ru-RU" sz="1600"/>
              <a:t> </a:t>
            </a:r>
            <a:r>
              <a:rPr lang="ru-RU" sz="1600" err="1"/>
              <a:t>заявляють</a:t>
            </a:r>
            <a:r>
              <a:rPr lang="ru-RU" sz="1600"/>
              <a:t>, </a:t>
            </a:r>
            <a:r>
              <a:rPr lang="ru-RU" sz="1600" err="1"/>
              <a:t>що</a:t>
            </a:r>
            <a:r>
              <a:rPr lang="ru-RU" sz="1600"/>
              <a:t> вони </a:t>
            </a:r>
            <a:r>
              <a:rPr lang="ru-RU" sz="1600" err="1"/>
              <a:t>сильніші</a:t>
            </a:r>
            <a:r>
              <a:rPr lang="ru-RU" sz="1600"/>
              <a:t> </a:t>
            </a:r>
            <a:r>
              <a:rPr lang="ru-RU" sz="1600" err="1"/>
              <a:t>зацікавилися</a:t>
            </a:r>
            <a:r>
              <a:rPr lang="ru-RU" sz="1600"/>
              <a:t> брендом </a:t>
            </a:r>
            <a:r>
              <a:rPr lang="ru-RU" sz="1600" err="1"/>
              <a:t>після</a:t>
            </a:r>
            <a:r>
              <a:rPr lang="ru-RU" sz="1600"/>
              <a:t> перегляду </a:t>
            </a:r>
            <a:r>
              <a:rPr lang="ru-RU" sz="1600" err="1"/>
              <a:t>історії</a:t>
            </a:r>
            <a:r>
              <a:rPr lang="ru-RU" sz="1600"/>
              <a:t>.</a:t>
            </a:r>
          </a:p>
          <a:p>
            <a:r>
              <a:rPr lang="ru-RU" sz="1600" err="1"/>
              <a:t>Інстаграм</a:t>
            </a:r>
            <a:r>
              <a:rPr lang="ru-RU" sz="1600"/>
              <a:t> </a:t>
            </a:r>
            <a:r>
              <a:rPr lang="ru-RU" sz="1600" err="1"/>
              <a:t>ранжує</a:t>
            </a:r>
            <a:r>
              <a:rPr lang="ru-RU" sz="1600"/>
              <a:t> </a:t>
            </a:r>
            <a:r>
              <a:rPr lang="ru-RU" sz="1600" err="1"/>
              <a:t>стрічку</a:t>
            </a:r>
            <a:r>
              <a:rPr lang="ru-RU" sz="1600"/>
              <a:t> не по часу, а з </a:t>
            </a:r>
            <a:r>
              <a:rPr lang="ru-RU" sz="1600" err="1"/>
              <a:t>інтересу</a:t>
            </a:r>
            <a:r>
              <a:rPr lang="ru-RU" sz="1600"/>
              <a:t>. Першими </a:t>
            </a:r>
            <a:r>
              <a:rPr lang="ru-RU" sz="1600" err="1"/>
              <a:t>потрапляють</a:t>
            </a:r>
            <a:r>
              <a:rPr lang="ru-RU" sz="1600"/>
              <a:t> пости </a:t>
            </a:r>
            <a:r>
              <a:rPr lang="ru-RU" sz="1600" err="1"/>
              <a:t>від</a:t>
            </a:r>
            <a:r>
              <a:rPr lang="ru-RU" sz="1600"/>
              <a:t> </a:t>
            </a:r>
            <a:r>
              <a:rPr lang="ru-RU" sz="1600" err="1"/>
              <a:t>найбільш</a:t>
            </a:r>
            <a:r>
              <a:rPr lang="ru-RU" sz="1600"/>
              <a:t> </a:t>
            </a:r>
            <a:r>
              <a:rPr lang="ru-RU" sz="1600" err="1"/>
              <a:t>популярних</a:t>
            </a:r>
            <a:r>
              <a:rPr lang="ru-RU" sz="1600"/>
              <a:t> </a:t>
            </a:r>
            <a:r>
              <a:rPr lang="ru-RU" sz="1600" err="1"/>
              <a:t>акаунтів</a:t>
            </a:r>
            <a:r>
              <a:rPr lang="ru-RU" sz="1600"/>
              <a:t>, </a:t>
            </a:r>
            <a:r>
              <a:rPr lang="ru-RU" sz="1600" err="1"/>
              <a:t>якими</a:t>
            </a:r>
            <a:r>
              <a:rPr lang="ru-RU" sz="1600"/>
              <a:t> </a:t>
            </a:r>
            <a:r>
              <a:rPr lang="ru-RU" sz="1600" err="1"/>
              <a:t>користувач</a:t>
            </a:r>
            <a:r>
              <a:rPr lang="ru-RU" sz="1600"/>
              <a:t> </a:t>
            </a:r>
            <a:r>
              <a:rPr lang="ru-RU" sz="1600" err="1"/>
              <a:t>цікавиться</a:t>
            </a:r>
            <a:r>
              <a:rPr lang="ru-RU" sz="1600"/>
              <a:t> </a:t>
            </a:r>
            <a:r>
              <a:rPr lang="ru-RU" sz="1600" err="1"/>
              <a:t>найчастіше</a:t>
            </a:r>
            <a:r>
              <a:rPr lang="ru-RU" sz="1600"/>
              <a:t>. </a:t>
            </a:r>
            <a:r>
              <a:rPr lang="ru-RU" sz="1600" err="1"/>
              <a:t>Якщо</a:t>
            </a:r>
            <a:r>
              <a:rPr lang="ru-RU" sz="1600"/>
              <a:t> </a:t>
            </a:r>
            <a:r>
              <a:rPr lang="ru-RU" sz="1600" err="1"/>
              <a:t>конкуренція</a:t>
            </a:r>
            <a:r>
              <a:rPr lang="ru-RU" sz="1600"/>
              <a:t> </a:t>
            </a:r>
            <a:r>
              <a:rPr lang="ru-RU" sz="1600" err="1"/>
              <a:t>висока</a:t>
            </a:r>
            <a:r>
              <a:rPr lang="ru-RU" sz="1600"/>
              <a:t> - пости </a:t>
            </a:r>
            <a:r>
              <a:rPr lang="ru-RU" sz="1600" err="1"/>
              <a:t>від</a:t>
            </a:r>
            <a:r>
              <a:rPr lang="ru-RU" sz="1600"/>
              <a:t> невеликих </a:t>
            </a:r>
            <a:r>
              <a:rPr lang="ru-RU" sz="1600" err="1"/>
              <a:t>акаунтів</a:t>
            </a:r>
            <a:r>
              <a:rPr lang="ru-RU" sz="1600"/>
              <a:t> </a:t>
            </a:r>
            <a:r>
              <a:rPr lang="ru-RU" sz="1600" err="1"/>
              <a:t>можуть</a:t>
            </a:r>
            <a:r>
              <a:rPr lang="ru-RU" sz="1600"/>
              <a:t> </a:t>
            </a:r>
            <a:r>
              <a:rPr lang="ru-RU" sz="1600" err="1"/>
              <a:t>показуватися</a:t>
            </a:r>
            <a:r>
              <a:rPr lang="ru-RU" sz="1600"/>
              <a:t> </a:t>
            </a:r>
            <a:r>
              <a:rPr lang="ru-RU" sz="1600" err="1"/>
              <a:t>низько</a:t>
            </a:r>
            <a:r>
              <a:rPr lang="ru-RU" sz="1600"/>
              <a:t>, і </a:t>
            </a:r>
            <a:r>
              <a:rPr lang="ru-RU" sz="1600" err="1"/>
              <a:t>їх</a:t>
            </a:r>
            <a:r>
              <a:rPr lang="ru-RU" sz="1600"/>
              <a:t> мало </a:t>
            </a:r>
            <a:r>
              <a:rPr lang="ru-RU" sz="1600" err="1"/>
              <a:t>хто</a:t>
            </a:r>
            <a:r>
              <a:rPr lang="ru-RU" sz="1600"/>
              <a:t> </a:t>
            </a:r>
            <a:r>
              <a:rPr lang="ru-RU" sz="1600" err="1"/>
              <a:t>побачить</a:t>
            </a:r>
            <a:r>
              <a:rPr lang="ru-RU" sz="1600"/>
              <a:t>.</a:t>
            </a:r>
          </a:p>
          <a:p>
            <a:r>
              <a:rPr lang="ru-RU" sz="1600"/>
              <a:t>З </a:t>
            </a:r>
            <a:r>
              <a:rPr lang="en-US" sz="1600"/>
              <a:t>stories </a:t>
            </a:r>
            <a:r>
              <a:rPr lang="ru-RU" sz="1600"/>
              <a:t>не буде проблемою </a:t>
            </a:r>
            <a:r>
              <a:rPr lang="ru-RU" sz="1600" err="1"/>
              <a:t>ранжирування</a:t>
            </a:r>
            <a:r>
              <a:rPr lang="ru-RU" sz="1600"/>
              <a:t>. </a:t>
            </a:r>
            <a:r>
              <a:rPr lang="ru-RU" sz="1600" err="1"/>
              <a:t>Всі</a:t>
            </a:r>
            <a:r>
              <a:rPr lang="ru-RU" sz="1600"/>
              <a:t> </a:t>
            </a:r>
            <a:r>
              <a:rPr lang="ru-RU" sz="1600" err="1"/>
              <a:t>історії</a:t>
            </a:r>
            <a:r>
              <a:rPr lang="ru-RU" sz="1600"/>
              <a:t> </a:t>
            </a:r>
            <a:r>
              <a:rPr lang="ru-RU" sz="1600" err="1"/>
              <a:t>потрапляють</a:t>
            </a:r>
            <a:r>
              <a:rPr lang="ru-RU" sz="1600"/>
              <a:t> в одну </a:t>
            </a:r>
            <a:r>
              <a:rPr lang="ru-RU" sz="1600" err="1"/>
              <a:t>стрічку</a:t>
            </a:r>
            <a:r>
              <a:rPr lang="ru-RU" sz="1600"/>
              <a:t> над постами. </a:t>
            </a:r>
            <a:r>
              <a:rPr lang="ru-RU" sz="1600" err="1"/>
              <a:t>Користувач</a:t>
            </a:r>
            <a:r>
              <a:rPr lang="ru-RU" sz="1600"/>
              <a:t> </a:t>
            </a:r>
            <a:r>
              <a:rPr lang="ru-RU" sz="1600" err="1"/>
              <a:t>клацає</a:t>
            </a:r>
            <a:r>
              <a:rPr lang="ru-RU" sz="1600"/>
              <a:t> на першу і автоматично </a:t>
            </a:r>
            <a:r>
              <a:rPr lang="ru-RU" sz="1600" err="1"/>
              <a:t>переглядає</a:t>
            </a:r>
            <a:r>
              <a:rPr lang="ru-RU" sz="1600"/>
              <a:t> весь список. </a:t>
            </a:r>
            <a:r>
              <a:rPr lang="ru-RU" sz="1600" err="1"/>
              <a:t>Історії</a:t>
            </a:r>
            <a:r>
              <a:rPr lang="ru-RU" sz="1600"/>
              <a:t> </a:t>
            </a:r>
            <a:r>
              <a:rPr lang="ru-RU" sz="1600" err="1"/>
              <a:t>залишаються</a:t>
            </a:r>
            <a:r>
              <a:rPr lang="ru-RU" sz="1600"/>
              <a:t> </a:t>
            </a:r>
            <a:r>
              <a:rPr lang="ru-RU" sz="1600" err="1"/>
              <a:t>нагорі</a:t>
            </a:r>
            <a:r>
              <a:rPr lang="ru-RU" sz="1600"/>
              <a:t> 24 </a:t>
            </a:r>
            <a:r>
              <a:rPr lang="ru-RU" sz="1600" err="1"/>
              <a:t>години</a:t>
            </a:r>
            <a:r>
              <a:rPr lang="ru-RU" sz="1600"/>
              <a:t> </a:t>
            </a:r>
            <a:r>
              <a:rPr lang="ru-RU" sz="1600" err="1"/>
              <a:t>від</a:t>
            </a:r>
            <a:r>
              <a:rPr lang="ru-RU" sz="1600"/>
              <a:t> моменту </a:t>
            </a:r>
            <a:r>
              <a:rPr lang="ru-RU" sz="1600" err="1"/>
              <a:t>створення</a:t>
            </a:r>
            <a:r>
              <a:rPr lang="ru-RU" sz="1600"/>
              <a:t>, а </a:t>
            </a:r>
            <a:r>
              <a:rPr lang="ru-RU" sz="1600" err="1"/>
              <a:t>непереглянутих</a:t>
            </a:r>
            <a:r>
              <a:rPr lang="ru-RU" sz="1600"/>
              <a:t> до того ж </a:t>
            </a:r>
            <a:r>
              <a:rPr lang="ru-RU" sz="1600" err="1"/>
              <a:t>обведені</a:t>
            </a:r>
            <a:r>
              <a:rPr lang="ru-RU" sz="1600"/>
              <a:t> </a:t>
            </a:r>
            <a:r>
              <a:rPr lang="ru-RU" sz="1600" err="1"/>
              <a:t>яскравою</a:t>
            </a:r>
            <a:r>
              <a:rPr lang="ru-RU" sz="1600"/>
              <a:t> </a:t>
            </a:r>
            <a:r>
              <a:rPr lang="ru-RU" sz="1600" err="1"/>
              <a:t>рамкою</a:t>
            </a:r>
            <a:r>
              <a:rPr lang="ru-RU" sz="1600"/>
              <a:t>.</a:t>
            </a:r>
          </a:p>
        </p:txBody>
      </p:sp>
      <p:pic>
        <p:nvPicPr>
          <p:cNvPr id="10244" name="Picture 4" descr="Сторис в «Инстаграм»: 100+ идей для публикаций">
            <a:extLst>
              <a:ext uri="{FF2B5EF4-FFF2-40B4-BE49-F238E27FC236}">
                <a16:creationId xmlns:a16="http://schemas.microsoft.com/office/drawing/2014/main" id="{1F620B72-81CC-4346-9FCA-88E14D6989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r="4389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724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EB578-1049-4C42-BDB0-3C305D7D3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52222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Контент-план для </a:t>
            </a:r>
            <a:r>
              <a:rPr lang="en-US" sz="3600" dirty="0"/>
              <a:t>Instagram TV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3C625A-6BEA-4424-B1D4-348FB461D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259840"/>
            <a:ext cx="6066818" cy="50495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000" b="1" i="1" dirty="0"/>
              <a:t>IGTV - </a:t>
            </a:r>
            <a:r>
              <a:rPr lang="ru-RU" sz="2000" b="1" i="1" dirty="0" err="1"/>
              <a:t>місце</a:t>
            </a:r>
            <a:r>
              <a:rPr lang="ru-RU" sz="2000" b="1" i="1" dirty="0"/>
              <a:t> для </a:t>
            </a:r>
            <a:r>
              <a:rPr lang="ru-RU" sz="2000" b="1" i="1" dirty="0" err="1"/>
              <a:t>зберігання</a:t>
            </a:r>
            <a:r>
              <a:rPr lang="ru-RU" sz="2000" b="1" i="1" dirty="0"/>
              <a:t> </a:t>
            </a:r>
            <a:r>
              <a:rPr lang="ru-RU" sz="2000" b="1" i="1" dirty="0" err="1"/>
              <a:t>довгих</a:t>
            </a:r>
            <a:r>
              <a:rPr lang="ru-RU" sz="2000" b="1" i="1" dirty="0"/>
              <a:t> </a:t>
            </a:r>
            <a:r>
              <a:rPr lang="ru-RU" sz="2000" b="1" i="1" dirty="0" err="1"/>
              <a:t>відео</a:t>
            </a:r>
            <a:r>
              <a:rPr lang="ru-RU" sz="2000" b="1" i="1" dirty="0"/>
              <a:t>. У </a:t>
            </a:r>
            <a:r>
              <a:rPr lang="ru-RU" sz="2000" b="1" i="1" dirty="0" err="1"/>
              <a:t>нього</a:t>
            </a:r>
            <a:r>
              <a:rPr lang="ru-RU" sz="2000" b="1" i="1" dirty="0"/>
              <a:t> є </a:t>
            </a:r>
            <a:r>
              <a:rPr lang="ru-RU" sz="2000" b="1" i="1" dirty="0" err="1"/>
              <a:t>кілька</a:t>
            </a:r>
            <a:r>
              <a:rPr lang="ru-RU" sz="2000" b="1" i="1" dirty="0"/>
              <a:t> </a:t>
            </a:r>
            <a:r>
              <a:rPr lang="ru-RU" sz="2000" b="1" i="1" dirty="0" err="1"/>
              <a:t>дуже</a:t>
            </a:r>
            <a:r>
              <a:rPr lang="ru-RU" sz="2000" b="1" i="1" dirty="0"/>
              <a:t> </a:t>
            </a:r>
            <a:r>
              <a:rPr lang="ru-RU" sz="2000" b="1" i="1" dirty="0" err="1"/>
              <a:t>зручних</a:t>
            </a:r>
            <a:r>
              <a:rPr lang="ru-RU" sz="2000" b="1" i="1" dirty="0"/>
              <a:t> </a:t>
            </a:r>
            <a:r>
              <a:rPr lang="ru-RU" sz="2000" b="1" i="1" dirty="0" err="1"/>
              <a:t>функцій</a:t>
            </a:r>
            <a:r>
              <a:rPr lang="ru-RU" sz="2000" b="1" i="1" dirty="0"/>
              <a:t>:</a:t>
            </a:r>
          </a:p>
          <a:p>
            <a:pPr algn="just"/>
            <a:endParaRPr lang="ru-RU" sz="2000" b="1" i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Відео</a:t>
            </a:r>
            <a:r>
              <a:rPr lang="ru-RU" sz="2000" dirty="0"/>
              <a:t> з </a:t>
            </a:r>
            <a:r>
              <a:rPr lang="en-US" sz="2000" dirty="0"/>
              <a:t>IGTV </a:t>
            </a:r>
            <a:r>
              <a:rPr lang="ru-RU" sz="2000" dirty="0"/>
              <a:t>легко </a:t>
            </a:r>
            <a:r>
              <a:rPr lang="ru-RU" sz="2000" dirty="0" err="1"/>
              <a:t>запостити</a:t>
            </a:r>
            <a:r>
              <a:rPr lang="ru-RU" sz="2000" dirty="0"/>
              <a:t> у </a:t>
            </a:r>
            <a:r>
              <a:rPr lang="ru-RU" sz="2000" dirty="0" err="1"/>
              <a:t>вигляді</a:t>
            </a:r>
            <a:r>
              <a:rPr lang="ru-RU" sz="2000" dirty="0"/>
              <a:t> </a:t>
            </a:r>
            <a:r>
              <a:rPr lang="ru-RU" sz="2000" dirty="0" err="1"/>
              <a:t>звичайного</a:t>
            </a:r>
            <a:r>
              <a:rPr lang="ru-RU" sz="2000" dirty="0"/>
              <a:t> посту.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Користувач</a:t>
            </a:r>
            <a:r>
              <a:rPr lang="ru-RU" sz="2000" dirty="0"/>
              <a:t> подивиться першу </a:t>
            </a:r>
            <a:r>
              <a:rPr lang="ru-RU" sz="2000" dirty="0" err="1"/>
              <a:t>хвилину</a:t>
            </a:r>
            <a:r>
              <a:rPr lang="ru-RU" sz="2000" dirty="0"/>
              <a:t>, </a:t>
            </a:r>
            <a:r>
              <a:rPr lang="ru-RU" sz="2000" dirty="0" err="1"/>
              <a:t>далі</a:t>
            </a:r>
            <a:r>
              <a:rPr lang="ru-RU" sz="2000" dirty="0"/>
              <a:t> </a:t>
            </a:r>
            <a:r>
              <a:rPr lang="ru-RU" sz="2000" dirty="0" err="1"/>
              <a:t>соцмережа</a:t>
            </a:r>
            <a:r>
              <a:rPr lang="ru-RU" sz="2000" dirty="0"/>
              <a:t> </a:t>
            </a:r>
            <a:r>
              <a:rPr lang="ru-RU" sz="2000" dirty="0" err="1"/>
              <a:t>запропонує</a:t>
            </a:r>
            <a:r>
              <a:rPr lang="ru-RU" sz="2000" dirty="0"/>
              <a:t> </a:t>
            </a:r>
            <a:r>
              <a:rPr lang="ru-RU" sz="2000" dirty="0" err="1"/>
              <a:t>додивитися</a:t>
            </a:r>
            <a:r>
              <a:rPr lang="ru-RU" sz="2000" dirty="0"/>
              <a:t> в </a:t>
            </a:r>
            <a:r>
              <a:rPr lang="en-US" sz="2000" dirty="0"/>
              <a:t>IGTV.</a:t>
            </a:r>
            <a:endParaRPr lang="uk-UA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Відео</a:t>
            </a:r>
            <a:r>
              <a:rPr lang="ru-RU" sz="2000" dirty="0"/>
              <a:t> </a:t>
            </a:r>
            <a:r>
              <a:rPr lang="ru-RU" sz="2000" dirty="0" err="1"/>
              <a:t>викладається</a:t>
            </a:r>
            <a:r>
              <a:rPr lang="ru-RU" sz="2000" dirty="0"/>
              <a:t> в </a:t>
            </a:r>
            <a:r>
              <a:rPr lang="en-US" sz="2000" dirty="0"/>
              <a:t>stories </a:t>
            </a:r>
            <a:r>
              <a:rPr lang="ru-RU" sz="2000" dirty="0"/>
              <a:t>в пару </a:t>
            </a:r>
            <a:r>
              <a:rPr lang="ru-RU" sz="2000" dirty="0" err="1"/>
              <a:t>кліків</a:t>
            </a:r>
            <a:r>
              <a:rPr lang="ru-RU" sz="2000" dirty="0"/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Минулі</a:t>
            </a:r>
            <a:r>
              <a:rPr lang="ru-RU" sz="2000" dirty="0"/>
              <a:t> </a:t>
            </a:r>
            <a:r>
              <a:rPr lang="ru-RU" sz="2000" dirty="0" err="1"/>
              <a:t>прямі</a:t>
            </a:r>
            <a:r>
              <a:rPr lang="ru-RU" sz="2000" dirty="0"/>
              <a:t> </a:t>
            </a:r>
            <a:r>
              <a:rPr lang="ru-RU" sz="2000" dirty="0" err="1"/>
              <a:t>ефіри</a:t>
            </a:r>
            <a:r>
              <a:rPr lang="ru-RU" sz="2000" dirty="0"/>
              <a:t> </a:t>
            </a:r>
            <a:r>
              <a:rPr lang="ru-RU" sz="2000" dirty="0" err="1"/>
              <a:t>зберігаються</a:t>
            </a:r>
            <a:r>
              <a:rPr lang="ru-RU" sz="2000" dirty="0"/>
              <a:t> в </a:t>
            </a:r>
            <a:r>
              <a:rPr lang="en-US" sz="2000" dirty="0"/>
              <a:t>IGTV.</a:t>
            </a:r>
            <a:endParaRPr lang="uk-UA" sz="20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 err="1"/>
              <a:t>Відео</a:t>
            </a:r>
            <a:r>
              <a:rPr lang="ru-RU" sz="2000" dirty="0"/>
              <a:t> в </a:t>
            </a:r>
            <a:r>
              <a:rPr lang="en-US" sz="2000" dirty="0"/>
              <a:t>IGTV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об'єднувати</a:t>
            </a:r>
            <a:r>
              <a:rPr lang="ru-RU" sz="2000" dirty="0"/>
              <a:t> в </a:t>
            </a:r>
            <a:r>
              <a:rPr lang="ru-RU" sz="2000" dirty="0" err="1"/>
              <a:t>серіали</a:t>
            </a:r>
            <a:r>
              <a:rPr lang="ru-RU" sz="2000" dirty="0"/>
              <a:t> - </a:t>
            </a:r>
            <a:r>
              <a:rPr lang="ru-RU" sz="2000" dirty="0" err="1"/>
              <a:t>зручно</a:t>
            </a:r>
            <a:r>
              <a:rPr lang="ru-RU" sz="2000" dirty="0"/>
              <a:t>, коли у вас </a:t>
            </a:r>
            <a:r>
              <a:rPr lang="ru-RU" sz="2000" dirty="0" err="1"/>
              <a:t>кілька</a:t>
            </a:r>
            <a:r>
              <a:rPr lang="ru-RU" sz="2000" dirty="0"/>
              <a:t> </a:t>
            </a:r>
            <a:r>
              <a:rPr lang="ru-RU" sz="2000" dirty="0" err="1"/>
              <a:t>роликів</a:t>
            </a:r>
            <a:r>
              <a:rPr lang="ru-RU" sz="2000" dirty="0"/>
              <a:t> на одну тему.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/>
              <a:t>IGTV </a:t>
            </a:r>
            <a:r>
              <a:rPr lang="ru-RU" sz="2000" dirty="0" err="1"/>
              <a:t>підтримує</a:t>
            </a:r>
            <a:r>
              <a:rPr lang="ru-RU" sz="2000" dirty="0"/>
              <a:t> </a:t>
            </a:r>
            <a:r>
              <a:rPr lang="ru-RU" sz="2000" dirty="0" err="1"/>
              <a:t>горизонтальні</a:t>
            </a:r>
            <a:r>
              <a:rPr lang="ru-RU" sz="2000" dirty="0"/>
              <a:t> </a:t>
            </a:r>
            <a:r>
              <a:rPr lang="ru-RU" sz="2000" dirty="0" err="1"/>
              <a:t>відео</a:t>
            </a:r>
            <a:r>
              <a:rPr lang="ru-RU" sz="2000" dirty="0"/>
              <a:t> -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розгорнути</a:t>
            </a:r>
            <a:r>
              <a:rPr lang="ru-RU" sz="2000" dirty="0"/>
              <a:t> телефон горизонтально і </a:t>
            </a:r>
            <a:r>
              <a:rPr lang="ru-RU" sz="2000" dirty="0" err="1"/>
              <a:t>дивитися</a:t>
            </a:r>
            <a:r>
              <a:rPr lang="ru-RU" sz="2000" dirty="0"/>
              <a:t> на </a:t>
            </a:r>
            <a:r>
              <a:rPr lang="ru-RU" sz="2000" dirty="0" err="1"/>
              <a:t>повний</a:t>
            </a:r>
            <a:r>
              <a:rPr lang="ru-RU" sz="2000" dirty="0"/>
              <a:t> </a:t>
            </a:r>
            <a:r>
              <a:rPr lang="ru-RU" sz="2000" dirty="0" err="1"/>
              <a:t>екран</a:t>
            </a:r>
            <a:r>
              <a:rPr lang="ru-RU" sz="2000" dirty="0"/>
              <a:t>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000" dirty="0"/>
              <a:t>А </a:t>
            </a:r>
            <a:r>
              <a:rPr lang="ru-RU" sz="2000" dirty="0" err="1"/>
              <a:t>ще</a:t>
            </a:r>
            <a:r>
              <a:rPr lang="ru-RU" sz="2000" dirty="0"/>
              <a:t> тут доступна </a:t>
            </a:r>
            <a:r>
              <a:rPr lang="ru-RU" sz="2000" dirty="0" err="1"/>
              <a:t>перемотування</a:t>
            </a:r>
            <a:r>
              <a:rPr lang="ru-RU" sz="2000" dirty="0"/>
              <a:t>.</a:t>
            </a:r>
          </a:p>
        </p:txBody>
      </p:sp>
      <p:pic>
        <p:nvPicPr>
          <p:cNvPr id="11266" name="Picture 2" descr="Instagram: How to Make IGTV Work for B2B Brands - Ubermetrics Technologies">
            <a:extLst>
              <a:ext uri="{FF2B5EF4-FFF2-40B4-BE49-F238E27FC236}">
                <a16:creationId xmlns:a16="http://schemas.microsoft.com/office/drawing/2014/main" id="{07945109-7174-410D-A36D-9C10AB19A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3" r="2870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6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16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80FE6-C339-4A94-ACA6-5D4EF79EC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ru-RU" sz="3900">
                <a:solidFill>
                  <a:srgbClr val="FFFFFF"/>
                </a:solidFill>
              </a:rPr>
              <a:t>Що потрібно писати в контент-плані для Інстаграм</a:t>
            </a:r>
          </a:p>
        </p:txBody>
      </p:sp>
      <p:pic>
        <p:nvPicPr>
          <p:cNvPr id="12290" name="Picture 2" descr="Готовий контент-план на місяць: щоденний календар контенту для сайту та  соцмереж">
            <a:extLst>
              <a:ext uri="{FF2B5EF4-FFF2-40B4-BE49-F238E27FC236}">
                <a16:creationId xmlns:a16="http://schemas.microsoft.com/office/drawing/2014/main" id="{B0453361-FE58-449A-9539-4B90DA196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" r="8" b="19026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1C2A9E-739D-4F96-AB6F-24C403BED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ru-RU" b="1" i="1">
                <a:solidFill>
                  <a:srgbClr val="FFFFFF"/>
                </a:solidFill>
              </a:rPr>
              <a:t>ОБОВ'ЯЗКОВО:</a:t>
            </a:r>
          </a:p>
          <a:p>
            <a:r>
              <a:rPr lang="ru-RU">
                <a:solidFill>
                  <a:srgbClr val="FFFFFF"/>
                </a:solidFill>
              </a:rPr>
              <a:t>Тип контенту і / або рубрика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FFFFFF"/>
                </a:solidFill>
              </a:rPr>
              <a:t>Дата виходу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FFFFFF"/>
                </a:solidFill>
              </a:rPr>
              <a:t>Формат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FFFFFF"/>
                </a:solidFill>
              </a:rPr>
              <a:t>Тема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FFFFFF"/>
                </a:solidFill>
              </a:rPr>
              <a:t>Готовність тексту та ілюстрацій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>
                <a:solidFill>
                  <a:srgbClr val="FFFFFF"/>
                </a:solidFill>
              </a:rPr>
              <a:t>Статус (затверджено на вихід / не затверджене)</a:t>
            </a:r>
          </a:p>
        </p:txBody>
      </p:sp>
    </p:spTree>
    <p:extLst>
      <p:ext uri="{BB962C8B-B14F-4D97-AF65-F5344CB8AC3E}">
        <p14:creationId xmlns:p14="http://schemas.microsoft.com/office/powerpoint/2010/main" val="4030913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В Instagram тестируют новый дизайн профилей пользователей">
            <a:extLst>
              <a:ext uri="{FF2B5EF4-FFF2-40B4-BE49-F238E27FC236}">
                <a16:creationId xmlns:a16="http://schemas.microsoft.com/office/drawing/2014/main" id="{12A5E344-7967-4270-8542-13E682D6D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7" r="9091" b="890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47209-2CD1-49DE-918E-CE63418EA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824484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опціонально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E55A50-673A-4C8B-8E51-64B12236C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740724"/>
            <a:ext cx="6066816" cy="511726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Тема - </a:t>
            </a:r>
            <a:r>
              <a:rPr lang="ru-RU" sz="2000" dirty="0" err="1">
                <a:solidFill>
                  <a:srgbClr val="000000"/>
                </a:solidFill>
              </a:rPr>
              <a:t>це</a:t>
            </a:r>
            <a:r>
              <a:rPr lang="ru-RU" sz="2000" dirty="0">
                <a:solidFill>
                  <a:srgbClr val="000000"/>
                </a:solidFill>
              </a:rPr>
              <a:t> початок </a:t>
            </a:r>
            <a:r>
              <a:rPr lang="ru-RU" sz="2000" dirty="0" err="1">
                <a:solidFill>
                  <a:srgbClr val="000000"/>
                </a:solidFill>
              </a:rPr>
              <a:t>публікації</a:t>
            </a:r>
            <a:r>
              <a:rPr lang="ru-RU" sz="2000" dirty="0">
                <a:solidFill>
                  <a:srgbClr val="000000"/>
                </a:solidFill>
              </a:rPr>
              <a:t>. У </a:t>
            </a:r>
            <a:r>
              <a:rPr lang="ru-RU" sz="2000" dirty="0" err="1">
                <a:solidFill>
                  <a:srgbClr val="000000"/>
                </a:solidFill>
              </a:rPr>
              <a:t>постів</a:t>
            </a:r>
            <a:r>
              <a:rPr lang="ru-RU" sz="2000" dirty="0">
                <a:solidFill>
                  <a:srgbClr val="000000"/>
                </a:solidFill>
              </a:rPr>
              <a:t> у </a:t>
            </a:r>
            <a:r>
              <a:rPr lang="ru-RU" sz="2000" dirty="0" err="1">
                <a:solidFill>
                  <a:srgbClr val="000000"/>
                </a:solidFill>
              </a:rPr>
              <a:t>стрічці</a:t>
            </a:r>
            <a:r>
              <a:rPr lang="ru-RU" sz="2000" dirty="0">
                <a:solidFill>
                  <a:srgbClr val="000000"/>
                </a:solidFill>
              </a:rPr>
              <a:t> видно </a:t>
            </a:r>
            <a:r>
              <a:rPr lang="ru-RU" sz="2000" dirty="0" err="1">
                <a:solidFill>
                  <a:srgbClr val="000000"/>
                </a:solidFill>
              </a:rPr>
              <a:t>тільки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перші</a:t>
            </a:r>
            <a:r>
              <a:rPr lang="ru-RU" sz="2000" dirty="0">
                <a:solidFill>
                  <a:srgbClr val="000000"/>
                </a:solidFill>
              </a:rPr>
              <a:t> 70 </a:t>
            </a:r>
            <a:r>
              <a:rPr lang="ru-RU" sz="2000" dirty="0" err="1">
                <a:solidFill>
                  <a:srgbClr val="000000"/>
                </a:solidFill>
              </a:rPr>
              <a:t>знаків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разом з </a:t>
            </a:r>
            <a:r>
              <a:rPr lang="ru-RU" sz="2000" dirty="0" err="1">
                <a:solidFill>
                  <a:srgbClr val="000000"/>
                </a:solidFill>
              </a:rPr>
              <a:t>картинкою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повинні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зачепити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увагу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передплатника</a:t>
            </a:r>
            <a:r>
              <a:rPr lang="ru-RU" sz="2000" dirty="0">
                <a:solidFill>
                  <a:srgbClr val="000000"/>
                </a:solidFill>
              </a:rPr>
              <a:t>. Так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заголовки </a:t>
            </a:r>
            <a:r>
              <a:rPr lang="ru-RU" sz="2000" dirty="0" err="1">
                <a:solidFill>
                  <a:srgbClr val="000000"/>
                </a:solidFill>
              </a:rPr>
              <a:t>краще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продумувати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заздалегідь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бачити</a:t>
            </a:r>
            <a:r>
              <a:rPr lang="ru-RU" sz="2000" dirty="0">
                <a:solidFill>
                  <a:srgbClr val="000000"/>
                </a:solidFill>
              </a:rPr>
              <a:t>, як вони </a:t>
            </a:r>
            <a:r>
              <a:rPr lang="ru-RU" sz="2000" dirty="0" err="1">
                <a:solidFill>
                  <a:srgbClr val="000000"/>
                </a:solidFill>
              </a:rPr>
              <a:t>виглядають</a:t>
            </a:r>
            <a:r>
              <a:rPr lang="ru-RU" sz="2000" dirty="0">
                <a:solidFill>
                  <a:srgbClr val="000000"/>
                </a:solidFill>
              </a:rPr>
              <a:t> разом.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Очікування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публікації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чого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хочете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домогтися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створити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інтерес</a:t>
            </a:r>
            <a:r>
              <a:rPr lang="ru-RU" sz="2000" dirty="0">
                <a:solidFill>
                  <a:srgbClr val="000000"/>
                </a:solidFill>
              </a:rPr>
              <a:t> до нового продукту у конкретного сегмента </a:t>
            </a:r>
            <a:r>
              <a:rPr lang="ru-RU" sz="2000" dirty="0" err="1">
                <a:solidFill>
                  <a:srgbClr val="000000"/>
                </a:solidFill>
              </a:rPr>
              <a:t>цільової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аудиторії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Показники</a:t>
            </a:r>
            <a:r>
              <a:rPr lang="ru-RU" sz="2000" dirty="0">
                <a:solidFill>
                  <a:srgbClr val="000000"/>
                </a:solidFill>
              </a:rPr>
              <a:t> - лайки, </a:t>
            </a:r>
            <a:r>
              <a:rPr lang="ru-RU" sz="2000" dirty="0" err="1">
                <a:solidFill>
                  <a:srgbClr val="000000"/>
                </a:solidFill>
              </a:rPr>
              <a:t>коментарі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репости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користуєтеся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якимось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сервісом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автопостінга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результати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можна</a:t>
            </a:r>
            <a:r>
              <a:rPr lang="ru-RU" sz="2000" dirty="0">
                <a:solidFill>
                  <a:srgbClr val="000000"/>
                </a:solidFill>
              </a:rPr>
              <a:t> буде </a:t>
            </a:r>
            <a:r>
              <a:rPr lang="ru-RU" sz="2000" dirty="0" err="1">
                <a:solidFill>
                  <a:srgbClr val="000000"/>
                </a:solidFill>
              </a:rPr>
              <a:t>подивитися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ньому</a:t>
            </a:r>
            <a:r>
              <a:rPr lang="ru-RU" sz="2000" dirty="0">
                <a:solidFill>
                  <a:srgbClr val="000000"/>
                </a:solidFill>
              </a:rPr>
              <a:t>. Але буде </a:t>
            </a:r>
            <a:r>
              <a:rPr lang="ru-RU" sz="2000" dirty="0" err="1">
                <a:solidFill>
                  <a:srgbClr val="000000"/>
                </a:solidFill>
              </a:rPr>
              <a:t>зручно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докласти</a:t>
            </a:r>
            <a:r>
              <a:rPr lang="ru-RU" sz="2000" dirty="0">
                <a:solidFill>
                  <a:srgbClr val="000000"/>
                </a:solidFill>
              </a:rPr>
              <a:t> план до </a:t>
            </a:r>
            <a:r>
              <a:rPr lang="ru-RU" sz="2000" dirty="0" err="1">
                <a:solidFill>
                  <a:srgbClr val="000000"/>
                </a:solidFill>
              </a:rPr>
              <a:t>звіту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щоб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інші</a:t>
            </a:r>
            <a:r>
              <a:rPr lang="ru-RU" sz="2000" dirty="0">
                <a:solidFill>
                  <a:srgbClr val="000000"/>
                </a:solidFill>
              </a:rPr>
              <a:t> члени </a:t>
            </a:r>
            <a:r>
              <a:rPr lang="ru-RU" sz="2000" dirty="0" err="1">
                <a:solidFill>
                  <a:srgbClr val="000000"/>
                </a:solidFill>
              </a:rPr>
              <a:t>команди</a:t>
            </a:r>
            <a:r>
              <a:rPr lang="ru-RU" sz="2000" dirty="0">
                <a:solidFill>
                  <a:srgbClr val="000000"/>
                </a:solidFill>
              </a:rPr>
              <a:t> могли </a:t>
            </a:r>
            <a:r>
              <a:rPr lang="ru-RU" sz="2000" dirty="0" err="1">
                <a:solidFill>
                  <a:srgbClr val="000000"/>
                </a:solidFill>
              </a:rPr>
              <a:t>побачити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результати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які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залазячи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сторонній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сервіс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ru-RU" sz="2000" dirty="0" err="1">
                <a:solidFill>
                  <a:srgbClr val="000000"/>
                </a:solidFill>
              </a:rPr>
              <a:t>Посилання</a:t>
            </a:r>
            <a:r>
              <a:rPr lang="ru-RU" sz="2000" dirty="0">
                <a:solidFill>
                  <a:srgbClr val="000000"/>
                </a:solidFill>
              </a:rPr>
              <a:t> на </a:t>
            </a:r>
            <a:r>
              <a:rPr lang="ru-RU" sz="2000" dirty="0" err="1">
                <a:solidFill>
                  <a:srgbClr val="000000"/>
                </a:solidFill>
              </a:rPr>
              <a:t>матеріали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якщо</a:t>
            </a:r>
            <a:r>
              <a:rPr lang="ru-RU" sz="2000" dirty="0">
                <a:solidFill>
                  <a:srgbClr val="000000"/>
                </a:solidFill>
              </a:rPr>
              <a:t> вони </a:t>
            </a:r>
            <a:r>
              <a:rPr lang="ru-RU" sz="2000" dirty="0" err="1">
                <a:solidFill>
                  <a:srgbClr val="000000"/>
                </a:solidFill>
              </a:rPr>
              <a:t>зберігаються</a:t>
            </a:r>
            <a:r>
              <a:rPr lang="ru-RU" sz="2000" dirty="0">
                <a:solidFill>
                  <a:srgbClr val="000000"/>
                </a:solidFill>
              </a:rPr>
              <a:t> в </a:t>
            </a:r>
            <a:r>
              <a:rPr lang="ru-RU" sz="2000" dirty="0" err="1">
                <a:solidFill>
                  <a:srgbClr val="000000"/>
                </a:solidFill>
              </a:rPr>
              <a:t>онлайні</a:t>
            </a:r>
            <a:r>
              <a:rPr lang="ru-RU" sz="2000" dirty="0">
                <a:solidFill>
                  <a:srgbClr val="000000"/>
                </a:solidFill>
              </a:rPr>
              <a:t> - </a:t>
            </a:r>
            <a:r>
              <a:rPr lang="ru-RU" sz="2000" dirty="0" err="1">
                <a:solidFill>
                  <a:srgbClr val="000000"/>
                </a:solidFill>
              </a:rPr>
              <a:t>зручно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щоб</a:t>
            </a:r>
            <a:r>
              <a:rPr lang="ru-RU" sz="2000" dirty="0">
                <a:solidFill>
                  <a:srgbClr val="000000"/>
                </a:solidFill>
              </a:rPr>
              <a:t> не </a:t>
            </a:r>
            <a:r>
              <a:rPr lang="ru-RU" sz="2000" dirty="0" err="1">
                <a:solidFill>
                  <a:srgbClr val="000000"/>
                </a:solidFill>
              </a:rPr>
              <a:t>шукати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потрібні</a:t>
            </a:r>
            <a:r>
              <a:rPr lang="ru-RU" sz="2000" dirty="0">
                <a:solidFill>
                  <a:srgbClr val="000000"/>
                </a:solidFill>
              </a:rPr>
              <a:t> картинки і </a:t>
            </a:r>
            <a:r>
              <a:rPr lang="ru-RU" sz="2000" dirty="0" err="1">
                <a:solidFill>
                  <a:srgbClr val="000000"/>
                </a:solidFill>
              </a:rPr>
              <a:t>чернетки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269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27A0B-4246-4DC8-B202-84CC03136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</a:t>
            </a:r>
            <a:endParaRPr lang="ru-RU" dirty="0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2B21BE77-89FB-4EFB-85DC-7B111E43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76" y="1922272"/>
            <a:ext cx="11244764" cy="47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19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2A6A94D0-2BF4-453C-8034-7742BE49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8">
            <a:extLst>
              <a:ext uri="{FF2B5EF4-FFF2-40B4-BE49-F238E27FC236}">
                <a16:creationId xmlns:a16="http://schemas.microsoft.com/office/drawing/2014/main" id="{8A115BBF-8011-4E68-A9C9-48D0792E7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0">
            <a:extLst>
              <a:ext uri="{FF2B5EF4-FFF2-40B4-BE49-F238E27FC236}">
                <a16:creationId xmlns:a16="http://schemas.microsoft.com/office/drawing/2014/main" id="{8D98EE46-797C-45B8-8337-491B94E0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264C8-5974-431F-97C7-81797A01B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640080"/>
            <a:ext cx="4019429" cy="33393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Далі буде…;)</a:t>
            </a:r>
          </a:p>
        </p:txBody>
      </p:sp>
      <p:cxnSp>
        <p:nvCxnSpPr>
          <p:cNvPr id="20" name="Straight Connector 12">
            <a:extLst>
              <a:ext uri="{FF2B5EF4-FFF2-40B4-BE49-F238E27FC236}">
                <a16:creationId xmlns:a16="http://schemas.microsoft.com/office/drawing/2014/main" id="{4E4CA735-62CB-4665-AA7D-4A259E3F7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9130" y="4156010"/>
            <a:ext cx="356616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4">
            <a:extLst>
              <a:ext uri="{FF2B5EF4-FFF2-40B4-BE49-F238E27FC236}">
                <a16:creationId xmlns:a16="http://schemas.microsoft.com/office/drawing/2014/main" id="{619704C7-B579-43B7-89ED-555E6619A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396" y="0"/>
            <a:ext cx="6909991" cy="6858000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65000" sy="6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52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14494-8045-4138-842F-886BFD1C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ru-RU" sz="4300"/>
              <a:t>Як </a:t>
            </a:r>
            <a:r>
              <a:rPr lang="ru-RU" sz="4300" err="1"/>
              <a:t>скласти</a:t>
            </a:r>
            <a:r>
              <a:rPr lang="ru-RU" sz="4300"/>
              <a:t> контент план для </a:t>
            </a:r>
            <a:r>
              <a:rPr lang="ru-RU" sz="4300" err="1"/>
              <a:t>соціальних</a:t>
            </a:r>
            <a:r>
              <a:rPr lang="ru-RU" sz="4300"/>
              <a:t> мереж, </a:t>
            </a:r>
            <a:r>
              <a:rPr lang="ru-RU" sz="4300" err="1"/>
              <a:t>який</a:t>
            </a:r>
            <a:r>
              <a:rPr lang="ru-RU" sz="4300"/>
              <a:t> </a:t>
            </a:r>
            <a:r>
              <a:rPr lang="ru-RU" sz="4300" err="1"/>
              <a:t>продає</a:t>
            </a:r>
            <a:r>
              <a:rPr lang="ru-RU" sz="4300"/>
              <a:t>?</a:t>
            </a:r>
          </a:p>
        </p:txBody>
      </p:sp>
      <p:pic>
        <p:nvPicPr>
          <p:cNvPr id="1026" name="Picture 2" descr="Контент-план для инстаграм: зачем нужен, его виды и как составить  контент-план для Instagram">
            <a:extLst>
              <a:ext uri="{FF2B5EF4-FFF2-40B4-BE49-F238E27FC236}">
                <a16:creationId xmlns:a16="http://schemas.microsoft.com/office/drawing/2014/main" id="{73F6307F-017E-4DF1-9E16-DD8E0794FB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r="11986" b="2"/>
          <a:stretch/>
        </p:blipFill>
        <p:spPr bwMode="auto">
          <a:xfrm>
            <a:off x="1024128" y="2386051"/>
            <a:ext cx="3149870" cy="344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04C41D5-C31D-4BC0-B0E2-40A7346A6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733" y="2860508"/>
            <a:ext cx="7013787" cy="3448851"/>
          </a:xfrm>
        </p:spPr>
        <p:txBody>
          <a:bodyPr>
            <a:normAutofit/>
          </a:bodyPr>
          <a:lstStyle/>
          <a:p>
            <a:pPr algn="just"/>
            <a:r>
              <a:rPr lang="ru-RU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Контент-план</a:t>
            </a:r>
            <a:r>
              <a:rPr lang="ru-RU" b="0" i="0" dirty="0">
                <a:effectLst/>
                <a:latin typeface="arial" panose="020B0604020202020204" pitchFamily="34" charset="0"/>
              </a:rPr>
              <a:t> —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це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b="1" i="0" dirty="0">
                <a:effectLst/>
                <a:latin typeface="arial" panose="020B0604020202020204" pitchFamily="34" charset="0"/>
              </a:rPr>
              <a:t>план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публікацій</a:t>
            </a:r>
            <a:r>
              <a:rPr lang="ru-RU" b="0" i="0" dirty="0"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соціальних</a:t>
            </a:r>
            <a:r>
              <a:rPr lang="ru-RU" b="0" i="0" dirty="0">
                <a:effectLst/>
                <a:latin typeface="arial" panose="020B0604020202020204" pitchFamily="34" charset="0"/>
              </a:rPr>
              <a:t> мережах на 1-2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тижні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наперед. Часто за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щоденними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постами ми не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бачимо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загальної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картини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всіх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публікацій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нашої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сторінки</a:t>
            </a:r>
            <a:r>
              <a:rPr lang="ru-RU" b="0" i="0" dirty="0">
                <a:effectLst/>
                <a:latin typeface="arial" panose="020B0604020202020204" pitchFamily="34" charset="0"/>
              </a:rPr>
              <a:t>.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Контен</a:t>
            </a:r>
            <a:r>
              <a:rPr lang="ru-RU" b="0" i="0" dirty="0">
                <a:effectLst/>
                <a:latin typeface="arial" panose="020B0604020202020204" pitchFamily="34" charset="0"/>
              </a:rPr>
              <a:t>-</a:t>
            </a:r>
            <a:r>
              <a:rPr lang="ru-RU" b="1" i="0" dirty="0">
                <a:effectLst/>
                <a:latin typeface="arial" panose="020B0604020202020204" pitchFamily="34" charset="0"/>
              </a:rPr>
              <a:t>план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дозволяє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розподілити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всі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види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дописів</a:t>
            </a:r>
            <a:r>
              <a:rPr lang="ru-RU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рівномірно</a:t>
            </a:r>
            <a:r>
              <a:rPr lang="ru-RU" b="0" i="0" dirty="0">
                <a:effectLst/>
                <a:latin typeface="arial" panose="020B0604020202020204" pitchFamily="34" charset="0"/>
              </a:rPr>
              <a:t> у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часі</a:t>
            </a:r>
            <a:r>
              <a:rPr lang="ru-RU" b="0" i="0" dirty="0">
                <a:effectLst/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23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к составить контент-план для сайта и социальных сообществ?">
            <a:extLst>
              <a:ext uri="{FF2B5EF4-FFF2-40B4-BE49-F238E27FC236}">
                <a16:creationId xmlns:a16="http://schemas.microsoft.com/office/drawing/2014/main" id="{4D2300C2-DC51-4924-9BC2-EB439D2EA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1" r="10708" b="177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8EC73-B29D-4A25-A339-FEA2C1B4F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330960"/>
            <a:ext cx="6066816" cy="497840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000000"/>
                </a:solidFill>
              </a:rPr>
              <a:t>Завдяки</a:t>
            </a:r>
            <a:r>
              <a:rPr lang="ru-RU" sz="2800" dirty="0">
                <a:solidFill>
                  <a:srgbClr val="000000"/>
                </a:solidFill>
              </a:rPr>
              <a:t> плану </a:t>
            </a:r>
            <a:r>
              <a:rPr lang="ru-RU" sz="2800" dirty="0" err="1">
                <a:solidFill>
                  <a:srgbClr val="000000"/>
                </a:solidFill>
              </a:rPr>
              <a:t>можна</a:t>
            </a:r>
            <a:r>
              <a:rPr lang="ru-RU" sz="2800" dirty="0">
                <a:solidFill>
                  <a:srgbClr val="00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rgbClr val="000000"/>
                </a:solidFill>
              </a:rPr>
              <a:t>залучити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нових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клієнтів</a:t>
            </a:r>
            <a:r>
              <a:rPr lang="ru-RU" sz="28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rgbClr val="000000"/>
                </a:solidFill>
              </a:rPr>
              <a:t>сформувати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цікаву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новинну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стрічку</a:t>
            </a:r>
            <a:r>
              <a:rPr lang="ru-RU" sz="28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rgbClr val="000000"/>
                </a:solidFill>
              </a:rPr>
              <a:t>проаналізувати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ефективність</a:t>
            </a:r>
            <a:r>
              <a:rPr lang="ru-RU" sz="2800" dirty="0">
                <a:solidFill>
                  <a:srgbClr val="000000"/>
                </a:solidFill>
              </a:rPr>
              <a:t> контенту;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err="1">
                <a:solidFill>
                  <a:srgbClr val="000000"/>
                </a:solidFill>
              </a:rPr>
              <a:t>створити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позитивний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імідж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компанії</a:t>
            </a:r>
            <a:r>
              <a:rPr lang="ru-RU" sz="28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rgbClr val="000000"/>
                </a:solidFill>
              </a:rPr>
              <a:t>активно </a:t>
            </a:r>
            <a:r>
              <a:rPr lang="ru-RU" sz="2800" dirty="0" err="1">
                <a:solidFill>
                  <a:srgbClr val="000000"/>
                </a:solidFill>
              </a:rPr>
              <a:t>спілкуватися</a:t>
            </a:r>
            <a:r>
              <a:rPr lang="ru-RU" sz="2800" dirty="0">
                <a:solidFill>
                  <a:srgbClr val="000000"/>
                </a:solidFill>
              </a:rPr>
              <a:t> з </a:t>
            </a:r>
            <a:r>
              <a:rPr lang="ru-RU" sz="2800" dirty="0" err="1">
                <a:solidFill>
                  <a:srgbClr val="000000"/>
                </a:solidFill>
              </a:rPr>
              <a:t>аудиторією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251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составить контент план для инстаграм – Блог Instaplus.me">
            <a:extLst>
              <a:ext uri="{FF2B5EF4-FFF2-40B4-BE49-F238E27FC236}">
                <a16:creationId xmlns:a16="http://schemas.microsoft.com/office/drawing/2014/main" id="{FC7DF79F-C098-4F67-B3B8-25504F9E73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9" r="1" b="2325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60DEEA-D2C8-489B-A1B0-B80AF7B9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баланс контенту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C2903F-98A9-44A3-BB71-31B0291A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6" cy="4023360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Коли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робите контент «на ходу», легко </a:t>
            </a:r>
            <a:r>
              <a:rPr lang="ru-RU" sz="2000" dirty="0" err="1">
                <a:solidFill>
                  <a:srgbClr val="000000"/>
                </a:solidFill>
              </a:rPr>
              <a:t>скотитися</a:t>
            </a:r>
            <a:r>
              <a:rPr lang="ru-RU" sz="2000" dirty="0">
                <a:solidFill>
                  <a:srgbClr val="000000"/>
                </a:solidFill>
              </a:rPr>
              <a:t> в один вид </a:t>
            </a:r>
            <a:r>
              <a:rPr lang="ru-RU" sz="2000" dirty="0" err="1">
                <a:solidFill>
                  <a:srgbClr val="000000"/>
                </a:solidFill>
              </a:rPr>
              <a:t>постів</a:t>
            </a:r>
            <a:r>
              <a:rPr lang="ru-RU" sz="2000" dirty="0">
                <a:solidFill>
                  <a:srgbClr val="000000"/>
                </a:solidFill>
              </a:rPr>
              <a:t>. </a:t>
            </a:r>
            <a:r>
              <a:rPr lang="ru-RU" sz="2000" dirty="0" err="1">
                <a:solidFill>
                  <a:srgbClr val="000000"/>
                </a:solidFill>
              </a:rPr>
              <a:t>Наприклад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постійно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постити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фотографії</a:t>
            </a:r>
            <a:r>
              <a:rPr lang="ru-RU" sz="2000" dirty="0">
                <a:solidFill>
                  <a:srgbClr val="000000"/>
                </a:solidFill>
              </a:rPr>
              <a:t> з </a:t>
            </a:r>
            <a:r>
              <a:rPr lang="ru-RU" sz="2000" dirty="0" err="1">
                <a:solidFill>
                  <a:srgbClr val="000000"/>
                </a:solidFill>
              </a:rPr>
              <a:t>виробництва</a:t>
            </a:r>
            <a:r>
              <a:rPr lang="ru-RU" sz="2000" dirty="0">
                <a:solidFill>
                  <a:srgbClr val="000000"/>
                </a:solidFill>
              </a:rPr>
              <a:t>, просто тому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у вас </a:t>
            </a:r>
            <a:r>
              <a:rPr lang="ru-RU" sz="2000" dirty="0" err="1">
                <a:solidFill>
                  <a:srgbClr val="000000"/>
                </a:solidFill>
              </a:rPr>
              <a:t>лежить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ціла</a:t>
            </a:r>
            <a:r>
              <a:rPr lang="ru-RU" sz="2000" dirty="0">
                <a:solidFill>
                  <a:srgbClr val="000000"/>
                </a:solidFill>
              </a:rPr>
              <a:t> пачка і </a:t>
            </a:r>
            <a:r>
              <a:rPr lang="ru-RU" sz="2000" dirty="0" err="1">
                <a:solidFill>
                  <a:srgbClr val="000000"/>
                </a:solidFill>
              </a:rPr>
              <a:t>лінь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придумувати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щось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ще</a:t>
            </a:r>
            <a:r>
              <a:rPr lang="ru-RU" sz="2000" dirty="0">
                <a:solidFill>
                  <a:srgbClr val="000000"/>
                </a:solidFill>
              </a:rPr>
              <a:t>. П</a:t>
            </a:r>
            <a:r>
              <a:rPr lang="uk-UA" sz="2000" dirty="0" err="1">
                <a:solidFill>
                  <a:srgbClr val="000000"/>
                </a:solidFill>
              </a:rPr>
              <a:t>ідписники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від</a:t>
            </a:r>
            <a:r>
              <a:rPr lang="ru-RU" sz="2000" dirty="0">
                <a:solidFill>
                  <a:srgbClr val="000000"/>
                </a:solidFill>
              </a:rPr>
              <a:t> такого </a:t>
            </a:r>
            <a:r>
              <a:rPr lang="ru-RU" sz="2000" dirty="0" err="1">
                <a:solidFill>
                  <a:srgbClr val="000000"/>
                </a:solidFill>
              </a:rPr>
              <a:t>швидко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втомляться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000000"/>
              </a:solidFill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</a:rPr>
              <a:t>З контент-планом для </a:t>
            </a:r>
            <a:r>
              <a:rPr lang="ru-RU" sz="2000" dirty="0" err="1">
                <a:solidFill>
                  <a:srgbClr val="000000"/>
                </a:solidFill>
              </a:rPr>
              <a:t>Інстаграм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заздалегідь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розпишете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усі</a:t>
            </a:r>
            <a:r>
              <a:rPr lang="ru-RU" sz="2000" dirty="0">
                <a:solidFill>
                  <a:srgbClr val="000000"/>
                </a:solidFill>
              </a:rPr>
              <a:t> теми по виду контенту - </a:t>
            </a:r>
            <a:r>
              <a:rPr lang="ru-RU" sz="2000" dirty="0" err="1">
                <a:solidFill>
                  <a:srgbClr val="000000"/>
                </a:solidFill>
              </a:rPr>
              <a:t>розважальний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що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продає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ru-RU" sz="2000" dirty="0" err="1">
                <a:solidFill>
                  <a:srgbClr val="000000"/>
                </a:solidFill>
              </a:rPr>
              <a:t>інформаційний</a:t>
            </a:r>
            <a:r>
              <a:rPr lang="ru-RU" sz="2000" dirty="0">
                <a:solidFill>
                  <a:srgbClr val="000000"/>
                </a:solidFill>
              </a:rPr>
              <a:t> і так </a:t>
            </a:r>
            <a:r>
              <a:rPr lang="ru-RU" sz="2000" dirty="0" err="1">
                <a:solidFill>
                  <a:srgbClr val="000000"/>
                </a:solidFill>
              </a:rPr>
              <a:t>далі</a:t>
            </a:r>
            <a:r>
              <a:rPr lang="ru-RU" sz="2000" dirty="0">
                <a:solidFill>
                  <a:srgbClr val="000000"/>
                </a:solidFill>
              </a:rPr>
              <a:t>. І </a:t>
            </a:r>
            <a:r>
              <a:rPr lang="ru-RU" sz="2000" dirty="0" err="1">
                <a:solidFill>
                  <a:srgbClr val="000000"/>
                </a:solidFill>
              </a:rPr>
              <a:t>відразу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побачите</a:t>
            </a:r>
            <a:r>
              <a:rPr lang="ru-RU" sz="2000" dirty="0">
                <a:solidFill>
                  <a:srgbClr val="000000"/>
                </a:solidFill>
              </a:rPr>
              <a:t>, в </a:t>
            </a:r>
            <a:r>
              <a:rPr lang="ru-RU" sz="2000" dirty="0" err="1">
                <a:solidFill>
                  <a:srgbClr val="000000"/>
                </a:solidFill>
              </a:rPr>
              <a:t>який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бік</a:t>
            </a:r>
            <a:r>
              <a:rPr lang="ru-RU" sz="2000" dirty="0">
                <a:solidFill>
                  <a:srgbClr val="000000"/>
                </a:solidFill>
              </a:rPr>
              <a:t> у вас </a:t>
            </a:r>
            <a:r>
              <a:rPr lang="ru-RU" sz="2000" dirty="0" err="1">
                <a:solidFill>
                  <a:srgbClr val="000000"/>
                </a:solidFill>
              </a:rPr>
              <a:t>перекіс</a:t>
            </a:r>
            <a:r>
              <a:rPr lang="ru-RU" sz="2000" dirty="0">
                <a:solidFill>
                  <a:srgbClr val="000000"/>
                </a:solidFill>
              </a:rPr>
              <a:t>, а </a:t>
            </a:r>
            <a:r>
              <a:rPr lang="ru-RU" sz="2000" dirty="0" err="1">
                <a:solidFill>
                  <a:srgbClr val="000000"/>
                </a:solidFill>
              </a:rPr>
              <a:t>чого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варто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додати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808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D186E6-7CE2-4E8E-8503-E966099C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uk-UA" dirty="0"/>
              <a:t>Види </a:t>
            </a:r>
            <a:r>
              <a:rPr lang="uk-UA" dirty="0" err="1"/>
              <a:t>конктенту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A9E500-8882-4CDB-8F5F-4B4D1BBDE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ru-RU" dirty="0" err="1"/>
              <a:t>Згідно</a:t>
            </a:r>
            <a:r>
              <a:rPr lang="ru-RU" dirty="0"/>
              <a:t> Майклу </a:t>
            </a:r>
            <a:r>
              <a:rPr lang="ru-RU" dirty="0" err="1"/>
              <a:t>Стелзнеру</a:t>
            </a:r>
            <a:r>
              <a:rPr lang="ru-RU" dirty="0"/>
              <a:t>, автору книги «Контент-маркетинг»</a:t>
            </a:r>
          </a:p>
          <a:p>
            <a:endParaRPr lang="ru-RU" dirty="0"/>
          </a:p>
          <a:p>
            <a:r>
              <a:rPr lang="ru-RU" dirty="0"/>
              <a:t>40% -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залучає</a:t>
            </a:r>
            <a:r>
              <a:rPr lang="ru-RU" dirty="0"/>
              <a:t>, </a:t>
            </a:r>
            <a:r>
              <a:rPr lang="ru-RU" dirty="0" err="1"/>
              <a:t>розважальний</a:t>
            </a:r>
            <a:endParaRPr lang="ru-RU" dirty="0"/>
          </a:p>
          <a:p>
            <a:r>
              <a:rPr lang="ru-RU" dirty="0"/>
              <a:t>30% - </a:t>
            </a:r>
            <a:r>
              <a:rPr lang="ru-RU" dirty="0" err="1"/>
              <a:t>брендовий</a:t>
            </a:r>
            <a:r>
              <a:rPr lang="ru-RU" dirty="0"/>
              <a:t>, про </a:t>
            </a:r>
            <a:r>
              <a:rPr lang="ru-RU" dirty="0" err="1"/>
              <a:t>компанії</a:t>
            </a:r>
            <a:endParaRPr lang="ru-RU" dirty="0"/>
          </a:p>
          <a:p>
            <a:r>
              <a:rPr lang="ru-RU" dirty="0"/>
              <a:t>25% - </a:t>
            </a:r>
            <a:r>
              <a:rPr lang="ru-RU" dirty="0" err="1"/>
              <a:t>навчальний</a:t>
            </a:r>
            <a:r>
              <a:rPr lang="ru-RU" dirty="0"/>
              <a:t>, </a:t>
            </a:r>
            <a:r>
              <a:rPr lang="ru-RU" dirty="0" err="1"/>
              <a:t>інформаційний</a:t>
            </a:r>
            <a:endParaRPr lang="ru-RU" dirty="0"/>
          </a:p>
          <a:p>
            <a:r>
              <a:rPr lang="ru-RU" dirty="0"/>
              <a:t>5% - </a:t>
            </a:r>
            <a:r>
              <a:rPr lang="ru-RU" dirty="0" err="1"/>
              <a:t>рекламний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продає</a:t>
            </a:r>
            <a:endParaRPr lang="ru-RU" dirty="0"/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BF95746B-1B57-40D9-A6C4-8EDCAF159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37" r="44503"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6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32DC26D-8B9B-4CC1-B3CC-D3EA0FB1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Информационный контент: разновидности, каналы распространения, роль в  продвижении">
            <a:extLst>
              <a:ext uri="{FF2B5EF4-FFF2-40B4-BE49-F238E27FC236}">
                <a16:creationId xmlns:a16="http://schemas.microsoft.com/office/drawing/2014/main" id="{097CD380-5D70-4E80-9EA4-EF6B8344CD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" r="-1" b="14077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21468-7C15-412B-87D7-44419A27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684437" cy="5571066"/>
          </a:xfrm>
        </p:spPr>
        <p:txBody>
          <a:bodyPr>
            <a:normAutofit/>
          </a:bodyPr>
          <a:lstStyle/>
          <a:p>
            <a:pPr algn="r"/>
            <a:r>
              <a:rPr lang="ru-RU" sz="3100" dirty="0" err="1"/>
              <a:t>інформаційний</a:t>
            </a:r>
            <a:r>
              <a:rPr lang="ru-RU" sz="3100" dirty="0"/>
              <a:t> контент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BB7ADC3-53A0-44F2-914A-78CADAF33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9645" y="1828800"/>
            <a:ext cx="0" cy="3200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3B740-0080-4D9E-90CC-36F453BE3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5684" y="101600"/>
            <a:ext cx="7091676" cy="6756400"/>
          </a:xfrm>
        </p:spPr>
        <p:txBody>
          <a:bodyPr anchor="ctr">
            <a:normAutofit/>
          </a:bodyPr>
          <a:lstStyle/>
          <a:p>
            <a:pPr algn="just"/>
            <a:r>
              <a:rPr lang="ru-RU" sz="2000" dirty="0" err="1"/>
              <a:t>Зазвичай</a:t>
            </a:r>
            <a:r>
              <a:rPr lang="ru-RU" sz="2000" dirty="0"/>
              <a:t>, перед </a:t>
            </a:r>
            <a:r>
              <a:rPr lang="ru-RU" sz="2000" dirty="0" err="1"/>
              <a:t>покупкою</a:t>
            </a:r>
            <a:r>
              <a:rPr lang="ru-RU" sz="2000" dirty="0"/>
              <a:t> люди </a:t>
            </a:r>
            <a:r>
              <a:rPr lang="ru-RU" sz="2000" dirty="0" err="1"/>
              <a:t>збирають</a:t>
            </a:r>
            <a:r>
              <a:rPr lang="ru-RU" sz="2000" dirty="0"/>
              <a:t> </a:t>
            </a:r>
            <a:r>
              <a:rPr lang="ru-RU" sz="2000" dirty="0" err="1"/>
              <a:t>інформацію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вибрати</a:t>
            </a:r>
            <a:r>
              <a:rPr lang="ru-RU" sz="2000" dirty="0"/>
              <a:t> мультиварку, </a:t>
            </a:r>
            <a:r>
              <a:rPr lang="ru-RU" sz="2000" dirty="0" err="1"/>
              <a:t>потрібно</a:t>
            </a:r>
            <a:r>
              <a:rPr lang="ru-RU" sz="2000" dirty="0"/>
              <a:t> знати, яка марка </a:t>
            </a:r>
            <a:r>
              <a:rPr lang="ru-RU" sz="2000" dirty="0" err="1"/>
              <a:t>більш</a:t>
            </a:r>
            <a:r>
              <a:rPr lang="ru-RU" sz="2000" dirty="0"/>
              <a:t> </a:t>
            </a:r>
            <a:r>
              <a:rPr lang="ru-RU" sz="2000" dirty="0" err="1"/>
              <a:t>надійна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потрібен</a:t>
            </a:r>
            <a:r>
              <a:rPr lang="ru-RU" sz="2000" dirty="0"/>
              <a:t> </a:t>
            </a:r>
            <a:r>
              <a:rPr lang="ru-RU" sz="2000" dirty="0" err="1"/>
              <a:t>обсяг</a:t>
            </a:r>
            <a:r>
              <a:rPr lang="ru-RU" sz="2000" dirty="0"/>
              <a:t> </a:t>
            </a:r>
            <a:r>
              <a:rPr lang="ru-RU" sz="2000" dirty="0" err="1"/>
              <a:t>чаші</a:t>
            </a:r>
            <a:r>
              <a:rPr lang="ru-RU" sz="2000" dirty="0"/>
              <a:t> для </a:t>
            </a:r>
            <a:r>
              <a:rPr lang="ru-RU" sz="2000" dirty="0" err="1"/>
              <a:t>сім'ї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готувати</a:t>
            </a:r>
            <a:r>
              <a:rPr lang="ru-RU" sz="2000" dirty="0"/>
              <a:t> в </a:t>
            </a:r>
            <a:r>
              <a:rPr lang="ru-RU" sz="2000" dirty="0" err="1"/>
              <a:t>мультиварці.Такі</a:t>
            </a:r>
            <a:r>
              <a:rPr lang="ru-RU" sz="2000" dirty="0"/>
              <a:t> </a:t>
            </a:r>
            <a:r>
              <a:rPr lang="ru-RU" sz="2000" dirty="0" err="1"/>
              <a:t>запити</a:t>
            </a:r>
            <a:r>
              <a:rPr lang="ru-RU" sz="2000" dirty="0"/>
              <a:t> </a:t>
            </a:r>
            <a:r>
              <a:rPr lang="ru-RU" sz="2000" dirty="0" err="1"/>
              <a:t>користувачів</a:t>
            </a:r>
            <a:r>
              <a:rPr lang="ru-RU" sz="2000" dirty="0"/>
              <a:t> в </a:t>
            </a:r>
            <a:r>
              <a:rPr lang="ru-RU" sz="2000" dirty="0" err="1"/>
              <a:t>інтернеті</a:t>
            </a:r>
            <a:r>
              <a:rPr lang="ru-RU" sz="2000" dirty="0"/>
              <a:t> </a:t>
            </a:r>
            <a:r>
              <a:rPr lang="ru-RU" sz="2000" dirty="0" err="1"/>
              <a:t>називаються</a:t>
            </a:r>
            <a:r>
              <a:rPr lang="ru-RU" sz="2000" dirty="0"/>
              <a:t> </a:t>
            </a:r>
            <a:r>
              <a:rPr lang="ru-RU" sz="2000" dirty="0" err="1"/>
              <a:t>інформаційними</a:t>
            </a:r>
            <a:r>
              <a:rPr lang="ru-RU" sz="2000" dirty="0"/>
              <a:t>. </a:t>
            </a:r>
          </a:p>
          <a:p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допомогти</a:t>
            </a:r>
            <a:r>
              <a:rPr lang="ru-RU" sz="2000" dirty="0"/>
              <a:t> </a:t>
            </a:r>
            <a:r>
              <a:rPr lang="ru-RU" sz="2000" dirty="0" err="1"/>
              <a:t>знайти</a:t>
            </a:r>
            <a:r>
              <a:rPr lang="ru-RU" sz="2000" dirty="0"/>
              <a:t> на них </a:t>
            </a:r>
            <a:r>
              <a:rPr lang="ru-RU" sz="2000" dirty="0" err="1"/>
              <a:t>відповіді</a:t>
            </a:r>
            <a:r>
              <a:rPr lang="ru-RU" sz="2000" dirty="0"/>
              <a:t>, </a:t>
            </a:r>
            <a:r>
              <a:rPr lang="ru-RU" sz="2000" dirty="0" err="1"/>
              <a:t>компанії</a:t>
            </a:r>
            <a:r>
              <a:rPr lang="ru-RU" sz="2000" dirty="0"/>
              <a:t> </a:t>
            </a:r>
            <a:r>
              <a:rPr lang="ru-RU" sz="2000" dirty="0" err="1"/>
              <a:t>публікують</a:t>
            </a:r>
            <a:r>
              <a:rPr lang="ru-RU" sz="20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how-to </a:t>
            </a:r>
            <a:r>
              <a:rPr lang="ru-RU" sz="2000" dirty="0" err="1"/>
              <a:t>статті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огляди;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рецензії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відповіді</a:t>
            </a:r>
            <a:r>
              <a:rPr lang="ru-RU" sz="2000" dirty="0"/>
              <a:t> на </a:t>
            </a:r>
            <a:r>
              <a:rPr lang="ru-RU" sz="2000" dirty="0" err="1"/>
              <a:t>часті</a:t>
            </a:r>
            <a:r>
              <a:rPr lang="ru-RU" sz="2000" dirty="0"/>
              <a:t> </a:t>
            </a:r>
            <a:r>
              <a:rPr lang="ru-RU" sz="2000" dirty="0" err="1"/>
              <a:t>питання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майстер-класи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чек-</a:t>
            </a:r>
            <a:r>
              <a:rPr lang="ru-RU" sz="2000" dirty="0" err="1"/>
              <a:t>листи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експерименти</a:t>
            </a:r>
            <a:r>
              <a:rPr lang="ru-RU" sz="20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/>
              <a:t>добірки</a:t>
            </a:r>
            <a:r>
              <a:rPr lang="ru-RU" sz="2000" dirty="0"/>
              <a:t> </a:t>
            </a:r>
            <a:r>
              <a:rPr lang="ru-RU" sz="2000" dirty="0" err="1"/>
              <a:t>корисних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і так </a:t>
            </a:r>
            <a:r>
              <a:rPr lang="ru-RU" sz="2000" dirty="0" err="1"/>
              <a:t>далі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37870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Виды социальных сигналов | Разновидность социальных сигналов | CityHost">
            <a:extLst>
              <a:ext uri="{FF2B5EF4-FFF2-40B4-BE49-F238E27FC236}">
                <a16:creationId xmlns:a16="http://schemas.microsoft.com/office/drawing/2014/main" id="{D11E1A6E-EC38-4CD9-A59F-F9C954A45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8" r="9091" b="1158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6EFBC7-E618-40A8-9BE8-BDBCD005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000000"/>
                </a:solidFill>
              </a:rPr>
              <a:t>продавальний контент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F81D05-9794-4FFD-8B6A-C68A1ADD6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6066816" cy="422452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</a:rPr>
              <a:t>На </a:t>
            </a:r>
            <a:r>
              <a:rPr lang="ru-RU" sz="2000" dirty="0" err="1">
                <a:solidFill>
                  <a:srgbClr val="000000"/>
                </a:solidFill>
              </a:rPr>
              <a:t>етапі</a:t>
            </a:r>
            <a:r>
              <a:rPr lang="ru-RU" sz="2000" dirty="0">
                <a:solidFill>
                  <a:srgbClr val="000000"/>
                </a:solidFill>
              </a:rPr>
              <a:t>, коли </a:t>
            </a:r>
            <a:r>
              <a:rPr lang="ru-RU" sz="2000" dirty="0" err="1">
                <a:solidFill>
                  <a:srgbClr val="000000"/>
                </a:solidFill>
              </a:rPr>
              <a:t>клієнт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вже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знає</a:t>
            </a:r>
            <a:r>
              <a:rPr lang="ru-RU" sz="2000" dirty="0">
                <a:solidFill>
                  <a:srgbClr val="000000"/>
                </a:solidFill>
              </a:rPr>
              <a:t> про </a:t>
            </a:r>
            <a:r>
              <a:rPr lang="ru-RU" sz="2000" dirty="0" err="1">
                <a:solidFill>
                  <a:srgbClr val="000000"/>
                </a:solidFill>
              </a:rPr>
              <a:t>компанію</a:t>
            </a:r>
            <a:r>
              <a:rPr lang="ru-RU" sz="2000" dirty="0">
                <a:solidFill>
                  <a:srgbClr val="000000"/>
                </a:solidFill>
              </a:rPr>
              <a:t> і </a:t>
            </a:r>
            <a:r>
              <a:rPr lang="ru-RU" sz="2000" dirty="0" err="1">
                <a:solidFill>
                  <a:srgbClr val="000000"/>
                </a:solidFill>
              </a:rPr>
              <a:t>готовий</a:t>
            </a:r>
            <a:r>
              <a:rPr lang="ru-RU" sz="2000" dirty="0">
                <a:solidFill>
                  <a:srgbClr val="000000"/>
                </a:solidFill>
              </a:rPr>
              <a:t> до покупки, </a:t>
            </a:r>
            <a:r>
              <a:rPr lang="ru-RU" sz="2000" dirty="0" err="1">
                <a:solidFill>
                  <a:srgbClr val="000000"/>
                </a:solidFill>
              </a:rPr>
              <a:t>він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шукає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конкретний</a:t>
            </a:r>
            <a:r>
              <a:rPr lang="ru-RU" sz="2000" dirty="0">
                <a:solidFill>
                  <a:srgbClr val="000000"/>
                </a:solidFill>
              </a:rPr>
              <a:t> продукт </a:t>
            </a:r>
            <a:r>
              <a:rPr lang="ru-RU" sz="2000" dirty="0" err="1">
                <a:solidFill>
                  <a:srgbClr val="000000"/>
                </a:solidFill>
              </a:rPr>
              <a:t>або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послугу</a:t>
            </a:r>
            <a:r>
              <a:rPr lang="ru-RU" sz="2000" dirty="0">
                <a:solidFill>
                  <a:srgbClr val="000000"/>
                </a:solidFill>
              </a:rPr>
              <a:t>. Зараз </a:t>
            </a:r>
            <a:r>
              <a:rPr lang="ru-RU" sz="2000" dirty="0" err="1">
                <a:solidFill>
                  <a:srgbClr val="000000"/>
                </a:solidFill>
              </a:rPr>
              <a:t>саме</a:t>
            </a:r>
            <a:r>
              <a:rPr lang="ru-RU" sz="2000" dirty="0">
                <a:solidFill>
                  <a:srgbClr val="000000"/>
                </a:solidFill>
              </a:rPr>
              <a:t> час </a:t>
            </a:r>
            <a:r>
              <a:rPr lang="ru-RU" sz="2000" dirty="0" err="1">
                <a:solidFill>
                  <a:srgbClr val="000000"/>
                </a:solidFill>
              </a:rPr>
              <a:t>запропонувати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йому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продає</a:t>
            </a:r>
            <a:r>
              <a:rPr lang="ru-RU" sz="2000" dirty="0">
                <a:solidFill>
                  <a:srgbClr val="000000"/>
                </a:solidFill>
              </a:rPr>
              <a:t> контент. </a:t>
            </a:r>
          </a:p>
          <a:p>
            <a:r>
              <a:rPr lang="ru-RU" sz="2000" dirty="0" err="1">
                <a:solidFill>
                  <a:srgbClr val="000000"/>
                </a:solidFill>
              </a:rPr>
              <a:t>Це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може</a:t>
            </a:r>
            <a:r>
              <a:rPr lang="ru-RU" sz="2000" dirty="0">
                <a:solidFill>
                  <a:srgbClr val="000000"/>
                </a:solidFill>
              </a:rPr>
              <a:t> бути: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</a:rPr>
              <a:t>кейс;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акційна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розсилка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продає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сторінка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або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Лендінгем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відгуки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комерційна</a:t>
            </a:r>
            <a:r>
              <a:rPr lang="ru-RU" sz="2000" dirty="0">
                <a:solidFill>
                  <a:srgbClr val="000000"/>
                </a:solidFill>
              </a:rPr>
              <a:t> </a:t>
            </a:r>
            <a:r>
              <a:rPr lang="ru-RU" sz="2000" dirty="0" err="1">
                <a:solidFill>
                  <a:srgbClr val="000000"/>
                </a:solidFill>
              </a:rPr>
              <a:t>пропозиція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err="1">
                <a:solidFill>
                  <a:srgbClr val="000000"/>
                </a:solidFill>
              </a:rPr>
              <a:t>продає</a:t>
            </a:r>
            <a:r>
              <a:rPr lang="ru-RU" sz="2000" dirty="0">
                <a:solidFill>
                  <a:srgbClr val="000000"/>
                </a:solidFill>
              </a:rPr>
              <a:t> пост в </a:t>
            </a:r>
            <a:r>
              <a:rPr lang="ru-RU" sz="2000" dirty="0" err="1">
                <a:solidFill>
                  <a:srgbClr val="000000"/>
                </a:solidFill>
              </a:rPr>
              <a:t>соцмережах</a:t>
            </a:r>
            <a:r>
              <a:rPr lang="ru-RU" sz="20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95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061F7-1EFB-426F-A574-B9ECCB85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999744"/>
          </a:xfrm>
        </p:spPr>
        <p:txBody>
          <a:bodyPr>
            <a:noAutofit/>
          </a:bodyPr>
          <a:lstStyle/>
          <a:p>
            <a:r>
              <a:rPr lang="ru-RU" sz="3600" dirty="0" err="1"/>
              <a:t>розважальний</a:t>
            </a:r>
            <a:r>
              <a:rPr lang="ru-RU" sz="3600" dirty="0"/>
              <a:t> контент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54F30E-8D36-4B09-89D0-9DDCE485C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84960"/>
            <a:ext cx="6291072" cy="4876800"/>
          </a:xfrm>
        </p:spPr>
        <p:txBody>
          <a:bodyPr>
            <a:normAutofit lnSpcReduction="10000"/>
          </a:bodyPr>
          <a:lstStyle/>
          <a:p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аудиторія</a:t>
            </a:r>
            <a:r>
              <a:rPr lang="ru-RU" sz="1800" dirty="0"/>
              <a:t> не </a:t>
            </a:r>
            <a:r>
              <a:rPr lang="ru-RU" sz="1800" dirty="0" err="1"/>
              <a:t>занудьгувала</a:t>
            </a:r>
            <a:r>
              <a:rPr lang="ru-RU" sz="1800" dirty="0"/>
              <a:t> і </a:t>
            </a:r>
            <a:r>
              <a:rPr lang="ru-RU" sz="1800" dirty="0" err="1"/>
              <a:t>продовжувала</a:t>
            </a:r>
            <a:r>
              <a:rPr lang="ru-RU" sz="1800" dirty="0"/>
              <a:t> </a:t>
            </a:r>
            <a:r>
              <a:rPr lang="ru-RU" sz="1800" dirty="0" err="1"/>
              <a:t>читати</a:t>
            </a:r>
            <a:r>
              <a:rPr lang="ru-RU" sz="1800" dirty="0"/>
              <a:t> блог, </a:t>
            </a:r>
            <a:r>
              <a:rPr lang="ru-RU" sz="1800" dirty="0" err="1"/>
              <a:t>розсилку</a:t>
            </a:r>
            <a:r>
              <a:rPr lang="ru-RU" sz="1800" dirty="0"/>
              <a:t>, </a:t>
            </a:r>
            <a:r>
              <a:rPr lang="ru-RU" sz="1800" dirty="0" err="1"/>
              <a:t>стрічку</a:t>
            </a:r>
            <a:r>
              <a:rPr lang="ru-RU" sz="1800" dirty="0"/>
              <a:t> в </a:t>
            </a:r>
            <a:r>
              <a:rPr lang="ru-RU" sz="1800" dirty="0" err="1"/>
              <a:t>соцмережах</a:t>
            </a:r>
            <a:r>
              <a:rPr lang="ru-RU" sz="1800" dirty="0"/>
              <a:t>, </a:t>
            </a:r>
            <a:r>
              <a:rPr lang="ru-RU" sz="1800" dirty="0" err="1"/>
              <a:t>потрібен</a:t>
            </a:r>
            <a:r>
              <a:rPr lang="ru-RU" sz="1800" dirty="0"/>
              <a:t> час </a:t>
            </a:r>
            <a:r>
              <a:rPr lang="ru-RU" sz="1800" dirty="0" err="1"/>
              <a:t>від</a:t>
            </a:r>
            <a:r>
              <a:rPr lang="ru-RU" sz="1800" dirty="0"/>
              <a:t> часу </a:t>
            </a:r>
            <a:r>
              <a:rPr lang="ru-RU" sz="1800" dirty="0" err="1"/>
              <a:t>пропонувати</a:t>
            </a:r>
            <a:r>
              <a:rPr lang="ru-RU" sz="1800" dirty="0"/>
              <a:t> </a:t>
            </a:r>
            <a:r>
              <a:rPr lang="ru-RU" sz="1800" dirty="0" err="1"/>
              <a:t>їй</a:t>
            </a:r>
            <a:r>
              <a:rPr lang="ru-RU" sz="1800" dirty="0"/>
              <a:t> </a:t>
            </a:r>
            <a:r>
              <a:rPr lang="ru-RU" sz="1800" dirty="0" err="1"/>
              <a:t>відпочити</a:t>
            </a:r>
            <a:r>
              <a:rPr lang="ru-RU" sz="1800" dirty="0"/>
              <a:t> і </a:t>
            </a:r>
            <a:r>
              <a:rPr lang="ru-RU" sz="1800" dirty="0" err="1"/>
              <a:t>повеселитися</a:t>
            </a:r>
            <a:r>
              <a:rPr lang="ru-RU" sz="1800" dirty="0"/>
              <a:t>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завдання</a:t>
            </a:r>
            <a:r>
              <a:rPr lang="ru-RU" sz="1800" dirty="0"/>
              <a:t> </a:t>
            </a:r>
            <a:r>
              <a:rPr lang="ru-RU" sz="1800" dirty="0" err="1"/>
              <a:t>вирішує</a:t>
            </a:r>
            <a:r>
              <a:rPr lang="ru-RU" sz="1800" dirty="0"/>
              <a:t> </a:t>
            </a:r>
            <a:r>
              <a:rPr lang="ru-RU" sz="1800" dirty="0" err="1"/>
              <a:t>розважальний</a:t>
            </a:r>
            <a:r>
              <a:rPr lang="ru-RU" sz="1800" dirty="0"/>
              <a:t> контент.</a:t>
            </a:r>
          </a:p>
          <a:p>
            <a:r>
              <a:rPr lang="ru-RU" sz="1800" dirty="0"/>
              <a:t>До </a:t>
            </a:r>
            <a:r>
              <a:rPr lang="ru-RU" sz="1800" dirty="0" err="1"/>
              <a:t>розважального</a:t>
            </a:r>
            <a:r>
              <a:rPr lang="ru-RU" sz="1800" dirty="0"/>
              <a:t> контенту </a:t>
            </a:r>
            <a:r>
              <a:rPr lang="ru-RU" sz="1800" dirty="0" err="1"/>
              <a:t>відносяться</a:t>
            </a:r>
            <a:r>
              <a:rPr lang="ru-RU" sz="1800" dirty="0"/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/>
              <a:t>«</a:t>
            </a:r>
            <a:r>
              <a:rPr lang="ru-RU" sz="1800" dirty="0" err="1"/>
              <a:t>Шкідливі</a:t>
            </a:r>
            <a:r>
              <a:rPr lang="ru-RU" sz="1800" dirty="0"/>
              <a:t> </a:t>
            </a:r>
            <a:r>
              <a:rPr lang="ru-RU" sz="1800" dirty="0" err="1"/>
              <a:t>поради</a:t>
            </a:r>
            <a:r>
              <a:rPr lang="ru-RU" sz="1800" dirty="0"/>
              <a:t>» - коли на </a:t>
            </a:r>
            <a:r>
              <a:rPr lang="ru-RU" sz="1800" dirty="0" err="1"/>
              <a:t>антиприкладом</a:t>
            </a:r>
            <a:r>
              <a:rPr lang="ru-RU" sz="1800" dirty="0"/>
              <a:t> </a:t>
            </a:r>
            <a:r>
              <a:rPr lang="ru-RU" sz="1800" dirty="0" err="1"/>
              <a:t>показують</a:t>
            </a:r>
            <a:r>
              <a:rPr lang="ru-RU" sz="1800" dirty="0"/>
              <a:t>, як не треба </a:t>
            </a:r>
            <a:r>
              <a:rPr lang="ru-RU" sz="1800" dirty="0" err="1"/>
              <a:t>робити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err="1"/>
              <a:t>комікси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err="1"/>
              <a:t>цитати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/>
              <a:t>загадки і головоломки;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err="1"/>
              <a:t>анекдоти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err="1"/>
              <a:t>фотомеми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err="1"/>
              <a:t>цікаві</a:t>
            </a:r>
            <a:r>
              <a:rPr lang="ru-RU" sz="1800" dirty="0"/>
              <a:t> </a:t>
            </a:r>
            <a:r>
              <a:rPr lang="ru-RU" sz="1800" dirty="0" err="1"/>
              <a:t>факти</a:t>
            </a:r>
            <a:r>
              <a:rPr lang="ru-RU" sz="1800" dirty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800" dirty="0" err="1"/>
              <a:t>провокаційні</a:t>
            </a:r>
            <a:r>
              <a:rPr lang="ru-RU" sz="1800" dirty="0"/>
              <a:t> </a:t>
            </a:r>
            <a:r>
              <a:rPr lang="ru-RU" sz="1800" dirty="0" err="1"/>
              <a:t>статті</a:t>
            </a:r>
            <a:r>
              <a:rPr lang="ru-RU" sz="1800" dirty="0"/>
              <a:t>.</a:t>
            </a:r>
          </a:p>
        </p:txBody>
      </p:sp>
      <p:pic>
        <p:nvPicPr>
          <p:cNvPr id="6154" name="Picture 10" descr="Платный контент, покупка контента - инструменты для наполнения сайта.">
            <a:extLst>
              <a:ext uri="{FF2B5EF4-FFF2-40B4-BE49-F238E27FC236}">
                <a16:creationId xmlns:a16="http://schemas.microsoft.com/office/drawing/2014/main" id="{4977095F-14B9-4E0F-A6B5-0B6581D14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r="23113"/>
          <a:stretch/>
        </p:blipFill>
        <p:spPr bwMode="auto">
          <a:xfrm>
            <a:off x="7552266" y="10"/>
            <a:ext cx="463973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Заказать рерайт текста статей, новостей | MyMaster">
            <a:extLst>
              <a:ext uri="{FF2B5EF4-FFF2-40B4-BE49-F238E27FC236}">
                <a16:creationId xmlns:a16="http://schemas.microsoft.com/office/drawing/2014/main" id="{A9C41731-3F50-425F-BAAA-939B43EAA7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5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никальный и неуникальный контент VS поисковое продвижение сайта">
            <a:extLst>
              <a:ext uri="{FF2B5EF4-FFF2-40B4-BE49-F238E27FC236}">
                <a16:creationId xmlns:a16="http://schemas.microsoft.com/office/drawing/2014/main" id="{5ADD211B-EFBF-4EC4-AD49-38F321F3F6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20" b="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9DF330DE-344E-4F40-A47D-23B08D3A9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52265" cy="6858000"/>
          </a:xfrm>
          <a:prstGeom prst="rect">
            <a:avLst/>
          </a:prstGeom>
          <a:solidFill>
            <a:srgbClr val="FFFFFF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E8DBA-C942-450F-8907-70D7F6144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6" cy="1499616"/>
          </a:xfrm>
        </p:spPr>
        <p:txBody>
          <a:bodyPr>
            <a:normAutofit/>
          </a:bodyPr>
          <a:lstStyle/>
          <a:p>
            <a:r>
              <a:rPr lang="uk-UA" sz="4000" dirty="0" err="1">
                <a:solidFill>
                  <a:srgbClr val="000000"/>
                </a:solidFill>
              </a:rPr>
              <a:t>Залучаючий</a:t>
            </a:r>
            <a:r>
              <a:rPr lang="uk-UA" sz="4000" dirty="0">
                <a:solidFill>
                  <a:srgbClr val="000000"/>
                </a:solidFill>
              </a:rPr>
              <a:t> контент</a:t>
            </a:r>
            <a:endParaRPr lang="ru-RU" sz="4000" dirty="0">
              <a:solidFill>
                <a:srgbClr val="000000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9A6F53-5F68-47E7-A15D-7301CCB6A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01F3D-8056-410E-AB1C-FAE2B2D4D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1" y="1849120"/>
            <a:ext cx="6725919" cy="479552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err="1">
                <a:solidFill>
                  <a:srgbClr val="000000"/>
                </a:solidFill>
              </a:rPr>
              <a:t>Цей</a:t>
            </a:r>
            <a:r>
              <a:rPr lang="ru-RU" sz="2400" dirty="0">
                <a:solidFill>
                  <a:srgbClr val="000000"/>
                </a:solidFill>
              </a:rPr>
              <a:t> тип контенту </a:t>
            </a:r>
            <a:r>
              <a:rPr lang="ru-RU" sz="2400" dirty="0" err="1">
                <a:solidFill>
                  <a:srgbClr val="000000"/>
                </a:solidFill>
              </a:rPr>
              <a:t>стимулює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клієнтів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спілкуватися</a:t>
            </a:r>
            <a:r>
              <a:rPr lang="ru-RU" sz="2400" dirty="0">
                <a:solidFill>
                  <a:srgbClr val="000000"/>
                </a:solidFill>
              </a:rPr>
              <a:t> - </a:t>
            </a:r>
            <a:r>
              <a:rPr lang="ru-RU" sz="2400" dirty="0" err="1">
                <a:solidFill>
                  <a:srgbClr val="000000"/>
                </a:solidFill>
              </a:rPr>
              <a:t>залишати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коментарі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ділитися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своїми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фотографіями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Він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найчастіше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використовується</a:t>
            </a:r>
            <a:r>
              <a:rPr lang="ru-RU" sz="2400" dirty="0">
                <a:solidFill>
                  <a:srgbClr val="000000"/>
                </a:solidFill>
              </a:rPr>
              <a:t> в </a:t>
            </a:r>
            <a:r>
              <a:rPr lang="ru-RU" sz="2400" dirty="0" err="1">
                <a:solidFill>
                  <a:srgbClr val="000000"/>
                </a:solidFill>
              </a:rPr>
              <a:t>соцмережах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щоб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розворушити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передплатників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зробити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сторінку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компанії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живий</a:t>
            </a:r>
            <a:r>
              <a:rPr lang="ru-RU" sz="2400" dirty="0">
                <a:solidFill>
                  <a:srgbClr val="000000"/>
                </a:solidFill>
              </a:rPr>
              <a:t>. </a:t>
            </a:r>
            <a:r>
              <a:rPr lang="ru-RU" sz="2400" dirty="0" err="1">
                <a:solidFill>
                  <a:srgbClr val="000000"/>
                </a:solidFill>
              </a:rPr>
              <a:t>Що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стимулює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коментарі</a:t>
            </a:r>
            <a:r>
              <a:rPr lang="ru-RU" sz="2400" dirty="0">
                <a:solidFill>
                  <a:srgbClr val="000000"/>
                </a:solidFill>
              </a:rPr>
              <a:t> та </a:t>
            </a:r>
            <a:r>
              <a:rPr lang="ru-RU" sz="2400" dirty="0" err="1">
                <a:solidFill>
                  <a:srgbClr val="000000"/>
                </a:solidFill>
              </a:rPr>
              <a:t>обговорення</a:t>
            </a:r>
            <a:r>
              <a:rPr lang="ru-RU" sz="2400" dirty="0">
                <a:solidFill>
                  <a:srgbClr val="000000"/>
                </a:solidFill>
              </a:rPr>
              <a:t> і </a:t>
            </a:r>
            <a:r>
              <a:rPr lang="ru-RU" sz="2400" dirty="0" err="1">
                <a:solidFill>
                  <a:srgbClr val="000000"/>
                </a:solidFill>
              </a:rPr>
              <a:t>які</a:t>
            </a:r>
            <a:r>
              <a:rPr lang="ru-RU" sz="2400" dirty="0">
                <a:solidFill>
                  <a:srgbClr val="000000"/>
                </a:solidFill>
              </a:rPr>
              <a:t> є </a:t>
            </a:r>
            <a:r>
              <a:rPr lang="ru-RU" sz="2400" dirty="0" err="1">
                <a:solidFill>
                  <a:srgbClr val="000000"/>
                </a:solidFill>
              </a:rPr>
              <a:t>види</a:t>
            </a:r>
            <a:r>
              <a:rPr lang="ru-RU" sz="2400" dirty="0">
                <a:solidFill>
                  <a:srgbClr val="000000"/>
                </a:solidFill>
              </a:rPr>
              <a:t> вовлекающего контенту: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статті</a:t>
            </a:r>
            <a:r>
              <a:rPr lang="ru-RU" sz="2400" dirty="0">
                <a:solidFill>
                  <a:srgbClr val="000000"/>
                </a:solidFill>
              </a:rPr>
              <a:t> на </a:t>
            </a:r>
            <a:r>
              <a:rPr lang="ru-RU" sz="2400" dirty="0" err="1">
                <a:solidFill>
                  <a:srgbClr val="000000"/>
                </a:solidFill>
              </a:rPr>
              <a:t>гострі</a:t>
            </a:r>
            <a:r>
              <a:rPr lang="ru-RU" sz="2400" dirty="0">
                <a:solidFill>
                  <a:srgbClr val="000000"/>
                </a:solidFill>
              </a:rPr>
              <a:t> теми;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статті</a:t>
            </a:r>
            <a:r>
              <a:rPr lang="ru-RU" sz="2400" dirty="0">
                <a:solidFill>
                  <a:srgbClr val="000000"/>
                </a:solidFill>
              </a:rPr>
              <a:t>-думки;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інтерактивний</a:t>
            </a:r>
            <a:r>
              <a:rPr lang="ru-RU" sz="2400" dirty="0">
                <a:solidFill>
                  <a:srgbClr val="000000"/>
                </a:solidFill>
              </a:rPr>
              <a:t> контент - тести, </a:t>
            </a:r>
            <a:r>
              <a:rPr lang="ru-RU" sz="2400" dirty="0" err="1">
                <a:solidFill>
                  <a:srgbClr val="000000"/>
                </a:solidFill>
              </a:rPr>
              <a:t>вікторини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опитування</a:t>
            </a:r>
            <a:r>
              <a:rPr lang="ru-RU" sz="2400" dirty="0">
                <a:solidFill>
                  <a:srgbClr val="000000"/>
                </a:solidFill>
              </a:rPr>
              <a:t>, онлайн-</a:t>
            </a:r>
            <a:r>
              <a:rPr lang="ru-RU" sz="2400" dirty="0" err="1">
                <a:solidFill>
                  <a:srgbClr val="000000"/>
                </a:solidFill>
              </a:rPr>
              <a:t>калькулятори</a:t>
            </a:r>
            <a:r>
              <a:rPr lang="ru-RU" sz="2400" dirty="0">
                <a:solidFill>
                  <a:srgbClr val="000000"/>
                </a:solidFill>
              </a:rPr>
              <a:t>, </a:t>
            </a:r>
            <a:r>
              <a:rPr lang="ru-RU" sz="2400" dirty="0" err="1">
                <a:solidFill>
                  <a:srgbClr val="000000"/>
                </a:solidFill>
              </a:rPr>
              <a:t>анімовані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інфографіки</a:t>
            </a:r>
            <a:r>
              <a:rPr lang="ru-RU" sz="24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питання-відповіді</a:t>
            </a:r>
            <a:r>
              <a:rPr lang="ru-RU" sz="2400" dirty="0">
                <a:solidFill>
                  <a:srgbClr val="00000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000000"/>
                </a:solidFill>
              </a:rPr>
              <a:t>публікації</a:t>
            </a:r>
            <a:r>
              <a:rPr lang="ru-RU" sz="2400" dirty="0">
                <a:solidFill>
                  <a:srgbClr val="000000"/>
                </a:solidFill>
              </a:rPr>
              <a:t> про </a:t>
            </a:r>
            <a:r>
              <a:rPr lang="ru-RU" sz="2400" dirty="0" err="1">
                <a:solidFill>
                  <a:srgbClr val="000000"/>
                </a:solidFill>
              </a:rPr>
              <a:t>актуальні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події</a:t>
            </a:r>
            <a:r>
              <a:rPr lang="ru-RU" sz="24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82622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Другая 3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EE7ED6"/>
      </a:accent2>
      <a:accent3>
        <a:srgbClr val="B21691"/>
      </a:accent3>
      <a:accent4>
        <a:srgbClr val="ACADA8"/>
      </a:accent4>
      <a:accent5>
        <a:srgbClr val="F9D4F1"/>
      </a:accent5>
      <a:accent6>
        <a:srgbClr val="00843B"/>
      </a:accent6>
      <a:hlink>
        <a:srgbClr val="0000FF"/>
      </a:hlink>
      <a:folHlink>
        <a:srgbClr val="800080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257</TotalTime>
  <Words>998</Words>
  <Application>Microsoft Macintosh PowerPoint</Application>
  <PresentationFormat>Широкоэкранный</PresentationFormat>
  <Paragraphs>97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Tw Cen MT</vt:lpstr>
      <vt:lpstr>Tw Cen MT Condensed</vt:lpstr>
      <vt:lpstr>Wingdings</vt:lpstr>
      <vt:lpstr>Wingdings 3</vt:lpstr>
      <vt:lpstr>Интеграл</vt:lpstr>
      <vt:lpstr>Інтернет-бізнес</vt:lpstr>
      <vt:lpstr>Як скласти контент план для соціальних мереж, який продає?</vt:lpstr>
      <vt:lpstr>Презентация PowerPoint</vt:lpstr>
      <vt:lpstr>баланс контенту</vt:lpstr>
      <vt:lpstr>Види конктенту</vt:lpstr>
      <vt:lpstr>інформаційний контент</vt:lpstr>
      <vt:lpstr>продавальний контент</vt:lpstr>
      <vt:lpstr>розважальний контент</vt:lpstr>
      <vt:lpstr>Залучаючий контент</vt:lpstr>
      <vt:lpstr>дотримання стратегії</vt:lpstr>
      <vt:lpstr>Контент-план в стрічку</vt:lpstr>
      <vt:lpstr>Контент-план для Instagram stories</vt:lpstr>
      <vt:lpstr>Контент-план для Instagram TV</vt:lpstr>
      <vt:lpstr>Що потрібно писати в контент-плані для Інстаграм</vt:lpstr>
      <vt:lpstr>опціонально:</vt:lpstr>
      <vt:lpstr>приклад</vt:lpstr>
      <vt:lpstr>Далі буде…;)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Інтернет-бізнес</dc:title>
  <dc:creator>Марина Лысенко</dc:creator>
  <cp:lastModifiedBy>Microsoft Office User</cp:lastModifiedBy>
  <cp:revision>9</cp:revision>
  <dcterms:created xsi:type="dcterms:W3CDTF">2021-03-17T14:20:02Z</dcterms:created>
  <dcterms:modified xsi:type="dcterms:W3CDTF">2023-09-09T05:37:59Z</dcterms:modified>
</cp:coreProperties>
</file>