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9/9/23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9/9/23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9/9/23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9/9/23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9/9/23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9/9/23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0760A-47C9-42B1-84EA-F8F59578C4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Інтернет-бізнес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415A456-C0F9-4B80-815F-1DD5849AC8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/>
              <a:t>Лекція 10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6712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к вычислить ROI. ROI (Return on Investment) —… | by Andrew Vertsimaha |  Рекламага | Medium">
            <a:extLst>
              <a:ext uri="{FF2B5EF4-FFF2-40B4-BE49-F238E27FC236}">
                <a16:creationId xmlns:a16="http://schemas.microsoft.com/office/drawing/2014/main" id="{E11F7DE8-16F7-4F8E-817B-649A50AB7E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49" b="909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B644F76-6637-47F3-8EA1-20FC6ACFF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8679E2A-091E-4EB4-9F05-A305293C4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AA415B-0100-48C2-ACEE-CC6CC22D0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985520"/>
            <a:ext cx="6382505" cy="5323840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rgbClr val="000000"/>
                </a:solidFill>
              </a:rPr>
              <a:t>4. </a:t>
            </a:r>
            <a:r>
              <a:rPr lang="ru-RU" sz="2400" b="1" dirty="0" err="1">
                <a:solidFill>
                  <a:srgbClr val="000000"/>
                </a:solidFill>
              </a:rPr>
              <a:t>Окупність</a:t>
            </a:r>
            <a:r>
              <a:rPr lang="ru-RU" sz="2400" b="1" dirty="0">
                <a:solidFill>
                  <a:srgbClr val="000000"/>
                </a:solidFill>
              </a:rPr>
              <a:t>, </a:t>
            </a:r>
            <a:r>
              <a:rPr lang="ru-RU" sz="2400" b="1" dirty="0" err="1">
                <a:solidFill>
                  <a:srgbClr val="000000"/>
                </a:solidFill>
              </a:rPr>
              <a:t>або</a:t>
            </a:r>
            <a:r>
              <a:rPr lang="ru-RU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000000"/>
                </a:solidFill>
              </a:rPr>
              <a:t>ROI</a:t>
            </a:r>
            <a:endParaRPr lang="uk-UA" sz="2400" b="1" dirty="0">
              <a:solidFill>
                <a:srgbClr val="000000"/>
              </a:solidFill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</a:rPr>
              <a:t>ROI (return on investment) - </a:t>
            </a:r>
            <a:r>
              <a:rPr lang="ru-RU" sz="2400" dirty="0" err="1">
                <a:solidFill>
                  <a:srgbClr val="000000"/>
                </a:solidFill>
              </a:rPr>
              <a:t>це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фінансовий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показник</a:t>
            </a:r>
            <a:r>
              <a:rPr lang="ru-RU" sz="2400" dirty="0">
                <a:solidFill>
                  <a:srgbClr val="000000"/>
                </a:solidFill>
              </a:rPr>
              <a:t>, </a:t>
            </a:r>
            <a:r>
              <a:rPr lang="ru-RU" sz="2400" dirty="0" err="1">
                <a:solidFill>
                  <a:srgbClr val="000000"/>
                </a:solidFill>
              </a:rPr>
              <a:t>який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дає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поняття</a:t>
            </a:r>
            <a:r>
              <a:rPr lang="ru-RU" sz="2400" dirty="0">
                <a:solidFill>
                  <a:srgbClr val="000000"/>
                </a:solidFill>
              </a:rPr>
              <a:t> про </a:t>
            </a:r>
            <a:r>
              <a:rPr lang="ru-RU" sz="2400" dirty="0" err="1">
                <a:solidFill>
                  <a:srgbClr val="000000"/>
                </a:solidFill>
              </a:rPr>
              <a:t>окупність</a:t>
            </a:r>
            <a:r>
              <a:rPr lang="ru-RU" sz="2400" dirty="0">
                <a:solidFill>
                  <a:srgbClr val="000000"/>
                </a:solidFill>
              </a:rPr>
              <a:t> ваших </a:t>
            </a:r>
            <a:r>
              <a:rPr lang="ru-RU" sz="2400" dirty="0" err="1">
                <a:solidFill>
                  <a:srgbClr val="000000"/>
                </a:solidFill>
              </a:rPr>
              <a:t>вкладень</a:t>
            </a:r>
            <a:r>
              <a:rPr lang="ru-RU" sz="2400" dirty="0">
                <a:solidFill>
                  <a:srgbClr val="000000"/>
                </a:solidFill>
              </a:rPr>
              <a:t> в рекламу. Ось тут ми писали про </a:t>
            </a:r>
            <a:r>
              <a:rPr lang="ru-RU" sz="2400" dirty="0" err="1">
                <a:solidFill>
                  <a:srgbClr val="000000"/>
                </a:solidFill>
              </a:rPr>
              <a:t>цей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показник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докладніше</a:t>
            </a:r>
            <a:r>
              <a:rPr lang="ru-RU" sz="2400" dirty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ru-RU" sz="2400" b="1" i="1" dirty="0">
                <a:solidFill>
                  <a:srgbClr val="000000"/>
                </a:solidFill>
              </a:rPr>
              <a:t>Для </a:t>
            </a:r>
            <a:r>
              <a:rPr lang="ru-RU" sz="2400" b="1" i="1" dirty="0" err="1">
                <a:solidFill>
                  <a:srgbClr val="000000"/>
                </a:solidFill>
              </a:rPr>
              <a:t>чого</a:t>
            </a:r>
            <a:r>
              <a:rPr lang="ru-RU" sz="2400" b="1" i="1" dirty="0">
                <a:solidFill>
                  <a:srgbClr val="000000"/>
                </a:solidFill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</a:rPr>
              <a:t>вимірювати</a:t>
            </a:r>
            <a:r>
              <a:rPr lang="ru-RU" sz="2400" b="1" i="1" dirty="0">
                <a:solidFill>
                  <a:srgbClr val="000000"/>
                </a:solidFill>
              </a:rPr>
              <a:t>?</a:t>
            </a:r>
          </a:p>
          <a:p>
            <a:pPr algn="just"/>
            <a:r>
              <a:rPr lang="ru-RU" sz="2400" dirty="0" err="1">
                <a:solidFill>
                  <a:srgbClr val="000000"/>
                </a:solidFill>
              </a:rPr>
              <a:t>Щоб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зрозуміти</a:t>
            </a:r>
            <a:r>
              <a:rPr lang="ru-RU" sz="2400" dirty="0">
                <a:solidFill>
                  <a:srgbClr val="000000"/>
                </a:solidFill>
              </a:rPr>
              <a:t>, </a:t>
            </a:r>
            <a:r>
              <a:rPr lang="ru-RU" sz="2400" dirty="0" err="1">
                <a:solidFill>
                  <a:srgbClr val="000000"/>
                </a:solidFill>
              </a:rPr>
              <a:t>чи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туди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ви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вкладаєте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гроші</a:t>
            </a:r>
            <a:r>
              <a:rPr lang="ru-RU" sz="2400" dirty="0">
                <a:solidFill>
                  <a:srgbClr val="000000"/>
                </a:solidFill>
              </a:rPr>
              <a:t>. Грубо </a:t>
            </a:r>
            <a:r>
              <a:rPr lang="ru-RU" sz="2400" dirty="0" err="1">
                <a:solidFill>
                  <a:srgbClr val="000000"/>
                </a:solidFill>
              </a:rPr>
              <a:t>кажучи</a:t>
            </a:r>
            <a:r>
              <a:rPr lang="ru-RU" sz="2400" dirty="0">
                <a:solidFill>
                  <a:srgbClr val="000000"/>
                </a:solidFill>
              </a:rPr>
              <a:t>, </a:t>
            </a:r>
            <a:r>
              <a:rPr lang="ru-RU" sz="2400" dirty="0" err="1">
                <a:solidFill>
                  <a:srgbClr val="000000"/>
                </a:solidFill>
              </a:rPr>
              <a:t>ви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вклали</a:t>
            </a:r>
            <a:r>
              <a:rPr lang="ru-RU" sz="2400" dirty="0">
                <a:solidFill>
                  <a:srgbClr val="000000"/>
                </a:solidFill>
              </a:rPr>
              <a:t> в рекламу 50 </a:t>
            </a:r>
            <a:r>
              <a:rPr lang="ru-RU" sz="2400" dirty="0" err="1">
                <a:solidFill>
                  <a:srgbClr val="000000"/>
                </a:solidFill>
              </a:rPr>
              <a:t>тисяч</a:t>
            </a:r>
            <a:r>
              <a:rPr lang="ru-RU" sz="2400" dirty="0">
                <a:solidFill>
                  <a:srgbClr val="000000"/>
                </a:solidFill>
              </a:rPr>
              <a:t>, а </a:t>
            </a:r>
            <a:r>
              <a:rPr lang="ru-RU" sz="2400" dirty="0" err="1">
                <a:solidFill>
                  <a:srgbClr val="000000"/>
                </a:solidFill>
              </a:rPr>
              <a:t>заробили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скільки</a:t>
            </a:r>
            <a:r>
              <a:rPr lang="ru-RU" sz="2400" dirty="0">
                <a:solidFill>
                  <a:srgbClr val="000000"/>
                </a:solidFill>
              </a:rPr>
              <a:t>? </a:t>
            </a:r>
            <a:r>
              <a:rPr lang="ru-RU" sz="2400" dirty="0" err="1">
                <a:solidFill>
                  <a:srgbClr val="000000"/>
                </a:solidFill>
              </a:rPr>
              <a:t>Якщо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більше</a:t>
            </a:r>
            <a:r>
              <a:rPr lang="ru-RU" sz="2400" dirty="0">
                <a:solidFill>
                  <a:srgbClr val="000000"/>
                </a:solidFill>
              </a:rPr>
              <a:t>, то </a:t>
            </a:r>
            <a:r>
              <a:rPr lang="ru-RU" sz="2400" dirty="0" err="1">
                <a:solidFill>
                  <a:srgbClr val="000000"/>
                </a:solidFill>
              </a:rPr>
              <a:t>ок</a:t>
            </a:r>
            <a:r>
              <a:rPr lang="ru-RU" sz="2400" dirty="0">
                <a:solidFill>
                  <a:srgbClr val="000000"/>
                </a:solidFill>
              </a:rPr>
              <a:t>. </a:t>
            </a:r>
            <a:r>
              <a:rPr lang="ru-RU" sz="2400" dirty="0" err="1">
                <a:solidFill>
                  <a:srgbClr val="000000"/>
                </a:solidFill>
              </a:rPr>
              <a:t>Якщо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менше</a:t>
            </a:r>
            <a:r>
              <a:rPr lang="ru-RU" sz="2400" dirty="0">
                <a:solidFill>
                  <a:srgbClr val="000000"/>
                </a:solidFill>
              </a:rPr>
              <a:t> - пора </a:t>
            </a:r>
            <a:r>
              <a:rPr lang="ru-RU" sz="2400" dirty="0" err="1">
                <a:solidFill>
                  <a:srgbClr val="000000"/>
                </a:solidFill>
              </a:rPr>
              <a:t>щось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змінювати</a:t>
            </a:r>
            <a:r>
              <a:rPr lang="ru-RU" sz="2400" dirty="0">
                <a:solidFill>
                  <a:srgbClr val="00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6749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1541F02-1A7B-4564-92AD-CF613EFC5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177" y="1761490"/>
            <a:ext cx="4395597" cy="5466080"/>
          </a:xfrm>
        </p:spPr>
        <p:txBody>
          <a:bodyPr>
            <a:normAutofit/>
          </a:bodyPr>
          <a:lstStyle/>
          <a:p>
            <a:pPr algn="just"/>
            <a:r>
              <a:rPr lang="ru-RU" sz="1800" b="1" i="1" dirty="0"/>
              <a:t>Як </a:t>
            </a:r>
            <a:r>
              <a:rPr lang="ru-RU" sz="1800" b="1" i="1" dirty="0" err="1"/>
              <a:t>вимірювати</a:t>
            </a:r>
            <a:r>
              <a:rPr lang="ru-RU" sz="1800" b="1" i="1" dirty="0"/>
              <a:t>?</a:t>
            </a:r>
          </a:p>
          <a:p>
            <a:pPr algn="just"/>
            <a:r>
              <a:rPr lang="ru-RU" sz="1800" dirty="0"/>
              <a:t>За </a:t>
            </a:r>
            <a:r>
              <a:rPr lang="ru-RU" sz="1800" dirty="0" err="1"/>
              <a:t>допомогою</a:t>
            </a:r>
            <a:r>
              <a:rPr lang="ru-RU" sz="1800" dirty="0"/>
              <a:t> </a:t>
            </a:r>
            <a:r>
              <a:rPr lang="ru-RU" sz="1800" dirty="0" err="1"/>
              <a:t>формули</a:t>
            </a:r>
            <a:r>
              <a:rPr lang="ru-RU" sz="1800" dirty="0"/>
              <a:t> ROI = (</a:t>
            </a:r>
            <a:r>
              <a:rPr lang="ru-RU" sz="1800" dirty="0" err="1"/>
              <a:t>Дохід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вкладень</a:t>
            </a:r>
            <a:r>
              <a:rPr lang="ru-RU" sz="1800" dirty="0"/>
              <a:t> - </a:t>
            </a:r>
            <a:r>
              <a:rPr lang="ru-RU" sz="1800" dirty="0" err="1"/>
              <a:t>розмір</a:t>
            </a:r>
            <a:r>
              <a:rPr lang="ru-RU" sz="1800" dirty="0"/>
              <a:t> </a:t>
            </a:r>
            <a:r>
              <a:rPr lang="ru-RU" sz="1800" dirty="0" err="1"/>
              <a:t>вкладень</a:t>
            </a:r>
            <a:r>
              <a:rPr lang="ru-RU" sz="1800" dirty="0"/>
              <a:t>) / </a:t>
            </a:r>
            <a:r>
              <a:rPr lang="ru-RU" sz="1800" dirty="0" err="1"/>
              <a:t>розмір</a:t>
            </a:r>
            <a:r>
              <a:rPr lang="ru-RU" sz="1800" dirty="0"/>
              <a:t> </a:t>
            </a:r>
            <a:r>
              <a:rPr lang="ru-RU" sz="1800" dirty="0" err="1"/>
              <a:t>вкладень</a:t>
            </a:r>
            <a:r>
              <a:rPr lang="ru-RU" sz="1800" dirty="0"/>
              <a:t> * 100%. </a:t>
            </a:r>
            <a:r>
              <a:rPr lang="ru-RU" sz="1800" dirty="0" err="1"/>
              <a:t>Пояснюємо</a:t>
            </a:r>
            <a:r>
              <a:rPr lang="ru-RU" sz="1800" dirty="0"/>
              <a:t>. Ось </a:t>
            </a:r>
            <a:r>
              <a:rPr lang="ru-RU" sz="1800" dirty="0" err="1"/>
              <a:t>ви</a:t>
            </a:r>
            <a:r>
              <a:rPr lang="ru-RU" sz="1800" dirty="0"/>
              <a:t> провели </a:t>
            </a:r>
            <a:r>
              <a:rPr lang="ru-RU" sz="1800" dirty="0" err="1"/>
              <a:t>рекламну</a:t>
            </a:r>
            <a:r>
              <a:rPr lang="ru-RU" sz="1800" dirty="0"/>
              <a:t> </a:t>
            </a:r>
            <a:r>
              <a:rPr lang="ru-RU" sz="1800" dirty="0" err="1"/>
              <a:t>кампанію</a:t>
            </a:r>
            <a:r>
              <a:rPr lang="ru-RU" sz="1800" dirty="0"/>
              <a:t> - наприклад, </a:t>
            </a:r>
            <a:r>
              <a:rPr lang="ru-RU" sz="1800" dirty="0" err="1"/>
              <a:t>замовили</a:t>
            </a:r>
            <a:r>
              <a:rPr lang="ru-RU" sz="1800" dirty="0"/>
              <a:t> </a:t>
            </a:r>
            <a:r>
              <a:rPr lang="ru-RU" sz="1800" dirty="0" err="1"/>
              <a:t>контекстну</a:t>
            </a:r>
            <a:r>
              <a:rPr lang="ru-RU" sz="1800" dirty="0"/>
              <a:t> рекламу для сайту. </a:t>
            </a:r>
            <a:r>
              <a:rPr lang="ru-RU" sz="1800" dirty="0" err="1"/>
              <a:t>Отримали</a:t>
            </a:r>
            <a:r>
              <a:rPr lang="ru-RU" sz="1800" dirty="0"/>
              <a:t> з </a:t>
            </a:r>
            <a:r>
              <a:rPr lang="ru-RU" sz="1800" dirty="0" err="1"/>
              <a:t>цієї</a:t>
            </a:r>
            <a:r>
              <a:rPr lang="ru-RU" sz="1800" dirty="0"/>
              <a:t> </a:t>
            </a:r>
            <a:r>
              <a:rPr lang="ru-RU" sz="1800" dirty="0" err="1"/>
              <a:t>реклами</a:t>
            </a:r>
            <a:r>
              <a:rPr lang="ru-RU" sz="1800" dirty="0"/>
              <a:t> </a:t>
            </a:r>
            <a:r>
              <a:rPr lang="ru-RU" sz="1800" dirty="0" err="1"/>
              <a:t>кілька</a:t>
            </a:r>
            <a:r>
              <a:rPr lang="ru-RU" sz="1800" dirty="0"/>
              <a:t> </a:t>
            </a:r>
            <a:r>
              <a:rPr lang="ru-RU" sz="1800" dirty="0" err="1"/>
              <a:t>клієнтів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зробили</a:t>
            </a:r>
            <a:r>
              <a:rPr lang="ru-RU" sz="1800" dirty="0"/>
              <a:t> </a:t>
            </a:r>
            <a:r>
              <a:rPr lang="ru-RU" sz="1800" dirty="0" err="1"/>
              <a:t>замовлення</a:t>
            </a:r>
            <a:r>
              <a:rPr lang="ru-RU" sz="1800" dirty="0"/>
              <a:t>. </a:t>
            </a:r>
            <a:r>
              <a:rPr lang="ru-RU" sz="1800" dirty="0" err="1"/>
              <a:t>Тепер</a:t>
            </a:r>
            <a:r>
              <a:rPr lang="ru-RU" sz="1800" dirty="0"/>
              <a:t>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загального</a:t>
            </a:r>
            <a:r>
              <a:rPr lang="ru-RU" sz="1800" dirty="0"/>
              <a:t> доходу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вкладень</a:t>
            </a:r>
            <a:r>
              <a:rPr lang="ru-RU" sz="1800" dirty="0"/>
              <a:t> </a:t>
            </a:r>
            <a:r>
              <a:rPr lang="ru-RU" sz="1800" dirty="0" err="1"/>
              <a:t>потрібно</a:t>
            </a:r>
            <a:r>
              <a:rPr lang="ru-RU" sz="1800" dirty="0"/>
              <a:t> </a:t>
            </a:r>
            <a:r>
              <a:rPr lang="ru-RU" sz="1800" dirty="0" err="1"/>
              <a:t>відняти</a:t>
            </a:r>
            <a:r>
              <a:rPr lang="ru-RU" sz="1800" dirty="0"/>
              <a:t> </a:t>
            </a:r>
            <a:r>
              <a:rPr lang="ru-RU" sz="1800" dirty="0" err="1"/>
              <a:t>розмір</a:t>
            </a:r>
            <a:r>
              <a:rPr lang="ru-RU" sz="1800" dirty="0"/>
              <a:t> </a:t>
            </a:r>
            <a:r>
              <a:rPr lang="ru-RU" sz="1800" dirty="0" err="1"/>
              <a:t>цих</a:t>
            </a:r>
            <a:r>
              <a:rPr lang="ru-RU" sz="1800" dirty="0"/>
              <a:t> самих </a:t>
            </a:r>
            <a:r>
              <a:rPr lang="ru-RU" sz="1800" dirty="0" err="1"/>
              <a:t>вкладень</a:t>
            </a:r>
            <a:r>
              <a:rPr lang="ru-RU" sz="1800" dirty="0"/>
              <a:t> (суму, </a:t>
            </a:r>
            <a:r>
              <a:rPr lang="ru-RU" sz="1800" dirty="0" err="1"/>
              <a:t>витрачену</a:t>
            </a:r>
            <a:r>
              <a:rPr lang="ru-RU" sz="1800" dirty="0"/>
              <a:t> на контекст) і </a:t>
            </a:r>
            <a:r>
              <a:rPr lang="ru-RU" sz="1800" dirty="0" err="1"/>
              <a:t>розділити</a:t>
            </a:r>
            <a:r>
              <a:rPr lang="ru-RU" sz="1800" dirty="0"/>
              <a:t> </a:t>
            </a:r>
            <a:r>
              <a:rPr lang="ru-RU" sz="1800" dirty="0" err="1"/>
              <a:t>її</a:t>
            </a:r>
            <a:r>
              <a:rPr lang="ru-RU" sz="1800" dirty="0"/>
              <a:t> на </a:t>
            </a:r>
            <a:r>
              <a:rPr lang="ru-RU" sz="1800" dirty="0" err="1"/>
              <a:t>розмір</a:t>
            </a:r>
            <a:r>
              <a:rPr lang="ru-RU" sz="1800" dirty="0"/>
              <a:t> </a:t>
            </a:r>
            <a:r>
              <a:rPr lang="ru-RU" sz="1800" dirty="0" err="1"/>
              <a:t>вкладень</a:t>
            </a:r>
            <a:r>
              <a:rPr lang="ru-RU" sz="1800" dirty="0"/>
              <a:t>, </a:t>
            </a:r>
            <a:r>
              <a:rPr lang="ru-RU" sz="1800" dirty="0" err="1"/>
              <a:t>помножений</a:t>
            </a:r>
            <a:r>
              <a:rPr lang="ru-RU" sz="1800" dirty="0"/>
              <a:t> на 100 </a:t>
            </a:r>
            <a:r>
              <a:rPr lang="ru-RU" sz="1800" dirty="0" err="1"/>
              <a:t>відсотків</a:t>
            </a:r>
            <a:r>
              <a:rPr lang="ru-RU" sz="1800" dirty="0"/>
              <a:t>.</a:t>
            </a:r>
          </a:p>
        </p:txBody>
      </p:sp>
      <p:pic>
        <p:nvPicPr>
          <p:cNvPr id="9218" name="Picture 2" descr="формулы ROI">
            <a:extLst>
              <a:ext uri="{FF2B5EF4-FFF2-40B4-BE49-F238E27FC236}">
                <a16:creationId xmlns:a16="http://schemas.microsoft.com/office/drawing/2014/main" id="{06C788F4-DA97-4DC9-BD9E-1FD440434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7399" y="1831161"/>
            <a:ext cx="6324601" cy="289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189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122B458-822B-4FCC-AA88-6B639FD56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57424"/>
            <a:ext cx="6189472" cy="4051935"/>
          </a:xfrm>
        </p:spPr>
        <p:txBody>
          <a:bodyPr>
            <a:normAutofit/>
          </a:bodyPr>
          <a:lstStyle/>
          <a:p>
            <a:pPr algn="just"/>
            <a:r>
              <a:rPr lang="ru-RU" b="1" dirty="0"/>
              <a:t>5. </a:t>
            </a:r>
            <a:r>
              <a:rPr lang="ru-RU" b="1" dirty="0" err="1"/>
              <a:t>Відмови</a:t>
            </a:r>
            <a:endParaRPr lang="ru-RU" b="1" dirty="0"/>
          </a:p>
          <a:p>
            <a:pPr algn="just"/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показник</a:t>
            </a:r>
            <a:r>
              <a:rPr lang="ru-RU" dirty="0"/>
              <a:t> </a:t>
            </a:r>
            <a:r>
              <a:rPr lang="ru-RU" dirty="0" err="1"/>
              <a:t>розраховується</a:t>
            </a:r>
            <a:r>
              <a:rPr lang="ru-RU" dirty="0"/>
              <a:t> конкретно для </a:t>
            </a:r>
            <a:r>
              <a:rPr lang="ru-RU" dirty="0" err="1"/>
              <a:t>інтернет-магазинів</a:t>
            </a:r>
            <a:r>
              <a:rPr lang="ru-RU" dirty="0"/>
              <a:t>. </a:t>
            </a:r>
            <a:r>
              <a:rPr lang="ru-RU" dirty="0" err="1"/>
              <a:t>Скільки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: </a:t>
            </a:r>
            <a:r>
              <a:rPr lang="ru-RU" dirty="0" err="1"/>
              <a:t>клієнт</a:t>
            </a:r>
            <a:r>
              <a:rPr lang="ru-RU" dirty="0"/>
              <a:t> приходить на сайт і ... </a:t>
            </a:r>
            <a:r>
              <a:rPr lang="ru-RU" dirty="0" err="1"/>
              <a:t>раптово</a:t>
            </a:r>
            <a:r>
              <a:rPr lang="ru-RU" dirty="0"/>
              <a:t> </a:t>
            </a:r>
            <a:r>
              <a:rPr lang="ru-RU" dirty="0" err="1"/>
              <a:t>закриває</a:t>
            </a:r>
            <a:r>
              <a:rPr lang="ru-RU" dirty="0"/>
              <a:t> вкладку! </a:t>
            </a:r>
            <a:r>
              <a:rPr lang="ru-RU" dirty="0" err="1"/>
              <a:t>Прикро</a:t>
            </a:r>
            <a:r>
              <a:rPr lang="ru-RU" dirty="0"/>
              <a:t>, правда? А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клієнт</a:t>
            </a:r>
            <a:r>
              <a:rPr lang="ru-RU" dirty="0"/>
              <a:t> </a:t>
            </a:r>
            <a:r>
              <a:rPr lang="ru-RU" dirty="0" err="1"/>
              <a:t>відмовляється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замовлення</a:t>
            </a:r>
            <a:r>
              <a:rPr lang="ru-RU" dirty="0"/>
              <a:t> буквально перед самою </a:t>
            </a:r>
            <a:r>
              <a:rPr lang="ru-RU" dirty="0" err="1"/>
              <a:t>покупкою</a:t>
            </a:r>
            <a:r>
              <a:rPr lang="ru-RU" dirty="0"/>
              <a:t> - </a:t>
            </a:r>
            <a:r>
              <a:rPr lang="ru-RU" dirty="0" err="1"/>
              <a:t>образливо</a:t>
            </a:r>
            <a:r>
              <a:rPr lang="ru-RU" dirty="0"/>
              <a:t> </a:t>
            </a:r>
            <a:r>
              <a:rPr lang="ru-RU" dirty="0" err="1"/>
              <a:t>удвічі</a:t>
            </a:r>
            <a:r>
              <a:rPr lang="ru-RU" dirty="0"/>
              <a:t>.</a:t>
            </a:r>
          </a:p>
        </p:txBody>
      </p:sp>
      <p:pic>
        <p:nvPicPr>
          <p:cNvPr id="10242" name="Picture 2" descr="Охрана, отмена | Пикабу">
            <a:extLst>
              <a:ext uri="{FF2B5EF4-FFF2-40B4-BE49-F238E27FC236}">
                <a16:creationId xmlns:a16="http://schemas.microsoft.com/office/drawing/2014/main" id="{BD1F72E8-4224-49C6-AEA7-0304CAB8BE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6" r="17950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243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9D1C82-ACE8-438D-8098-03C44984B189}"/>
              </a:ext>
            </a:extLst>
          </p:cNvPr>
          <p:cNvSpPr txBox="1"/>
          <p:nvPr/>
        </p:nvSpPr>
        <p:spPr>
          <a:xfrm>
            <a:off x="1438275" y="1582341"/>
            <a:ext cx="908684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1" dirty="0"/>
              <a:t>Для </a:t>
            </a:r>
            <a:r>
              <a:rPr lang="ru-RU" b="1" i="1" dirty="0" err="1"/>
              <a:t>чого</a:t>
            </a:r>
            <a:r>
              <a:rPr lang="ru-RU" b="1" i="1" dirty="0"/>
              <a:t> </a:t>
            </a:r>
            <a:r>
              <a:rPr lang="ru-RU" b="1" i="1" dirty="0" err="1"/>
              <a:t>вимірювати</a:t>
            </a:r>
            <a:r>
              <a:rPr lang="ru-RU" b="1" i="1" dirty="0"/>
              <a:t>?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А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зрозуміти</a:t>
            </a:r>
            <a:r>
              <a:rPr lang="ru-RU" dirty="0"/>
              <a:t>, що не </a:t>
            </a:r>
            <a:r>
              <a:rPr lang="ru-RU" dirty="0" err="1"/>
              <a:t>гаразд</a:t>
            </a:r>
            <a:r>
              <a:rPr lang="ru-RU" dirty="0"/>
              <a:t> в </a:t>
            </a:r>
            <a:r>
              <a:rPr lang="ru-RU" dirty="0" err="1"/>
              <a:t>Данському</a:t>
            </a:r>
            <a:r>
              <a:rPr lang="ru-RU" dirty="0"/>
              <a:t> </a:t>
            </a:r>
            <a:r>
              <a:rPr lang="ru-RU" dirty="0" err="1"/>
              <a:t>королівстві</a:t>
            </a:r>
            <a:r>
              <a:rPr lang="ru-RU" dirty="0"/>
              <a:t>. </a:t>
            </a:r>
            <a:r>
              <a:rPr lang="ru-RU" dirty="0" err="1"/>
              <a:t>Показник</a:t>
            </a:r>
            <a:r>
              <a:rPr lang="ru-RU" dirty="0"/>
              <a:t> </a:t>
            </a:r>
            <a:r>
              <a:rPr lang="ru-RU" dirty="0" err="1"/>
              <a:t>відмов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розуміння</a:t>
            </a:r>
            <a:r>
              <a:rPr lang="ru-RU" dirty="0"/>
              <a:t> про те, </a:t>
            </a:r>
            <a:r>
              <a:rPr lang="ru-RU" dirty="0" err="1"/>
              <a:t>скільки</a:t>
            </a:r>
            <a:r>
              <a:rPr lang="ru-RU" dirty="0"/>
              <a:t> людей покинули сайт </a:t>
            </a:r>
            <a:r>
              <a:rPr lang="ru-RU" dirty="0" err="1"/>
              <a:t>відразу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переходу, </a:t>
            </a:r>
            <a:r>
              <a:rPr lang="ru-RU" dirty="0" err="1"/>
              <a:t>протягом</a:t>
            </a:r>
            <a:r>
              <a:rPr lang="ru-RU" dirty="0"/>
              <a:t> буквально </a:t>
            </a:r>
            <a:r>
              <a:rPr lang="ru-RU" dirty="0" err="1"/>
              <a:t>декількох</a:t>
            </a:r>
            <a:r>
              <a:rPr lang="ru-RU" dirty="0"/>
              <a:t> секунд - не </a:t>
            </a:r>
            <a:r>
              <a:rPr lang="ru-RU" dirty="0" err="1"/>
              <a:t>встигнувши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нічого</a:t>
            </a:r>
            <a:r>
              <a:rPr lang="ru-RU" dirty="0"/>
              <a:t> </a:t>
            </a:r>
            <a:r>
              <a:rPr lang="ru-RU" dirty="0" err="1"/>
              <a:t>подивитися</a:t>
            </a:r>
            <a:r>
              <a:rPr lang="ru-RU" dirty="0"/>
              <a:t>. Просто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щось</a:t>
            </a:r>
            <a:r>
              <a:rPr lang="ru-RU" dirty="0"/>
              <a:t> </a:t>
            </a:r>
            <a:r>
              <a:rPr lang="ru-RU" dirty="0" err="1"/>
              <a:t>відразу</a:t>
            </a:r>
            <a:r>
              <a:rPr lang="ru-RU" dirty="0"/>
              <a:t> не </a:t>
            </a:r>
            <a:r>
              <a:rPr lang="ru-RU" dirty="0" err="1"/>
              <a:t>сподобалося</a:t>
            </a:r>
            <a:r>
              <a:rPr lang="ru-RU" dirty="0"/>
              <a:t>. Причин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багато</a:t>
            </a:r>
            <a:r>
              <a:rPr lang="ru-RU" dirty="0"/>
              <a:t>: </a:t>
            </a:r>
            <a:r>
              <a:rPr lang="ru-RU" dirty="0" err="1"/>
              <a:t>застарілий</a:t>
            </a:r>
            <a:r>
              <a:rPr lang="ru-RU" dirty="0"/>
              <a:t> сайт, брак </a:t>
            </a:r>
            <a:r>
              <a:rPr lang="ru-RU" dirty="0" err="1"/>
              <a:t>інформації</a:t>
            </a:r>
            <a:r>
              <a:rPr lang="ru-RU" dirty="0"/>
              <a:t> про товар, </a:t>
            </a:r>
            <a:r>
              <a:rPr lang="ru-RU" dirty="0" err="1"/>
              <a:t>агресивний</a:t>
            </a:r>
            <a:r>
              <a:rPr lang="ru-RU" dirty="0"/>
              <a:t> дизайн, </a:t>
            </a:r>
            <a:r>
              <a:rPr lang="ru-RU" dirty="0" err="1"/>
              <a:t>нескінченні</a:t>
            </a:r>
            <a:r>
              <a:rPr lang="ru-RU" dirty="0"/>
              <a:t> </a:t>
            </a:r>
            <a:r>
              <a:rPr lang="ru-RU" dirty="0" err="1"/>
              <a:t>спливаючі</a:t>
            </a:r>
            <a:r>
              <a:rPr lang="ru-RU" dirty="0"/>
              <a:t> </a:t>
            </a:r>
            <a:r>
              <a:rPr lang="ru-RU" dirty="0" err="1"/>
              <a:t>вікна</a:t>
            </a:r>
            <a:r>
              <a:rPr lang="ru-RU" dirty="0"/>
              <a:t> ...</a:t>
            </a:r>
          </a:p>
          <a:p>
            <a:pPr algn="just"/>
            <a:endParaRPr lang="ru-RU" dirty="0"/>
          </a:p>
          <a:p>
            <a:pPr algn="just"/>
            <a:r>
              <a:rPr lang="ru-RU" dirty="0" err="1"/>
              <a:t>Показник</a:t>
            </a:r>
            <a:r>
              <a:rPr lang="ru-RU" dirty="0"/>
              <a:t> </a:t>
            </a:r>
            <a:r>
              <a:rPr lang="ru-RU" dirty="0" err="1"/>
              <a:t>відмов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покупки </a:t>
            </a:r>
            <a:r>
              <a:rPr lang="ru-RU" dirty="0" err="1"/>
              <a:t>дає</a:t>
            </a:r>
            <a:r>
              <a:rPr lang="ru-RU" dirty="0"/>
              <a:t> поживу для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роздумів</a:t>
            </a:r>
            <a:r>
              <a:rPr lang="ru-RU" dirty="0"/>
              <a:t>. На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етапах</a:t>
            </a:r>
            <a:r>
              <a:rPr lang="ru-RU" dirty="0"/>
              <a:t> воронки </a:t>
            </a:r>
            <a:r>
              <a:rPr lang="ru-RU" dirty="0" err="1"/>
              <a:t>продажів</a:t>
            </a:r>
            <a:r>
              <a:rPr lang="ru-RU" dirty="0"/>
              <a:t> </a:t>
            </a:r>
            <a:r>
              <a:rPr lang="ru-RU" dirty="0" err="1"/>
              <a:t>відвідувач</a:t>
            </a:r>
            <a:r>
              <a:rPr lang="ru-RU" dirty="0"/>
              <a:t> </a:t>
            </a:r>
            <a:r>
              <a:rPr lang="ru-RU" dirty="0" err="1"/>
              <a:t>застряг</a:t>
            </a:r>
            <a:r>
              <a:rPr lang="ru-RU" dirty="0"/>
              <a:t>, на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сходинці</a:t>
            </a:r>
            <a:r>
              <a:rPr lang="ru-RU" dirty="0"/>
              <a:t> </a:t>
            </a:r>
            <a:r>
              <a:rPr lang="ru-RU" dirty="0" err="1"/>
              <a:t>сходів</a:t>
            </a:r>
            <a:r>
              <a:rPr lang="ru-RU" dirty="0"/>
              <a:t> Ханта </a:t>
            </a:r>
            <a:r>
              <a:rPr lang="ru-RU" dirty="0" err="1"/>
              <a:t>відмовився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покупки. Це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важливо</a:t>
            </a:r>
            <a:r>
              <a:rPr lang="ru-RU" dirty="0"/>
              <a:t> - </a:t>
            </a:r>
            <a:r>
              <a:rPr lang="ru-RU" dirty="0" err="1"/>
              <a:t>може</a:t>
            </a:r>
            <a:r>
              <a:rPr lang="ru-RU" dirty="0"/>
              <a:t> бути,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відсіявся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на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позначення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, а </a:t>
            </a:r>
            <a:r>
              <a:rPr lang="ru-RU" dirty="0" err="1"/>
              <a:t>може</a:t>
            </a:r>
            <a:r>
              <a:rPr lang="ru-RU" dirty="0"/>
              <a:t>, </a:t>
            </a:r>
            <a:r>
              <a:rPr lang="ru-RU" dirty="0" err="1"/>
              <a:t>злився</a:t>
            </a:r>
            <a:r>
              <a:rPr lang="ru-RU" dirty="0"/>
              <a:t> в </a:t>
            </a:r>
            <a:r>
              <a:rPr lang="ru-RU" dirty="0" err="1"/>
              <a:t>останній</a:t>
            </a:r>
            <a:r>
              <a:rPr lang="ru-RU" dirty="0"/>
              <a:t> момент.</a:t>
            </a:r>
          </a:p>
        </p:txBody>
      </p:sp>
    </p:spTree>
    <p:extLst>
      <p:ext uri="{BB962C8B-B14F-4D97-AF65-F5344CB8AC3E}">
        <p14:creationId xmlns:p14="http://schemas.microsoft.com/office/powerpoint/2010/main" val="3577570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7BE9E14-BBE4-4E03-82B9-DE7D271CD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097280"/>
            <a:ext cx="3883152" cy="5120640"/>
          </a:xfrm>
        </p:spPr>
        <p:txBody>
          <a:bodyPr>
            <a:normAutofit/>
          </a:bodyPr>
          <a:lstStyle/>
          <a:p>
            <a:pPr algn="just"/>
            <a:r>
              <a:rPr lang="ru-RU" sz="2000" b="1" i="1" dirty="0"/>
              <a:t>Як </a:t>
            </a:r>
            <a:r>
              <a:rPr lang="ru-RU" sz="2000" b="1" i="1" dirty="0" err="1"/>
              <a:t>вимірювати</a:t>
            </a:r>
            <a:r>
              <a:rPr lang="ru-RU" sz="2000" b="1" i="1" dirty="0"/>
              <a:t>?</a:t>
            </a:r>
          </a:p>
          <a:p>
            <a:pPr algn="just"/>
            <a:r>
              <a:rPr lang="ru-RU" sz="2000" dirty="0" err="1"/>
              <a:t>Показник</a:t>
            </a:r>
            <a:r>
              <a:rPr lang="ru-RU" sz="2000" dirty="0"/>
              <a:t> </a:t>
            </a:r>
            <a:r>
              <a:rPr lang="ru-RU" sz="2000" dirty="0" err="1"/>
              <a:t>відмов</a:t>
            </a:r>
            <a:r>
              <a:rPr lang="ru-RU" sz="2000" dirty="0"/>
              <a:t> </a:t>
            </a:r>
            <a:r>
              <a:rPr lang="ru-RU" sz="2000" dirty="0" err="1"/>
              <a:t>розраховується</a:t>
            </a:r>
            <a:r>
              <a:rPr lang="ru-RU" sz="2000" dirty="0"/>
              <a:t> так: </a:t>
            </a:r>
            <a:r>
              <a:rPr lang="ru-RU" sz="2000" dirty="0" err="1"/>
              <a:t>співвідношення</a:t>
            </a:r>
            <a:r>
              <a:rPr lang="ru-RU" sz="2000" dirty="0"/>
              <a:t> </a:t>
            </a:r>
            <a:r>
              <a:rPr lang="ru-RU" sz="2000" dirty="0" err="1"/>
              <a:t>відсотка</a:t>
            </a:r>
            <a:r>
              <a:rPr lang="ru-RU" sz="2000" dirty="0"/>
              <a:t> </a:t>
            </a:r>
            <a:r>
              <a:rPr lang="ru-RU" sz="2000" dirty="0" err="1"/>
              <a:t>відвідувачів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відразу</a:t>
            </a:r>
            <a:r>
              <a:rPr lang="ru-RU" sz="2000" dirty="0"/>
              <a:t> ж </a:t>
            </a:r>
            <a:r>
              <a:rPr lang="ru-RU" sz="2000" dirty="0" err="1"/>
              <a:t>закривають</a:t>
            </a:r>
            <a:r>
              <a:rPr lang="ru-RU" sz="2000" dirty="0"/>
              <a:t> вкладку сайту </a:t>
            </a:r>
            <a:r>
              <a:rPr lang="ru-RU" sz="2000" dirty="0" err="1"/>
              <a:t>після</a:t>
            </a:r>
            <a:r>
              <a:rPr lang="ru-RU" sz="2000" dirty="0"/>
              <a:t> переходу, до </a:t>
            </a:r>
            <a:r>
              <a:rPr lang="ru-RU" sz="2000" dirty="0" err="1"/>
              <a:t>загальної</a:t>
            </a:r>
            <a:r>
              <a:rPr lang="ru-RU" sz="2000" dirty="0"/>
              <a:t> </a:t>
            </a:r>
            <a:r>
              <a:rPr lang="ru-RU" sz="2000" dirty="0" err="1"/>
              <a:t>кількості</a:t>
            </a:r>
            <a:r>
              <a:rPr lang="ru-RU" sz="2000" dirty="0"/>
              <a:t> </a:t>
            </a:r>
            <a:r>
              <a:rPr lang="ru-RU" sz="2000" dirty="0" err="1"/>
              <a:t>відвідувачів</a:t>
            </a:r>
            <a:r>
              <a:rPr lang="ru-RU" sz="2000" dirty="0"/>
              <a:t>. Що </a:t>
            </a:r>
            <a:r>
              <a:rPr lang="ru-RU" sz="2000" dirty="0" err="1"/>
              <a:t>стосується</a:t>
            </a:r>
            <a:r>
              <a:rPr lang="ru-RU" sz="2000" dirty="0"/>
              <a:t> </a:t>
            </a:r>
            <a:r>
              <a:rPr lang="ru-RU" sz="2000" dirty="0" err="1"/>
              <a:t>відмов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покупки - в </a:t>
            </a:r>
            <a:r>
              <a:rPr lang="en-US" sz="2000" dirty="0"/>
              <a:t>Google Analytics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налаштувати</a:t>
            </a:r>
            <a:r>
              <a:rPr lang="ru-RU" sz="2000" dirty="0"/>
              <a:t> </a:t>
            </a:r>
            <a:r>
              <a:rPr lang="ru-RU" sz="2000" dirty="0" err="1"/>
              <a:t>звіт</a:t>
            </a:r>
            <a:r>
              <a:rPr lang="ru-RU" sz="2000" dirty="0"/>
              <a:t> про </a:t>
            </a:r>
            <a:r>
              <a:rPr lang="ru-RU" sz="2000" dirty="0" err="1"/>
              <a:t>воронці</a:t>
            </a:r>
            <a:r>
              <a:rPr lang="ru-RU" sz="2000" dirty="0"/>
              <a:t> </a:t>
            </a:r>
            <a:r>
              <a:rPr lang="ru-RU" sz="2000" dirty="0" err="1"/>
              <a:t>конверсії</a:t>
            </a:r>
            <a:r>
              <a:rPr lang="ru-RU" sz="2000" dirty="0"/>
              <a:t> і </a:t>
            </a:r>
            <a:r>
              <a:rPr lang="ru-RU" sz="2000" dirty="0" err="1"/>
              <a:t>побачити</a:t>
            </a:r>
            <a:r>
              <a:rPr lang="ru-RU" sz="2000" dirty="0"/>
              <a:t>, на </a:t>
            </a:r>
            <a:r>
              <a:rPr lang="ru-RU" sz="2000" dirty="0" err="1"/>
              <a:t>якому</a:t>
            </a:r>
            <a:r>
              <a:rPr lang="ru-RU" sz="2000" dirty="0"/>
              <a:t> </a:t>
            </a:r>
            <a:r>
              <a:rPr lang="ru-RU" sz="2000" dirty="0" err="1"/>
              <a:t>етапі</a:t>
            </a:r>
            <a:r>
              <a:rPr lang="ru-RU" sz="2000" dirty="0"/>
              <a:t> </a:t>
            </a:r>
            <a:r>
              <a:rPr lang="ru-RU" sz="2000" dirty="0" err="1"/>
              <a:t>втрачається</a:t>
            </a:r>
            <a:r>
              <a:rPr lang="ru-RU" sz="2000" dirty="0"/>
              <a:t> </a:t>
            </a:r>
            <a:r>
              <a:rPr lang="ru-RU" sz="2000" dirty="0" err="1"/>
              <a:t>найбільше</a:t>
            </a:r>
            <a:r>
              <a:rPr lang="ru-RU" sz="2000" dirty="0"/>
              <a:t> </a:t>
            </a:r>
            <a:r>
              <a:rPr lang="ru-RU" sz="2000" dirty="0" err="1"/>
              <a:t>клієнтів</a:t>
            </a:r>
            <a:r>
              <a:rPr lang="ru-RU" sz="2000" dirty="0"/>
              <a:t>, на </a:t>
            </a:r>
            <a:r>
              <a:rPr lang="ru-RU" sz="2000" dirty="0" err="1"/>
              <a:t>власні</a:t>
            </a:r>
            <a:r>
              <a:rPr lang="ru-RU" sz="2000" dirty="0"/>
              <a:t> </a:t>
            </a:r>
            <a:r>
              <a:rPr lang="ru-RU" sz="2000" dirty="0" err="1"/>
              <a:t>очі</a:t>
            </a:r>
            <a:r>
              <a:rPr lang="ru-RU" sz="2000" dirty="0"/>
              <a:t>. </a:t>
            </a:r>
            <a:r>
              <a:rPr lang="ru-RU" sz="2000" dirty="0" err="1"/>
              <a:t>Побачили</a:t>
            </a:r>
            <a:r>
              <a:rPr lang="ru-RU" sz="2000" dirty="0"/>
              <a:t> - </a:t>
            </a:r>
            <a:r>
              <a:rPr lang="ru-RU" sz="2000" dirty="0" err="1"/>
              <a:t>робіть</a:t>
            </a:r>
            <a:r>
              <a:rPr lang="ru-RU" sz="2000" dirty="0"/>
              <a:t> </a:t>
            </a:r>
            <a:r>
              <a:rPr lang="ru-RU" sz="2000" dirty="0" err="1"/>
              <a:t>висновки</a:t>
            </a:r>
            <a:r>
              <a:rPr lang="ru-RU" sz="2000" dirty="0"/>
              <a:t> і </a:t>
            </a:r>
            <a:r>
              <a:rPr lang="ru-RU" sz="2000" dirty="0" err="1"/>
              <a:t>опрацьовуйте</a:t>
            </a:r>
            <a:r>
              <a:rPr lang="ru-RU" sz="2000" dirty="0"/>
              <a:t> конкретно </a:t>
            </a:r>
            <a:r>
              <a:rPr lang="ru-RU" sz="2000" dirty="0" err="1"/>
              <a:t>цей</a:t>
            </a:r>
            <a:r>
              <a:rPr lang="ru-RU" sz="2000" dirty="0"/>
              <a:t> </a:t>
            </a:r>
            <a:r>
              <a:rPr lang="ru-RU" sz="2000" dirty="0" err="1"/>
              <a:t>етап</a:t>
            </a:r>
            <a:r>
              <a:rPr lang="ru-RU" sz="2000" dirty="0"/>
              <a:t>.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24559FA1-ABC2-46F9-A66E-FDDB7A2FD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0022" y="647895"/>
            <a:ext cx="6909577" cy="556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508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4DEFE76-6193-418F-954C-9A4E004C9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117600"/>
            <a:ext cx="6066818" cy="5191760"/>
          </a:xfrm>
        </p:spPr>
        <p:txBody>
          <a:bodyPr>
            <a:normAutofit/>
          </a:bodyPr>
          <a:lstStyle/>
          <a:p>
            <a:pPr algn="just"/>
            <a:r>
              <a:rPr lang="ru-RU" b="1" dirty="0"/>
              <a:t>6. </a:t>
            </a:r>
            <a:r>
              <a:rPr lang="ru-RU" b="1" dirty="0" err="1"/>
              <a:t>Покинуті</a:t>
            </a:r>
            <a:r>
              <a:rPr lang="ru-RU" b="1" dirty="0"/>
              <a:t> </a:t>
            </a:r>
            <a:r>
              <a:rPr lang="ru-RU" b="1" dirty="0" err="1"/>
              <a:t>кошики</a:t>
            </a:r>
            <a:endParaRPr lang="ru-RU" b="1" dirty="0"/>
          </a:p>
          <a:p>
            <a:pPr algn="just"/>
            <a:r>
              <a:rPr lang="ru-RU" dirty="0"/>
              <a:t>Схожий </a:t>
            </a:r>
            <a:r>
              <a:rPr lang="ru-RU" dirty="0" err="1"/>
              <a:t>показник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самому </a:t>
            </a:r>
            <a:r>
              <a:rPr lang="ru-RU" dirty="0" err="1"/>
              <a:t>останньому</a:t>
            </a:r>
            <a:r>
              <a:rPr lang="ru-RU" dirty="0"/>
              <a:t>, </a:t>
            </a:r>
            <a:r>
              <a:rPr lang="ru-RU" dirty="0" err="1"/>
              <a:t>найвужчому</a:t>
            </a:r>
            <a:r>
              <a:rPr lang="ru-RU" dirty="0"/>
              <a:t> </a:t>
            </a:r>
            <a:r>
              <a:rPr lang="ru-RU" dirty="0" err="1"/>
              <a:t>етапі</a:t>
            </a:r>
            <a:r>
              <a:rPr lang="ru-RU" dirty="0"/>
              <a:t> воронки - </a:t>
            </a:r>
            <a:r>
              <a:rPr lang="ru-RU" dirty="0" err="1"/>
              <a:t>кинутих</a:t>
            </a:r>
            <a:r>
              <a:rPr lang="ru-RU" dirty="0"/>
              <a:t> </a:t>
            </a:r>
            <a:r>
              <a:rPr lang="ru-RU" dirty="0" err="1"/>
              <a:t>кошиках</a:t>
            </a:r>
            <a:r>
              <a:rPr lang="ru-RU" dirty="0"/>
              <a:t>. Ми </a:t>
            </a:r>
            <a:r>
              <a:rPr lang="ru-RU" dirty="0" err="1"/>
              <a:t>вже</a:t>
            </a:r>
            <a:r>
              <a:rPr lang="ru-RU" dirty="0"/>
              <a:t> писали про </a:t>
            </a:r>
            <a:r>
              <a:rPr lang="ru-RU" dirty="0" err="1"/>
              <a:t>цей</a:t>
            </a:r>
            <a:r>
              <a:rPr lang="ru-RU" dirty="0"/>
              <a:t> феномен, </a:t>
            </a:r>
            <a:r>
              <a:rPr lang="ru-RU" dirty="0" err="1"/>
              <a:t>нагадаємо</a:t>
            </a:r>
            <a:r>
              <a:rPr lang="ru-RU" dirty="0"/>
              <a:t> коротко: </a:t>
            </a:r>
            <a:r>
              <a:rPr lang="ru-RU" dirty="0" err="1"/>
              <a:t>кошики</a:t>
            </a:r>
            <a:r>
              <a:rPr lang="ru-RU" dirty="0"/>
              <a:t> </a:t>
            </a:r>
            <a:r>
              <a:rPr lang="ru-RU" dirty="0" err="1"/>
              <a:t>кидають</a:t>
            </a:r>
            <a:r>
              <a:rPr lang="ru-RU" dirty="0"/>
              <a:t> тому, що </a:t>
            </a:r>
            <a:r>
              <a:rPr lang="ru-RU" dirty="0" err="1"/>
              <a:t>знайшли</a:t>
            </a:r>
            <a:r>
              <a:rPr lang="ru-RU" dirty="0"/>
              <a:t> товар </a:t>
            </a:r>
            <a:r>
              <a:rPr lang="ru-RU" dirty="0" err="1"/>
              <a:t>дешевше</a:t>
            </a:r>
            <a:r>
              <a:rPr lang="ru-RU" dirty="0"/>
              <a:t>, </a:t>
            </a:r>
            <a:r>
              <a:rPr lang="ru-RU" dirty="0" err="1"/>
              <a:t>кращої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, з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зручною</a:t>
            </a:r>
            <a:r>
              <a:rPr lang="ru-RU" dirty="0"/>
              <a:t> </a:t>
            </a:r>
            <a:r>
              <a:rPr lang="ru-RU" dirty="0" err="1"/>
              <a:t>доставкою</a:t>
            </a:r>
            <a:r>
              <a:rPr lang="ru-RU" dirty="0"/>
              <a:t>. А </a:t>
            </a:r>
            <a:r>
              <a:rPr lang="ru-RU" dirty="0" err="1"/>
              <a:t>може</a:t>
            </a:r>
            <a:r>
              <a:rPr lang="ru-RU" dirty="0"/>
              <a:t> бути, просто </a:t>
            </a:r>
            <a:r>
              <a:rPr lang="ru-RU" dirty="0" err="1"/>
              <a:t>забули</a:t>
            </a:r>
            <a:r>
              <a:rPr lang="ru-RU" dirty="0"/>
              <a:t> - і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буває</a:t>
            </a:r>
            <a:r>
              <a:rPr lang="ru-RU" dirty="0"/>
              <a:t>, </a:t>
            </a:r>
            <a:r>
              <a:rPr lang="ru-RU" dirty="0" err="1"/>
              <a:t>причому</a:t>
            </a:r>
            <a:r>
              <a:rPr lang="ru-RU" dirty="0"/>
              <a:t> </a:t>
            </a:r>
            <a:r>
              <a:rPr lang="ru-RU" dirty="0" err="1"/>
              <a:t>частіше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думаєте</a:t>
            </a:r>
            <a:r>
              <a:rPr lang="ru-RU" dirty="0"/>
              <a:t>. А </a:t>
            </a:r>
            <a:r>
              <a:rPr lang="ru-RU" dirty="0" err="1"/>
              <a:t>може</a:t>
            </a:r>
            <a:r>
              <a:rPr lang="ru-RU" dirty="0"/>
              <a:t>, </a:t>
            </a:r>
            <a:r>
              <a:rPr lang="ru-RU" dirty="0" err="1"/>
              <a:t>пішли</a:t>
            </a:r>
            <a:r>
              <a:rPr lang="ru-RU" dirty="0"/>
              <a:t> в оффлайн </a:t>
            </a:r>
            <a:r>
              <a:rPr lang="ru-RU" dirty="0" err="1"/>
              <a:t>подумати</a:t>
            </a:r>
            <a:r>
              <a:rPr lang="ru-RU" dirty="0"/>
              <a:t> та так і не </a:t>
            </a:r>
            <a:r>
              <a:rPr lang="ru-RU" dirty="0" err="1"/>
              <a:t>повернулися</a:t>
            </a:r>
            <a:r>
              <a:rPr lang="ru-RU" dirty="0"/>
              <a:t>.</a:t>
            </a:r>
          </a:p>
        </p:txBody>
      </p:sp>
      <p:pic>
        <p:nvPicPr>
          <p:cNvPr id="12294" name="Picture 6" descr="cart abandonment | Mediaclip">
            <a:extLst>
              <a:ext uri="{FF2B5EF4-FFF2-40B4-BE49-F238E27FC236}">
                <a16:creationId xmlns:a16="http://schemas.microsoft.com/office/drawing/2014/main" id="{0222F18C-B376-47D2-8DF0-91A8ED2762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7" r="3365" b="-1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127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DEFB626-493D-4198-9429-59FCBBDBF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203" y="607695"/>
            <a:ext cx="5711317" cy="564261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i="1" dirty="0"/>
              <a:t>Для </a:t>
            </a:r>
            <a:r>
              <a:rPr lang="ru-RU" b="1" i="1" dirty="0" err="1"/>
              <a:t>чого</a:t>
            </a:r>
            <a:r>
              <a:rPr lang="ru-RU" b="1" i="1" dirty="0"/>
              <a:t> </a:t>
            </a:r>
            <a:r>
              <a:rPr lang="ru-RU" b="1" i="1" dirty="0" err="1"/>
              <a:t>вимірювати</a:t>
            </a:r>
            <a:r>
              <a:rPr lang="ru-RU" b="1" i="1" dirty="0"/>
              <a:t>?</a:t>
            </a:r>
          </a:p>
          <a:p>
            <a:pPr algn="just"/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зрозуміти</a:t>
            </a:r>
            <a:r>
              <a:rPr lang="ru-RU" dirty="0"/>
              <a:t>, </a:t>
            </a:r>
            <a:r>
              <a:rPr lang="ru-RU" dirty="0" err="1"/>
              <a:t>скільки</a:t>
            </a:r>
            <a:r>
              <a:rPr lang="ru-RU" dirty="0"/>
              <a:t> </a:t>
            </a:r>
            <a:r>
              <a:rPr lang="ru-RU" dirty="0" err="1"/>
              <a:t>угод</a:t>
            </a:r>
            <a:r>
              <a:rPr lang="ru-RU" dirty="0"/>
              <a:t> не </a:t>
            </a:r>
            <a:r>
              <a:rPr lang="ru-RU" dirty="0" err="1"/>
              <a:t>закриваються</a:t>
            </a:r>
            <a:r>
              <a:rPr lang="ru-RU" dirty="0"/>
              <a:t> у вас до </a:t>
            </a:r>
            <a:r>
              <a:rPr lang="ru-RU" dirty="0" err="1"/>
              <a:t>кінця</a:t>
            </a:r>
            <a:r>
              <a:rPr lang="ru-RU" dirty="0"/>
              <a:t> на </a:t>
            </a:r>
            <a:r>
              <a:rPr lang="ru-RU" dirty="0" err="1"/>
              <a:t>останньому</a:t>
            </a:r>
            <a:r>
              <a:rPr lang="ru-RU" dirty="0"/>
              <a:t> </a:t>
            </a:r>
            <a:r>
              <a:rPr lang="ru-RU" dirty="0" err="1"/>
              <a:t>етапі</a:t>
            </a:r>
            <a:r>
              <a:rPr lang="ru-RU" dirty="0"/>
              <a:t> воронки. І, </a:t>
            </a:r>
            <a:r>
              <a:rPr lang="ru-RU" dirty="0" err="1"/>
              <a:t>відповідно</a:t>
            </a:r>
            <a:r>
              <a:rPr lang="ru-RU" dirty="0"/>
              <a:t>, </a:t>
            </a:r>
            <a:r>
              <a:rPr lang="ru-RU" dirty="0" err="1"/>
              <a:t>вжити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: </a:t>
            </a:r>
            <a:r>
              <a:rPr lang="ru-RU" dirty="0" err="1"/>
              <a:t>зробити</a:t>
            </a:r>
            <a:r>
              <a:rPr lang="ru-RU" dirty="0"/>
              <a:t> кнопку </a:t>
            </a:r>
            <a:r>
              <a:rPr lang="ru-RU" dirty="0" err="1"/>
              <a:t>кошика</a:t>
            </a:r>
            <a:r>
              <a:rPr lang="ru-RU" dirty="0"/>
              <a:t> </a:t>
            </a:r>
            <a:r>
              <a:rPr lang="ru-RU" dirty="0" err="1"/>
              <a:t>яскравою</a:t>
            </a:r>
            <a:r>
              <a:rPr lang="ru-RU" dirty="0"/>
              <a:t> і доступною з 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сторінки</a:t>
            </a:r>
            <a:r>
              <a:rPr lang="ru-RU" dirty="0"/>
              <a:t> сайту, а сам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купівлі</a:t>
            </a:r>
            <a:r>
              <a:rPr lang="ru-RU" dirty="0"/>
              <a:t> - максимально простим і </a:t>
            </a:r>
            <a:r>
              <a:rPr lang="ru-RU" dirty="0" err="1"/>
              <a:t>швидким</a:t>
            </a:r>
            <a:r>
              <a:rPr lang="ru-RU" dirty="0"/>
              <a:t>, </a:t>
            </a:r>
            <a:r>
              <a:rPr lang="ru-RU" dirty="0" err="1"/>
              <a:t>підключити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варіантів</a:t>
            </a:r>
            <a:r>
              <a:rPr lang="ru-RU" dirty="0"/>
              <a:t> оплати, не </a:t>
            </a:r>
            <a:r>
              <a:rPr lang="ru-RU" dirty="0" err="1"/>
              <a:t>змушувати</a:t>
            </a:r>
            <a:r>
              <a:rPr lang="ru-RU" dirty="0"/>
              <a:t> </a:t>
            </a:r>
            <a:r>
              <a:rPr lang="ru-RU" dirty="0" err="1"/>
              <a:t>відвідувача</a:t>
            </a:r>
            <a:r>
              <a:rPr lang="ru-RU" dirty="0"/>
              <a:t> </a:t>
            </a:r>
            <a:r>
              <a:rPr lang="ru-RU" dirty="0" err="1"/>
              <a:t>вводити</a:t>
            </a:r>
            <a:r>
              <a:rPr lang="ru-RU" dirty="0"/>
              <a:t> </a:t>
            </a:r>
            <a:r>
              <a:rPr lang="ru-RU" dirty="0" err="1"/>
              <a:t>нескінченні</a:t>
            </a:r>
            <a:r>
              <a:rPr lang="ru-RU" dirty="0"/>
              <a:t> </a:t>
            </a:r>
            <a:r>
              <a:rPr lang="ru-RU" dirty="0" err="1"/>
              <a:t>логіни</a:t>
            </a:r>
            <a:r>
              <a:rPr lang="ru-RU" dirty="0"/>
              <a:t>, </a:t>
            </a:r>
            <a:r>
              <a:rPr lang="ru-RU" dirty="0" err="1"/>
              <a:t>паролі</a:t>
            </a:r>
            <a:r>
              <a:rPr lang="ru-RU" dirty="0"/>
              <a:t>, </a:t>
            </a:r>
            <a:r>
              <a:rPr lang="ru-RU" dirty="0" err="1"/>
              <a:t>коди</a:t>
            </a:r>
            <a:r>
              <a:rPr lang="ru-RU" dirty="0"/>
              <a:t>. </a:t>
            </a:r>
            <a:r>
              <a:rPr lang="ru-RU" dirty="0" err="1"/>
              <a:t>Ідеальний</a:t>
            </a:r>
            <a:r>
              <a:rPr lang="ru-RU" dirty="0"/>
              <a:t> </a:t>
            </a:r>
            <a:r>
              <a:rPr lang="ru-RU" dirty="0" err="1"/>
              <a:t>варіант</a:t>
            </a:r>
            <a:r>
              <a:rPr lang="ru-RU" dirty="0"/>
              <a:t> - </a:t>
            </a:r>
            <a:r>
              <a:rPr lang="ru-RU" dirty="0" err="1"/>
              <a:t>зареєструватися</a:t>
            </a:r>
            <a:r>
              <a:rPr lang="ru-RU" dirty="0"/>
              <a:t> через </a:t>
            </a:r>
            <a:r>
              <a:rPr lang="ru-RU" dirty="0" err="1"/>
              <a:t>соцмережі</a:t>
            </a:r>
            <a:r>
              <a:rPr lang="ru-RU" dirty="0"/>
              <a:t>, в </a:t>
            </a:r>
            <a:r>
              <a:rPr lang="ru-RU" dirty="0" err="1"/>
              <a:t>яких</a:t>
            </a:r>
            <a:r>
              <a:rPr lang="ru-RU" dirty="0"/>
              <a:t> зараз є </a:t>
            </a:r>
            <a:r>
              <a:rPr lang="ru-RU" dirty="0" err="1"/>
              <a:t>кожен</a:t>
            </a:r>
            <a:r>
              <a:rPr lang="ru-RU" dirty="0"/>
              <a:t> перший.</a:t>
            </a:r>
          </a:p>
          <a:p>
            <a:pPr algn="just"/>
            <a:r>
              <a:rPr lang="ru-RU" b="1" i="1" dirty="0"/>
              <a:t>Як </a:t>
            </a:r>
            <a:r>
              <a:rPr lang="ru-RU" b="1" i="1" dirty="0" err="1"/>
              <a:t>вимірювати</a:t>
            </a:r>
            <a:r>
              <a:rPr lang="ru-RU" b="1" i="1" dirty="0"/>
              <a:t>?</a:t>
            </a:r>
          </a:p>
          <a:p>
            <a:pPr algn="just"/>
            <a:r>
              <a:rPr lang="ru-RU" dirty="0"/>
              <a:t>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простої</a:t>
            </a:r>
            <a:r>
              <a:rPr lang="ru-RU" dirty="0"/>
              <a:t> </a:t>
            </a:r>
            <a:r>
              <a:rPr lang="ru-RU" dirty="0" err="1"/>
              <a:t>формули</a:t>
            </a:r>
            <a:r>
              <a:rPr lang="ru-RU" dirty="0"/>
              <a:t>, яка </a:t>
            </a:r>
            <a:r>
              <a:rPr lang="ru-RU" dirty="0" err="1"/>
              <a:t>показує</a:t>
            </a:r>
            <a:r>
              <a:rPr lang="ru-RU" dirty="0"/>
              <a:t> </a:t>
            </a:r>
            <a:r>
              <a:rPr lang="ru-RU" dirty="0" err="1"/>
              <a:t>співвідношення</a:t>
            </a:r>
            <a:r>
              <a:rPr lang="ru-RU" dirty="0"/>
              <a:t> </a:t>
            </a:r>
            <a:r>
              <a:rPr lang="ru-RU" dirty="0" err="1"/>
              <a:t>кинутих</a:t>
            </a:r>
            <a:r>
              <a:rPr lang="ru-RU" dirty="0"/>
              <a:t> </a:t>
            </a:r>
            <a:r>
              <a:rPr lang="ru-RU" dirty="0" err="1"/>
              <a:t>кошиків</a:t>
            </a:r>
            <a:r>
              <a:rPr lang="ru-RU" dirty="0"/>
              <a:t> до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доданих</a:t>
            </a:r>
            <a:r>
              <a:rPr lang="ru-RU" dirty="0"/>
              <a:t> до </a:t>
            </a:r>
            <a:r>
              <a:rPr lang="ru-RU" dirty="0" err="1"/>
              <a:t>кошиків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у </a:t>
            </a:r>
            <a:r>
              <a:rPr lang="ru-RU" dirty="0" err="1"/>
              <a:t>відсотках.Наприклад</a:t>
            </a:r>
            <a:r>
              <a:rPr lang="ru-RU" dirty="0"/>
              <a:t>,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сьогоднішнього</a:t>
            </a:r>
            <a:r>
              <a:rPr lang="ru-RU" dirty="0"/>
              <a:t> дня 50 </a:t>
            </a:r>
            <a:r>
              <a:rPr lang="ru-RU" dirty="0" err="1"/>
              <a:t>відвідувачів</a:t>
            </a:r>
            <a:r>
              <a:rPr lang="ru-RU" dirty="0"/>
              <a:t> додали </a:t>
            </a:r>
            <a:r>
              <a:rPr lang="ru-RU" dirty="0" err="1"/>
              <a:t>товари</a:t>
            </a:r>
            <a:r>
              <a:rPr lang="ru-RU" dirty="0"/>
              <a:t> в </a:t>
            </a:r>
            <a:r>
              <a:rPr lang="ru-RU" dirty="0" err="1"/>
              <a:t>кошики</a:t>
            </a:r>
            <a:r>
              <a:rPr lang="ru-RU" dirty="0"/>
              <a:t>, але довели угоду до </a:t>
            </a:r>
            <a:r>
              <a:rPr lang="ru-RU" dirty="0" err="1"/>
              <a:t>кінця</a:t>
            </a:r>
            <a:r>
              <a:rPr lang="ru-RU" dirty="0"/>
              <a:t> тільки 10. </a:t>
            </a:r>
          </a:p>
          <a:p>
            <a:pPr algn="just"/>
            <a:r>
              <a:rPr lang="ru-RU" dirty="0" err="1"/>
              <a:t>Вважаємо</a:t>
            </a:r>
            <a:r>
              <a:rPr lang="ru-RU" dirty="0"/>
              <a:t>:(50 - 10) / 50 * 100% = 40%.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57964178-734C-4CA9-8A03-A522BD96D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450" y="967105"/>
            <a:ext cx="5424550" cy="448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038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Повернення втрачених клієнтів. Автоматична класифікація клієнтів, як  «Втрачені», організація взаємодії з ними">
            <a:extLst>
              <a:ext uri="{FF2B5EF4-FFF2-40B4-BE49-F238E27FC236}">
                <a16:creationId xmlns:a16="http://schemas.microsoft.com/office/drawing/2014/main" id="{86EAC438-D1D6-44BB-A6DF-D066F65FB0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B644F76-6637-47F3-8EA1-20FC6ACFF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8679E2A-091E-4EB4-9F05-A305293C4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CA4020-A571-4CD8-A212-7F9C3CD03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1422400"/>
            <a:ext cx="6233921" cy="4886960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</a:rPr>
              <a:t>7. </a:t>
            </a:r>
            <a:r>
              <a:rPr lang="ru-RU" b="1" dirty="0" err="1">
                <a:solidFill>
                  <a:srgbClr val="000000"/>
                </a:solidFill>
              </a:rPr>
              <a:t>Повернення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клієнтів</a:t>
            </a:r>
            <a:r>
              <a:rPr lang="ru-RU" b="1" dirty="0">
                <a:solidFill>
                  <a:srgbClr val="000000"/>
                </a:solidFill>
              </a:rPr>
              <a:t>!</a:t>
            </a:r>
          </a:p>
          <a:p>
            <a:pPr algn="just"/>
            <a:r>
              <a:rPr lang="ru-RU" dirty="0">
                <a:solidFill>
                  <a:srgbClr val="000000"/>
                </a:solidFill>
              </a:rPr>
              <a:t>Є і </a:t>
            </a:r>
            <a:r>
              <a:rPr lang="ru-RU" dirty="0" err="1">
                <a:solidFill>
                  <a:srgbClr val="000000"/>
                </a:solidFill>
              </a:rPr>
              <a:t>приємні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моменти</a:t>
            </a:r>
            <a:r>
              <a:rPr lang="ru-RU" dirty="0">
                <a:solidFill>
                  <a:srgbClr val="000000"/>
                </a:solidFill>
              </a:rPr>
              <a:t>: </a:t>
            </a:r>
            <a:r>
              <a:rPr lang="ru-RU" dirty="0" err="1">
                <a:solidFill>
                  <a:srgbClr val="000000"/>
                </a:solidFill>
              </a:rPr>
              <a:t>серед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усіх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відвідувачів</a:t>
            </a:r>
            <a:r>
              <a:rPr lang="ru-RU" dirty="0">
                <a:solidFill>
                  <a:srgbClr val="000000"/>
                </a:solidFill>
              </a:rPr>
              <a:t> особливо </a:t>
            </a:r>
            <a:r>
              <a:rPr lang="ru-RU" dirty="0" err="1">
                <a:solidFill>
                  <a:srgbClr val="000000"/>
                </a:solidFill>
              </a:rPr>
              <a:t>цінні</a:t>
            </a:r>
            <a:r>
              <a:rPr lang="ru-RU" dirty="0">
                <a:solidFill>
                  <a:srgbClr val="000000"/>
                </a:solidFill>
              </a:rPr>
              <a:t> для </a:t>
            </a:r>
            <a:r>
              <a:rPr lang="ru-RU" dirty="0" err="1">
                <a:solidFill>
                  <a:srgbClr val="000000"/>
                </a:solidFill>
              </a:rPr>
              <a:t>власника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інтернет</a:t>
            </a:r>
            <a:r>
              <a:rPr lang="ru-RU" dirty="0">
                <a:solidFill>
                  <a:srgbClr val="000000"/>
                </a:solidFill>
              </a:rPr>
              <a:t>-магазину </a:t>
            </a:r>
            <a:r>
              <a:rPr lang="ru-RU" dirty="0" err="1">
                <a:solidFill>
                  <a:srgbClr val="000000"/>
                </a:solidFill>
              </a:rPr>
              <a:t>ті</a:t>
            </a:r>
            <a:r>
              <a:rPr lang="ru-RU" dirty="0">
                <a:solidFill>
                  <a:srgbClr val="000000"/>
                </a:solidFill>
              </a:rPr>
              <a:t>, </a:t>
            </a:r>
            <a:r>
              <a:rPr lang="ru-RU" dirty="0" err="1">
                <a:solidFill>
                  <a:srgbClr val="000000"/>
                </a:solidFill>
              </a:rPr>
              <a:t>хто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повернувся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знову</a:t>
            </a:r>
            <a:r>
              <a:rPr lang="ru-RU" dirty="0">
                <a:solidFill>
                  <a:srgbClr val="000000"/>
                </a:solidFill>
              </a:rPr>
              <a:t>. Значить, </a:t>
            </a:r>
            <a:r>
              <a:rPr lang="ru-RU" dirty="0" err="1">
                <a:solidFill>
                  <a:srgbClr val="000000"/>
                </a:solidFill>
              </a:rPr>
              <a:t>людині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сподобалося</a:t>
            </a:r>
            <a:r>
              <a:rPr lang="ru-RU" dirty="0">
                <a:solidFill>
                  <a:srgbClr val="000000"/>
                </a:solidFill>
              </a:rPr>
              <a:t>! Значить, </a:t>
            </a:r>
            <a:r>
              <a:rPr lang="ru-RU" dirty="0" err="1">
                <a:solidFill>
                  <a:srgbClr val="000000"/>
                </a:solidFill>
              </a:rPr>
              <a:t>він</a:t>
            </a:r>
            <a:r>
              <a:rPr lang="ru-RU" dirty="0">
                <a:solidFill>
                  <a:srgbClr val="000000"/>
                </a:solidFill>
              </a:rPr>
              <a:t> не </a:t>
            </a:r>
            <a:r>
              <a:rPr lang="ru-RU" dirty="0" err="1">
                <a:solidFill>
                  <a:srgbClr val="000000"/>
                </a:solidFill>
              </a:rPr>
              <a:t>забув</a:t>
            </a:r>
            <a:r>
              <a:rPr lang="ru-RU" dirty="0">
                <a:solidFill>
                  <a:srgbClr val="000000"/>
                </a:solidFill>
              </a:rPr>
              <a:t> ваш сайт, додав </a:t>
            </a:r>
            <a:r>
              <a:rPr lang="ru-RU" dirty="0" err="1">
                <a:solidFill>
                  <a:srgbClr val="000000"/>
                </a:solidFill>
              </a:rPr>
              <a:t>його</a:t>
            </a:r>
            <a:r>
              <a:rPr lang="ru-RU" dirty="0">
                <a:solidFill>
                  <a:srgbClr val="000000"/>
                </a:solidFill>
              </a:rPr>
              <a:t> в закладки, </a:t>
            </a:r>
            <a:r>
              <a:rPr lang="ru-RU" dirty="0" err="1">
                <a:solidFill>
                  <a:srgbClr val="000000"/>
                </a:solidFill>
              </a:rPr>
              <a:t>згадав</a:t>
            </a:r>
            <a:r>
              <a:rPr lang="ru-RU" dirty="0">
                <a:solidFill>
                  <a:srgbClr val="000000"/>
                </a:solidFill>
              </a:rPr>
              <a:t> про вас і </a:t>
            </a:r>
            <a:r>
              <a:rPr lang="ru-RU" dirty="0" err="1">
                <a:solidFill>
                  <a:srgbClr val="000000"/>
                </a:solidFill>
              </a:rPr>
              <a:t>ваші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товари</a:t>
            </a:r>
            <a:r>
              <a:rPr lang="ru-RU" dirty="0">
                <a:solidFill>
                  <a:srgbClr val="000000"/>
                </a:solidFill>
              </a:rPr>
              <a:t>! Це </a:t>
            </a:r>
            <a:r>
              <a:rPr lang="ru-RU" dirty="0" err="1">
                <a:solidFill>
                  <a:srgbClr val="000000"/>
                </a:solidFill>
              </a:rPr>
              <a:t>дуже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радує</a:t>
            </a:r>
            <a:r>
              <a:rPr lang="ru-RU" dirty="0">
                <a:solidFill>
                  <a:srgbClr val="000000"/>
                </a:solidFill>
              </a:rPr>
              <a:t> - </a:t>
            </a:r>
            <a:r>
              <a:rPr lang="ru-RU" dirty="0" err="1">
                <a:solidFill>
                  <a:srgbClr val="000000"/>
                </a:solidFill>
              </a:rPr>
              <a:t>це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показник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лояльності</a:t>
            </a:r>
            <a:r>
              <a:rPr lang="ru-RU" dirty="0">
                <a:solidFill>
                  <a:srgbClr val="000000"/>
                </a:solidFill>
              </a:rPr>
              <a:t>. І не тільки </a:t>
            </a:r>
            <a:r>
              <a:rPr lang="ru-RU" dirty="0" err="1">
                <a:solidFill>
                  <a:srgbClr val="000000"/>
                </a:solidFill>
              </a:rPr>
              <a:t>лояльності</a:t>
            </a:r>
            <a:r>
              <a:rPr lang="ru-RU" dirty="0">
                <a:solidFill>
                  <a:srgbClr val="000000"/>
                </a:solidFill>
              </a:rPr>
              <a:t> - </a:t>
            </a:r>
            <a:r>
              <a:rPr lang="ru-RU" dirty="0" err="1">
                <a:solidFill>
                  <a:srgbClr val="000000"/>
                </a:solidFill>
              </a:rPr>
              <a:t>ці</a:t>
            </a:r>
            <a:r>
              <a:rPr lang="ru-RU" dirty="0">
                <a:solidFill>
                  <a:srgbClr val="000000"/>
                </a:solidFill>
              </a:rPr>
              <a:t> люди </a:t>
            </a:r>
            <a:r>
              <a:rPr lang="ru-RU" dirty="0" err="1">
                <a:solidFill>
                  <a:srgbClr val="000000"/>
                </a:solidFill>
              </a:rPr>
              <a:t>швидше</a:t>
            </a:r>
            <a:r>
              <a:rPr lang="ru-RU" dirty="0">
                <a:solidFill>
                  <a:srgbClr val="000000"/>
                </a:solidFill>
              </a:rPr>
              <a:t> за все, </a:t>
            </a:r>
            <a:r>
              <a:rPr lang="ru-RU" dirty="0" err="1">
                <a:solidFill>
                  <a:srgbClr val="000000"/>
                </a:solidFill>
              </a:rPr>
              <a:t>прийшли</a:t>
            </a:r>
            <a:r>
              <a:rPr lang="ru-RU" dirty="0">
                <a:solidFill>
                  <a:srgbClr val="000000"/>
                </a:solidFill>
              </a:rPr>
              <a:t> нести вам </a:t>
            </a:r>
            <a:r>
              <a:rPr lang="ru-RU" dirty="0" err="1">
                <a:solidFill>
                  <a:srgbClr val="000000"/>
                </a:solidFill>
              </a:rPr>
              <a:t>ваші</a:t>
            </a:r>
            <a:r>
              <a:rPr lang="ru-RU" dirty="0">
                <a:solidFill>
                  <a:srgbClr val="000000"/>
                </a:solidFill>
              </a:rPr>
              <a:t> грошики.</a:t>
            </a:r>
          </a:p>
        </p:txBody>
      </p:sp>
    </p:spTree>
    <p:extLst>
      <p:ext uri="{BB962C8B-B14F-4D97-AF65-F5344CB8AC3E}">
        <p14:creationId xmlns:p14="http://schemas.microsoft.com/office/powerpoint/2010/main" val="2154808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4 шага к возвращению клиентов">
            <a:extLst>
              <a:ext uri="{FF2B5EF4-FFF2-40B4-BE49-F238E27FC236}">
                <a16:creationId xmlns:a16="http://schemas.microsoft.com/office/drawing/2014/main" id="{9C7C891C-0F0F-4782-B28A-34F06D38AC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" r="2576" b="1804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B644F76-6637-47F3-8EA1-20FC6ACFF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8679E2A-091E-4EB4-9F05-A305293C4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29E7E7-C90F-4043-B821-894A4F93B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826324"/>
            <a:ext cx="6443469" cy="6031666"/>
          </a:xfrm>
        </p:spPr>
        <p:txBody>
          <a:bodyPr>
            <a:normAutofit/>
          </a:bodyPr>
          <a:lstStyle/>
          <a:p>
            <a:pPr algn="just"/>
            <a:r>
              <a:rPr lang="ru-RU" sz="2000" b="1" i="1">
                <a:solidFill>
                  <a:srgbClr val="000000"/>
                </a:solidFill>
              </a:rPr>
              <a:t>Для чого вимірювати?</a:t>
            </a:r>
          </a:p>
          <a:p>
            <a:pPr algn="just"/>
            <a:r>
              <a:rPr lang="ru-RU" sz="2000">
                <a:solidFill>
                  <a:srgbClr val="000000"/>
                </a:solidFill>
              </a:rPr>
              <a:t>Щоб подивитися, скільки клієнтів ви змогли зачепити так, щоб вони повернулися. Щоб зрозуміти, що їм важливіше: ціна, ідеальний сервіс, зворотний зв'язок або щось ще. Щоб дізнатися, на які суми здійснює покупки ця аудиторія і порівняти ці цифри з загальними показниками. Щоб дізнатися, у кого можна попросити написати відгук - зазвичай постійні клієнти роблять це набагато охочіше, ніж нові. Є над чим подумати, в загальному.</a:t>
            </a:r>
          </a:p>
          <a:p>
            <a:pPr algn="just"/>
            <a:r>
              <a:rPr lang="ru-RU" sz="2000" b="1" i="1">
                <a:solidFill>
                  <a:srgbClr val="000000"/>
                </a:solidFill>
              </a:rPr>
              <a:t>Як вимірювати?</a:t>
            </a:r>
          </a:p>
          <a:p>
            <a:pPr algn="just"/>
            <a:r>
              <a:rPr lang="ru-RU" sz="2000">
                <a:solidFill>
                  <a:srgbClr val="000000"/>
                </a:solidFill>
              </a:rPr>
              <a:t>Все в тих же відсотках. Це співвідношення повернулися клієнтів до загальної кількості і розділене на число днів або місяців. Наприклад, всього за півроку клієнтів було стільки-то, повернулися знову (їх можна відстежити по кукам, наприклад) - стільки-то. І розділити отриману цифру на шість місяців.</a:t>
            </a:r>
          </a:p>
        </p:txBody>
      </p:sp>
    </p:spTree>
    <p:extLst>
      <p:ext uri="{BB962C8B-B14F-4D97-AF65-F5344CB8AC3E}">
        <p14:creationId xmlns:p14="http://schemas.microsoft.com/office/powerpoint/2010/main" val="192844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Як збільшити середній чек? – Бізнес-UA!">
            <a:extLst>
              <a:ext uri="{FF2B5EF4-FFF2-40B4-BE49-F238E27FC236}">
                <a16:creationId xmlns:a16="http://schemas.microsoft.com/office/drawing/2014/main" id="{649AA0AA-C193-4CE8-8F49-8A84DD2FB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5" r="9091" b="206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B644F76-6637-47F3-8EA1-20FC6ACFF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8679E2A-091E-4EB4-9F05-A305293C4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81995F-8579-4E27-9886-E616C8623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628774"/>
            <a:ext cx="6066816" cy="4680585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</a:rPr>
              <a:t>8. </a:t>
            </a:r>
            <a:r>
              <a:rPr lang="ru-RU" sz="2000" b="1" dirty="0" err="1">
                <a:solidFill>
                  <a:srgbClr val="000000"/>
                </a:solidFill>
              </a:rPr>
              <a:t>Середня</a:t>
            </a:r>
            <a:r>
              <a:rPr lang="ru-RU" sz="2000" b="1" dirty="0">
                <a:solidFill>
                  <a:srgbClr val="000000"/>
                </a:solidFill>
              </a:rPr>
              <a:t> </a:t>
            </a:r>
            <a:r>
              <a:rPr lang="ru-RU" sz="2000" b="1" dirty="0" err="1">
                <a:solidFill>
                  <a:srgbClr val="000000"/>
                </a:solidFill>
              </a:rPr>
              <a:t>вартість</a:t>
            </a:r>
            <a:r>
              <a:rPr lang="ru-RU" sz="2000" b="1" dirty="0">
                <a:solidFill>
                  <a:srgbClr val="000000"/>
                </a:solidFill>
              </a:rPr>
              <a:t> </a:t>
            </a:r>
            <a:r>
              <a:rPr lang="ru-RU" sz="2000" b="1" dirty="0" err="1">
                <a:solidFill>
                  <a:srgbClr val="000000"/>
                </a:solidFill>
              </a:rPr>
              <a:t>замовлення</a:t>
            </a:r>
            <a:r>
              <a:rPr lang="ru-RU" sz="2000" b="1" dirty="0">
                <a:solidFill>
                  <a:srgbClr val="000000"/>
                </a:solidFill>
              </a:rPr>
              <a:t> (</a:t>
            </a:r>
            <a:r>
              <a:rPr lang="ru-RU" sz="2000" b="1" dirty="0" err="1">
                <a:solidFill>
                  <a:srgbClr val="000000"/>
                </a:solidFill>
              </a:rPr>
              <a:t>середній</a:t>
            </a:r>
            <a:r>
              <a:rPr lang="ru-RU" sz="2000" b="1" dirty="0">
                <a:solidFill>
                  <a:srgbClr val="000000"/>
                </a:solidFill>
              </a:rPr>
              <a:t> чек)</a:t>
            </a:r>
          </a:p>
          <a:p>
            <a:pPr algn="just"/>
            <a:r>
              <a:rPr lang="ru-RU" sz="2000" dirty="0" err="1">
                <a:solidFill>
                  <a:srgbClr val="000000"/>
                </a:solidFill>
              </a:rPr>
              <a:t>Простий</a:t>
            </a:r>
            <a:r>
              <a:rPr lang="ru-RU" sz="2000" dirty="0">
                <a:solidFill>
                  <a:srgbClr val="000000"/>
                </a:solidFill>
              </a:rPr>
              <a:t>, але </a:t>
            </a:r>
            <a:r>
              <a:rPr lang="ru-RU" sz="2000" dirty="0" err="1">
                <a:solidFill>
                  <a:srgbClr val="000000"/>
                </a:solidFill>
              </a:rPr>
              <a:t>дуже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важливий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фінансовий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показник</a:t>
            </a:r>
            <a:r>
              <a:rPr lang="ru-RU" sz="2000" dirty="0">
                <a:solidFill>
                  <a:srgbClr val="000000"/>
                </a:solidFill>
              </a:rPr>
              <a:t>. </a:t>
            </a:r>
            <a:r>
              <a:rPr lang="ru-RU" sz="2000" dirty="0" err="1">
                <a:solidFill>
                  <a:srgbClr val="000000"/>
                </a:solidFill>
              </a:rPr>
              <a:t>Якщо</a:t>
            </a:r>
            <a:r>
              <a:rPr lang="ru-RU" sz="2000" dirty="0">
                <a:solidFill>
                  <a:srgbClr val="000000"/>
                </a:solidFill>
              </a:rPr>
              <a:t> у </a:t>
            </a:r>
            <a:r>
              <a:rPr lang="ru-RU" sz="2000" dirty="0" err="1">
                <a:solidFill>
                  <a:srgbClr val="000000"/>
                </a:solidFill>
              </a:rPr>
              <a:t>вашому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інтернет-магазині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продаються</a:t>
            </a:r>
            <a:r>
              <a:rPr lang="ru-RU" sz="2000" dirty="0">
                <a:solidFill>
                  <a:srgbClr val="000000"/>
                </a:solidFill>
              </a:rPr>
              <a:t> і </a:t>
            </a:r>
            <a:r>
              <a:rPr lang="ru-RU" sz="2000" dirty="0" err="1">
                <a:solidFill>
                  <a:srgbClr val="000000"/>
                </a:solidFill>
              </a:rPr>
              <a:t>товари</a:t>
            </a:r>
            <a:r>
              <a:rPr lang="ru-RU" sz="2000" dirty="0">
                <a:solidFill>
                  <a:srgbClr val="000000"/>
                </a:solidFill>
              </a:rPr>
              <a:t> для VIP, і </a:t>
            </a:r>
            <a:r>
              <a:rPr lang="ru-RU" sz="2000" dirty="0" err="1">
                <a:solidFill>
                  <a:srgbClr val="000000"/>
                </a:solidFill>
              </a:rPr>
              <a:t>дешеві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замовлення</a:t>
            </a:r>
            <a:r>
              <a:rPr lang="ru-RU" sz="2000" dirty="0">
                <a:solidFill>
                  <a:srgbClr val="000000"/>
                </a:solidFill>
              </a:rPr>
              <a:t> - </a:t>
            </a:r>
            <a:r>
              <a:rPr lang="ru-RU" sz="2000" dirty="0" err="1">
                <a:solidFill>
                  <a:srgbClr val="000000"/>
                </a:solidFill>
              </a:rPr>
              <a:t>показник</a:t>
            </a:r>
            <a:r>
              <a:rPr lang="ru-RU" sz="2000" dirty="0">
                <a:solidFill>
                  <a:srgbClr val="000000"/>
                </a:solidFill>
              </a:rPr>
              <a:t> буде сильно </a:t>
            </a:r>
            <a:r>
              <a:rPr lang="ru-RU" sz="2000" dirty="0" err="1">
                <a:solidFill>
                  <a:srgbClr val="000000"/>
                </a:solidFill>
              </a:rPr>
              <a:t>усереднені</a:t>
            </a:r>
            <a:r>
              <a:rPr lang="ru-RU" sz="2000" dirty="0">
                <a:solidFill>
                  <a:srgbClr val="000000"/>
                </a:solidFill>
              </a:rPr>
              <a:t> - </a:t>
            </a:r>
            <a:r>
              <a:rPr lang="ru-RU" sz="2000" dirty="0" err="1">
                <a:solidFill>
                  <a:srgbClr val="000000"/>
                </a:solidFill>
              </a:rPr>
              <a:t>приблизно</a:t>
            </a:r>
            <a:r>
              <a:rPr lang="ru-RU" sz="2000" dirty="0">
                <a:solidFill>
                  <a:srgbClr val="000000"/>
                </a:solidFill>
              </a:rPr>
              <a:t> як </a:t>
            </a:r>
            <a:r>
              <a:rPr lang="ru-RU" sz="2000" dirty="0" err="1">
                <a:solidFill>
                  <a:srgbClr val="000000"/>
                </a:solidFill>
              </a:rPr>
              <a:t>середня</a:t>
            </a:r>
            <a:r>
              <a:rPr lang="ru-RU" sz="2000" dirty="0">
                <a:solidFill>
                  <a:srgbClr val="000000"/>
                </a:solidFill>
              </a:rPr>
              <a:t> температура по </a:t>
            </a:r>
            <a:r>
              <a:rPr lang="ru-RU" sz="2000" dirty="0" err="1">
                <a:solidFill>
                  <a:srgbClr val="000000"/>
                </a:solidFill>
              </a:rPr>
              <a:t>лікарні</a:t>
            </a:r>
            <a:r>
              <a:rPr lang="ru-RU" sz="2000" dirty="0">
                <a:solidFill>
                  <a:srgbClr val="000000"/>
                </a:solidFill>
              </a:rPr>
              <a:t>. А </a:t>
            </a:r>
            <a:r>
              <a:rPr lang="ru-RU" sz="2000" dirty="0" err="1">
                <a:solidFill>
                  <a:srgbClr val="000000"/>
                </a:solidFill>
              </a:rPr>
              <a:t>якщо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більшість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приблизно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одній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ціновій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категорії</a:t>
            </a:r>
            <a:r>
              <a:rPr lang="ru-RU" sz="2000" dirty="0">
                <a:solidFill>
                  <a:srgbClr val="000000"/>
                </a:solidFill>
              </a:rPr>
              <a:t> - ось і </a:t>
            </a:r>
            <a:r>
              <a:rPr lang="ru-RU" sz="2000" dirty="0" err="1">
                <a:solidFill>
                  <a:srgbClr val="000000"/>
                </a:solidFill>
              </a:rPr>
              <a:t>розберетеся</a:t>
            </a:r>
            <a:r>
              <a:rPr lang="ru-RU" sz="2000" dirty="0">
                <a:solidFill>
                  <a:srgbClr val="000000"/>
                </a:solidFill>
              </a:rPr>
              <a:t>, яку суму ваша </a:t>
            </a:r>
            <a:r>
              <a:rPr lang="ru-RU" sz="2000" dirty="0" err="1">
                <a:solidFill>
                  <a:srgbClr val="000000"/>
                </a:solidFill>
              </a:rPr>
              <a:t>цільова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аудиторія</a:t>
            </a:r>
            <a:r>
              <a:rPr lang="ru-RU" sz="2000" dirty="0">
                <a:solidFill>
                  <a:srgbClr val="000000"/>
                </a:solidFill>
              </a:rPr>
              <a:t> готова </a:t>
            </a:r>
            <a:r>
              <a:rPr lang="ru-RU" sz="2000" dirty="0" err="1">
                <a:solidFill>
                  <a:srgbClr val="000000"/>
                </a:solidFill>
              </a:rPr>
              <a:t>віддати</a:t>
            </a:r>
            <a:r>
              <a:rPr lang="ru-RU" sz="2000" dirty="0">
                <a:solidFill>
                  <a:srgbClr val="000000"/>
                </a:solidFill>
              </a:rPr>
              <a:t> в </a:t>
            </a:r>
            <a:r>
              <a:rPr lang="ru-RU" sz="2000" dirty="0" err="1">
                <a:solidFill>
                  <a:srgbClr val="000000"/>
                </a:solidFill>
              </a:rPr>
              <a:t>середньому</a:t>
            </a:r>
            <a:r>
              <a:rPr lang="ru-RU" sz="2000" dirty="0">
                <a:solidFill>
                  <a:srgbClr val="000000"/>
                </a:solidFill>
              </a:rPr>
              <a:t>. Те, що </a:t>
            </a:r>
            <a:r>
              <a:rPr lang="ru-RU" sz="2000" dirty="0" err="1">
                <a:solidFill>
                  <a:srgbClr val="000000"/>
                </a:solidFill>
              </a:rPr>
              <a:t>вище</a:t>
            </a:r>
            <a:r>
              <a:rPr lang="ru-RU" sz="2000" dirty="0">
                <a:solidFill>
                  <a:srgbClr val="000000"/>
                </a:solidFill>
              </a:rPr>
              <a:t> - уже </a:t>
            </a:r>
            <a:r>
              <a:rPr lang="ru-RU" sz="2000" dirty="0" err="1">
                <a:solidFill>
                  <a:srgbClr val="000000"/>
                </a:solidFill>
              </a:rPr>
              <a:t>зі</a:t>
            </a:r>
            <a:r>
              <a:rPr lang="ru-RU" sz="2000" dirty="0">
                <a:solidFill>
                  <a:srgbClr val="000000"/>
                </a:solidFill>
              </a:rPr>
              <a:t> скрипом, таких </a:t>
            </a:r>
            <a:r>
              <a:rPr lang="ru-RU" sz="2000" dirty="0" err="1">
                <a:solidFill>
                  <a:srgbClr val="000000"/>
                </a:solidFill>
              </a:rPr>
              <a:t>небагато</a:t>
            </a:r>
            <a:r>
              <a:rPr lang="ru-RU" sz="2000" dirty="0">
                <a:solidFill>
                  <a:srgbClr val="000000"/>
                </a:solidFill>
              </a:rPr>
              <a:t>. Те, що </a:t>
            </a:r>
            <a:r>
              <a:rPr lang="ru-RU" sz="2000" dirty="0" err="1">
                <a:solidFill>
                  <a:srgbClr val="000000"/>
                </a:solidFill>
              </a:rPr>
              <a:t>нижче</a:t>
            </a:r>
            <a:r>
              <a:rPr lang="ru-RU" sz="2000" dirty="0">
                <a:solidFill>
                  <a:srgbClr val="000000"/>
                </a:solidFill>
              </a:rPr>
              <a:t> за </a:t>
            </a:r>
            <a:r>
              <a:rPr lang="ru-RU" sz="2000" dirty="0" err="1">
                <a:solidFill>
                  <a:srgbClr val="000000"/>
                </a:solidFill>
              </a:rPr>
              <a:t>ціною</a:t>
            </a:r>
            <a:r>
              <a:rPr lang="ru-RU" sz="2000" dirty="0">
                <a:solidFill>
                  <a:srgbClr val="000000"/>
                </a:solidFill>
              </a:rPr>
              <a:t> - </a:t>
            </a:r>
            <a:r>
              <a:rPr lang="ru-RU" sz="2000" dirty="0" err="1">
                <a:solidFill>
                  <a:srgbClr val="000000"/>
                </a:solidFill>
              </a:rPr>
              <a:t>теж</a:t>
            </a:r>
            <a:r>
              <a:rPr lang="ru-RU" sz="2000" dirty="0">
                <a:solidFill>
                  <a:srgbClr val="000000"/>
                </a:solidFill>
              </a:rPr>
              <a:t> не </a:t>
            </a:r>
            <a:r>
              <a:rPr lang="ru-RU" sz="2000" dirty="0" err="1">
                <a:solidFill>
                  <a:srgbClr val="000000"/>
                </a:solidFill>
              </a:rPr>
              <a:t>багато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можливо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покупців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лякає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занадто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низька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ціна</a:t>
            </a:r>
            <a:r>
              <a:rPr lang="ru-RU" sz="2000" dirty="0">
                <a:solidFill>
                  <a:srgbClr val="000000"/>
                </a:solidFill>
              </a:rPr>
              <a:t>. А золота середина - </a:t>
            </a:r>
            <a:r>
              <a:rPr lang="ru-RU" sz="2000" dirty="0" err="1">
                <a:solidFill>
                  <a:srgbClr val="000000"/>
                </a:solidFill>
              </a:rPr>
              <a:t>саме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воно</a:t>
            </a:r>
            <a:r>
              <a:rPr lang="ru-RU" sz="20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1474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C07B32-2DE1-4A92-BAA9-5DCFDEF6A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5275141D-4582-414D-81DB-7A2B47BB5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9954D2-3994-4E57-A489-6FC5AE45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64F47E8-C2CA-43A6-9404-03BADA34D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01D43C-86DB-4B5D-A163-81BC94201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945" y="620720"/>
            <a:ext cx="4193173" cy="5571069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80000" sy="80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A995F0-906C-4573-A739-16EED217D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9343" y="620720"/>
            <a:ext cx="6442480" cy="55931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6F4C98-B370-4E95-82C9-9D918921D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120" y="1105351"/>
            <a:ext cx="5707800" cy="30239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spc="200" dirty="0" err="1">
                <a:solidFill>
                  <a:schemeClr val="bg1"/>
                </a:solidFill>
              </a:rPr>
              <a:t>Що</a:t>
            </a:r>
            <a:r>
              <a:rPr lang="en-US" sz="4400" spc="200" dirty="0">
                <a:solidFill>
                  <a:schemeClr val="bg1"/>
                </a:solidFill>
              </a:rPr>
              <a:t> </a:t>
            </a:r>
            <a:r>
              <a:rPr lang="en-US" sz="4400" spc="200" dirty="0" err="1">
                <a:solidFill>
                  <a:schemeClr val="bg1"/>
                </a:solidFill>
              </a:rPr>
              <a:t>таке</a:t>
            </a:r>
            <a:r>
              <a:rPr lang="en-US" sz="4400" spc="200" dirty="0">
                <a:solidFill>
                  <a:schemeClr val="bg1"/>
                </a:solidFill>
              </a:rPr>
              <a:t> KPI </a:t>
            </a:r>
            <a:r>
              <a:rPr lang="en-US" sz="4400" spc="200" dirty="0" err="1">
                <a:solidFill>
                  <a:schemeClr val="bg1"/>
                </a:solidFill>
              </a:rPr>
              <a:t>інтернет-магазину</a:t>
            </a:r>
            <a:r>
              <a:rPr lang="en-US" sz="4400" spc="200" dirty="0">
                <a:solidFill>
                  <a:schemeClr val="bg1"/>
                </a:solidFill>
              </a:rPr>
              <a:t> і </a:t>
            </a:r>
            <a:r>
              <a:rPr lang="en-US" sz="4400" spc="200" dirty="0" err="1">
                <a:solidFill>
                  <a:schemeClr val="bg1"/>
                </a:solidFill>
              </a:rPr>
              <a:t>як</a:t>
            </a:r>
            <a:r>
              <a:rPr lang="en-US" sz="4400" spc="200" dirty="0">
                <a:solidFill>
                  <a:schemeClr val="bg1"/>
                </a:solidFill>
              </a:rPr>
              <a:t> </a:t>
            </a:r>
            <a:r>
              <a:rPr lang="en-US" sz="4400" spc="200" dirty="0" err="1">
                <a:solidFill>
                  <a:schemeClr val="bg1"/>
                </a:solidFill>
              </a:rPr>
              <a:t>їх</a:t>
            </a:r>
            <a:r>
              <a:rPr lang="en-US" sz="4400" spc="200" dirty="0">
                <a:solidFill>
                  <a:schemeClr val="bg1"/>
                </a:solidFill>
              </a:rPr>
              <a:t> </a:t>
            </a:r>
            <a:r>
              <a:rPr lang="en-US" sz="4400" spc="200" dirty="0" err="1">
                <a:solidFill>
                  <a:schemeClr val="bg1"/>
                </a:solidFill>
              </a:rPr>
              <a:t>відстежувати</a:t>
            </a:r>
            <a:endParaRPr lang="en-US" sz="4400" spc="20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3F5F06D-7250-43A5-9B61-0B7F1FD7E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09960" y="4214336"/>
            <a:ext cx="51206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15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Середній чек: як розрахувати і збільшити | Fractus">
            <a:extLst>
              <a:ext uri="{FF2B5EF4-FFF2-40B4-BE49-F238E27FC236}">
                <a16:creationId xmlns:a16="http://schemas.microsoft.com/office/drawing/2014/main" id="{4C5872BE-2B10-4BD0-8F72-0A63AB754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 b="2339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B644F76-6637-47F3-8EA1-20FC6ACFF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8679E2A-091E-4EB4-9F05-A305293C4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65BD84-4675-4B6A-9D59-CC4339181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562100"/>
            <a:ext cx="6066816" cy="4747260"/>
          </a:xfrm>
        </p:spPr>
        <p:txBody>
          <a:bodyPr>
            <a:normAutofit/>
          </a:bodyPr>
          <a:lstStyle/>
          <a:p>
            <a:pPr algn="just"/>
            <a:r>
              <a:rPr lang="ru-RU" sz="2000" b="1" i="1" dirty="0">
                <a:solidFill>
                  <a:srgbClr val="000000"/>
                </a:solidFill>
              </a:rPr>
              <a:t>Для </a:t>
            </a:r>
            <a:r>
              <a:rPr lang="ru-RU" sz="2000" b="1" i="1" dirty="0" err="1">
                <a:solidFill>
                  <a:srgbClr val="000000"/>
                </a:solidFill>
              </a:rPr>
              <a:t>чого</a:t>
            </a:r>
            <a:r>
              <a:rPr lang="ru-RU" sz="2000" b="1" i="1" dirty="0">
                <a:solidFill>
                  <a:srgbClr val="000000"/>
                </a:solidFill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</a:rPr>
              <a:t>вимірювати</a:t>
            </a:r>
            <a:r>
              <a:rPr lang="ru-RU" sz="2000" b="1" i="1" dirty="0">
                <a:solidFill>
                  <a:srgbClr val="000000"/>
                </a:solidFill>
              </a:rPr>
              <a:t>?</a:t>
            </a:r>
          </a:p>
          <a:p>
            <a:pPr algn="just"/>
            <a:r>
              <a:rPr lang="ru-RU" sz="2000" dirty="0" err="1">
                <a:solidFill>
                  <a:srgbClr val="000000"/>
                </a:solidFill>
              </a:rPr>
              <a:t>Показник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середньої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вартості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дозволяє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відстежити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динаміку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продажів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зрозуміти</a:t>
            </a:r>
            <a:r>
              <a:rPr lang="ru-RU" sz="2000" dirty="0">
                <a:solidFill>
                  <a:srgbClr val="000000"/>
                </a:solidFill>
              </a:rPr>
              <a:t>, в </a:t>
            </a:r>
            <a:r>
              <a:rPr lang="ru-RU" sz="2000" dirty="0" err="1">
                <a:solidFill>
                  <a:srgbClr val="000000"/>
                </a:solidFill>
              </a:rPr>
              <a:t>які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дні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або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місяці</a:t>
            </a:r>
            <a:r>
              <a:rPr lang="ru-RU" sz="2000" dirty="0">
                <a:solidFill>
                  <a:srgbClr val="000000"/>
                </a:solidFill>
              </a:rPr>
              <a:t> люди </a:t>
            </a:r>
            <a:r>
              <a:rPr lang="ru-RU" sz="2000" dirty="0" err="1">
                <a:solidFill>
                  <a:srgbClr val="000000"/>
                </a:solidFill>
              </a:rPr>
              <a:t>купують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більше</a:t>
            </a:r>
            <a:r>
              <a:rPr lang="ru-RU" sz="2000" dirty="0">
                <a:solidFill>
                  <a:srgbClr val="000000"/>
                </a:solidFill>
              </a:rPr>
              <a:t> і в </a:t>
            </a:r>
            <a:r>
              <a:rPr lang="ru-RU" sz="2000" dirty="0" err="1">
                <a:solidFill>
                  <a:srgbClr val="000000"/>
                </a:solidFill>
              </a:rPr>
              <a:t>зв'язку</a:t>
            </a:r>
            <a:r>
              <a:rPr lang="ru-RU" sz="2000" dirty="0">
                <a:solidFill>
                  <a:srgbClr val="000000"/>
                </a:solidFill>
              </a:rPr>
              <a:t> з </a:t>
            </a:r>
            <a:r>
              <a:rPr lang="ru-RU" sz="2000" dirty="0" err="1">
                <a:solidFill>
                  <a:srgbClr val="000000"/>
                </a:solidFill>
              </a:rPr>
              <a:t>цим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налаштовувати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рекламні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кампанії</a:t>
            </a:r>
            <a:r>
              <a:rPr lang="ru-RU" sz="2000" dirty="0">
                <a:solidFill>
                  <a:srgbClr val="000000"/>
                </a:solidFill>
              </a:rPr>
              <a:t>. А </a:t>
            </a:r>
            <a:r>
              <a:rPr lang="ru-RU" sz="2000" dirty="0" err="1">
                <a:solidFill>
                  <a:srgbClr val="000000"/>
                </a:solidFill>
              </a:rPr>
              <a:t>також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вгадати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цінові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переваги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відвідувачів</a:t>
            </a:r>
            <a:r>
              <a:rPr lang="ru-RU" sz="2000" dirty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ru-RU" sz="2000" b="1" i="1" dirty="0">
                <a:solidFill>
                  <a:srgbClr val="000000"/>
                </a:solidFill>
              </a:rPr>
              <a:t>Як </a:t>
            </a:r>
            <a:r>
              <a:rPr lang="ru-RU" sz="2000" b="1" i="1" dirty="0" err="1">
                <a:solidFill>
                  <a:srgbClr val="000000"/>
                </a:solidFill>
              </a:rPr>
              <a:t>вимірювати</a:t>
            </a:r>
            <a:r>
              <a:rPr lang="ru-RU" sz="2000" b="1" i="1" dirty="0">
                <a:solidFill>
                  <a:srgbClr val="000000"/>
                </a:solidFill>
              </a:rPr>
              <a:t>?</a:t>
            </a:r>
          </a:p>
          <a:p>
            <a:pPr algn="just"/>
            <a:r>
              <a:rPr lang="ru-RU" sz="2000" dirty="0" err="1">
                <a:solidFill>
                  <a:srgbClr val="000000"/>
                </a:solidFill>
              </a:rPr>
              <a:t>Розділити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загальну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вартість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всіх</a:t>
            </a:r>
            <a:r>
              <a:rPr lang="ru-RU" sz="2000" dirty="0">
                <a:solidFill>
                  <a:srgbClr val="000000"/>
                </a:solidFill>
              </a:rPr>
              <a:t> ваших </a:t>
            </a:r>
            <a:r>
              <a:rPr lang="ru-RU" sz="2000" dirty="0" err="1">
                <a:solidFill>
                  <a:srgbClr val="000000"/>
                </a:solidFill>
              </a:rPr>
              <a:t>товарів</a:t>
            </a:r>
            <a:r>
              <a:rPr lang="ru-RU" sz="2000" dirty="0">
                <a:solidFill>
                  <a:srgbClr val="000000"/>
                </a:solidFill>
              </a:rPr>
              <a:t> на </a:t>
            </a:r>
            <a:r>
              <a:rPr lang="ru-RU" sz="2000" dirty="0" err="1">
                <a:solidFill>
                  <a:srgbClr val="000000"/>
                </a:solidFill>
              </a:rPr>
              <a:t>загальну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кількість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замовлень</a:t>
            </a:r>
            <a:r>
              <a:rPr lang="ru-RU" sz="2000" dirty="0">
                <a:solidFill>
                  <a:srgbClr val="000000"/>
                </a:solidFill>
              </a:rPr>
              <a:t>. </a:t>
            </a:r>
            <a:r>
              <a:rPr lang="ru-RU" sz="2000" dirty="0" err="1">
                <a:solidFill>
                  <a:srgbClr val="000000"/>
                </a:solidFill>
              </a:rPr>
              <a:t>Зрозуміло</a:t>
            </a:r>
            <a:r>
              <a:rPr lang="ru-RU" sz="2000" dirty="0">
                <a:solidFill>
                  <a:srgbClr val="000000"/>
                </a:solidFill>
              </a:rPr>
              <a:t>, за </a:t>
            </a:r>
            <a:r>
              <a:rPr lang="ru-RU" sz="2000" dirty="0" err="1">
                <a:solidFill>
                  <a:srgbClr val="000000"/>
                </a:solidFill>
              </a:rPr>
              <a:t>якийсь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період</a:t>
            </a:r>
            <a:r>
              <a:rPr lang="ru-RU" sz="2000" dirty="0">
                <a:solidFill>
                  <a:srgbClr val="000000"/>
                </a:solidFill>
              </a:rPr>
              <a:t> часу. До </a:t>
            </a:r>
            <a:r>
              <a:rPr lang="ru-RU" sz="2000" dirty="0" err="1">
                <a:solidFill>
                  <a:srgbClr val="000000"/>
                </a:solidFill>
              </a:rPr>
              <a:t>речі</a:t>
            </a:r>
            <a:r>
              <a:rPr lang="ru-RU" sz="2000" dirty="0">
                <a:solidFill>
                  <a:srgbClr val="000000"/>
                </a:solidFill>
              </a:rPr>
              <a:t>, є </a:t>
            </a:r>
            <a:r>
              <a:rPr lang="ru-RU" sz="2000" dirty="0" err="1">
                <a:solidFill>
                  <a:srgbClr val="000000"/>
                </a:solidFill>
              </a:rPr>
              <a:t>багато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способів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підвищити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середній</a:t>
            </a:r>
            <a:r>
              <a:rPr lang="ru-RU" sz="2000" dirty="0">
                <a:solidFill>
                  <a:srgbClr val="000000"/>
                </a:solidFill>
              </a:rPr>
              <a:t> чек - ми </a:t>
            </a:r>
            <a:r>
              <a:rPr lang="ru-RU" sz="2000" dirty="0" err="1">
                <a:solidFill>
                  <a:srgbClr val="000000"/>
                </a:solidFill>
              </a:rPr>
              <a:t>вже</a:t>
            </a:r>
            <a:r>
              <a:rPr lang="ru-RU" sz="2000" dirty="0">
                <a:solidFill>
                  <a:srgbClr val="000000"/>
                </a:solidFill>
              </a:rPr>
              <a:t> про них писали. Це </a:t>
            </a:r>
            <a:r>
              <a:rPr lang="ru-RU" sz="2000" dirty="0" err="1">
                <a:solidFill>
                  <a:srgbClr val="000000"/>
                </a:solidFill>
              </a:rPr>
              <a:t>товарні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рекомендації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знижки</a:t>
            </a:r>
            <a:r>
              <a:rPr lang="ru-RU" sz="2000" dirty="0">
                <a:solidFill>
                  <a:srgbClr val="000000"/>
                </a:solidFill>
              </a:rPr>
              <a:t> на </a:t>
            </a:r>
            <a:r>
              <a:rPr lang="ru-RU" sz="2000" dirty="0" err="1">
                <a:solidFill>
                  <a:srgbClr val="000000"/>
                </a:solidFill>
              </a:rPr>
              <a:t>наступні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товари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безкоштовна</a:t>
            </a:r>
            <a:r>
              <a:rPr lang="ru-RU" sz="2000" dirty="0">
                <a:solidFill>
                  <a:srgbClr val="000000"/>
                </a:solidFill>
              </a:rPr>
              <a:t> доставка та </a:t>
            </a:r>
            <a:r>
              <a:rPr lang="ru-RU" sz="2000" dirty="0" err="1">
                <a:solidFill>
                  <a:srgbClr val="000000"/>
                </a:solidFill>
              </a:rPr>
              <a:t>інші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бонуси</a:t>
            </a:r>
            <a:r>
              <a:rPr lang="ru-RU" sz="20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2375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LTV: что это такое и как рассчитать показатель lifetime value">
            <a:extLst>
              <a:ext uri="{FF2B5EF4-FFF2-40B4-BE49-F238E27FC236}">
                <a16:creationId xmlns:a16="http://schemas.microsoft.com/office/drawing/2014/main" id="{565F1374-11FB-42A3-9612-AE76CEE290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" r="18383" b="6985"/>
          <a:stretch/>
        </p:blipFill>
        <p:spPr bwMode="auto">
          <a:xfrm>
            <a:off x="3334981" y="711210"/>
            <a:ext cx="8868532" cy="498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B644F76-6637-47F3-8EA1-20FC6ACFF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8679E2A-091E-4EB4-9F05-A305293C4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E02DBC-F4E0-46AA-AA4C-86D08F8A2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826324"/>
            <a:ext cx="6066816" cy="548303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0000"/>
                </a:solidFill>
              </a:rPr>
              <a:t>9. </a:t>
            </a:r>
            <a:r>
              <a:rPr lang="ru-RU" sz="2000" b="1" dirty="0" err="1">
                <a:solidFill>
                  <a:srgbClr val="000000"/>
                </a:solidFill>
              </a:rPr>
              <a:t>Цінність</a:t>
            </a:r>
            <a:r>
              <a:rPr lang="ru-RU" sz="2000" b="1" dirty="0">
                <a:solidFill>
                  <a:srgbClr val="000000"/>
                </a:solidFill>
              </a:rPr>
              <a:t> </a:t>
            </a:r>
            <a:r>
              <a:rPr lang="ru-RU" sz="2000" b="1" dirty="0" err="1">
                <a:solidFill>
                  <a:srgbClr val="000000"/>
                </a:solidFill>
              </a:rPr>
              <a:t>покупця</a:t>
            </a:r>
            <a:endParaRPr lang="ru-RU" sz="2000" b="1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LTV (Customer Lifetime Value) - </a:t>
            </a:r>
            <a:r>
              <a:rPr lang="ru-RU" sz="2000" dirty="0" err="1">
                <a:solidFill>
                  <a:srgbClr val="000000"/>
                </a:solidFill>
              </a:rPr>
              <a:t>це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цінність</a:t>
            </a:r>
            <a:r>
              <a:rPr lang="ru-RU" sz="2000" dirty="0">
                <a:solidFill>
                  <a:srgbClr val="000000"/>
                </a:solidFill>
              </a:rPr>
              <a:t> кожного </a:t>
            </a:r>
            <a:r>
              <a:rPr lang="ru-RU" sz="2000" dirty="0" err="1">
                <a:solidFill>
                  <a:srgbClr val="000000"/>
                </a:solidFill>
              </a:rPr>
              <a:t>клієнта</a:t>
            </a:r>
            <a:r>
              <a:rPr lang="ru-RU" sz="2000" dirty="0">
                <a:solidFill>
                  <a:srgbClr val="000000"/>
                </a:solidFill>
              </a:rPr>
              <a:t>. </a:t>
            </a:r>
            <a:r>
              <a:rPr lang="ru-RU" sz="2000" dirty="0" err="1">
                <a:solidFill>
                  <a:srgbClr val="000000"/>
                </a:solidFill>
              </a:rPr>
              <a:t>Тобто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загальна</a:t>
            </a:r>
            <a:r>
              <a:rPr lang="ru-RU" sz="2000" dirty="0">
                <a:solidFill>
                  <a:srgbClr val="000000"/>
                </a:solidFill>
              </a:rPr>
              <a:t> сума, яку </a:t>
            </a:r>
            <a:r>
              <a:rPr lang="ru-RU" sz="2000" dirty="0" err="1">
                <a:solidFill>
                  <a:srgbClr val="000000"/>
                </a:solidFill>
              </a:rPr>
              <a:t>він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вже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витратив</a:t>
            </a:r>
            <a:r>
              <a:rPr lang="ru-RU" sz="2000" dirty="0">
                <a:solidFill>
                  <a:srgbClr val="000000"/>
                </a:solidFill>
              </a:rPr>
              <a:t> на покупки в </a:t>
            </a:r>
            <a:r>
              <a:rPr lang="ru-RU" sz="2000" dirty="0" err="1">
                <a:solidFill>
                  <a:srgbClr val="000000"/>
                </a:solidFill>
              </a:rPr>
              <a:t>вашому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інтернет-магазині</a:t>
            </a:r>
            <a:r>
              <a:rPr lang="ru-RU" sz="2000" dirty="0">
                <a:solidFill>
                  <a:srgbClr val="000000"/>
                </a:solidFill>
              </a:rPr>
              <a:t>.</a:t>
            </a:r>
          </a:p>
          <a:p>
            <a:r>
              <a:rPr lang="ru-RU" sz="2000" b="1" i="1" dirty="0">
                <a:solidFill>
                  <a:srgbClr val="000000"/>
                </a:solidFill>
              </a:rPr>
              <a:t>Для </a:t>
            </a:r>
            <a:r>
              <a:rPr lang="ru-RU" sz="2000" b="1" i="1" dirty="0" err="1">
                <a:solidFill>
                  <a:srgbClr val="000000"/>
                </a:solidFill>
              </a:rPr>
              <a:t>чого</a:t>
            </a:r>
            <a:r>
              <a:rPr lang="ru-RU" sz="2000" b="1" i="1" dirty="0">
                <a:solidFill>
                  <a:srgbClr val="000000"/>
                </a:solidFill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</a:rPr>
              <a:t>вимірювати</a:t>
            </a:r>
            <a:r>
              <a:rPr lang="ru-RU" sz="2000" b="1" i="1" dirty="0">
                <a:solidFill>
                  <a:srgbClr val="000000"/>
                </a:solidFill>
              </a:rPr>
              <a:t>?</a:t>
            </a:r>
          </a:p>
          <a:p>
            <a:r>
              <a:rPr lang="ru-RU" sz="2000" dirty="0" err="1">
                <a:solidFill>
                  <a:srgbClr val="000000"/>
                </a:solidFill>
              </a:rPr>
              <a:t>Щоб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зрозуміти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наскільки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він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перспективний</a:t>
            </a:r>
            <a:r>
              <a:rPr lang="ru-RU" sz="2000" dirty="0">
                <a:solidFill>
                  <a:srgbClr val="000000"/>
                </a:solidFill>
              </a:rPr>
              <a:t>. </a:t>
            </a:r>
            <a:r>
              <a:rPr lang="ru-RU" sz="2000" dirty="0" err="1">
                <a:solidFill>
                  <a:srgbClr val="000000"/>
                </a:solidFill>
              </a:rPr>
              <a:t>Якщо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людина</a:t>
            </a:r>
            <a:r>
              <a:rPr lang="ru-RU" sz="2000" dirty="0">
                <a:solidFill>
                  <a:srgbClr val="000000"/>
                </a:solidFill>
              </a:rPr>
              <a:t> з </a:t>
            </a:r>
            <a:r>
              <a:rPr lang="ru-RU" sz="2000" dirty="0" err="1">
                <a:solidFill>
                  <a:srgbClr val="000000"/>
                </a:solidFill>
              </a:rPr>
              <a:t>легкістю</a:t>
            </a:r>
            <a:r>
              <a:rPr lang="ru-RU" sz="2000" dirty="0">
                <a:solidFill>
                  <a:srgbClr val="000000"/>
                </a:solidFill>
              </a:rPr>
              <a:t> і </a:t>
            </a:r>
            <a:r>
              <a:rPr lang="ru-RU" sz="2000" dirty="0" err="1">
                <a:solidFill>
                  <a:srgbClr val="000000"/>
                </a:solidFill>
              </a:rPr>
              <a:t>радістю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відгукується</a:t>
            </a:r>
            <a:r>
              <a:rPr lang="ru-RU" sz="2000" dirty="0">
                <a:solidFill>
                  <a:srgbClr val="000000"/>
                </a:solidFill>
              </a:rPr>
              <a:t> на </a:t>
            </a:r>
            <a:r>
              <a:rPr lang="ru-RU" sz="2000" dirty="0" err="1">
                <a:solidFill>
                  <a:srgbClr val="000000"/>
                </a:solidFill>
              </a:rPr>
              <a:t>ваші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рекламні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пропозиції</a:t>
            </a:r>
            <a:r>
              <a:rPr lang="ru-RU" sz="2000" dirty="0">
                <a:solidFill>
                  <a:srgbClr val="000000"/>
                </a:solidFill>
              </a:rPr>
              <a:t> - переходить по </a:t>
            </a:r>
            <a:r>
              <a:rPr lang="ru-RU" sz="2000" dirty="0" err="1">
                <a:solidFill>
                  <a:srgbClr val="000000"/>
                </a:solidFill>
              </a:rPr>
              <a:t>посиланнях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читає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листи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коментує</a:t>
            </a:r>
            <a:r>
              <a:rPr lang="ru-RU" sz="2000" dirty="0">
                <a:solidFill>
                  <a:srgbClr val="000000"/>
                </a:solidFill>
              </a:rPr>
              <a:t> в </a:t>
            </a:r>
            <a:r>
              <a:rPr lang="ru-RU" sz="2000" dirty="0" err="1">
                <a:solidFill>
                  <a:srgbClr val="000000"/>
                </a:solidFill>
              </a:rPr>
              <a:t>соцмережах</a:t>
            </a:r>
            <a:r>
              <a:rPr lang="ru-RU" sz="2000" dirty="0">
                <a:solidFill>
                  <a:srgbClr val="000000"/>
                </a:solidFill>
              </a:rPr>
              <a:t> і </a:t>
            </a:r>
            <a:r>
              <a:rPr lang="ru-RU" sz="2000" dirty="0" err="1">
                <a:solidFill>
                  <a:srgbClr val="000000"/>
                </a:solidFill>
              </a:rPr>
              <a:t>найголовніше</a:t>
            </a:r>
            <a:r>
              <a:rPr lang="ru-RU" sz="2000" dirty="0">
                <a:solidFill>
                  <a:srgbClr val="000000"/>
                </a:solidFill>
              </a:rPr>
              <a:t> - </a:t>
            </a:r>
            <a:r>
              <a:rPr lang="ru-RU" sz="2000" dirty="0" err="1">
                <a:solidFill>
                  <a:srgbClr val="000000"/>
                </a:solidFill>
              </a:rPr>
              <a:t>йде</a:t>
            </a:r>
            <a:r>
              <a:rPr lang="ru-RU" sz="2000" dirty="0">
                <a:solidFill>
                  <a:srgbClr val="000000"/>
                </a:solidFill>
              </a:rPr>
              <a:t> на сайт і робить </a:t>
            </a:r>
            <a:r>
              <a:rPr lang="ru-RU" sz="2000" dirty="0" err="1">
                <a:solidFill>
                  <a:srgbClr val="000000"/>
                </a:solidFill>
              </a:rPr>
              <a:t>замовлення</a:t>
            </a:r>
            <a:r>
              <a:rPr lang="ru-RU" sz="2000" dirty="0">
                <a:solidFill>
                  <a:srgbClr val="000000"/>
                </a:solidFill>
              </a:rPr>
              <a:t> - </a:t>
            </a:r>
            <a:r>
              <a:rPr lang="ru-RU" sz="2000" dirty="0" err="1">
                <a:solidFill>
                  <a:srgbClr val="000000"/>
                </a:solidFill>
              </a:rPr>
              <a:t>зрозуміло</a:t>
            </a:r>
            <a:r>
              <a:rPr lang="ru-RU" sz="2000" dirty="0">
                <a:solidFill>
                  <a:srgbClr val="000000"/>
                </a:solidFill>
              </a:rPr>
              <a:t>, що </a:t>
            </a:r>
            <a:r>
              <a:rPr lang="ru-RU" sz="2000" dirty="0" err="1">
                <a:solidFill>
                  <a:srgbClr val="000000"/>
                </a:solidFill>
              </a:rPr>
              <a:t>ця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людина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безцінний</a:t>
            </a:r>
            <a:r>
              <a:rPr lang="ru-RU" sz="2000" dirty="0">
                <a:solidFill>
                  <a:srgbClr val="000000"/>
                </a:solidFill>
              </a:rPr>
              <a:t>. Це і є </a:t>
            </a:r>
            <a:r>
              <a:rPr lang="ru-RU" sz="2000" dirty="0" err="1">
                <a:solidFill>
                  <a:srgbClr val="000000"/>
                </a:solidFill>
              </a:rPr>
              <a:t>ідеальний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споживач</a:t>
            </a:r>
            <a:r>
              <a:rPr lang="ru-RU" sz="2000" dirty="0">
                <a:solidFill>
                  <a:srgbClr val="000000"/>
                </a:solidFill>
              </a:rPr>
              <a:t>, на </a:t>
            </a:r>
            <a:r>
              <a:rPr lang="ru-RU" sz="2000" dirty="0" err="1">
                <a:solidFill>
                  <a:srgbClr val="000000"/>
                </a:solidFill>
              </a:rPr>
              <a:t>якого</a:t>
            </a:r>
            <a:r>
              <a:rPr lang="ru-RU" sz="2000" dirty="0">
                <a:solidFill>
                  <a:srgbClr val="000000"/>
                </a:solidFill>
              </a:rPr>
              <a:t> і </a:t>
            </a:r>
            <a:r>
              <a:rPr lang="ru-RU" sz="2000" dirty="0" err="1">
                <a:solidFill>
                  <a:srgbClr val="000000"/>
                </a:solidFill>
              </a:rPr>
              <a:t>розраховані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всі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маркетингові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прийоми</a:t>
            </a:r>
            <a:r>
              <a:rPr lang="ru-RU" sz="2000" dirty="0">
                <a:solidFill>
                  <a:srgbClr val="000000"/>
                </a:solidFill>
              </a:rPr>
              <a:t>. </a:t>
            </a:r>
            <a:r>
              <a:rPr lang="ru-RU" sz="2000" dirty="0" err="1">
                <a:solidFill>
                  <a:srgbClr val="000000"/>
                </a:solidFill>
              </a:rPr>
              <a:t>Якщо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клієнт</a:t>
            </a:r>
            <a:r>
              <a:rPr lang="ru-RU" sz="2000" dirty="0">
                <a:solidFill>
                  <a:srgbClr val="000000"/>
                </a:solidFill>
              </a:rPr>
              <a:t> не </a:t>
            </a:r>
            <a:r>
              <a:rPr lang="ru-RU" sz="2000" dirty="0" err="1">
                <a:solidFill>
                  <a:srgbClr val="000000"/>
                </a:solidFill>
              </a:rPr>
              <a:t>поспішає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прийняти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рішення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думає</a:t>
            </a:r>
            <a:r>
              <a:rPr lang="ru-RU" sz="2000" dirty="0">
                <a:solidFill>
                  <a:srgbClr val="000000"/>
                </a:solidFill>
              </a:rPr>
              <a:t> і </a:t>
            </a:r>
            <a:r>
              <a:rPr lang="ru-RU" sz="2000" dirty="0" err="1">
                <a:solidFill>
                  <a:srgbClr val="000000"/>
                </a:solidFill>
              </a:rPr>
              <a:t>сумнівається</a:t>
            </a:r>
            <a:r>
              <a:rPr lang="ru-RU" sz="2000" dirty="0">
                <a:solidFill>
                  <a:srgbClr val="000000"/>
                </a:solidFill>
              </a:rPr>
              <a:t>, а в </a:t>
            </a:r>
            <a:r>
              <a:rPr lang="ru-RU" sz="2000" dirty="0" err="1">
                <a:solidFill>
                  <a:srgbClr val="000000"/>
                </a:solidFill>
              </a:rPr>
              <a:t>підсумку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залишає</a:t>
            </a:r>
            <a:r>
              <a:rPr lang="ru-RU" sz="2000" dirty="0">
                <a:solidFill>
                  <a:srgbClr val="000000"/>
                </a:solidFill>
              </a:rPr>
              <a:t> сайт </a:t>
            </a:r>
            <a:r>
              <a:rPr lang="ru-RU" sz="2000" dirty="0" err="1">
                <a:solidFill>
                  <a:srgbClr val="000000"/>
                </a:solidFill>
              </a:rPr>
              <a:t>або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іде</a:t>
            </a:r>
            <a:r>
              <a:rPr lang="ru-RU" sz="2000" dirty="0">
                <a:solidFill>
                  <a:srgbClr val="000000"/>
                </a:solidFill>
              </a:rPr>
              <a:t> до </a:t>
            </a:r>
            <a:r>
              <a:rPr lang="ru-RU" sz="2000" dirty="0" err="1">
                <a:solidFill>
                  <a:srgbClr val="000000"/>
                </a:solidFill>
              </a:rPr>
              <a:t>конкурентів</a:t>
            </a:r>
            <a:r>
              <a:rPr lang="ru-RU" sz="2000" dirty="0">
                <a:solidFill>
                  <a:srgbClr val="000000"/>
                </a:solidFill>
              </a:rPr>
              <a:t> - </a:t>
            </a:r>
            <a:r>
              <a:rPr lang="ru-RU" sz="2000" dirty="0" err="1">
                <a:solidFill>
                  <a:srgbClr val="000000"/>
                </a:solidFill>
              </a:rPr>
              <a:t>чи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варто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витрачати</a:t>
            </a:r>
            <a:r>
              <a:rPr lang="ru-RU" sz="2000" dirty="0">
                <a:solidFill>
                  <a:srgbClr val="000000"/>
                </a:solidFill>
              </a:rPr>
              <a:t> на </a:t>
            </a:r>
            <a:r>
              <a:rPr lang="ru-RU" sz="2000" dirty="0" err="1">
                <a:solidFill>
                  <a:srgbClr val="000000"/>
                </a:solidFill>
              </a:rPr>
              <a:t>нього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рекламний</a:t>
            </a:r>
            <a:r>
              <a:rPr lang="ru-RU" sz="2000" dirty="0">
                <a:solidFill>
                  <a:srgbClr val="000000"/>
                </a:solidFill>
              </a:rPr>
              <a:t> бюджет?</a:t>
            </a:r>
          </a:p>
        </p:txBody>
      </p:sp>
    </p:spTree>
    <p:extLst>
      <p:ext uri="{BB962C8B-B14F-4D97-AF65-F5344CB8AC3E}">
        <p14:creationId xmlns:p14="http://schemas.microsoft.com/office/powerpoint/2010/main" val="3141604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UIA] O que é LTV (Lifetime Value)? Como calcular e qual a importância do  indicador - Blog do Movidesk">
            <a:extLst>
              <a:ext uri="{FF2B5EF4-FFF2-40B4-BE49-F238E27FC236}">
                <a16:creationId xmlns:a16="http://schemas.microsoft.com/office/drawing/2014/main" id="{FE0692D5-3DD5-4F81-86FD-0A71AD6848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5" r="9091" b="183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Rectangle 70">
            <a:extLst>
              <a:ext uri="{FF2B5EF4-FFF2-40B4-BE49-F238E27FC236}">
                <a16:creationId xmlns:a16="http://schemas.microsoft.com/office/drawing/2014/main" id="{3B644F76-6637-47F3-8EA1-20FC6ACFF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8679E2A-091E-4EB4-9F05-A305293C4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08CA55-AA56-44B8-903A-4E5B9EE41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564640"/>
            <a:ext cx="6066816" cy="474472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1900" b="1" i="1" dirty="0">
                <a:solidFill>
                  <a:srgbClr val="000000"/>
                </a:solidFill>
              </a:rPr>
              <a:t>Як </a:t>
            </a:r>
            <a:r>
              <a:rPr lang="ru-RU" sz="1900" b="1" i="1" dirty="0" err="1">
                <a:solidFill>
                  <a:srgbClr val="000000"/>
                </a:solidFill>
              </a:rPr>
              <a:t>вимірювати</a:t>
            </a:r>
            <a:r>
              <a:rPr lang="ru-RU" sz="1900" b="1" i="1" dirty="0">
                <a:solidFill>
                  <a:srgbClr val="000000"/>
                </a:solidFill>
              </a:rPr>
              <a:t>?</a:t>
            </a:r>
          </a:p>
          <a:p>
            <a:pPr algn="just">
              <a:lnSpc>
                <a:spcPct val="100000"/>
              </a:lnSpc>
            </a:pPr>
            <a:r>
              <a:rPr lang="ru-RU" sz="1900" dirty="0" err="1">
                <a:solidFill>
                  <a:srgbClr val="000000"/>
                </a:solidFill>
              </a:rPr>
              <a:t>Середню</a:t>
            </a:r>
            <a:r>
              <a:rPr lang="ru-RU" sz="1900" dirty="0">
                <a:solidFill>
                  <a:srgbClr val="000000"/>
                </a:solidFill>
              </a:rPr>
              <a:t> суму </a:t>
            </a:r>
            <a:r>
              <a:rPr lang="ru-RU" sz="1900" dirty="0" err="1">
                <a:solidFill>
                  <a:srgbClr val="000000"/>
                </a:solidFill>
              </a:rPr>
              <a:t>замовлення</a:t>
            </a:r>
            <a:r>
              <a:rPr lang="ru-RU" sz="1900" dirty="0">
                <a:solidFill>
                  <a:srgbClr val="000000"/>
                </a:solidFill>
              </a:rPr>
              <a:t> </a:t>
            </a:r>
            <a:r>
              <a:rPr lang="ru-RU" sz="1900" dirty="0" err="1">
                <a:solidFill>
                  <a:srgbClr val="000000"/>
                </a:solidFill>
              </a:rPr>
              <a:t>помножити</a:t>
            </a:r>
            <a:r>
              <a:rPr lang="ru-RU" sz="1900" dirty="0">
                <a:solidFill>
                  <a:srgbClr val="000000"/>
                </a:solidFill>
              </a:rPr>
              <a:t> на </a:t>
            </a:r>
            <a:r>
              <a:rPr lang="ru-RU" sz="1900" dirty="0" err="1">
                <a:solidFill>
                  <a:srgbClr val="000000"/>
                </a:solidFill>
              </a:rPr>
              <a:t>кількість</a:t>
            </a:r>
            <a:r>
              <a:rPr lang="ru-RU" sz="1900" dirty="0">
                <a:solidFill>
                  <a:srgbClr val="000000"/>
                </a:solidFill>
              </a:rPr>
              <a:t> </a:t>
            </a:r>
            <a:r>
              <a:rPr lang="ru-RU" sz="1900" dirty="0" err="1">
                <a:solidFill>
                  <a:srgbClr val="000000"/>
                </a:solidFill>
              </a:rPr>
              <a:t>повторних</a:t>
            </a:r>
            <a:r>
              <a:rPr lang="ru-RU" sz="1900" dirty="0">
                <a:solidFill>
                  <a:srgbClr val="000000"/>
                </a:solidFill>
              </a:rPr>
              <a:t> </a:t>
            </a:r>
            <a:r>
              <a:rPr lang="ru-RU" sz="1900" dirty="0" err="1">
                <a:solidFill>
                  <a:srgbClr val="000000"/>
                </a:solidFill>
              </a:rPr>
              <a:t>замовлень</a:t>
            </a:r>
            <a:r>
              <a:rPr lang="ru-RU" sz="1900" dirty="0">
                <a:solidFill>
                  <a:srgbClr val="000000"/>
                </a:solidFill>
              </a:rPr>
              <a:t>. Наприклад, один смартфон </a:t>
            </a:r>
            <a:r>
              <a:rPr lang="ru-RU" sz="1900" dirty="0" err="1">
                <a:solidFill>
                  <a:srgbClr val="000000"/>
                </a:solidFill>
              </a:rPr>
              <a:t>коштує</a:t>
            </a:r>
            <a:r>
              <a:rPr lang="ru-RU" sz="1900" dirty="0">
                <a:solidFill>
                  <a:srgbClr val="000000"/>
                </a:solidFill>
              </a:rPr>
              <a:t> 10 000 грн. </a:t>
            </a:r>
            <a:r>
              <a:rPr lang="ru-RU" sz="1900" dirty="0" err="1">
                <a:solidFill>
                  <a:srgbClr val="000000"/>
                </a:solidFill>
              </a:rPr>
              <a:t>Клієнт</a:t>
            </a:r>
            <a:r>
              <a:rPr lang="ru-RU" sz="1900" dirty="0">
                <a:solidFill>
                  <a:srgbClr val="000000"/>
                </a:solidFill>
              </a:rPr>
              <a:t> </a:t>
            </a:r>
            <a:r>
              <a:rPr lang="ru-RU" sz="1900" dirty="0" err="1">
                <a:solidFill>
                  <a:srgbClr val="000000"/>
                </a:solidFill>
              </a:rPr>
              <a:t>його</a:t>
            </a:r>
            <a:r>
              <a:rPr lang="ru-RU" sz="1900" dirty="0">
                <a:solidFill>
                  <a:srgbClr val="000000"/>
                </a:solidFill>
              </a:rPr>
              <a:t> купив, а </a:t>
            </a:r>
            <a:r>
              <a:rPr lang="ru-RU" sz="1900" dirty="0" err="1">
                <a:solidFill>
                  <a:srgbClr val="000000"/>
                </a:solidFill>
              </a:rPr>
              <a:t>потім</a:t>
            </a:r>
            <a:r>
              <a:rPr lang="ru-RU" sz="1900" dirty="0">
                <a:solidFill>
                  <a:srgbClr val="000000"/>
                </a:solidFill>
              </a:rPr>
              <a:t> </a:t>
            </a:r>
            <a:r>
              <a:rPr lang="ru-RU" sz="1900" dirty="0" err="1">
                <a:solidFill>
                  <a:srgbClr val="000000"/>
                </a:solidFill>
              </a:rPr>
              <a:t>повертається</a:t>
            </a:r>
            <a:r>
              <a:rPr lang="ru-RU" sz="1900" dirty="0">
                <a:solidFill>
                  <a:srgbClr val="000000"/>
                </a:solidFill>
              </a:rPr>
              <a:t> </a:t>
            </a:r>
            <a:r>
              <a:rPr lang="ru-RU" sz="1900" dirty="0" err="1">
                <a:solidFill>
                  <a:srgbClr val="000000"/>
                </a:solidFill>
              </a:rPr>
              <a:t>ще</a:t>
            </a:r>
            <a:r>
              <a:rPr lang="ru-RU" sz="1900" dirty="0">
                <a:solidFill>
                  <a:srgbClr val="000000"/>
                </a:solidFill>
              </a:rPr>
              <a:t> і </a:t>
            </a:r>
            <a:r>
              <a:rPr lang="ru-RU" sz="1900" dirty="0" err="1">
                <a:solidFill>
                  <a:srgbClr val="000000"/>
                </a:solidFill>
              </a:rPr>
              <a:t>ще</a:t>
            </a:r>
            <a:r>
              <a:rPr lang="ru-RU" sz="1900" dirty="0">
                <a:solidFill>
                  <a:srgbClr val="000000"/>
                </a:solidFill>
              </a:rPr>
              <a:t> - то зарядку треба </a:t>
            </a:r>
            <a:r>
              <a:rPr lang="ru-RU" sz="1900" dirty="0" err="1">
                <a:solidFill>
                  <a:srgbClr val="000000"/>
                </a:solidFill>
              </a:rPr>
              <a:t>замінити</a:t>
            </a:r>
            <a:r>
              <a:rPr lang="ru-RU" sz="1900" dirty="0">
                <a:solidFill>
                  <a:srgbClr val="000000"/>
                </a:solidFill>
              </a:rPr>
              <a:t>, то </a:t>
            </a:r>
            <a:r>
              <a:rPr lang="ru-RU" sz="1900" dirty="0" err="1">
                <a:solidFill>
                  <a:srgbClr val="000000"/>
                </a:solidFill>
              </a:rPr>
              <a:t>чохол</a:t>
            </a:r>
            <a:r>
              <a:rPr lang="ru-RU" sz="1900" dirty="0">
                <a:solidFill>
                  <a:srgbClr val="000000"/>
                </a:solidFill>
              </a:rPr>
              <a:t> </a:t>
            </a:r>
            <a:r>
              <a:rPr lang="ru-RU" sz="1900" dirty="0" err="1">
                <a:solidFill>
                  <a:srgbClr val="000000"/>
                </a:solidFill>
              </a:rPr>
              <a:t>оновити</a:t>
            </a:r>
            <a:r>
              <a:rPr lang="ru-RU" sz="1900" dirty="0">
                <a:solidFill>
                  <a:srgbClr val="000000"/>
                </a:solidFill>
              </a:rPr>
              <a:t>, то </a:t>
            </a:r>
            <a:r>
              <a:rPr lang="ru-RU" sz="1900" dirty="0" err="1">
                <a:solidFill>
                  <a:srgbClr val="000000"/>
                </a:solidFill>
              </a:rPr>
              <a:t>ще</a:t>
            </a:r>
            <a:r>
              <a:rPr lang="ru-RU" sz="1900" dirty="0">
                <a:solidFill>
                  <a:srgbClr val="000000"/>
                </a:solidFill>
              </a:rPr>
              <a:t> що-</a:t>
            </a:r>
            <a:r>
              <a:rPr lang="ru-RU" sz="1900" dirty="0" err="1">
                <a:solidFill>
                  <a:srgbClr val="000000"/>
                </a:solidFill>
              </a:rPr>
              <a:t>небудь</a:t>
            </a:r>
            <a:r>
              <a:rPr lang="ru-RU" sz="1900" dirty="0">
                <a:solidFill>
                  <a:srgbClr val="000000"/>
                </a:solidFill>
              </a:rPr>
              <a:t> - і так 5 </a:t>
            </a:r>
            <a:r>
              <a:rPr lang="ru-RU" sz="1900" dirty="0" err="1">
                <a:solidFill>
                  <a:srgbClr val="000000"/>
                </a:solidFill>
              </a:rPr>
              <a:t>разів</a:t>
            </a:r>
            <a:r>
              <a:rPr lang="ru-RU" sz="1900" dirty="0">
                <a:solidFill>
                  <a:srgbClr val="000000"/>
                </a:solidFill>
              </a:rPr>
              <a:t> </a:t>
            </a:r>
            <a:r>
              <a:rPr lang="ru-RU" sz="1900" dirty="0" err="1">
                <a:solidFill>
                  <a:srgbClr val="000000"/>
                </a:solidFill>
              </a:rPr>
              <a:t>поспіль</a:t>
            </a:r>
            <a:r>
              <a:rPr lang="ru-RU" sz="1900" dirty="0">
                <a:solidFill>
                  <a:srgbClr val="000000"/>
                </a:solidFill>
              </a:rPr>
              <a:t> за </a:t>
            </a:r>
            <a:r>
              <a:rPr lang="ru-RU" sz="1900" dirty="0" err="1">
                <a:solidFill>
                  <a:srgbClr val="000000"/>
                </a:solidFill>
              </a:rPr>
              <a:t>півроку</a:t>
            </a:r>
            <a:r>
              <a:rPr lang="ru-RU" sz="1900" dirty="0">
                <a:solidFill>
                  <a:srgbClr val="000000"/>
                </a:solidFill>
              </a:rPr>
              <a:t>. В </a:t>
            </a:r>
            <a:r>
              <a:rPr lang="ru-RU" sz="1900" dirty="0" err="1">
                <a:solidFill>
                  <a:srgbClr val="000000"/>
                </a:solidFill>
              </a:rPr>
              <a:t>середньому</a:t>
            </a:r>
            <a:r>
              <a:rPr lang="ru-RU" sz="1900" dirty="0">
                <a:solidFill>
                  <a:srgbClr val="000000"/>
                </a:solidFill>
              </a:rPr>
              <a:t> </a:t>
            </a:r>
            <a:r>
              <a:rPr lang="ru-RU" sz="1900" dirty="0" err="1">
                <a:solidFill>
                  <a:srgbClr val="000000"/>
                </a:solidFill>
              </a:rPr>
              <a:t>суми</a:t>
            </a:r>
            <a:r>
              <a:rPr lang="ru-RU" sz="1900" dirty="0">
                <a:solidFill>
                  <a:srgbClr val="000000"/>
                </a:solidFill>
              </a:rPr>
              <a:t> </a:t>
            </a:r>
            <a:r>
              <a:rPr lang="ru-RU" sz="1900" dirty="0" err="1">
                <a:solidFill>
                  <a:srgbClr val="000000"/>
                </a:solidFill>
              </a:rPr>
              <a:t>його</a:t>
            </a:r>
            <a:r>
              <a:rPr lang="ru-RU" sz="1900" dirty="0">
                <a:solidFill>
                  <a:srgbClr val="000000"/>
                </a:solidFill>
              </a:rPr>
              <a:t> покупки </a:t>
            </a:r>
            <a:r>
              <a:rPr lang="ru-RU" sz="1900" dirty="0" err="1">
                <a:solidFill>
                  <a:srgbClr val="000000"/>
                </a:solidFill>
              </a:rPr>
              <a:t>склали</a:t>
            </a:r>
            <a:r>
              <a:rPr lang="ru-RU" sz="1900" dirty="0">
                <a:solidFill>
                  <a:srgbClr val="000000"/>
                </a:solidFill>
              </a:rPr>
              <a:t> 5000 за </a:t>
            </a:r>
            <a:r>
              <a:rPr lang="ru-RU" sz="1900" dirty="0" err="1">
                <a:solidFill>
                  <a:srgbClr val="000000"/>
                </a:solidFill>
              </a:rPr>
              <a:t>півроку</a:t>
            </a:r>
            <a:r>
              <a:rPr lang="ru-RU" sz="1900" dirty="0">
                <a:solidFill>
                  <a:srgbClr val="000000"/>
                </a:solidFill>
              </a:rPr>
              <a:t>. </a:t>
            </a:r>
            <a:r>
              <a:rPr lang="ru-RU" sz="1900" dirty="0" err="1">
                <a:solidFill>
                  <a:srgbClr val="000000"/>
                </a:solidFill>
              </a:rPr>
              <a:t>Цінність</a:t>
            </a:r>
            <a:r>
              <a:rPr lang="ru-RU" sz="1900" dirty="0">
                <a:solidFill>
                  <a:srgbClr val="000000"/>
                </a:solidFill>
              </a:rPr>
              <a:t> </a:t>
            </a:r>
            <a:r>
              <a:rPr lang="ru-RU" sz="1900" dirty="0" err="1">
                <a:solidFill>
                  <a:srgbClr val="000000"/>
                </a:solidFill>
              </a:rPr>
              <a:t>його</a:t>
            </a:r>
            <a:r>
              <a:rPr lang="ru-RU" sz="1900" dirty="0">
                <a:solidFill>
                  <a:srgbClr val="000000"/>
                </a:solidFill>
              </a:rPr>
              <a:t> як </a:t>
            </a:r>
            <a:r>
              <a:rPr lang="ru-RU" sz="1900" dirty="0" err="1">
                <a:solidFill>
                  <a:srgbClr val="000000"/>
                </a:solidFill>
              </a:rPr>
              <a:t>клієнта</a:t>
            </a:r>
            <a:r>
              <a:rPr lang="ru-RU" sz="1900" dirty="0">
                <a:solidFill>
                  <a:srgbClr val="000000"/>
                </a:solidFill>
              </a:rPr>
              <a:t> буде </a:t>
            </a:r>
            <a:r>
              <a:rPr lang="ru-RU" sz="1900" dirty="0" err="1">
                <a:solidFill>
                  <a:srgbClr val="000000"/>
                </a:solidFill>
              </a:rPr>
              <a:t>становити</a:t>
            </a:r>
            <a:r>
              <a:rPr lang="ru-RU" sz="1900" dirty="0">
                <a:solidFill>
                  <a:srgbClr val="000000"/>
                </a:solidFill>
              </a:rPr>
              <a:t> 5000 в </a:t>
            </a:r>
            <a:r>
              <a:rPr lang="ru-RU" sz="1900" dirty="0" err="1">
                <a:solidFill>
                  <a:srgbClr val="000000"/>
                </a:solidFill>
              </a:rPr>
              <a:t>середньому</a:t>
            </a:r>
            <a:r>
              <a:rPr lang="ru-RU" sz="1900" dirty="0">
                <a:solidFill>
                  <a:srgbClr val="000000"/>
                </a:solidFill>
              </a:rPr>
              <a:t> * 5 </a:t>
            </a:r>
            <a:r>
              <a:rPr lang="ru-RU" sz="1900" dirty="0" err="1">
                <a:solidFill>
                  <a:srgbClr val="000000"/>
                </a:solidFill>
              </a:rPr>
              <a:t>повторних</a:t>
            </a:r>
            <a:r>
              <a:rPr lang="ru-RU" sz="1900" dirty="0">
                <a:solidFill>
                  <a:srgbClr val="000000"/>
                </a:solidFill>
              </a:rPr>
              <a:t> </a:t>
            </a:r>
            <a:r>
              <a:rPr lang="ru-RU" sz="1900" dirty="0" err="1">
                <a:solidFill>
                  <a:srgbClr val="000000"/>
                </a:solidFill>
              </a:rPr>
              <a:t>замовлень</a:t>
            </a:r>
            <a:r>
              <a:rPr lang="ru-RU" sz="1900" dirty="0">
                <a:solidFill>
                  <a:srgbClr val="000000"/>
                </a:solidFill>
              </a:rPr>
              <a:t> * 6 </a:t>
            </a:r>
            <a:r>
              <a:rPr lang="ru-RU" sz="1900" dirty="0" err="1">
                <a:solidFill>
                  <a:srgbClr val="000000"/>
                </a:solidFill>
              </a:rPr>
              <a:t>місяців</a:t>
            </a:r>
            <a:r>
              <a:rPr lang="ru-RU" sz="1900" dirty="0">
                <a:solidFill>
                  <a:srgbClr val="000000"/>
                </a:solidFill>
              </a:rPr>
              <a:t> = 150 000 грн. </a:t>
            </a:r>
            <a:r>
              <a:rPr lang="ru-RU" sz="1900" dirty="0" err="1">
                <a:solidFill>
                  <a:srgbClr val="000000"/>
                </a:solidFill>
              </a:rPr>
              <a:t>Інший</a:t>
            </a:r>
            <a:r>
              <a:rPr lang="ru-RU" sz="1900" dirty="0">
                <a:solidFill>
                  <a:srgbClr val="000000"/>
                </a:solidFill>
              </a:rPr>
              <a:t> </a:t>
            </a:r>
            <a:r>
              <a:rPr lang="ru-RU" sz="1900" dirty="0" err="1">
                <a:solidFill>
                  <a:srgbClr val="000000"/>
                </a:solidFill>
              </a:rPr>
              <a:t>клієнт</a:t>
            </a:r>
            <a:r>
              <a:rPr lang="ru-RU" sz="1900" dirty="0">
                <a:solidFill>
                  <a:srgbClr val="000000"/>
                </a:solidFill>
              </a:rPr>
              <a:t> за </a:t>
            </a:r>
            <a:r>
              <a:rPr lang="ru-RU" sz="1900" dirty="0" err="1">
                <a:solidFill>
                  <a:srgbClr val="000000"/>
                </a:solidFill>
              </a:rPr>
              <a:t>ті</a:t>
            </a:r>
            <a:r>
              <a:rPr lang="ru-RU" sz="1900" dirty="0">
                <a:solidFill>
                  <a:srgbClr val="000000"/>
                </a:solidFill>
              </a:rPr>
              <a:t> ж </a:t>
            </a:r>
            <a:r>
              <a:rPr lang="ru-RU" sz="1900" dirty="0" err="1">
                <a:solidFill>
                  <a:srgbClr val="000000"/>
                </a:solidFill>
              </a:rPr>
              <a:t>півроку</a:t>
            </a:r>
            <a:r>
              <a:rPr lang="ru-RU" sz="1900" dirty="0">
                <a:solidFill>
                  <a:srgbClr val="000000"/>
                </a:solidFill>
              </a:rPr>
              <a:t> купив тільки </a:t>
            </a:r>
            <a:r>
              <a:rPr lang="ru-RU" sz="1900" dirty="0" err="1">
                <a:solidFill>
                  <a:srgbClr val="000000"/>
                </a:solidFill>
              </a:rPr>
              <a:t>навушники</a:t>
            </a:r>
            <a:r>
              <a:rPr lang="ru-RU" sz="1900" dirty="0">
                <a:solidFill>
                  <a:srgbClr val="000000"/>
                </a:solidFill>
              </a:rPr>
              <a:t> за 1000 </a:t>
            </a:r>
            <a:r>
              <a:rPr lang="ru-RU" sz="1900" dirty="0" err="1">
                <a:solidFill>
                  <a:srgbClr val="000000"/>
                </a:solidFill>
              </a:rPr>
              <a:t>грн</a:t>
            </a:r>
            <a:r>
              <a:rPr lang="ru-RU" sz="1900" dirty="0">
                <a:solidFill>
                  <a:srgbClr val="000000"/>
                </a:solidFill>
              </a:rPr>
              <a:t> і </a:t>
            </a:r>
            <a:r>
              <a:rPr lang="ru-RU" sz="1900" dirty="0" err="1">
                <a:solidFill>
                  <a:srgbClr val="000000"/>
                </a:solidFill>
              </a:rPr>
              <a:t>потім</a:t>
            </a:r>
            <a:r>
              <a:rPr lang="ru-RU" sz="1900" dirty="0">
                <a:solidFill>
                  <a:srgbClr val="000000"/>
                </a:solidFill>
              </a:rPr>
              <a:t> пару раз </a:t>
            </a:r>
            <a:r>
              <a:rPr lang="ru-RU" sz="1900" dirty="0" err="1">
                <a:solidFill>
                  <a:srgbClr val="000000"/>
                </a:solidFill>
              </a:rPr>
              <a:t>повернувся</a:t>
            </a:r>
            <a:r>
              <a:rPr lang="ru-RU" sz="1900" dirty="0">
                <a:solidFill>
                  <a:srgbClr val="000000"/>
                </a:solidFill>
              </a:rPr>
              <a:t> за </a:t>
            </a:r>
            <a:r>
              <a:rPr lang="ru-RU" sz="1900" dirty="0" err="1">
                <a:solidFill>
                  <a:srgbClr val="000000"/>
                </a:solidFill>
              </a:rPr>
              <a:t>дрібницями</a:t>
            </a:r>
            <a:r>
              <a:rPr lang="ru-RU" sz="1900" dirty="0">
                <a:solidFill>
                  <a:srgbClr val="000000"/>
                </a:solidFill>
              </a:rPr>
              <a:t>. </a:t>
            </a:r>
            <a:r>
              <a:rPr lang="ru-RU" sz="1900" dirty="0" err="1">
                <a:solidFill>
                  <a:srgbClr val="000000"/>
                </a:solidFill>
              </a:rPr>
              <a:t>Його</a:t>
            </a:r>
            <a:r>
              <a:rPr lang="ru-RU" sz="1900" dirty="0">
                <a:solidFill>
                  <a:srgbClr val="000000"/>
                </a:solidFill>
              </a:rPr>
              <a:t> LTV складе 500 </a:t>
            </a:r>
            <a:r>
              <a:rPr lang="ru-RU" sz="1900" dirty="0" err="1">
                <a:solidFill>
                  <a:srgbClr val="000000"/>
                </a:solidFill>
              </a:rPr>
              <a:t>грн</a:t>
            </a:r>
            <a:r>
              <a:rPr lang="ru-RU" sz="1900" dirty="0">
                <a:solidFill>
                  <a:srgbClr val="000000"/>
                </a:solidFill>
              </a:rPr>
              <a:t> в </a:t>
            </a:r>
            <a:r>
              <a:rPr lang="ru-RU" sz="1900" dirty="0" err="1">
                <a:solidFill>
                  <a:srgbClr val="000000"/>
                </a:solidFill>
              </a:rPr>
              <a:t>середньому</a:t>
            </a:r>
            <a:r>
              <a:rPr lang="ru-RU" sz="1900" dirty="0">
                <a:solidFill>
                  <a:srgbClr val="000000"/>
                </a:solidFill>
              </a:rPr>
              <a:t> * 2 </a:t>
            </a:r>
            <a:r>
              <a:rPr lang="ru-RU" sz="1900" dirty="0" err="1">
                <a:solidFill>
                  <a:srgbClr val="000000"/>
                </a:solidFill>
              </a:rPr>
              <a:t>повторних</a:t>
            </a:r>
            <a:r>
              <a:rPr lang="ru-RU" sz="1900" dirty="0">
                <a:solidFill>
                  <a:srgbClr val="000000"/>
                </a:solidFill>
              </a:rPr>
              <a:t> </a:t>
            </a:r>
            <a:r>
              <a:rPr lang="ru-RU" sz="1900" dirty="0" err="1">
                <a:solidFill>
                  <a:srgbClr val="000000"/>
                </a:solidFill>
              </a:rPr>
              <a:t>замовлення</a:t>
            </a:r>
            <a:r>
              <a:rPr lang="ru-RU" sz="1900" dirty="0">
                <a:solidFill>
                  <a:srgbClr val="000000"/>
                </a:solidFill>
              </a:rPr>
              <a:t> * 6 </a:t>
            </a:r>
            <a:r>
              <a:rPr lang="ru-RU" sz="1900" dirty="0" err="1">
                <a:solidFill>
                  <a:srgbClr val="000000"/>
                </a:solidFill>
              </a:rPr>
              <a:t>місяців</a:t>
            </a:r>
            <a:r>
              <a:rPr lang="ru-RU" sz="1900" dirty="0">
                <a:solidFill>
                  <a:srgbClr val="000000"/>
                </a:solidFill>
              </a:rPr>
              <a:t>. </a:t>
            </a:r>
            <a:r>
              <a:rPr lang="ru-RU" sz="1900" dirty="0" err="1">
                <a:solidFill>
                  <a:srgbClr val="000000"/>
                </a:solidFill>
              </a:rPr>
              <a:t>Вважаємо</a:t>
            </a:r>
            <a:r>
              <a:rPr lang="ru-RU" sz="1900" dirty="0">
                <a:solidFill>
                  <a:srgbClr val="000000"/>
                </a:solidFill>
              </a:rPr>
              <a:t> - </a:t>
            </a:r>
            <a:r>
              <a:rPr lang="ru-RU" sz="1900" dirty="0" err="1">
                <a:solidFill>
                  <a:srgbClr val="000000"/>
                </a:solidFill>
              </a:rPr>
              <a:t>виходить</a:t>
            </a:r>
            <a:r>
              <a:rPr lang="ru-RU" sz="1900" dirty="0">
                <a:solidFill>
                  <a:srgbClr val="000000"/>
                </a:solidFill>
              </a:rPr>
              <a:t> 6000 грн. </a:t>
            </a:r>
            <a:r>
              <a:rPr lang="ru-RU" sz="1900" dirty="0" err="1">
                <a:solidFill>
                  <a:srgbClr val="000000"/>
                </a:solidFill>
              </a:rPr>
              <a:t>Вже</a:t>
            </a:r>
            <a:r>
              <a:rPr lang="ru-RU" sz="1900" dirty="0">
                <a:solidFill>
                  <a:srgbClr val="000000"/>
                </a:solidFill>
              </a:rPr>
              <a:t> </a:t>
            </a:r>
            <a:r>
              <a:rPr lang="ru-RU" sz="1900" dirty="0" err="1">
                <a:solidFill>
                  <a:srgbClr val="000000"/>
                </a:solidFill>
              </a:rPr>
              <a:t>зовсім</a:t>
            </a:r>
            <a:r>
              <a:rPr lang="ru-RU" sz="1900" dirty="0">
                <a:solidFill>
                  <a:srgbClr val="000000"/>
                </a:solidFill>
              </a:rPr>
              <a:t> </a:t>
            </a:r>
            <a:r>
              <a:rPr lang="ru-RU" sz="1900" dirty="0" err="1">
                <a:solidFill>
                  <a:srgbClr val="000000"/>
                </a:solidFill>
              </a:rPr>
              <a:t>інша</a:t>
            </a:r>
            <a:r>
              <a:rPr lang="ru-RU" sz="1900" dirty="0">
                <a:solidFill>
                  <a:srgbClr val="000000"/>
                </a:solidFill>
              </a:rPr>
              <a:t> сума, </a:t>
            </a:r>
            <a:r>
              <a:rPr lang="ru-RU" sz="1900" dirty="0" err="1">
                <a:solidFill>
                  <a:srgbClr val="000000"/>
                </a:solidFill>
              </a:rPr>
              <a:t>чи</a:t>
            </a:r>
            <a:r>
              <a:rPr lang="ru-RU" sz="1900" dirty="0">
                <a:solidFill>
                  <a:srgbClr val="000000"/>
                </a:solidFill>
              </a:rPr>
              <a:t> не так?</a:t>
            </a:r>
          </a:p>
        </p:txBody>
      </p:sp>
    </p:spTree>
    <p:extLst>
      <p:ext uri="{BB962C8B-B14F-4D97-AF65-F5344CB8AC3E}">
        <p14:creationId xmlns:p14="http://schemas.microsoft.com/office/powerpoint/2010/main" val="1174521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70">
            <a:extLst>
              <a:ext uri="{FF2B5EF4-FFF2-40B4-BE49-F238E27FC236}">
                <a16:creationId xmlns:a16="http://schemas.microsoft.com/office/drawing/2014/main" id="{90D3EA19-F945-4C3D-BFB4-BDD7F17750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85" name="Freeform 9">
            <a:extLst>
              <a:ext uri="{FF2B5EF4-FFF2-40B4-BE49-F238E27FC236}">
                <a16:creationId xmlns:a16="http://schemas.microsoft.com/office/drawing/2014/main" id="{73FF2A8F-8ECE-4FF8-BDC8-81A4EA743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10549B9-C822-4F0F-94B0-7037DEE5A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 descr="Увеличение продаж розничного магазина через ключевые показатели  эффективности - Малый бизнес">
            <a:extLst>
              <a:ext uri="{FF2B5EF4-FFF2-40B4-BE49-F238E27FC236}">
                <a16:creationId xmlns:a16="http://schemas.microsoft.com/office/drawing/2014/main" id="{17FF13F0-D1FF-4F9D-AB1C-AD743E14C9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33"/>
          <a:stretch/>
        </p:blipFill>
        <p:spPr bwMode="auto">
          <a:xfrm>
            <a:off x="20" y="-1"/>
            <a:ext cx="121889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B0FBF8-1132-4987-82CF-A65CADF78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7164674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 spc="200">
                <a:solidFill>
                  <a:schemeClr val="tx1"/>
                </a:solidFill>
              </a:rPr>
              <a:t>Завдання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93D4DD-BF11-42F6-8933-2D989DA90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608" y="643467"/>
            <a:ext cx="3096926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/>
              <a:t>Розробити КРІ звіт для вашого інтернет магазину (в Excel) 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358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имеры KPI для директора по персоналу.">
            <a:extLst>
              <a:ext uri="{FF2B5EF4-FFF2-40B4-BE49-F238E27FC236}">
                <a16:creationId xmlns:a16="http://schemas.microsoft.com/office/drawing/2014/main" id="{4DF07B0B-CA0B-4852-BDE0-1D9D6F2B2E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9" r="9091" b="794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B644F76-6637-47F3-8EA1-20FC6ACFF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8679E2A-091E-4EB4-9F05-A305293C4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475648-45A4-4755-ABED-94EEF4633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6" cy="4023360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</a:rPr>
              <a:t>KPI (Key performance indicators) - </a:t>
            </a:r>
            <a:r>
              <a:rPr lang="ru-RU" dirty="0" err="1">
                <a:solidFill>
                  <a:srgbClr val="000000"/>
                </a:solidFill>
              </a:rPr>
              <a:t>це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ключові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показники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ефективності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роботи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інтернет</a:t>
            </a:r>
            <a:r>
              <a:rPr lang="ru-RU" dirty="0">
                <a:solidFill>
                  <a:srgbClr val="000000"/>
                </a:solidFill>
              </a:rPr>
              <a:t>-магазину. </a:t>
            </a:r>
            <a:r>
              <a:rPr lang="ru-RU" dirty="0" err="1">
                <a:solidFill>
                  <a:srgbClr val="000000"/>
                </a:solidFill>
              </a:rPr>
              <a:t>Саме</a:t>
            </a:r>
            <a:r>
              <a:rPr lang="ru-RU" dirty="0">
                <a:solidFill>
                  <a:srgbClr val="000000"/>
                </a:solidFill>
              </a:rPr>
              <a:t> по ним </a:t>
            </a:r>
            <a:r>
              <a:rPr lang="ru-RU" dirty="0" err="1">
                <a:solidFill>
                  <a:srgbClr val="000000"/>
                </a:solidFill>
              </a:rPr>
              <a:t>оцінюється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ефективність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всієї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вашої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роботи</a:t>
            </a:r>
            <a:r>
              <a:rPr lang="ru-RU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3321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C7766E-B520-4981-B017-B59185C8E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7317232" cy="1499616"/>
          </a:xfrm>
        </p:spPr>
        <p:txBody>
          <a:bodyPr>
            <a:normAutofit/>
          </a:bodyPr>
          <a:lstStyle/>
          <a:p>
            <a:r>
              <a:rPr lang="uk-UA" dirty="0"/>
              <a:t>Для чого потрібен КРІ?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536683-96E0-44D4-9E68-0F77261E6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7005659" cy="3931920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досягати</a:t>
            </a:r>
            <a:r>
              <a:rPr lang="ru-RU" sz="2400" dirty="0"/>
              <a:t> </a:t>
            </a:r>
            <a:r>
              <a:rPr lang="ru-RU" sz="2400" dirty="0" err="1"/>
              <a:t>цілей</a:t>
            </a:r>
            <a:r>
              <a:rPr lang="ru-RU" sz="2400" dirty="0"/>
              <a:t>. </a:t>
            </a:r>
            <a:r>
              <a:rPr lang="ru-RU" sz="2400" dirty="0" err="1"/>
              <a:t>Порівнювати</a:t>
            </a:r>
            <a:r>
              <a:rPr lang="ru-RU" sz="2400" dirty="0"/>
              <a:t> </a:t>
            </a:r>
            <a:r>
              <a:rPr lang="ru-RU" sz="2400" dirty="0" err="1"/>
              <a:t>параметри</a:t>
            </a:r>
            <a:r>
              <a:rPr lang="ru-RU" sz="2400" dirty="0"/>
              <a:t> "</a:t>
            </a:r>
            <a:r>
              <a:rPr lang="ru-RU" sz="2400" dirty="0" err="1"/>
              <a:t>очікування-реальність</a:t>
            </a:r>
            <a:r>
              <a:rPr lang="ru-RU" sz="2400" dirty="0"/>
              <a:t>", </a:t>
            </a:r>
            <a:r>
              <a:rPr lang="ru-RU" sz="2400" dirty="0" err="1"/>
              <a:t>відстежувати</a:t>
            </a:r>
            <a:r>
              <a:rPr lang="ru-RU" sz="2400" dirty="0"/>
              <a:t>, </a:t>
            </a:r>
            <a:r>
              <a:rPr lang="ru-RU" sz="2400" dirty="0" err="1"/>
              <a:t>скільки</a:t>
            </a:r>
            <a:r>
              <a:rPr lang="ru-RU" sz="2400" dirty="0"/>
              <a:t> </a:t>
            </a:r>
            <a:r>
              <a:rPr lang="ru-RU" sz="2400" dirty="0" err="1"/>
              <a:t>ще</a:t>
            </a:r>
            <a:r>
              <a:rPr lang="ru-RU" sz="2400" dirty="0"/>
              <a:t> </a:t>
            </a:r>
            <a:r>
              <a:rPr lang="ru-RU" sz="2400" dirty="0" err="1"/>
              <a:t>залишилося</a:t>
            </a:r>
            <a:r>
              <a:rPr lang="ru-RU" sz="2400" dirty="0"/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оцінювати</a:t>
            </a:r>
            <a:r>
              <a:rPr lang="ru-RU" sz="2400" dirty="0"/>
              <a:t> </a:t>
            </a:r>
            <a:r>
              <a:rPr lang="ru-RU" sz="2400" dirty="0" err="1"/>
              <a:t>окупність</a:t>
            </a:r>
            <a:r>
              <a:rPr lang="ru-RU" sz="2400" dirty="0"/>
              <a:t>, </a:t>
            </a:r>
            <a:r>
              <a:rPr lang="ru-RU" sz="2400" dirty="0" err="1"/>
              <a:t>конверсію</a:t>
            </a:r>
            <a:r>
              <a:rPr lang="ru-RU" sz="2400" dirty="0"/>
              <a:t> і </a:t>
            </a:r>
            <a:r>
              <a:rPr lang="ru-RU" sz="2400" dirty="0" err="1"/>
              <a:t>інші</a:t>
            </a:r>
            <a:r>
              <a:rPr lang="ru-RU" sz="2400" dirty="0"/>
              <a:t> </a:t>
            </a:r>
            <a:r>
              <a:rPr lang="ru-RU" sz="2400" dirty="0" err="1"/>
              <a:t>параметри</a:t>
            </a:r>
            <a:r>
              <a:rPr lang="ru-RU" sz="2400" dirty="0"/>
              <a:t>. На листочку </a:t>
            </a:r>
            <a:r>
              <a:rPr lang="ru-RU" sz="2400" dirty="0" err="1"/>
              <a:t>або</a:t>
            </a:r>
            <a:r>
              <a:rPr lang="ru-RU" sz="2400" dirty="0"/>
              <a:t> в </a:t>
            </a:r>
            <a:r>
              <a:rPr lang="ru-RU" sz="2400" dirty="0" err="1"/>
              <a:t>табличці</a:t>
            </a:r>
            <a:r>
              <a:rPr lang="ru-RU" sz="2400" dirty="0"/>
              <a:t> </a:t>
            </a:r>
            <a:r>
              <a:rPr lang="ru-RU" sz="2400" dirty="0" err="1"/>
              <a:t>це</a:t>
            </a:r>
            <a:r>
              <a:rPr lang="ru-RU" sz="2400" dirty="0"/>
              <a:t> ну </a:t>
            </a:r>
            <a:r>
              <a:rPr lang="ru-RU" sz="2400" dirty="0" err="1"/>
              <a:t>ніяк</a:t>
            </a:r>
            <a:r>
              <a:rPr lang="ru-RU" sz="2400" dirty="0"/>
              <a:t> не </a:t>
            </a:r>
            <a:r>
              <a:rPr lang="ru-RU" sz="2400" dirty="0" err="1"/>
              <a:t>зробиш</a:t>
            </a:r>
            <a:r>
              <a:rPr lang="ru-RU" sz="2400" dirty="0"/>
              <a:t>!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оцінювати</a:t>
            </a:r>
            <a:r>
              <a:rPr lang="ru-RU" sz="2400" dirty="0"/>
              <a:t>, як в цілому </a:t>
            </a:r>
            <a:r>
              <a:rPr lang="ru-RU" sz="2400" dirty="0" err="1"/>
              <a:t>розвивається</a:t>
            </a:r>
            <a:r>
              <a:rPr lang="ru-RU" sz="2400" dirty="0"/>
              <a:t> ваш </a:t>
            </a:r>
            <a:r>
              <a:rPr lang="ru-RU" sz="2400" dirty="0" err="1"/>
              <a:t>бізнес</a:t>
            </a:r>
            <a:r>
              <a:rPr lang="ru-RU" sz="2400" dirty="0"/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оцінити</a:t>
            </a:r>
            <a:r>
              <a:rPr lang="ru-RU" sz="2400" dirty="0"/>
              <a:t> </a:t>
            </a:r>
            <a:r>
              <a:rPr lang="ru-RU" sz="2400" dirty="0" err="1"/>
              <a:t>ефективність</a:t>
            </a:r>
            <a:r>
              <a:rPr lang="ru-RU" sz="2400" dirty="0"/>
              <a:t> </a:t>
            </a:r>
            <a:r>
              <a:rPr lang="ru-RU" sz="2400" dirty="0" err="1"/>
              <a:t>рекламних</a:t>
            </a:r>
            <a:r>
              <a:rPr lang="ru-RU" sz="2400" dirty="0"/>
              <a:t> </a:t>
            </a:r>
            <a:r>
              <a:rPr lang="ru-RU" sz="2400" dirty="0" err="1"/>
              <a:t>кампаній</a:t>
            </a:r>
            <a:r>
              <a:rPr lang="ru-RU" sz="2400" dirty="0"/>
              <a:t> і </a:t>
            </a:r>
            <a:r>
              <a:rPr lang="ru-RU" sz="2400" dirty="0" err="1"/>
              <a:t>скорегувати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при </a:t>
            </a:r>
            <a:r>
              <a:rPr lang="ru-RU" sz="2400" dirty="0" err="1"/>
              <a:t>необхідності</a:t>
            </a:r>
            <a:r>
              <a:rPr lang="ru-RU" sz="2400" dirty="0"/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наочно</a:t>
            </a:r>
            <a:r>
              <a:rPr lang="ru-RU" sz="2400" dirty="0"/>
              <a:t> </a:t>
            </a:r>
            <a:r>
              <a:rPr lang="ru-RU" sz="2400" dirty="0" err="1"/>
              <a:t>побачити</a:t>
            </a:r>
            <a:r>
              <a:rPr lang="ru-RU" sz="2400" dirty="0"/>
              <a:t>, як все </a:t>
            </a:r>
            <a:r>
              <a:rPr lang="ru-RU" sz="2400" dirty="0" err="1"/>
              <a:t>працює</a:t>
            </a:r>
            <a:r>
              <a:rPr lang="ru-RU" sz="2400" dirty="0"/>
              <a:t>, як </a:t>
            </a:r>
            <a:r>
              <a:rPr lang="ru-RU" sz="2400" dirty="0" err="1"/>
              <a:t>йде</a:t>
            </a:r>
            <a:r>
              <a:rPr lang="ru-RU" sz="2400" dirty="0"/>
              <a:t> </a:t>
            </a:r>
            <a:r>
              <a:rPr lang="ru-RU" sz="2400" dirty="0" err="1"/>
              <a:t>бізнес</a:t>
            </a:r>
            <a:r>
              <a:rPr lang="ru-RU" sz="2400" dirty="0"/>
              <a:t>, </a:t>
            </a:r>
            <a:r>
              <a:rPr lang="ru-RU" sz="2400" dirty="0" err="1"/>
              <a:t>сильні</a:t>
            </a:r>
            <a:r>
              <a:rPr lang="ru-RU" sz="2400" dirty="0"/>
              <a:t> і </a:t>
            </a:r>
            <a:r>
              <a:rPr lang="ru-RU" sz="2400" dirty="0" err="1"/>
              <a:t>слабкі</a:t>
            </a:r>
            <a:r>
              <a:rPr lang="ru-RU" sz="2400" dirty="0"/>
              <a:t> </a:t>
            </a:r>
            <a:r>
              <a:rPr lang="ru-RU" sz="2400" dirty="0" err="1"/>
              <a:t>місця</a:t>
            </a:r>
            <a:r>
              <a:rPr lang="ru-RU" sz="2400" dirty="0"/>
              <a:t>, </a:t>
            </a:r>
            <a:r>
              <a:rPr lang="ru-RU" sz="2400" dirty="0" err="1"/>
              <a:t>зробити</a:t>
            </a:r>
            <a:r>
              <a:rPr lang="ru-RU" sz="2400" dirty="0"/>
              <a:t> </a:t>
            </a:r>
            <a:r>
              <a:rPr lang="ru-RU" sz="2400" dirty="0" err="1"/>
              <a:t>висновки</a:t>
            </a:r>
            <a:r>
              <a:rPr lang="ru-RU" sz="2400" dirty="0"/>
              <a:t> і </a:t>
            </a:r>
            <a:r>
              <a:rPr lang="ru-RU" sz="2400" dirty="0" err="1"/>
              <a:t>виправити</a:t>
            </a:r>
            <a:r>
              <a:rPr lang="ru-RU" sz="2400" dirty="0"/>
              <a:t> </a:t>
            </a:r>
            <a:r>
              <a:rPr lang="ru-RU" sz="2400" dirty="0" err="1"/>
              <a:t>ситуацію</a:t>
            </a:r>
            <a:r>
              <a:rPr lang="ru-RU" sz="2400" dirty="0"/>
              <a:t>.</a:t>
            </a:r>
          </a:p>
        </p:txBody>
      </p:sp>
      <p:pic>
        <p:nvPicPr>
          <p:cNvPr id="2050" name="Picture 2" descr="Типичные ошибки при внедрении KPI, и как их избежать | | iteam">
            <a:extLst>
              <a:ext uri="{FF2B5EF4-FFF2-40B4-BE49-F238E27FC236}">
                <a16:creationId xmlns:a16="http://schemas.microsoft.com/office/drawing/2014/main" id="{D18A549D-3F74-4152-A007-77F3A7E77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9787" y="2304097"/>
            <a:ext cx="3999654" cy="224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065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трафик сайта">
            <a:extLst>
              <a:ext uri="{FF2B5EF4-FFF2-40B4-BE49-F238E27FC236}">
                <a16:creationId xmlns:a16="http://schemas.microsoft.com/office/drawing/2014/main" id="{F8BC67D5-5F1B-4C2E-8824-7D61E8550E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B644F76-6637-47F3-8EA1-20FC6ACFF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A874F3-55F5-4031-B2C3-5019C1C8E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ru-RU" sz="3900">
                <a:solidFill>
                  <a:srgbClr val="000000"/>
                </a:solidFill>
              </a:rPr>
              <a:t>Основні метрики KPI для інтернет-магазину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8679E2A-091E-4EB4-9F05-A305293C4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88D70A-4233-49B7-B7BB-D80A3615B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6" cy="4023360"/>
          </a:xfrm>
        </p:spPr>
        <p:txBody>
          <a:bodyPr>
            <a:normAutofit/>
          </a:bodyPr>
          <a:lstStyle/>
          <a:p>
            <a:r>
              <a:rPr lang="ru-RU" b="1">
                <a:solidFill>
                  <a:srgbClr val="000000"/>
                </a:solidFill>
              </a:rPr>
              <a:t>1. </a:t>
            </a:r>
            <a:r>
              <a:rPr lang="uk-UA" b="1">
                <a:solidFill>
                  <a:srgbClr val="000000"/>
                </a:solidFill>
              </a:rPr>
              <a:t>Загальна</a:t>
            </a:r>
            <a:r>
              <a:rPr lang="ru-RU" b="1">
                <a:solidFill>
                  <a:srgbClr val="000000"/>
                </a:solidFill>
              </a:rPr>
              <a:t> відвідуваність</a:t>
            </a:r>
          </a:p>
          <a:p>
            <a:r>
              <a:rPr lang="ru-RU">
                <a:solidFill>
                  <a:srgbClr val="000000"/>
                </a:solidFill>
              </a:rPr>
              <a:t>Це трафік - відвідуваність сайту в цілому на конкретний час. Наприклад, за тиждень, місяць, рік. Для кожного магазину цифри будуть свої: наприклад, для найбільших товарних агрегаторів відвідуваність складе мільйони, для тільки що відкрився - сотні, а то й десятки.</a:t>
            </a:r>
          </a:p>
        </p:txBody>
      </p:sp>
    </p:spTree>
    <p:extLst>
      <p:ext uri="{BB962C8B-B14F-4D97-AF65-F5344CB8AC3E}">
        <p14:creationId xmlns:p14="http://schemas.microsoft.com/office/powerpoint/2010/main" val="1232189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4A628CD-101F-4D71-AC0A-87E664C6E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920" y="843280"/>
            <a:ext cx="4395651" cy="5466080"/>
          </a:xfrm>
        </p:spPr>
        <p:txBody>
          <a:bodyPr>
            <a:normAutofit/>
          </a:bodyPr>
          <a:lstStyle/>
          <a:p>
            <a:pPr algn="just"/>
            <a:r>
              <a:rPr lang="ru-RU" sz="1600" b="1" i="1" dirty="0"/>
              <a:t>Для </a:t>
            </a:r>
            <a:r>
              <a:rPr lang="uk-UA" sz="1600" b="1" i="1" dirty="0"/>
              <a:t>чого</a:t>
            </a:r>
            <a:r>
              <a:rPr lang="ru-RU" sz="1600" b="1" i="1" dirty="0"/>
              <a:t> </a:t>
            </a:r>
            <a:r>
              <a:rPr lang="uk-UA" sz="1600" b="1" i="1" dirty="0"/>
              <a:t>вимірювати</a:t>
            </a:r>
            <a:r>
              <a:rPr lang="ru-RU" sz="1600" b="1" i="1" dirty="0"/>
              <a:t>?</a:t>
            </a:r>
          </a:p>
          <a:p>
            <a:pPr algn="just"/>
            <a:r>
              <a:rPr lang="ru-RU" sz="1600" dirty="0" err="1"/>
              <a:t>Щоб</a:t>
            </a:r>
            <a:r>
              <a:rPr lang="ru-RU" sz="1600" dirty="0"/>
              <a:t> </a:t>
            </a:r>
            <a:r>
              <a:rPr lang="ru-RU" sz="1600" dirty="0" err="1"/>
              <a:t>бачити</a:t>
            </a:r>
            <a:r>
              <a:rPr lang="ru-RU" sz="1600" dirty="0"/>
              <a:t> </a:t>
            </a:r>
            <a:r>
              <a:rPr lang="ru-RU" sz="1600" dirty="0" err="1"/>
              <a:t>наочно</a:t>
            </a:r>
            <a:r>
              <a:rPr lang="ru-RU" sz="1600" dirty="0"/>
              <a:t> </a:t>
            </a:r>
            <a:r>
              <a:rPr lang="ru-RU" sz="1600" dirty="0" err="1"/>
              <a:t>підйоми</a:t>
            </a:r>
            <a:r>
              <a:rPr lang="ru-RU" sz="1600" dirty="0"/>
              <a:t> і спади </a:t>
            </a:r>
            <a:r>
              <a:rPr lang="ru-RU" sz="1600" dirty="0" err="1"/>
              <a:t>відвідувань</a:t>
            </a:r>
            <a:r>
              <a:rPr lang="ru-RU" sz="1600" dirty="0"/>
              <a:t> і </a:t>
            </a:r>
            <a:r>
              <a:rPr lang="ru-RU" sz="1600" dirty="0" err="1"/>
              <a:t>розуміти</a:t>
            </a:r>
            <a:r>
              <a:rPr lang="ru-RU" sz="1600" dirty="0"/>
              <a:t>, </a:t>
            </a:r>
            <a:r>
              <a:rPr lang="ru-RU" sz="1600" dirty="0" err="1"/>
              <a:t>чому</a:t>
            </a:r>
            <a:r>
              <a:rPr lang="ru-RU" sz="1600" dirty="0"/>
              <a:t> так </a:t>
            </a:r>
            <a:r>
              <a:rPr lang="ru-RU" sz="1600" dirty="0" err="1"/>
              <a:t>відбувається</a:t>
            </a:r>
            <a:r>
              <a:rPr lang="ru-RU" sz="1600" dirty="0"/>
              <a:t>. Наприклад, </a:t>
            </a:r>
            <a:r>
              <a:rPr lang="ru-RU" sz="1600" dirty="0" err="1"/>
              <a:t>виклали</a:t>
            </a:r>
            <a:r>
              <a:rPr lang="ru-RU" sz="1600" dirty="0"/>
              <a:t> </a:t>
            </a:r>
            <a:r>
              <a:rPr lang="ru-RU" sz="1600" dirty="0" err="1"/>
              <a:t>статтю</a:t>
            </a:r>
            <a:r>
              <a:rPr lang="ru-RU" sz="1600" dirty="0"/>
              <a:t> в </a:t>
            </a:r>
            <a:r>
              <a:rPr lang="ru-RU" sz="1600" dirty="0" err="1"/>
              <a:t>блозі</a:t>
            </a:r>
            <a:r>
              <a:rPr lang="ru-RU" sz="1600" dirty="0"/>
              <a:t> - трафік </a:t>
            </a:r>
            <a:r>
              <a:rPr lang="ru-RU" sz="1600" dirty="0" err="1"/>
              <a:t>пішов</a:t>
            </a:r>
            <a:r>
              <a:rPr lang="ru-RU" sz="1600" dirty="0"/>
              <a:t> </a:t>
            </a:r>
            <a:r>
              <a:rPr lang="ru-RU" sz="1600" dirty="0" err="1"/>
              <a:t>вгору</a:t>
            </a:r>
            <a:r>
              <a:rPr lang="ru-RU" sz="1600" dirty="0"/>
              <a:t>. </a:t>
            </a:r>
            <a:r>
              <a:rPr lang="ru-RU" sz="1600" dirty="0" err="1"/>
              <a:t>Замовили</a:t>
            </a:r>
            <a:r>
              <a:rPr lang="ru-RU" sz="1600" dirty="0"/>
              <a:t> </a:t>
            </a:r>
            <a:r>
              <a:rPr lang="ru-RU" sz="1600" dirty="0" err="1"/>
              <a:t>контекстну</a:t>
            </a:r>
            <a:r>
              <a:rPr lang="ru-RU" sz="1600" dirty="0"/>
              <a:t> рекламу - </a:t>
            </a:r>
            <a:r>
              <a:rPr lang="ru-RU" sz="1600" dirty="0" err="1"/>
              <a:t>показники</a:t>
            </a:r>
            <a:r>
              <a:rPr lang="ru-RU" sz="1600" dirty="0"/>
              <a:t> </a:t>
            </a:r>
            <a:r>
              <a:rPr lang="ru-RU" sz="1600" dirty="0" err="1"/>
              <a:t>підвищилися</a:t>
            </a:r>
            <a:r>
              <a:rPr lang="ru-RU" sz="1600" dirty="0"/>
              <a:t>. А </a:t>
            </a:r>
            <a:r>
              <a:rPr lang="ru-RU" sz="1600" dirty="0" err="1"/>
              <a:t>ще</a:t>
            </a:r>
            <a:r>
              <a:rPr lang="ru-RU" sz="1600" dirty="0"/>
              <a:t> </a:t>
            </a:r>
            <a:r>
              <a:rPr lang="ru-RU" sz="1600" dirty="0" err="1"/>
              <a:t>щоб</a:t>
            </a:r>
            <a:r>
              <a:rPr lang="ru-RU" sz="1600" dirty="0"/>
              <a:t> </a:t>
            </a:r>
            <a:r>
              <a:rPr lang="ru-RU" sz="1600" dirty="0" err="1"/>
              <a:t>порівняти</a:t>
            </a:r>
            <a:r>
              <a:rPr lang="ru-RU" sz="1600" dirty="0"/>
              <a:t> </a:t>
            </a:r>
            <a:r>
              <a:rPr lang="ru-RU" sz="1600" dirty="0" err="1"/>
              <a:t>ваші</a:t>
            </a:r>
            <a:r>
              <a:rPr lang="ru-RU" sz="1600" dirty="0"/>
              <a:t> цифри з </a:t>
            </a:r>
            <a:r>
              <a:rPr lang="ru-RU" sz="1600" dirty="0" err="1"/>
              <a:t>даними</a:t>
            </a:r>
            <a:r>
              <a:rPr lang="ru-RU" sz="1600" dirty="0"/>
              <a:t> </a:t>
            </a:r>
            <a:r>
              <a:rPr lang="ru-RU" sz="1600" dirty="0" err="1"/>
              <a:t>конкурентів</a:t>
            </a:r>
            <a:r>
              <a:rPr lang="ru-RU" sz="1600" dirty="0"/>
              <a:t> - </a:t>
            </a:r>
            <a:r>
              <a:rPr lang="ru-RU" sz="1600" dirty="0" err="1"/>
              <a:t>щоб</a:t>
            </a:r>
            <a:r>
              <a:rPr lang="ru-RU" sz="1600" dirty="0"/>
              <a:t> </a:t>
            </a:r>
            <a:r>
              <a:rPr lang="ru-RU" sz="1600" dirty="0" err="1"/>
              <a:t>було</a:t>
            </a:r>
            <a:r>
              <a:rPr lang="ru-RU" sz="1600" dirty="0"/>
              <a:t> на кого </a:t>
            </a:r>
            <a:r>
              <a:rPr lang="ru-RU" sz="1600" dirty="0" err="1"/>
              <a:t>рівнятися</a:t>
            </a:r>
            <a:r>
              <a:rPr lang="ru-RU" sz="1600" dirty="0"/>
              <a:t>. Здорова </a:t>
            </a:r>
            <a:r>
              <a:rPr lang="ru-RU" sz="1600" dirty="0" err="1"/>
              <a:t>конкуренція</a:t>
            </a:r>
            <a:r>
              <a:rPr lang="ru-RU" sz="1600" dirty="0"/>
              <a:t> -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вері</a:t>
            </a:r>
            <a:r>
              <a:rPr lang="ru-RU" sz="1600" dirty="0"/>
              <a:t>, </a:t>
            </a:r>
            <a:r>
              <a:rPr lang="ru-RU" sz="1600" dirty="0" err="1"/>
              <a:t>вері</a:t>
            </a:r>
            <a:r>
              <a:rPr lang="ru-RU" sz="1600" dirty="0"/>
              <a:t> гуд.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вибрати</a:t>
            </a:r>
            <a:r>
              <a:rPr lang="ru-RU" sz="1600" dirty="0"/>
              <a:t> пару </a:t>
            </a:r>
            <a:r>
              <a:rPr lang="ru-RU" sz="1600" dirty="0" err="1"/>
              <a:t>сайтів</a:t>
            </a:r>
            <a:r>
              <a:rPr lang="ru-RU" sz="1600" dirty="0"/>
              <a:t> </a:t>
            </a:r>
            <a:r>
              <a:rPr lang="ru-RU" sz="1600" dirty="0" err="1"/>
              <a:t>інтернет-магазинів</a:t>
            </a:r>
            <a:r>
              <a:rPr lang="ru-RU" sz="1600" dirty="0"/>
              <a:t> </a:t>
            </a:r>
            <a:r>
              <a:rPr lang="ru-RU" sz="1600" dirty="0" err="1"/>
              <a:t>зі</a:t>
            </a:r>
            <a:r>
              <a:rPr lang="ru-RU" sz="1600" dirty="0"/>
              <a:t> схожим </a:t>
            </a:r>
            <a:r>
              <a:rPr lang="ru-RU" sz="1600" dirty="0" err="1"/>
              <a:t>асортиментом</a:t>
            </a:r>
            <a:r>
              <a:rPr lang="ru-RU" sz="1600" dirty="0"/>
              <a:t> та </a:t>
            </a:r>
            <a:r>
              <a:rPr lang="ru-RU" sz="1600" dirty="0" err="1"/>
              <a:t>рівнем</a:t>
            </a:r>
            <a:r>
              <a:rPr lang="ru-RU" sz="1600" dirty="0"/>
              <a:t> </a:t>
            </a:r>
            <a:r>
              <a:rPr lang="ru-RU" sz="1600" dirty="0" err="1"/>
              <a:t>розвитку</a:t>
            </a:r>
            <a:r>
              <a:rPr lang="ru-RU" sz="1600" dirty="0"/>
              <a:t> і </a:t>
            </a:r>
            <a:r>
              <a:rPr lang="ru-RU" sz="1600" dirty="0" err="1"/>
              <a:t>влаштувати</a:t>
            </a:r>
            <a:r>
              <a:rPr lang="ru-RU" sz="1600" dirty="0"/>
              <a:t> </a:t>
            </a:r>
            <a:r>
              <a:rPr lang="ru-RU" sz="1600" dirty="0" err="1"/>
              <a:t>мовчазне</a:t>
            </a:r>
            <a:r>
              <a:rPr lang="ru-RU" sz="1600" dirty="0"/>
              <a:t> </a:t>
            </a:r>
            <a:r>
              <a:rPr lang="ru-RU" sz="1600" dirty="0" err="1"/>
              <a:t>змагання</a:t>
            </a:r>
            <a:r>
              <a:rPr lang="ru-RU" sz="1600" dirty="0"/>
              <a:t> - </a:t>
            </a:r>
            <a:r>
              <a:rPr lang="ru-RU" sz="1600" dirty="0" err="1"/>
              <a:t>дуже</a:t>
            </a:r>
            <a:r>
              <a:rPr lang="ru-RU" sz="1600" dirty="0"/>
              <a:t> </a:t>
            </a:r>
            <a:r>
              <a:rPr lang="ru-RU" sz="1600" dirty="0" err="1"/>
              <a:t>мотивує</a:t>
            </a:r>
            <a:r>
              <a:rPr lang="ru-RU" sz="1600" dirty="0"/>
              <a:t>! </a:t>
            </a:r>
            <a:r>
              <a:rPr lang="ru-RU" sz="1600" dirty="0" err="1"/>
              <a:t>Причому</a:t>
            </a:r>
            <a:r>
              <a:rPr lang="ru-RU" sz="1600" dirty="0"/>
              <a:t> конкуренту знати про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зовсім</a:t>
            </a:r>
            <a:r>
              <a:rPr lang="ru-RU" sz="1600" dirty="0"/>
              <a:t> не </a:t>
            </a:r>
            <a:r>
              <a:rPr lang="ru-RU" sz="1600" dirty="0" err="1"/>
              <a:t>обов'язково</a:t>
            </a:r>
            <a:r>
              <a:rPr lang="ru-RU" sz="1600" dirty="0"/>
              <a:t>!</a:t>
            </a:r>
          </a:p>
          <a:p>
            <a:pPr algn="just"/>
            <a:r>
              <a:rPr lang="ru-RU" sz="1600" b="1" i="1" dirty="0"/>
              <a:t>Як </a:t>
            </a:r>
            <a:r>
              <a:rPr lang="ru-RU" sz="1600" b="1" i="1" dirty="0" err="1"/>
              <a:t>вимірювати</a:t>
            </a:r>
            <a:r>
              <a:rPr lang="ru-RU" sz="1600" b="1" i="1" dirty="0"/>
              <a:t>?</a:t>
            </a:r>
          </a:p>
          <a:p>
            <a:pPr algn="just"/>
            <a:r>
              <a:rPr lang="ru-RU" sz="1600" dirty="0"/>
              <a:t>За </a:t>
            </a:r>
            <a:r>
              <a:rPr lang="ru-RU" sz="1600" dirty="0" err="1"/>
              <a:t>допомогою</a:t>
            </a:r>
            <a:r>
              <a:rPr lang="ru-RU" sz="1600" dirty="0"/>
              <a:t> систем </a:t>
            </a:r>
            <a:r>
              <a:rPr lang="en-US" sz="1600" dirty="0"/>
              <a:t>Google Analytics </a:t>
            </a:r>
            <a:r>
              <a:rPr lang="ru-RU" sz="1600" dirty="0"/>
              <a:t>і "</a:t>
            </a:r>
            <a:r>
              <a:rPr lang="ru-RU" sz="1600" dirty="0" err="1"/>
              <a:t>Яндекс.Метрики</a:t>
            </a:r>
            <a:r>
              <a:rPr lang="ru-RU" sz="1600" dirty="0"/>
              <a:t>". Там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дізнатися</a:t>
            </a:r>
            <a:r>
              <a:rPr lang="ru-RU" sz="1600" dirty="0"/>
              <a:t>, </a:t>
            </a:r>
            <a:r>
              <a:rPr lang="ru-RU" sz="1600" dirty="0" err="1"/>
              <a:t>звідки</a:t>
            </a:r>
            <a:r>
              <a:rPr lang="ru-RU" sz="1600" dirty="0"/>
              <a:t> до вас </a:t>
            </a:r>
            <a:r>
              <a:rPr lang="ru-RU" sz="1600" dirty="0" err="1"/>
              <a:t>приходять</a:t>
            </a:r>
            <a:r>
              <a:rPr lang="ru-RU" sz="1600" dirty="0"/>
              <a:t> </a:t>
            </a:r>
            <a:r>
              <a:rPr lang="ru-RU" sz="1600" dirty="0" err="1"/>
              <a:t>відвідувачі</a:t>
            </a:r>
            <a:r>
              <a:rPr lang="ru-RU" sz="1600" dirty="0"/>
              <a:t>, з </a:t>
            </a:r>
            <a:r>
              <a:rPr lang="ru-RU" sz="1600" dirty="0" err="1"/>
              <a:t>яких</a:t>
            </a:r>
            <a:r>
              <a:rPr lang="ru-RU" sz="1600" dirty="0"/>
              <a:t> </a:t>
            </a:r>
            <a:r>
              <a:rPr lang="ru-RU" sz="1600" dirty="0" err="1"/>
              <a:t>каналів</a:t>
            </a:r>
            <a:r>
              <a:rPr lang="ru-RU" sz="1600" dirty="0"/>
              <a:t> </a:t>
            </a:r>
            <a:r>
              <a:rPr lang="ru-RU" sz="1600" dirty="0" err="1"/>
              <a:t>йде</a:t>
            </a:r>
            <a:r>
              <a:rPr lang="ru-RU" sz="1600" dirty="0"/>
              <a:t> </a:t>
            </a:r>
            <a:r>
              <a:rPr lang="ru-RU" sz="1600" dirty="0" err="1"/>
              <a:t>більше</a:t>
            </a:r>
            <a:r>
              <a:rPr lang="ru-RU" sz="1600" dirty="0"/>
              <a:t> </a:t>
            </a:r>
            <a:r>
              <a:rPr lang="ru-RU" sz="1600" dirty="0" err="1"/>
              <a:t>трафіку</a:t>
            </a:r>
            <a:r>
              <a:rPr lang="ru-RU" sz="1600" dirty="0"/>
              <a:t>, </a:t>
            </a:r>
            <a:r>
              <a:rPr lang="ru-RU" sz="1600" dirty="0" err="1"/>
              <a:t>динаміку</a:t>
            </a:r>
            <a:r>
              <a:rPr lang="ru-RU" sz="1600" dirty="0"/>
              <a:t> </a:t>
            </a:r>
            <a:r>
              <a:rPr lang="ru-RU" sz="1600" dirty="0" err="1"/>
              <a:t>відвідуваності</a:t>
            </a:r>
            <a:r>
              <a:rPr lang="ru-RU" sz="1600" dirty="0"/>
              <a:t> і так </a:t>
            </a:r>
            <a:r>
              <a:rPr lang="ru-RU" sz="1600" dirty="0" err="1"/>
              <a:t>далі</a:t>
            </a:r>
            <a:r>
              <a:rPr lang="ru-RU" sz="1600" dirty="0"/>
              <a:t>.</a:t>
            </a:r>
          </a:p>
          <a:p>
            <a:pPr algn="just"/>
            <a:endParaRPr lang="ru-RU" sz="1600" dirty="0"/>
          </a:p>
        </p:txBody>
      </p:sp>
      <p:pic>
        <p:nvPicPr>
          <p:cNvPr id="4100" name="Picture 4" descr="12 основных отчетов Google Analytics для маркетологов">
            <a:extLst>
              <a:ext uri="{FF2B5EF4-FFF2-40B4-BE49-F238E27FC236}">
                <a16:creationId xmlns:a16="http://schemas.microsoft.com/office/drawing/2014/main" id="{9F0BBBD9-7775-455F-82E2-FA8B0BE6C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5474" y="1240923"/>
            <a:ext cx="6486525" cy="437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602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3EF923C-E55E-4F7A-B759-5D811E4F6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292752"/>
            <a:ext cx="5071872" cy="4023360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2. </a:t>
            </a:r>
            <a:r>
              <a:rPr lang="ru-RU" sz="2400" dirty="0" err="1"/>
              <a:t>Конверсія</a:t>
            </a:r>
            <a:r>
              <a:rPr lang="ru-RU" sz="2400" dirty="0"/>
              <a:t> в покупки</a:t>
            </a:r>
          </a:p>
          <a:p>
            <a:pPr algn="just"/>
            <a:r>
              <a:rPr lang="ru-RU" sz="2400" dirty="0" err="1"/>
              <a:t>Конверсія</a:t>
            </a:r>
            <a:r>
              <a:rPr lang="ru-RU" sz="2400" dirty="0"/>
              <a:t> -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показник</a:t>
            </a:r>
            <a:r>
              <a:rPr lang="ru-RU" sz="2400" dirty="0"/>
              <a:t> </a:t>
            </a:r>
            <a:r>
              <a:rPr lang="ru-RU" sz="2400" dirty="0" err="1"/>
              <a:t>співвідношення</a:t>
            </a:r>
            <a:r>
              <a:rPr lang="ru-RU" sz="2400" dirty="0"/>
              <a:t> числа </a:t>
            </a:r>
            <a:r>
              <a:rPr lang="ru-RU" sz="2400" dirty="0" err="1"/>
              <a:t>відвідувачів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вчинили </a:t>
            </a:r>
            <a:r>
              <a:rPr lang="ru-RU" sz="2400" dirty="0" err="1"/>
              <a:t>цільове</a:t>
            </a:r>
            <a:r>
              <a:rPr lang="ru-RU" sz="2400" dirty="0"/>
              <a:t> </a:t>
            </a:r>
            <a:r>
              <a:rPr lang="ru-RU" sz="2400" dirty="0" err="1"/>
              <a:t>дію</a:t>
            </a:r>
            <a:r>
              <a:rPr lang="ru-RU" sz="2400" dirty="0"/>
              <a:t>, до </a:t>
            </a:r>
            <a:r>
              <a:rPr lang="ru-RU" sz="2400" dirty="0" err="1"/>
              <a:t>загальної</a:t>
            </a:r>
            <a:r>
              <a:rPr lang="ru-RU" sz="2400" dirty="0"/>
              <a:t> </a:t>
            </a:r>
            <a:r>
              <a:rPr lang="ru-RU" sz="2400" dirty="0" err="1"/>
              <a:t>кількості</a:t>
            </a:r>
            <a:r>
              <a:rPr lang="ru-RU" sz="2400" dirty="0"/>
              <a:t>. </a:t>
            </a:r>
            <a:r>
              <a:rPr lang="ru-RU" sz="2400" dirty="0" err="1"/>
              <a:t>Конверсія</a:t>
            </a:r>
            <a:r>
              <a:rPr lang="ru-RU" sz="2400" dirty="0"/>
              <a:t> в покупки - </a:t>
            </a:r>
            <a:r>
              <a:rPr lang="ru-RU" sz="2400" dirty="0" err="1"/>
              <a:t>це</a:t>
            </a:r>
            <a:r>
              <a:rPr lang="ru-RU" sz="2400" dirty="0"/>
              <a:t>, </a:t>
            </a:r>
            <a:r>
              <a:rPr lang="ru-RU" sz="2400" dirty="0" err="1"/>
              <a:t>відповідно</a:t>
            </a:r>
            <a:r>
              <a:rPr lang="ru-RU" sz="2400" dirty="0"/>
              <a:t>, </a:t>
            </a:r>
            <a:r>
              <a:rPr lang="ru-RU" sz="2400" dirty="0" err="1"/>
              <a:t>відсоток</a:t>
            </a:r>
            <a:r>
              <a:rPr lang="ru-RU" sz="2400" dirty="0"/>
              <a:t> тих, </a:t>
            </a:r>
            <a:r>
              <a:rPr lang="ru-RU" sz="2400" dirty="0" err="1"/>
              <a:t>хто</a:t>
            </a:r>
            <a:r>
              <a:rPr lang="ru-RU" sz="2400" dirty="0"/>
              <a:t> </a:t>
            </a:r>
            <a:r>
              <a:rPr lang="ru-RU" sz="2400" dirty="0" err="1"/>
              <a:t>зробив</a:t>
            </a:r>
            <a:r>
              <a:rPr lang="ru-RU" sz="2400" dirty="0"/>
              <a:t> в </a:t>
            </a:r>
            <a:r>
              <a:rPr lang="ru-RU" sz="2400" dirty="0" err="1"/>
              <a:t>інтернет-магазині</a:t>
            </a:r>
            <a:r>
              <a:rPr lang="ru-RU" sz="2400" dirty="0"/>
              <a:t> </a:t>
            </a:r>
            <a:r>
              <a:rPr lang="ru-RU" sz="2400" dirty="0" err="1"/>
              <a:t>замовлення</a:t>
            </a:r>
            <a:r>
              <a:rPr lang="ru-RU" sz="2400" dirty="0"/>
              <a:t>.</a:t>
            </a:r>
          </a:p>
        </p:txBody>
      </p:sp>
      <p:pic>
        <p:nvPicPr>
          <p:cNvPr id="5122" name="Picture 2" descr="конверсия сайта">
            <a:extLst>
              <a:ext uri="{FF2B5EF4-FFF2-40B4-BE49-F238E27FC236}">
                <a16:creationId xmlns:a16="http://schemas.microsoft.com/office/drawing/2014/main" id="{2A0463A2-E5A0-4077-ABAB-995617784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4" t="538" r="9905" b="-538"/>
          <a:stretch/>
        </p:blipFill>
        <p:spPr bwMode="auto">
          <a:xfrm>
            <a:off x="6502400" y="1541888"/>
            <a:ext cx="5313680" cy="377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06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B2BAEC2-E49B-4ED1-876B-2D5519AF4685}"/>
              </a:ext>
            </a:extLst>
          </p:cNvPr>
          <p:cNvSpPr txBox="1"/>
          <p:nvPr/>
        </p:nvSpPr>
        <p:spPr>
          <a:xfrm>
            <a:off x="1024128" y="782320"/>
            <a:ext cx="5902061" cy="5435600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10000"/>
          </a:bodyPr>
          <a:lstStyle/>
          <a:p>
            <a:pPr algn="just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b="1" i="1" dirty="0" err="1"/>
              <a:t>Для</a:t>
            </a:r>
            <a:r>
              <a:rPr lang="en-US" b="1" i="1" dirty="0"/>
              <a:t> </a:t>
            </a:r>
            <a:r>
              <a:rPr lang="en-US" b="1" i="1" dirty="0" err="1"/>
              <a:t>чого</a:t>
            </a:r>
            <a:r>
              <a:rPr lang="en-US" b="1" i="1" dirty="0"/>
              <a:t> </a:t>
            </a:r>
            <a:r>
              <a:rPr lang="en-US" b="1" i="1" dirty="0" err="1"/>
              <a:t>вимірювати</a:t>
            </a:r>
            <a:r>
              <a:rPr lang="en-US" b="1" i="1" dirty="0"/>
              <a:t>?</a:t>
            </a:r>
          </a:p>
          <a:p>
            <a:pPr algn="just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/>
          </a:p>
          <a:p>
            <a:pPr algn="just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dirty="0" err="1"/>
              <a:t>Щоб</a:t>
            </a:r>
            <a:r>
              <a:rPr lang="en-US" dirty="0"/>
              <a:t> </a:t>
            </a:r>
            <a:r>
              <a:rPr lang="en-US" dirty="0" err="1"/>
              <a:t>зрозуміти</a:t>
            </a:r>
            <a:r>
              <a:rPr lang="en-US" dirty="0"/>
              <a:t>, </a:t>
            </a:r>
            <a:r>
              <a:rPr lang="en-US" dirty="0" err="1"/>
              <a:t>наскільки</a:t>
            </a:r>
            <a:r>
              <a:rPr lang="en-US" dirty="0"/>
              <a:t> </a:t>
            </a:r>
            <a:r>
              <a:rPr lang="en-US" dirty="0" err="1"/>
              <a:t>ефективно</a:t>
            </a:r>
            <a:r>
              <a:rPr lang="en-US" dirty="0"/>
              <a:t> </a:t>
            </a:r>
            <a:r>
              <a:rPr lang="en-US" dirty="0" err="1"/>
              <a:t>працює</a:t>
            </a:r>
            <a:r>
              <a:rPr lang="en-US" dirty="0"/>
              <a:t> </a:t>
            </a:r>
            <a:r>
              <a:rPr lang="en-US" dirty="0" err="1"/>
              <a:t>магазин</a:t>
            </a:r>
            <a:r>
              <a:rPr lang="en-US" dirty="0"/>
              <a:t>. </a:t>
            </a:r>
            <a:r>
              <a:rPr lang="en-US" dirty="0" err="1"/>
              <a:t>Якщо</a:t>
            </a:r>
            <a:r>
              <a:rPr lang="en-US" dirty="0"/>
              <a:t> </a:t>
            </a:r>
            <a:r>
              <a:rPr lang="en-US" dirty="0" err="1"/>
              <a:t>люди</a:t>
            </a:r>
            <a:r>
              <a:rPr lang="en-US" dirty="0"/>
              <a:t> </a:t>
            </a:r>
            <a:r>
              <a:rPr lang="en-US" dirty="0" err="1"/>
              <a:t>відвідують</a:t>
            </a:r>
            <a:r>
              <a:rPr lang="en-US" dirty="0"/>
              <a:t> </a:t>
            </a:r>
            <a:r>
              <a:rPr lang="en-US" dirty="0" err="1"/>
              <a:t>сайт</a:t>
            </a:r>
            <a:r>
              <a:rPr lang="en-US" dirty="0"/>
              <a:t>, </a:t>
            </a:r>
            <a:r>
              <a:rPr lang="en-US" dirty="0" err="1"/>
              <a:t>дивляться</a:t>
            </a:r>
            <a:r>
              <a:rPr lang="en-US" dirty="0"/>
              <a:t> </a:t>
            </a:r>
            <a:r>
              <a:rPr lang="en-US" dirty="0" err="1"/>
              <a:t>картки</a:t>
            </a:r>
            <a:r>
              <a:rPr lang="en-US" dirty="0"/>
              <a:t> </a:t>
            </a:r>
            <a:r>
              <a:rPr lang="en-US" dirty="0" err="1"/>
              <a:t>товарів</a:t>
            </a:r>
            <a:r>
              <a:rPr lang="en-US" dirty="0"/>
              <a:t>, </a:t>
            </a:r>
            <a:r>
              <a:rPr lang="en-US" dirty="0" err="1"/>
              <a:t>але</a:t>
            </a:r>
            <a:r>
              <a:rPr lang="en-US" dirty="0"/>
              <a:t> </a:t>
            </a:r>
            <a:r>
              <a:rPr lang="en-US" dirty="0" err="1"/>
              <a:t>нічого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купують</a:t>
            </a:r>
            <a:r>
              <a:rPr lang="en-US" dirty="0"/>
              <a:t> - </a:t>
            </a:r>
            <a:r>
              <a:rPr lang="en-US" dirty="0" err="1"/>
              <a:t>це</a:t>
            </a:r>
            <a:r>
              <a:rPr lang="en-US" dirty="0"/>
              <a:t> </a:t>
            </a:r>
            <a:r>
              <a:rPr lang="en-US" dirty="0" err="1"/>
              <a:t>поганий</a:t>
            </a:r>
            <a:r>
              <a:rPr lang="en-US" dirty="0"/>
              <a:t> </a:t>
            </a:r>
            <a:r>
              <a:rPr lang="en-US" dirty="0" err="1"/>
              <a:t>знак</a:t>
            </a:r>
            <a:r>
              <a:rPr lang="en-US" dirty="0"/>
              <a:t>. </a:t>
            </a:r>
            <a:r>
              <a:rPr lang="en-US" dirty="0" err="1"/>
              <a:t>Значить</a:t>
            </a:r>
            <a:r>
              <a:rPr lang="en-US" dirty="0"/>
              <a:t>, </a:t>
            </a:r>
            <a:r>
              <a:rPr lang="en-US" dirty="0" err="1"/>
              <a:t>потрібно</a:t>
            </a:r>
            <a:r>
              <a:rPr lang="en-US" dirty="0"/>
              <a:t> </a:t>
            </a:r>
            <a:r>
              <a:rPr lang="en-US" dirty="0" err="1"/>
              <a:t>попрацювати</a:t>
            </a:r>
            <a:r>
              <a:rPr lang="en-US" dirty="0"/>
              <a:t> </a:t>
            </a:r>
            <a:r>
              <a:rPr lang="en-US" dirty="0" err="1"/>
              <a:t>над</a:t>
            </a:r>
            <a:r>
              <a:rPr lang="en-US" dirty="0"/>
              <a:t> СТА - </a:t>
            </a:r>
            <a:r>
              <a:rPr lang="en-US" dirty="0" err="1"/>
              <a:t>закликами</a:t>
            </a:r>
            <a:r>
              <a:rPr lang="en-US" dirty="0"/>
              <a:t> </a:t>
            </a:r>
            <a:r>
              <a:rPr lang="en-US" dirty="0" err="1"/>
              <a:t>до</a:t>
            </a:r>
            <a:r>
              <a:rPr lang="en-US" dirty="0"/>
              <a:t> </a:t>
            </a:r>
            <a:r>
              <a:rPr lang="en-US" dirty="0" err="1"/>
              <a:t>дії</a:t>
            </a:r>
            <a:r>
              <a:rPr lang="en-US" dirty="0"/>
              <a:t>, </a:t>
            </a:r>
            <a:r>
              <a:rPr lang="en-US" dirty="0" err="1"/>
              <a:t>удосконалити</a:t>
            </a:r>
            <a:r>
              <a:rPr lang="en-US" dirty="0"/>
              <a:t> </a:t>
            </a:r>
            <a:r>
              <a:rPr lang="en-US" dirty="0" err="1"/>
              <a:t>головну</a:t>
            </a:r>
            <a:r>
              <a:rPr lang="en-US" dirty="0"/>
              <a:t> </a:t>
            </a:r>
            <a:r>
              <a:rPr lang="en-US" dirty="0" err="1"/>
              <a:t>сторінку</a:t>
            </a:r>
            <a:r>
              <a:rPr lang="en-US" dirty="0"/>
              <a:t>, </a:t>
            </a:r>
            <a:r>
              <a:rPr lang="en-US" dirty="0" err="1"/>
              <a:t>зробити</a:t>
            </a:r>
            <a:r>
              <a:rPr lang="en-US" dirty="0"/>
              <a:t> </a:t>
            </a:r>
            <a:r>
              <a:rPr lang="en-US" dirty="0" err="1"/>
              <a:t>інші</a:t>
            </a:r>
            <a:r>
              <a:rPr lang="en-US" dirty="0"/>
              <a:t> </a:t>
            </a:r>
            <a:r>
              <a:rPr lang="en-US" dirty="0" err="1"/>
              <a:t>опису</a:t>
            </a:r>
            <a:r>
              <a:rPr lang="en-US" dirty="0"/>
              <a:t> </a:t>
            </a:r>
            <a:r>
              <a:rPr lang="en-US" dirty="0" err="1"/>
              <a:t>товарів</a:t>
            </a:r>
            <a:r>
              <a:rPr lang="en-US" dirty="0"/>
              <a:t>, </a:t>
            </a:r>
            <a:r>
              <a:rPr lang="en-US" dirty="0" err="1"/>
              <a:t>створити</a:t>
            </a:r>
            <a:r>
              <a:rPr lang="en-US" dirty="0"/>
              <a:t> УТП - </a:t>
            </a:r>
            <a:r>
              <a:rPr lang="en-US" dirty="0" err="1"/>
              <a:t>унікальна</a:t>
            </a:r>
            <a:r>
              <a:rPr lang="en-US" dirty="0"/>
              <a:t> </a:t>
            </a:r>
            <a:r>
              <a:rPr lang="en-US" dirty="0" err="1"/>
              <a:t>торгова</a:t>
            </a:r>
            <a:r>
              <a:rPr lang="en-US" dirty="0"/>
              <a:t> </a:t>
            </a:r>
            <a:r>
              <a:rPr lang="en-US" dirty="0" err="1"/>
              <a:t>пропозиція</a:t>
            </a:r>
            <a:r>
              <a:rPr lang="en-US" dirty="0"/>
              <a:t>, </a:t>
            </a:r>
            <a:r>
              <a:rPr lang="en-US" dirty="0" err="1"/>
              <a:t>додати</a:t>
            </a:r>
            <a:r>
              <a:rPr lang="en-US" dirty="0"/>
              <a:t> </a:t>
            </a:r>
            <a:r>
              <a:rPr lang="en-US" dirty="0" err="1"/>
              <a:t>віджети</a:t>
            </a:r>
            <a:r>
              <a:rPr lang="en-US" dirty="0"/>
              <a:t> </a:t>
            </a:r>
            <a:r>
              <a:rPr lang="en-US" dirty="0" err="1"/>
              <a:t>зворотного</a:t>
            </a:r>
            <a:r>
              <a:rPr lang="en-US" dirty="0"/>
              <a:t> </a:t>
            </a:r>
            <a:r>
              <a:rPr lang="en-US" dirty="0" err="1"/>
              <a:t>зв'язку</a:t>
            </a:r>
            <a:r>
              <a:rPr lang="en-US" dirty="0"/>
              <a:t>, </a:t>
            </a:r>
            <a:r>
              <a:rPr lang="en-US" dirty="0" err="1"/>
              <a:t>щоб</a:t>
            </a:r>
            <a:r>
              <a:rPr lang="en-US" dirty="0"/>
              <a:t> </a:t>
            </a:r>
            <a:r>
              <a:rPr lang="en-US" dirty="0" err="1"/>
              <a:t>клієнт</a:t>
            </a:r>
            <a:r>
              <a:rPr lang="en-US" dirty="0"/>
              <a:t> </a:t>
            </a:r>
            <a:r>
              <a:rPr lang="en-US" dirty="0" err="1"/>
              <a:t>міг</a:t>
            </a:r>
            <a:r>
              <a:rPr lang="en-US" dirty="0"/>
              <a:t> </a:t>
            </a:r>
            <a:r>
              <a:rPr lang="en-US" dirty="0" err="1"/>
              <a:t>задати</a:t>
            </a:r>
            <a:r>
              <a:rPr lang="en-US" dirty="0"/>
              <a:t> </a:t>
            </a:r>
            <a:r>
              <a:rPr lang="en-US" dirty="0" err="1"/>
              <a:t>питання</a:t>
            </a:r>
            <a:r>
              <a:rPr lang="en-US" dirty="0"/>
              <a:t>. </a:t>
            </a:r>
            <a:r>
              <a:rPr lang="en-US" dirty="0" err="1"/>
              <a:t>Детальніше</a:t>
            </a:r>
            <a:r>
              <a:rPr lang="en-US" dirty="0"/>
              <a:t> </a:t>
            </a:r>
            <a:r>
              <a:rPr lang="en-US" dirty="0" err="1"/>
              <a:t>про</a:t>
            </a:r>
            <a:r>
              <a:rPr lang="en-US" dirty="0"/>
              <a:t> </a:t>
            </a:r>
            <a:r>
              <a:rPr lang="en-US" dirty="0" err="1"/>
              <a:t>способи</a:t>
            </a:r>
            <a:r>
              <a:rPr lang="en-US" dirty="0"/>
              <a:t> </a:t>
            </a:r>
            <a:r>
              <a:rPr lang="en-US" dirty="0" err="1"/>
              <a:t>підвищення</a:t>
            </a:r>
            <a:r>
              <a:rPr lang="en-US" dirty="0"/>
              <a:t> </a:t>
            </a:r>
            <a:r>
              <a:rPr lang="en-US" dirty="0" err="1"/>
              <a:t>конверсії</a:t>
            </a:r>
            <a:r>
              <a:rPr lang="en-US" dirty="0"/>
              <a:t> </a:t>
            </a:r>
            <a:r>
              <a:rPr lang="en-US" dirty="0" err="1"/>
              <a:t>читайте</a:t>
            </a:r>
            <a:r>
              <a:rPr lang="en-US" dirty="0"/>
              <a:t> в </a:t>
            </a:r>
            <a:r>
              <a:rPr lang="en-US" dirty="0" err="1"/>
              <a:t>цій</a:t>
            </a:r>
            <a:r>
              <a:rPr lang="en-US" dirty="0"/>
              <a:t> </a:t>
            </a:r>
            <a:r>
              <a:rPr lang="en-US" dirty="0" err="1"/>
              <a:t>статті</a:t>
            </a:r>
            <a:r>
              <a:rPr lang="en-US" dirty="0"/>
              <a:t>.</a:t>
            </a:r>
          </a:p>
          <a:p>
            <a:pPr algn="just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/>
          </a:p>
          <a:p>
            <a:pPr algn="just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b="1" i="1" dirty="0" err="1"/>
              <a:t>Як</a:t>
            </a:r>
            <a:r>
              <a:rPr lang="en-US" b="1" i="1" dirty="0"/>
              <a:t> </a:t>
            </a:r>
            <a:r>
              <a:rPr lang="en-US" b="1" i="1" dirty="0" err="1"/>
              <a:t>вимірювати</a:t>
            </a:r>
            <a:r>
              <a:rPr lang="en-US" b="1" i="1" dirty="0"/>
              <a:t>?</a:t>
            </a:r>
          </a:p>
          <a:p>
            <a:pPr algn="just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/>
          </a:p>
          <a:p>
            <a:pPr algn="just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dirty="0" err="1"/>
              <a:t>Можна</a:t>
            </a:r>
            <a:r>
              <a:rPr lang="en-US" dirty="0"/>
              <a:t> </a:t>
            </a:r>
            <a:r>
              <a:rPr lang="en-US" dirty="0" err="1"/>
              <a:t>розрахувати</a:t>
            </a:r>
            <a:r>
              <a:rPr lang="en-US" dirty="0"/>
              <a:t> </a:t>
            </a:r>
            <a:r>
              <a:rPr lang="en-US" dirty="0" err="1"/>
              <a:t>конверсію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джерелами</a:t>
            </a:r>
            <a:r>
              <a:rPr lang="en-US" dirty="0"/>
              <a:t> </a:t>
            </a:r>
            <a:r>
              <a:rPr lang="en-US" dirty="0" err="1"/>
              <a:t>трафіку</a:t>
            </a:r>
            <a:r>
              <a:rPr lang="en-US" dirty="0"/>
              <a:t> (</a:t>
            </a:r>
            <a:r>
              <a:rPr lang="en-US" dirty="0" err="1"/>
              <a:t>Яндекс</a:t>
            </a:r>
            <a:r>
              <a:rPr lang="en-US" dirty="0"/>
              <a:t>, Google, </a:t>
            </a:r>
            <a:r>
              <a:rPr lang="en-US" dirty="0" err="1"/>
              <a:t>соцмережі</a:t>
            </a:r>
            <a:r>
              <a:rPr lang="en-US" dirty="0"/>
              <a:t>, "</a:t>
            </a:r>
            <a:r>
              <a:rPr lang="en-US" dirty="0" err="1"/>
              <a:t>Ютуб</a:t>
            </a:r>
            <a:r>
              <a:rPr lang="en-US" dirty="0"/>
              <a:t>", </a:t>
            </a:r>
            <a:r>
              <a:rPr lang="en-US" dirty="0" err="1"/>
              <a:t>розсилки</a:t>
            </a:r>
            <a:r>
              <a:rPr lang="en-US" dirty="0"/>
              <a:t> і </a:t>
            </a:r>
            <a:r>
              <a:rPr lang="en-US" dirty="0" err="1"/>
              <a:t>інші</a:t>
            </a:r>
            <a:r>
              <a:rPr lang="en-US" dirty="0"/>
              <a:t> </a:t>
            </a:r>
            <a:r>
              <a:rPr lang="en-US" dirty="0" err="1"/>
              <a:t>канали</a:t>
            </a:r>
            <a:r>
              <a:rPr lang="en-US" dirty="0"/>
              <a:t>),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типом</a:t>
            </a:r>
            <a:r>
              <a:rPr lang="en-US" dirty="0"/>
              <a:t> </a:t>
            </a:r>
            <a:r>
              <a:rPr lang="en-US" dirty="0" err="1"/>
              <a:t>пристроїв</a:t>
            </a:r>
            <a:r>
              <a:rPr lang="en-US" dirty="0"/>
              <a:t> (ПК, </a:t>
            </a:r>
            <a:r>
              <a:rPr lang="en-US" dirty="0" err="1"/>
              <a:t>смартфон</a:t>
            </a:r>
            <a:r>
              <a:rPr lang="en-US" dirty="0"/>
              <a:t>, </a:t>
            </a:r>
            <a:r>
              <a:rPr lang="en-US" dirty="0" err="1"/>
              <a:t>планшет</a:t>
            </a:r>
            <a:r>
              <a:rPr lang="en-US" dirty="0"/>
              <a:t>, </a:t>
            </a:r>
            <a:r>
              <a:rPr lang="en-US" dirty="0" err="1"/>
              <a:t>ноутбук</a:t>
            </a:r>
            <a:r>
              <a:rPr lang="en-US" dirty="0"/>
              <a:t>). </a:t>
            </a:r>
            <a:r>
              <a:rPr lang="en-US" dirty="0" err="1"/>
              <a:t>Подивіться</a:t>
            </a:r>
            <a:r>
              <a:rPr lang="en-US" dirty="0"/>
              <a:t> - і </a:t>
            </a:r>
            <a:r>
              <a:rPr lang="en-US" dirty="0" err="1"/>
              <a:t>стане</a:t>
            </a:r>
            <a:r>
              <a:rPr lang="en-US" dirty="0"/>
              <a:t> </a:t>
            </a:r>
            <a:r>
              <a:rPr lang="en-US" dirty="0" err="1"/>
              <a:t>зрозуміло</a:t>
            </a:r>
            <a:r>
              <a:rPr lang="en-US" dirty="0"/>
              <a:t>, </a:t>
            </a:r>
            <a:r>
              <a:rPr lang="en-US" dirty="0" err="1"/>
              <a:t>які</a:t>
            </a:r>
            <a:r>
              <a:rPr lang="en-US" dirty="0"/>
              <a:t> </a:t>
            </a:r>
            <a:r>
              <a:rPr lang="en-US" dirty="0" err="1"/>
              <a:t>канали</a:t>
            </a:r>
            <a:r>
              <a:rPr lang="en-US" dirty="0"/>
              <a:t> є </a:t>
            </a:r>
            <a:r>
              <a:rPr lang="en-US" dirty="0" err="1"/>
              <a:t>неприбутковими</a:t>
            </a:r>
            <a:r>
              <a:rPr lang="en-US" dirty="0"/>
              <a:t> - </a:t>
            </a:r>
            <a:r>
              <a:rPr lang="en-US" dirty="0" err="1"/>
              <a:t>значить</a:t>
            </a:r>
            <a:r>
              <a:rPr lang="en-US" dirty="0"/>
              <a:t>, в </a:t>
            </a:r>
            <a:r>
              <a:rPr lang="en-US" dirty="0" err="1"/>
              <a:t>них</a:t>
            </a:r>
            <a:r>
              <a:rPr lang="en-US" dirty="0"/>
              <a:t> </a:t>
            </a:r>
            <a:r>
              <a:rPr lang="en-US" dirty="0" err="1"/>
              <a:t>пора</a:t>
            </a:r>
            <a:r>
              <a:rPr lang="en-US" dirty="0"/>
              <a:t> </a:t>
            </a:r>
            <a:r>
              <a:rPr lang="en-US" dirty="0" err="1"/>
              <a:t>перестати</a:t>
            </a:r>
            <a:r>
              <a:rPr lang="en-US" dirty="0"/>
              <a:t> </a:t>
            </a:r>
            <a:r>
              <a:rPr lang="en-US" dirty="0" err="1"/>
              <a:t>вливати</a:t>
            </a:r>
            <a:r>
              <a:rPr lang="en-US" dirty="0"/>
              <a:t> </a:t>
            </a:r>
            <a:r>
              <a:rPr lang="en-US" dirty="0" err="1"/>
              <a:t>бюджет</a:t>
            </a:r>
            <a:r>
              <a:rPr lang="en-US" dirty="0"/>
              <a:t>.</a:t>
            </a:r>
          </a:p>
        </p:txBody>
      </p:sp>
      <p:pic>
        <p:nvPicPr>
          <p:cNvPr id="6146" name="Picture 2" descr="ТОП 6: фактори конверсії, які неможливо виміряти">
            <a:extLst>
              <a:ext uri="{FF2B5EF4-FFF2-40B4-BE49-F238E27FC236}">
                <a16:creationId xmlns:a16="http://schemas.microsoft.com/office/drawing/2014/main" id="{20120D41-319F-4AA7-888F-BA7CBB612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2267" y="1389176"/>
            <a:ext cx="3999654" cy="407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889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овышение конверсии сайта. Как увеличить конверсию интернет-магазина. /  блог CoMagic">
            <a:extLst>
              <a:ext uri="{FF2B5EF4-FFF2-40B4-BE49-F238E27FC236}">
                <a16:creationId xmlns:a16="http://schemas.microsoft.com/office/drawing/2014/main" id="{B4073E89-DE56-46DB-A3DA-5F6ADACF3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7" b="1548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B644F76-6637-47F3-8EA1-20FC6ACFF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8679E2A-091E-4EB4-9F05-A305293C4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1EC0F2-C471-4406-A284-63486A1D5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826324"/>
            <a:ext cx="6376793" cy="5483036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</a:rPr>
              <a:t>3. </a:t>
            </a:r>
            <a:r>
              <a:rPr lang="ru-RU" sz="2000" b="1" dirty="0" err="1">
                <a:solidFill>
                  <a:srgbClr val="000000"/>
                </a:solidFill>
              </a:rPr>
              <a:t>Конверсія</a:t>
            </a:r>
            <a:r>
              <a:rPr lang="ru-RU" sz="2000" b="1" dirty="0">
                <a:solidFill>
                  <a:srgbClr val="000000"/>
                </a:solidFill>
              </a:rPr>
              <a:t> по продуктам</a:t>
            </a:r>
          </a:p>
          <a:p>
            <a:pPr algn="just"/>
            <a:r>
              <a:rPr lang="ru-RU" sz="2000" dirty="0" err="1">
                <a:solidFill>
                  <a:srgbClr val="000000"/>
                </a:solidFill>
              </a:rPr>
              <a:t>Цей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показник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обов'язково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потрібно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оцінювати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тим</a:t>
            </a:r>
            <a:r>
              <a:rPr lang="ru-RU" sz="2000" dirty="0">
                <a:solidFill>
                  <a:srgbClr val="000000"/>
                </a:solidFill>
              </a:rPr>
              <a:t> магазинам, у </a:t>
            </a:r>
            <a:r>
              <a:rPr lang="ru-RU" sz="2000" dirty="0" err="1">
                <a:solidFill>
                  <a:srgbClr val="000000"/>
                </a:solidFill>
              </a:rPr>
              <a:t>яких</a:t>
            </a:r>
            <a:r>
              <a:rPr lang="ru-RU" sz="2000" dirty="0">
                <a:solidFill>
                  <a:srgbClr val="000000"/>
                </a:solidFill>
              </a:rPr>
              <a:t> великий </a:t>
            </a:r>
            <a:r>
              <a:rPr lang="ru-RU" sz="2000" dirty="0" err="1">
                <a:solidFill>
                  <a:srgbClr val="000000"/>
                </a:solidFill>
              </a:rPr>
              <a:t>асортимент</a:t>
            </a:r>
            <a:r>
              <a:rPr lang="ru-RU" sz="2000" dirty="0">
                <a:solidFill>
                  <a:srgbClr val="000000"/>
                </a:solidFill>
              </a:rPr>
              <a:t>. </a:t>
            </a:r>
            <a:r>
              <a:rPr lang="ru-RU" sz="2000" dirty="0" err="1">
                <a:solidFill>
                  <a:srgbClr val="000000"/>
                </a:solidFill>
              </a:rPr>
              <a:t>Якщо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поки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новачок</a:t>
            </a:r>
            <a:r>
              <a:rPr lang="ru-RU" sz="2000" dirty="0">
                <a:solidFill>
                  <a:srgbClr val="000000"/>
                </a:solidFill>
              </a:rPr>
              <a:t> і в </a:t>
            </a:r>
            <a:r>
              <a:rPr lang="ru-RU" sz="2000" dirty="0" err="1">
                <a:solidFill>
                  <a:srgbClr val="000000"/>
                </a:solidFill>
              </a:rPr>
              <a:t>вашому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магазині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всього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кілька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десятків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карток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товарів</a:t>
            </a:r>
            <a:r>
              <a:rPr lang="ru-RU" sz="2000" dirty="0">
                <a:solidFill>
                  <a:srgbClr val="000000"/>
                </a:solidFill>
              </a:rPr>
              <a:t>, та й </a:t>
            </a:r>
            <a:r>
              <a:rPr lang="ru-RU" sz="2000" dirty="0" err="1">
                <a:solidFill>
                  <a:srgbClr val="000000"/>
                </a:solidFill>
              </a:rPr>
              <a:t>ті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схожі</a:t>
            </a:r>
            <a:r>
              <a:rPr lang="ru-RU" sz="2000" dirty="0">
                <a:solidFill>
                  <a:srgbClr val="000000"/>
                </a:solidFill>
              </a:rPr>
              <a:t> - </a:t>
            </a:r>
            <a:r>
              <a:rPr lang="ru-RU" sz="2000" dirty="0" err="1">
                <a:solidFill>
                  <a:srgbClr val="000000"/>
                </a:solidFill>
              </a:rPr>
              <a:t>видихніть</a:t>
            </a:r>
            <a:r>
              <a:rPr lang="ru-RU" sz="2000" dirty="0">
                <a:solidFill>
                  <a:srgbClr val="000000"/>
                </a:solidFill>
              </a:rPr>
              <a:t>. Але </a:t>
            </a:r>
            <a:r>
              <a:rPr lang="ru-RU" sz="2000" dirty="0" err="1">
                <a:solidFill>
                  <a:srgbClr val="000000"/>
                </a:solidFill>
              </a:rPr>
              <a:t>потім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обов'язково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використовуйте</a:t>
            </a:r>
            <a:r>
              <a:rPr lang="ru-RU" sz="2000" dirty="0">
                <a:solidFill>
                  <a:srgbClr val="000000"/>
                </a:solidFill>
              </a:rPr>
              <a:t> в </a:t>
            </a:r>
            <a:r>
              <a:rPr lang="ru-RU" sz="2000" dirty="0" err="1">
                <a:solidFill>
                  <a:srgbClr val="000000"/>
                </a:solidFill>
              </a:rPr>
              <a:t>роботі</a:t>
            </a:r>
            <a:r>
              <a:rPr lang="ru-RU" sz="2000" dirty="0">
                <a:solidFill>
                  <a:srgbClr val="000000"/>
                </a:solidFill>
              </a:rPr>
              <a:t>!</a:t>
            </a:r>
          </a:p>
          <a:p>
            <a:pPr algn="just"/>
            <a:r>
              <a:rPr lang="ru-RU" sz="2000" b="1" i="1" dirty="0">
                <a:solidFill>
                  <a:srgbClr val="000000"/>
                </a:solidFill>
              </a:rPr>
              <a:t>Для </a:t>
            </a:r>
            <a:r>
              <a:rPr lang="ru-RU" sz="2000" b="1" i="1" dirty="0" err="1">
                <a:solidFill>
                  <a:srgbClr val="000000"/>
                </a:solidFill>
              </a:rPr>
              <a:t>чого</a:t>
            </a:r>
            <a:r>
              <a:rPr lang="ru-RU" sz="2000" b="1" i="1" dirty="0">
                <a:solidFill>
                  <a:srgbClr val="000000"/>
                </a:solidFill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</a:rPr>
              <a:t>вимірювати</a:t>
            </a:r>
            <a:r>
              <a:rPr lang="ru-RU" sz="2000" b="1" i="1" dirty="0">
                <a:solidFill>
                  <a:srgbClr val="000000"/>
                </a:solidFill>
              </a:rPr>
              <a:t>?</a:t>
            </a:r>
          </a:p>
          <a:p>
            <a:pPr algn="just"/>
            <a:r>
              <a:rPr lang="ru-RU" sz="2000" dirty="0" err="1">
                <a:solidFill>
                  <a:srgbClr val="000000"/>
                </a:solidFill>
              </a:rPr>
              <a:t>Щоб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відстежувати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найпопулярніші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товари</a:t>
            </a:r>
            <a:r>
              <a:rPr lang="ru-RU" sz="2000" dirty="0">
                <a:solidFill>
                  <a:srgbClr val="000000"/>
                </a:solidFill>
              </a:rPr>
              <a:t> і </a:t>
            </a:r>
            <a:r>
              <a:rPr lang="ru-RU" sz="2000" dirty="0" err="1">
                <a:solidFill>
                  <a:srgbClr val="000000"/>
                </a:solidFill>
              </a:rPr>
              <a:t>масштабувати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цей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напрямок</a:t>
            </a:r>
            <a:r>
              <a:rPr lang="ru-RU" sz="2000" dirty="0">
                <a:solidFill>
                  <a:srgbClr val="000000"/>
                </a:solidFill>
              </a:rPr>
              <a:t>. І, </a:t>
            </a:r>
            <a:r>
              <a:rPr lang="ru-RU" sz="2000" dirty="0" err="1">
                <a:solidFill>
                  <a:srgbClr val="000000"/>
                </a:solidFill>
              </a:rPr>
              <a:t>навпаки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відсівати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ті</a:t>
            </a:r>
            <a:r>
              <a:rPr lang="ru-RU" sz="2000" dirty="0">
                <a:solidFill>
                  <a:srgbClr val="000000"/>
                </a:solidFill>
              </a:rPr>
              <a:t>, що не </a:t>
            </a:r>
            <a:r>
              <a:rPr lang="ru-RU" sz="2000" dirty="0" err="1">
                <a:solidFill>
                  <a:srgbClr val="000000"/>
                </a:solidFill>
              </a:rPr>
              <a:t>користуються</a:t>
            </a:r>
            <a:r>
              <a:rPr lang="ru-RU" sz="2000" dirty="0">
                <a:solidFill>
                  <a:srgbClr val="000000"/>
                </a:solidFill>
              </a:rPr>
              <a:t> попитом. А </a:t>
            </a:r>
            <a:r>
              <a:rPr lang="ru-RU" sz="2000" dirty="0" err="1">
                <a:solidFill>
                  <a:srgbClr val="000000"/>
                </a:solidFill>
              </a:rPr>
              <a:t>також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щоб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оптимізувати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сторінки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популярних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товарів</a:t>
            </a:r>
            <a:r>
              <a:rPr lang="ru-RU" sz="2000" dirty="0">
                <a:solidFill>
                  <a:srgbClr val="000000"/>
                </a:solidFill>
              </a:rPr>
              <a:t>: </a:t>
            </a:r>
            <a:r>
              <a:rPr lang="ru-RU" sz="2000" dirty="0" err="1">
                <a:solidFill>
                  <a:srgbClr val="000000"/>
                </a:solidFill>
              </a:rPr>
              <a:t>додавати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класні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опису</a:t>
            </a:r>
            <a:r>
              <a:rPr lang="ru-RU" sz="2000" dirty="0">
                <a:solidFill>
                  <a:srgbClr val="000000"/>
                </a:solidFill>
              </a:rPr>
              <a:t>, характеристики, </a:t>
            </a:r>
            <a:r>
              <a:rPr lang="ru-RU" sz="2000" dirty="0" err="1">
                <a:solidFill>
                  <a:srgbClr val="000000"/>
                </a:solidFill>
              </a:rPr>
              <a:t>відео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підключати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сервіси</a:t>
            </a:r>
            <a:r>
              <a:rPr lang="ru-RU" sz="2000" dirty="0">
                <a:solidFill>
                  <a:srgbClr val="000000"/>
                </a:solidFill>
              </a:rPr>
              <a:t> товарних </a:t>
            </a:r>
            <a:r>
              <a:rPr lang="ru-RU" sz="2000" dirty="0" err="1">
                <a:solidFill>
                  <a:srgbClr val="000000"/>
                </a:solidFill>
              </a:rPr>
              <a:t>рекомендацій</a:t>
            </a:r>
            <a:r>
              <a:rPr lang="ru-RU" sz="2000" dirty="0">
                <a:solidFill>
                  <a:srgbClr val="000000"/>
                </a:solidFill>
              </a:rPr>
              <a:t> та </a:t>
            </a:r>
            <a:r>
              <a:rPr lang="ru-RU" sz="2000" dirty="0" err="1">
                <a:solidFill>
                  <a:srgbClr val="000000"/>
                </a:solidFill>
              </a:rPr>
              <a:t>інші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фішечки</a:t>
            </a:r>
            <a:r>
              <a:rPr lang="ru-RU" sz="2000" dirty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ru-RU" sz="2000" b="1" i="1" dirty="0">
                <a:solidFill>
                  <a:srgbClr val="000000"/>
                </a:solidFill>
              </a:rPr>
              <a:t>Як </a:t>
            </a:r>
            <a:r>
              <a:rPr lang="ru-RU" sz="2000" b="1" i="1" dirty="0" err="1">
                <a:solidFill>
                  <a:srgbClr val="000000"/>
                </a:solidFill>
              </a:rPr>
              <a:t>вимірювати</a:t>
            </a:r>
            <a:r>
              <a:rPr lang="ru-RU" sz="2000" b="1" i="1" dirty="0">
                <a:solidFill>
                  <a:srgbClr val="000000"/>
                </a:solidFill>
              </a:rPr>
              <a:t>?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</a:rPr>
              <a:t>В </a:t>
            </a:r>
            <a:r>
              <a:rPr lang="ru-RU" sz="2000" dirty="0" err="1">
                <a:solidFill>
                  <a:srgbClr val="000000"/>
                </a:solidFill>
              </a:rPr>
              <a:t>системі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Google Analytics </a:t>
            </a:r>
            <a:r>
              <a:rPr lang="ru-RU" sz="2000" dirty="0">
                <a:solidFill>
                  <a:srgbClr val="000000"/>
                </a:solidFill>
              </a:rPr>
              <a:t>є </a:t>
            </a:r>
            <a:r>
              <a:rPr lang="ru-RU" sz="2000" dirty="0" err="1">
                <a:solidFill>
                  <a:srgbClr val="000000"/>
                </a:solidFill>
              </a:rPr>
              <a:t>розділ</a:t>
            </a:r>
            <a:r>
              <a:rPr lang="ru-RU" sz="2000" dirty="0">
                <a:solidFill>
                  <a:srgbClr val="000000"/>
                </a:solidFill>
              </a:rPr>
              <a:t> "</a:t>
            </a:r>
            <a:r>
              <a:rPr lang="ru-RU" sz="2000" dirty="0" err="1">
                <a:solidFill>
                  <a:srgbClr val="000000"/>
                </a:solidFill>
              </a:rPr>
              <a:t>вибірка</a:t>
            </a:r>
            <a:r>
              <a:rPr lang="ru-RU" sz="2000" dirty="0">
                <a:solidFill>
                  <a:srgbClr val="000000"/>
                </a:solidFill>
              </a:rPr>
              <a:t> по продуктам", де </a:t>
            </a:r>
            <a:r>
              <a:rPr lang="ru-RU" sz="2000" dirty="0" err="1">
                <a:solidFill>
                  <a:srgbClr val="000000"/>
                </a:solidFill>
              </a:rPr>
              <a:t>можна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подивитися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дані</a:t>
            </a:r>
            <a:r>
              <a:rPr lang="ru-RU" sz="20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36331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Лекція 10" id="{77876DAF-18FB-8D49-8E1A-A032A8580C3E}" vid="{B53B75CA-781C-4A46-9C1B-3603D4F178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Интеграл</Template>
  <TotalTime>0</TotalTime>
  <Words>1860</Words>
  <Application>Microsoft Macintosh PowerPoint</Application>
  <PresentationFormat>Широкоэкранный</PresentationFormat>
  <Paragraphs>74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Calibri</vt:lpstr>
      <vt:lpstr>Tw Cen MT</vt:lpstr>
      <vt:lpstr>Tw Cen MT Condensed</vt:lpstr>
      <vt:lpstr>Wingdings</vt:lpstr>
      <vt:lpstr>Wingdings 3</vt:lpstr>
      <vt:lpstr>Интеграл</vt:lpstr>
      <vt:lpstr>Інтернет-бізнес</vt:lpstr>
      <vt:lpstr>Що таке KPI інтернет-магазину і як їх відстежувати</vt:lpstr>
      <vt:lpstr>Презентация PowerPoint</vt:lpstr>
      <vt:lpstr>Для чого потрібен КРІ?</vt:lpstr>
      <vt:lpstr>Основні метрики KPI для інтернет-магазину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Завдання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Інтернет-бізнес</dc:title>
  <dc:creator>Microsoft Office User</dc:creator>
  <cp:lastModifiedBy>Microsoft Office User</cp:lastModifiedBy>
  <cp:revision>1</cp:revision>
  <dcterms:created xsi:type="dcterms:W3CDTF">2023-09-09T05:38:53Z</dcterms:created>
  <dcterms:modified xsi:type="dcterms:W3CDTF">2023-09-09T05:39:16Z</dcterms:modified>
</cp:coreProperties>
</file>