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4B33-C3F8-40A0-A268-ED4FDB9B8524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1AF976-ADD2-460A-9185-86F2C37C7D6C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0D4B33-C3F8-40A0-A268-ED4FDB9B852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hyperlink" Target="https://uk.wikipedia.org/w/index.php?title=%D0%9C%D0%B0%D0%BA%D1%81%D0%B8%D0%BC%D0%B0%D0%BB%D1%8C%D0%BD%D0%B0_%D0%B2%D0%B5%D0%BD%D1%82%D0%B8%D0%BB%D1%8F%D1%86%D1%96%D1%8F_%D0%BB%D0%B5%D0%B3%D0%B5%D0%BD%D1%96%D0%B2&amp;action=edit&amp;redlink=1" TargetMode="External"/><Relationship Id="rId4" Type="http://schemas.openxmlformats.org/officeDocument/2006/relationships/hyperlink" Target="https://uk.wikipedia.org/w/index.php?title=%D0%A0%D0%B5%D0%B7%D0%B5%D1%80%D0%B2%D0%BD%D0%B8%D0%B9_%D0%BE%D0%B1%E2%80%99%D1%94%D0%BC_%D0%B2%D0%B8%D0%B4%D0%B8%D1%85%D1%83&amp;action=edit&amp;redlink=1" TargetMode="External"/><Relationship Id="rId3" Type="http://schemas.openxmlformats.org/officeDocument/2006/relationships/hyperlink" Target="https://uk.wikipedia.org/w/index.php?title=%D0%A0%D0%B5%D0%B7%D0%B5%D1%80%D0%B2%D0%BD%D0%B8%D0%B9_%D0%BE%D0%B1%E2%80%99%D1%94%D0%BC_%D0%B2%D0%B4%D0%B8%D1%85%D1%83&amp;action=edit&amp;redlink=1" TargetMode="External"/><Relationship Id="rId2" Type="http://schemas.openxmlformats.org/officeDocument/2006/relationships/hyperlink" Target="https://uk.wikipedia.org/w/index.php?title=%D0%94%D0%B8%D1%85%D0%B0%D0%BB%D1%8C%D0%BD%D0%B8%D0%B9_%D0%BE%D0%B1%27%D1%94%D0%BC&amp;action=edit&amp;redlink=1" TargetMode="External"/><Relationship Id="rId1" Type="http://schemas.openxmlformats.org/officeDocument/2006/relationships/hyperlink" Target="https://uk.wikipedia.org/w/index.php?title=%D0%96%D0%B8%D1%82%D1%82%D1%94%D0%B2%D0%B0_%D1%94%D0%BC%D0%BD%D1%96%D1%81%D1%82%D1%8C_%D0%BB%D0%B5%D0%B3%D0%B5%D0%BD%D1%96%D0%B2&amp;action=edit&amp;redlink=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8286808" cy="228601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Порушення діяльності дихальної системи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sz="4400" dirty="0" smtClean="0"/>
              <a:t>Напади ядухи</a:t>
            </a:r>
            <a:br>
              <a:rPr lang="uk-UA" sz="1400" dirty="0" smtClean="0"/>
            </a:br>
            <a:r>
              <a:rPr lang="uk-UA" sz="1400" dirty="0" smtClean="0"/>
              <a:t> </a:t>
            </a: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br>
              <a:rPr lang="uk-UA" sz="1400" dirty="0" smtClean="0"/>
            </a:br>
            <a:r>
              <a:rPr lang="uk-UA" sz="2000" dirty="0" smtClean="0"/>
              <a:t>Крайній </a:t>
            </a:r>
            <a:r>
              <a:rPr lang="uk-UA" sz="2000" dirty="0" smtClean="0"/>
              <a:t>ступінь утруднення дихання - </a:t>
            </a:r>
            <a:r>
              <a:rPr lang="uk-UA" sz="2000" dirty="0" smtClean="0"/>
              <a:t>ядуха</a:t>
            </a:r>
            <a:r>
              <a:rPr lang="uk-UA" sz="2000" dirty="0" smtClean="0"/>
              <a:t>, хворі при цьому говорять, що задихаються. </a:t>
            </a:r>
            <a:r>
              <a:rPr lang="uk-UA" sz="2000" dirty="0" smtClean="0"/>
              <a:t>Приступ ядухи </a:t>
            </a:r>
            <a:r>
              <a:rPr lang="uk-UA" sz="2000" dirty="0" smtClean="0"/>
              <a:t>починається раптово, або з появи сухого болісного кашлю. Іноді нападу передують такі явища як </a:t>
            </a:r>
            <a:r>
              <a:rPr lang="uk-UA" sz="2000" dirty="0" err="1" smtClean="0"/>
              <a:t>першіння</a:t>
            </a:r>
            <a:r>
              <a:rPr lang="uk-UA" sz="2000" dirty="0" smtClean="0"/>
              <a:t> в носі, за грудиною. </a:t>
            </a:r>
            <a:endParaRPr lang="ru-RU" sz="2000" dirty="0"/>
          </a:p>
        </p:txBody>
      </p:sp>
      <p:pic>
        <p:nvPicPr>
          <p:cNvPr id="21506" name="Picture 2" descr="ÐÐ°ÑÑÐ¸Ð½ÐºÐ¸ Ð¿Ð¾ Ð·Ð°Ð¿ÑÐ¾ÑÑ ÑÐ´ÑÑÑÐµ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86050" y="928670"/>
            <a:ext cx="38576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>Інші симптоми при порушенні діяльності дихальної системи:</a:t>
            </a:r>
            <a:br>
              <a:rPr lang="uk-UA" sz="3600" dirty="0" smtClean="0"/>
            </a:br>
            <a:br>
              <a:rPr lang="uk-UA" sz="3600" dirty="0" smtClean="0"/>
            </a:br>
            <a:br>
              <a:rPr lang="uk-UA" sz="3600" dirty="0" smtClean="0"/>
            </a:br>
            <a:br>
              <a:rPr lang="uk-UA" sz="3600" dirty="0" smtClean="0"/>
            </a:br>
            <a:br>
              <a:rPr lang="uk-UA" sz="1600" dirty="0" smtClean="0"/>
            </a:br>
            <a:r>
              <a:rPr lang="uk-UA" sz="1600" dirty="0" err="1" smtClean="0"/>
              <a:t>-набряк</a:t>
            </a:r>
            <a:r>
              <a:rPr lang="uk-UA" sz="1600" dirty="0" smtClean="0"/>
              <a:t>, ціаноз; </a:t>
            </a:r>
            <a:br>
              <a:rPr lang="uk-UA" sz="1600" dirty="0" smtClean="0"/>
            </a:br>
            <a:r>
              <a:rPr lang="uk-UA" sz="1600" dirty="0" err="1" smtClean="0"/>
              <a:t>-включення</a:t>
            </a:r>
            <a:r>
              <a:rPr lang="uk-UA" sz="1600" dirty="0" smtClean="0"/>
              <a:t> в роботу допоміжних дихальних м</a:t>
            </a:r>
            <a:r>
              <a:rPr lang="en-US" sz="1600" dirty="0" smtClean="0"/>
              <a:t>’</a:t>
            </a:r>
            <a:r>
              <a:rPr lang="uk-UA" sz="1600" dirty="0" smtClean="0"/>
              <a:t>язів; </a:t>
            </a:r>
            <a:br>
              <a:rPr lang="uk-UA" sz="1600" dirty="0" smtClean="0"/>
            </a:br>
            <a:r>
              <a:rPr lang="uk-UA" sz="1600" dirty="0" err="1" smtClean="0"/>
              <a:t>-бронхіальне</a:t>
            </a:r>
            <a:r>
              <a:rPr lang="uk-UA" sz="1600" dirty="0" smtClean="0"/>
              <a:t> дихання; </a:t>
            </a:r>
            <a:br>
              <a:rPr lang="uk-UA" sz="1600" dirty="0" smtClean="0"/>
            </a:br>
            <a:r>
              <a:rPr lang="uk-UA" sz="1600" dirty="0" err="1" smtClean="0"/>
              <a:t>-запаморочення</a:t>
            </a:r>
            <a:r>
              <a:rPr lang="uk-UA" sz="1600" dirty="0" smtClean="0"/>
              <a:t>, втрата свідомості;</a:t>
            </a:r>
            <a:br>
              <a:rPr lang="uk-UA" sz="1600" dirty="0" smtClean="0"/>
            </a:br>
            <a:r>
              <a:rPr lang="uk-UA" sz="1600" dirty="0" err="1" smtClean="0"/>
              <a:t>-крепітація</a:t>
            </a:r>
            <a:r>
              <a:rPr lang="uk-UA" sz="1600" dirty="0" smtClean="0"/>
              <a:t>, хрипи, шум, тертя плеври;</a:t>
            </a:r>
            <a:br>
              <a:rPr lang="uk-UA" sz="1600" dirty="0" smtClean="0"/>
            </a:br>
            <a:r>
              <a:rPr lang="uk-UA" sz="1600" dirty="0" err="1" smtClean="0"/>
              <a:t>-коробковий</a:t>
            </a:r>
            <a:r>
              <a:rPr lang="uk-UA" sz="1600" dirty="0" smtClean="0"/>
              <a:t> </a:t>
            </a:r>
            <a:r>
              <a:rPr lang="uk-UA" sz="1600" dirty="0" err="1" smtClean="0"/>
              <a:t>перкуторний</a:t>
            </a:r>
            <a:r>
              <a:rPr lang="uk-UA" sz="1600" dirty="0" smtClean="0"/>
              <a:t> звук (тупий/притуплений);</a:t>
            </a:r>
            <a:br>
              <a:rPr lang="uk-UA" sz="1600" dirty="0" smtClean="0"/>
            </a:br>
            <a:r>
              <a:rPr lang="uk-UA" sz="1600" dirty="0" err="1" smtClean="0"/>
              <a:t>-темпанічний</a:t>
            </a:r>
            <a:r>
              <a:rPr lang="uk-UA" sz="1600" dirty="0" smtClean="0"/>
              <a:t> </a:t>
            </a:r>
            <a:r>
              <a:rPr lang="uk-UA" sz="1600" dirty="0" err="1" smtClean="0"/>
              <a:t>перкуторний</a:t>
            </a:r>
            <a:r>
              <a:rPr lang="uk-UA" sz="1600" dirty="0" smtClean="0"/>
              <a:t> звук;</a:t>
            </a:r>
            <a:br>
              <a:rPr lang="uk-UA" sz="1600" dirty="0" smtClean="0"/>
            </a:br>
            <a:r>
              <a:rPr lang="uk-UA" sz="1600" dirty="0" err="1" smtClean="0"/>
              <a:t>-катаральні</a:t>
            </a:r>
            <a:r>
              <a:rPr lang="uk-UA" sz="1600" dirty="0" smtClean="0"/>
              <a:t> зміни.</a:t>
            </a:r>
            <a:endParaRPr lang="ru-RU" sz="1600" dirty="0"/>
          </a:p>
        </p:txBody>
      </p:sp>
      <p:pic>
        <p:nvPicPr>
          <p:cNvPr id="22530" name="Picture 2" descr="ÐÐ°ÑÑÐ¸Ð½ÐºÐ¸ Ð¿Ð¾ Ð·Ð°Ð¿ÑÐ¾ÑÑ Ð½Ð°Ð±ÑÑÐº Ð»ÐµÐ³ÐµÐ½Ñ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428736"/>
            <a:ext cx="274761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500566"/>
            <a:ext cx="2357434" cy="23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ÐÐ°ÑÑÐ¸Ð½ÐºÐ¸ Ð¿Ð¾ Ð·Ð°Ð¿ÑÐ¾ÑÑ Ð¿Ð¾ÑÐµÑÑ ÑÐ¾Ð·Ð½Ð°Ð½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4149161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ÐÐ°ÑÑÐ¸Ð½ÐºÐ¸ Ð¿Ð¾ Ð·Ð°Ð¿ÑÐ¾ÑÑ Ð¿ÐµÑÐºÑÑÑÐ¸Ñ Ð»ÐµÐ³ÐºÐ¸Ñ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357298"/>
            <a:ext cx="2571768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sz="3200" dirty="0" smtClean="0"/>
              <a:t>Основні синдроми при порушенні діяльності дихальної системи:</a:t>
            </a:r>
            <a:br>
              <a:rPr lang="uk-UA" sz="1100" dirty="0" smtClean="0"/>
            </a:br>
            <a:br>
              <a:rPr lang="uk-UA" sz="1100" dirty="0" smtClean="0"/>
            </a:br>
            <a:br>
              <a:rPr lang="uk-UA" sz="1100" dirty="0" smtClean="0"/>
            </a:br>
            <a:br>
              <a:rPr lang="uk-UA" sz="1800" dirty="0" smtClean="0"/>
            </a:br>
            <a:r>
              <a:rPr lang="uk-UA" sz="1800" dirty="0" smtClean="0"/>
              <a:t>1.Синдром дихальної недостатності</a:t>
            </a:r>
            <a:br>
              <a:rPr lang="uk-UA" sz="1800" dirty="0" smtClean="0"/>
            </a:br>
            <a:br>
              <a:rPr lang="uk-UA" sz="1800" dirty="0" smtClean="0"/>
            </a:br>
            <a:r>
              <a:rPr lang="uk-UA" sz="1800" dirty="0" smtClean="0"/>
              <a:t>2.Бронхообструктивний синдром</a:t>
            </a:r>
            <a:br>
              <a:rPr lang="uk-UA" sz="1800" dirty="0" smtClean="0"/>
            </a:br>
            <a:br>
              <a:rPr lang="uk-UA" sz="1800" dirty="0" smtClean="0"/>
            </a:br>
            <a:r>
              <a:rPr lang="uk-UA" sz="1800" dirty="0" smtClean="0"/>
              <a:t>3.Бронхо-легеневоплеврочний синдром</a:t>
            </a:r>
            <a:br>
              <a:rPr lang="uk-UA" sz="1800" dirty="0" smtClean="0"/>
            </a:br>
            <a:br>
              <a:rPr lang="uk-UA" sz="1800" dirty="0" smtClean="0"/>
            </a:br>
            <a:r>
              <a:rPr lang="uk-UA" sz="1800" dirty="0" smtClean="0"/>
              <a:t>4.Накопичення повітря в плевральній порожнині</a:t>
            </a:r>
            <a:br>
              <a:rPr lang="uk-UA" sz="1800" dirty="0" smtClean="0"/>
            </a:br>
            <a:br>
              <a:rPr lang="uk-UA" sz="1800" dirty="0" smtClean="0"/>
            </a:br>
            <a:r>
              <a:rPr lang="uk-UA" sz="1800" dirty="0" smtClean="0"/>
              <a:t>5.Накопичення ексудату в плевральній порожнині</a:t>
            </a:r>
            <a:br>
              <a:rPr lang="uk-UA" sz="1800" dirty="0" smtClean="0"/>
            </a:br>
            <a:br>
              <a:rPr lang="uk-UA" sz="1800" dirty="0" smtClean="0"/>
            </a:br>
            <a:r>
              <a:rPr lang="uk-UA" sz="1800" dirty="0" smtClean="0"/>
              <a:t>6.Плевральні спайки</a:t>
            </a:r>
            <a:br>
              <a:rPr lang="uk-UA" sz="1800" dirty="0" smtClean="0"/>
            </a:br>
            <a:br>
              <a:rPr lang="uk-UA" sz="1800" dirty="0" smtClean="0"/>
            </a:br>
            <a:r>
              <a:rPr lang="uk-UA" sz="1800" dirty="0" smtClean="0"/>
              <a:t>7.Спадання легеневої тканини</a:t>
            </a:r>
            <a:br>
              <a:rPr lang="uk-UA" sz="1800" dirty="0" smtClean="0"/>
            </a:br>
            <a:br>
              <a:rPr lang="uk-UA" sz="1800" dirty="0" smtClean="0"/>
            </a:br>
            <a:r>
              <a:rPr lang="uk-UA" sz="1800" dirty="0" smtClean="0"/>
              <a:t>8.Деструктивні зміни бронхів, легеневої тканини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928802"/>
            <a:ext cx="7377138" cy="272911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Засоби та методи реабілітаційного процесу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Опитування</a:t>
            </a:r>
            <a:br>
              <a:rPr lang="uk-UA" dirty="0" smtClean="0"/>
            </a:br>
            <a:br>
              <a:rPr lang="uk-UA" dirty="0" smtClean="0"/>
            </a:br>
            <a:br>
              <a:rPr lang="uk-UA" dirty="0" smtClean="0"/>
            </a:br>
            <a:br>
              <a:rPr lang="uk-UA" dirty="0" smtClean="0"/>
            </a:br>
            <a:br>
              <a:rPr lang="uk-UA" dirty="0" smtClean="0"/>
            </a:br>
            <a:br>
              <a:rPr lang="uk-UA" dirty="0" smtClean="0"/>
            </a:br>
            <a:br>
              <a:rPr lang="uk-UA" dirty="0" smtClean="0"/>
            </a:br>
            <a:r>
              <a:rPr lang="uk-UA" sz="2000" dirty="0" smtClean="0"/>
              <a:t>Анамнез - </a:t>
            </a:r>
            <a:r>
              <a:rPr lang="ru-RU" sz="2000" b="0" dirty="0" err="1" smtClean="0"/>
              <a:t>основний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суб'єктивний</a:t>
            </a:r>
            <a:r>
              <a:rPr lang="ru-RU" sz="2000" b="0" dirty="0" smtClean="0"/>
              <a:t> метод </a:t>
            </a:r>
            <a:r>
              <a:rPr lang="ru-RU" sz="2000" b="0" dirty="0" err="1" smtClean="0"/>
              <a:t>дослідження</a:t>
            </a:r>
            <a:r>
              <a:rPr lang="ru-RU" sz="2000" b="0" dirty="0" smtClean="0"/>
              <a:t> хворого, </a:t>
            </a:r>
            <a:r>
              <a:rPr lang="ru-RU" sz="2000" b="0" dirty="0" err="1" smtClean="0"/>
              <a:t>що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полягає</a:t>
            </a:r>
            <a:r>
              <a:rPr lang="ru-RU" sz="2000" b="0" dirty="0" smtClean="0"/>
              <a:t> в </a:t>
            </a:r>
            <a:r>
              <a:rPr lang="ru-RU" sz="2000" b="0" dirty="0" err="1" smtClean="0"/>
              <a:t>отриманні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інформації</a:t>
            </a:r>
            <a:r>
              <a:rPr lang="ru-RU" sz="2000" b="0" dirty="0" smtClean="0"/>
              <a:t> про хворого та </a:t>
            </a:r>
            <a:r>
              <a:rPr lang="ru-RU" sz="2000" b="0" dirty="0" err="1" smtClean="0"/>
              <a:t>його</a:t>
            </a:r>
            <a:r>
              <a:rPr lang="ru-RU" sz="2000" b="0" dirty="0" smtClean="0"/>
              <a:t> недугу шляхом </a:t>
            </a:r>
            <a:r>
              <a:rPr lang="ru-RU" sz="2000" b="0" dirty="0" err="1" smtClean="0"/>
              <a:t>розпитування</a:t>
            </a:r>
            <a:r>
              <a:rPr lang="ru-RU" sz="2000" b="0" dirty="0" smtClean="0"/>
              <a:t>. </a:t>
            </a:r>
            <a:r>
              <a:rPr lang="ru-RU" sz="2000" b="0" dirty="0" smtClean="0"/>
              <a:t>Анамнез </a:t>
            </a:r>
            <a:r>
              <a:rPr lang="ru-RU" sz="2000" b="0" dirty="0" err="1" smtClean="0"/>
              <a:t>проводять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розпитуванням</a:t>
            </a:r>
            <a:r>
              <a:rPr lang="ru-RU" sz="2000" b="0" dirty="0" smtClean="0"/>
              <a:t> як самого хворого, так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його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близьких</a:t>
            </a:r>
            <a:r>
              <a:rPr lang="ru-RU" sz="2000" b="0" dirty="0" smtClean="0"/>
              <a:t>, в </a:t>
            </a:r>
            <a:r>
              <a:rPr lang="ru-RU" sz="2000" b="0" dirty="0" err="1" smtClean="0"/>
              <a:t>останньому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разі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він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називається</a:t>
            </a:r>
            <a:r>
              <a:rPr lang="ru-RU" sz="2000" b="0" dirty="0" smtClean="0"/>
              <a:t> </a:t>
            </a:r>
            <a:r>
              <a:rPr lang="ru-RU" sz="2000" dirty="0" err="1" smtClean="0"/>
              <a:t>гетероанамнезом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728" y="1000108"/>
            <a:ext cx="6162675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4500594"/>
          </a:xfrm>
        </p:spPr>
        <p:txBody>
          <a:bodyPr/>
          <a:lstStyle/>
          <a:p>
            <a:r>
              <a:rPr lang="ru-RU" b="1" dirty="0" err="1" smtClean="0"/>
              <a:t>Паспортна</a:t>
            </a:r>
            <a:r>
              <a:rPr lang="ru-RU" b="1" dirty="0" smtClean="0"/>
              <a:t> </a:t>
            </a:r>
            <a:r>
              <a:rPr lang="ru-RU" b="1" dirty="0" err="1" smtClean="0"/>
              <a:t>частина</a:t>
            </a:r>
            <a:r>
              <a:rPr lang="ru-RU" dirty="0" smtClean="0"/>
              <a:t> — </a:t>
            </a:r>
            <a:r>
              <a:rPr lang="ru-RU" dirty="0" err="1" smtClean="0"/>
              <a:t>розпитування</a:t>
            </a:r>
            <a:r>
              <a:rPr lang="ru-RU" dirty="0" smtClean="0"/>
              <a:t> хворого про </a:t>
            </a:r>
            <a:r>
              <a:rPr lang="ru-RU" dirty="0" err="1" smtClean="0"/>
              <a:t>особові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err="1" smtClean="0"/>
              <a:t>Скарги</a:t>
            </a:r>
            <a:r>
              <a:rPr lang="ru-RU" b="1" dirty="0" smtClean="0"/>
              <a:t> </a:t>
            </a:r>
            <a:r>
              <a:rPr lang="ru-RU" b="1" dirty="0" smtClean="0"/>
              <a:t>хворого</a:t>
            </a:r>
            <a:r>
              <a:rPr lang="ru-RU" dirty="0" smtClean="0"/>
              <a:t> </a:t>
            </a:r>
            <a:r>
              <a:rPr lang="ru-RU" dirty="0" err="1" smtClean="0"/>
              <a:t>фіксуються</a:t>
            </a:r>
            <a:r>
              <a:rPr lang="ru-RU" dirty="0" smtClean="0"/>
              <a:t> на день </a:t>
            </a:r>
            <a:r>
              <a:rPr lang="ru-RU" dirty="0" err="1" smtClean="0"/>
              <a:t>курації</a:t>
            </a:r>
            <a:r>
              <a:rPr lang="ru-RU" dirty="0" smtClean="0"/>
              <a:t> (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хворого,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, </a:t>
            </a:r>
            <a:r>
              <a:rPr lang="ru-RU" dirty="0" err="1" smtClean="0"/>
              <a:t>чергового</a:t>
            </a:r>
            <a:r>
              <a:rPr lang="ru-RU" dirty="0" smtClean="0"/>
              <a:t> </a:t>
            </a:r>
            <a:r>
              <a:rPr lang="ru-RU" dirty="0" err="1" smtClean="0"/>
              <a:t>медичного</a:t>
            </a:r>
            <a:r>
              <a:rPr lang="ru-RU" dirty="0" smtClean="0"/>
              <a:t> персоналу).</a:t>
            </a:r>
            <a:endParaRPr lang="ru-RU" b="1" dirty="0" smtClean="0"/>
          </a:p>
          <a:p>
            <a:r>
              <a:rPr lang="ru-RU" b="1" dirty="0" smtClean="0"/>
              <a:t>Анамнез </a:t>
            </a:r>
            <a:r>
              <a:rPr lang="ru-RU" b="1" dirty="0" err="1" smtClean="0"/>
              <a:t>хвороби</a:t>
            </a:r>
            <a:r>
              <a:rPr lang="en-US" dirty="0" smtClean="0"/>
              <a:t> — </a:t>
            </a:r>
            <a:r>
              <a:rPr lang="ru-RU" dirty="0" err="1" smtClean="0"/>
              <a:t>відомості</a:t>
            </a:r>
            <a:r>
              <a:rPr lang="ru-RU" dirty="0" smtClean="0"/>
              <a:t> про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. </a:t>
            </a:r>
            <a:endParaRPr lang="ru-RU" dirty="0" smtClean="0"/>
          </a:p>
          <a:p>
            <a:r>
              <a:rPr lang="ru-RU" b="1" dirty="0" err="1" smtClean="0"/>
              <a:t>Загальний</a:t>
            </a:r>
            <a:r>
              <a:rPr lang="ru-RU" b="1" dirty="0" smtClean="0"/>
              <a:t> </a:t>
            </a:r>
            <a:r>
              <a:rPr lang="ru-RU" b="1" dirty="0" smtClean="0"/>
              <a:t>анамнез</a:t>
            </a:r>
            <a:r>
              <a:rPr lang="ru-RU" dirty="0" smtClean="0"/>
              <a:t> — </a:t>
            </a:r>
            <a:r>
              <a:rPr lang="ru-RU" dirty="0" err="1" smtClean="0"/>
              <a:t>суб'єктивна</a:t>
            </a:r>
            <a:r>
              <a:rPr lang="ru-RU" dirty="0" smtClean="0"/>
              <a:t> характеристика </a:t>
            </a:r>
            <a:r>
              <a:rPr lang="ru-RU" dirty="0" err="1" smtClean="0"/>
              <a:t>пацієнтом</a:t>
            </a:r>
            <a:r>
              <a:rPr lang="ru-RU" dirty="0" smtClean="0"/>
              <a:t> </a:t>
            </a:r>
            <a:r>
              <a:rPr lang="ru-RU" dirty="0" err="1" smtClean="0"/>
              <a:t>функціонального</a:t>
            </a:r>
            <a:r>
              <a:rPr lang="ru-RU" dirty="0" smtClean="0"/>
              <a:t> стану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не </a:t>
            </a:r>
            <a:r>
              <a:rPr lang="ru-RU" dirty="0" err="1" smtClean="0"/>
              <a:t>залучених</a:t>
            </a:r>
            <a:r>
              <a:rPr lang="ru-RU" dirty="0" smtClean="0"/>
              <a:t> до основного </a:t>
            </a:r>
            <a:r>
              <a:rPr lang="ru-RU" dirty="0" err="1" smtClean="0"/>
              <a:t>патологічного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Анамнез </a:t>
            </a:r>
            <a:r>
              <a:rPr lang="ru-RU" b="1" dirty="0" err="1" smtClean="0"/>
              <a:t>життя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smtClean="0"/>
              <a:t>проводиться для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(до 3-х </a:t>
            </a:r>
            <a:r>
              <a:rPr lang="ru-RU" dirty="0" err="1" smtClean="0"/>
              <a:t>років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1853647"/>
          </a:xfrm>
        </p:spPr>
        <p:txBody>
          <a:bodyPr/>
          <a:lstStyle/>
          <a:p>
            <a:pPr algn="ctr">
              <a:buNone/>
            </a:pPr>
            <a:r>
              <a:rPr lang="uk-UA" sz="4400" dirty="0" smtClean="0"/>
              <a:t>Методика збирання анамнезу</a:t>
            </a:r>
            <a:endParaRPr lang="ru-RU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429684" cy="4071966"/>
          </a:xfrm>
        </p:spPr>
        <p:txBody>
          <a:bodyPr/>
          <a:lstStyle/>
          <a:p>
            <a:pPr algn="ctr"/>
            <a:r>
              <a:rPr lang="ru-RU" b="1" i="1" u="sng" dirty="0" err="1" smtClean="0"/>
              <a:t>Анамнестичні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дані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дають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можливість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визначити</a:t>
            </a:r>
            <a:r>
              <a:rPr lang="ru-RU" b="1" i="1" u="sng" dirty="0" smtClean="0"/>
              <a:t>:</a:t>
            </a:r>
            <a:endParaRPr lang="ru-RU" b="1" i="1" u="sng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1.Основні </a:t>
            </a:r>
            <a:r>
              <a:rPr lang="ru-RU" dirty="0" err="1" smtClean="0"/>
              <a:t>скарги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ru-RU" dirty="0" smtClean="0"/>
              <a:t>2.Основні </a:t>
            </a:r>
            <a:r>
              <a:rPr lang="ru-RU" dirty="0" err="1" smtClean="0"/>
              <a:t>симптоми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ru-RU" dirty="0" smtClean="0"/>
              <a:t>3.Уражену </a:t>
            </a:r>
            <a:r>
              <a:rPr lang="ru-RU" dirty="0" smtClean="0"/>
              <a:t>система.</a:t>
            </a:r>
            <a:endParaRPr lang="ru-RU" dirty="0" smtClean="0"/>
          </a:p>
          <a:p>
            <a:pPr algn="ctr"/>
            <a:r>
              <a:rPr lang="ru-RU" dirty="0" smtClean="0"/>
              <a:t>4.Характер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ru-RU" dirty="0" smtClean="0"/>
              <a:t>5.Можливі </a:t>
            </a:r>
            <a:r>
              <a:rPr lang="ru-RU" dirty="0" smtClean="0"/>
              <a:t>причини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sz="4400" dirty="0" smtClean="0"/>
              <a:t>Аналіз анамнестичних даних</a:t>
            </a:r>
            <a:endParaRPr lang="ru-RU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144000" cy="307181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 проводиться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розмірів</a:t>
            </a:r>
            <a:r>
              <a:rPr lang="ru-RU" dirty="0" smtClean="0"/>
              <a:t>, </a:t>
            </a:r>
            <a:r>
              <a:rPr lang="ru-RU" dirty="0" err="1" smtClean="0"/>
              <a:t>симетричності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характера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у </a:t>
            </a:r>
            <a:r>
              <a:rPr lang="ru-RU" dirty="0" err="1" smtClean="0"/>
              <a:t>положенні</a:t>
            </a:r>
            <a:r>
              <a:rPr lang="ru-RU" dirty="0" smtClean="0"/>
              <a:t> хворого </a:t>
            </a:r>
            <a:r>
              <a:rPr lang="ru-RU" dirty="0" err="1" smtClean="0"/>
              <a:t>лежачи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оголеним</a:t>
            </a:r>
            <a:r>
              <a:rPr lang="ru-RU" dirty="0" smtClean="0"/>
              <a:t> до пояса </a:t>
            </a:r>
            <a:r>
              <a:rPr lang="ru-RU" dirty="0" err="1" smtClean="0"/>
              <a:t>тулубом</a:t>
            </a:r>
            <a:r>
              <a:rPr lang="ru-RU" dirty="0" smtClean="0"/>
              <a:t> при </a:t>
            </a:r>
            <a:r>
              <a:rPr lang="ru-RU" dirty="0" err="1" smtClean="0"/>
              <a:t>рівномірному</a:t>
            </a:r>
            <a:r>
              <a:rPr lang="ru-RU" dirty="0" smtClean="0"/>
              <a:t> (прямому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бічному</a:t>
            </a:r>
            <a:r>
              <a:rPr lang="ru-RU" dirty="0" smtClean="0"/>
              <a:t>) </a:t>
            </a:r>
            <a:r>
              <a:rPr lang="ru-RU" dirty="0" err="1" smtClean="0"/>
              <a:t>освітленні</a:t>
            </a:r>
            <a:r>
              <a:rPr lang="ru-RU" dirty="0" smtClean="0"/>
              <a:t>, у </a:t>
            </a:r>
            <a:r>
              <a:rPr lang="ru-RU" dirty="0" err="1" smtClean="0"/>
              <a:t>двох</a:t>
            </a:r>
            <a:r>
              <a:rPr lang="ru-RU" dirty="0" smtClean="0"/>
              <a:t> станах: при </a:t>
            </a:r>
            <a:r>
              <a:rPr lang="ru-RU" dirty="0" err="1" smtClean="0"/>
              <a:t>спокійному</a:t>
            </a:r>
            <a:r>
              <a:rPr lang="ru-RU" dirty="0" smtClean="0"/>
              <a:t> </a:t>
            </a:r>
            <a:r>
              <a:rPr lang="ru-RU" dirty="0" err="1" smtClean="0"/>
              <a:t>диханні</a:t>
            </a:r>
            <a:r>
              <a:rPr lang="ru-RU" dirty="0" smtClean="0"/>
              <a:t> (</a:t>
            </a:r>
            <a:r>
              <a:rPr lang="ru-RU" dirty="0" err="1" smtClean="0"/>
              <a:t>статичний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</a:t>
            </a:r>
            <a:r>
              <a:rPr lang="ru-RU" dirty="0" smtClean="0"/>
              <a:t> </a:t>
            </a:r>
            <a:r>
              <a:rPr lang="ru-RU" dirty="0" err="1" smtClean="0"/>
              <a:t>глибокому</a:t>
            </a:r>
            <a:r>
              <a:rPr lang="ru-RU" dirty="0" smtClean="0"/>
              <a:t> </a:t>
            </a:r>
            <a:r>
              <a:rPr lang="ru-RU" dirty="0" err="1" smtClean="0"/>
              <a:t>диханні</a:t>
            </a:r>
            <a:r>
              <a:rPr lang="ru-RU" dirty="0" smtClean="0"/>
              <a:t> (</a:t>
            </a:r>
            <a:r>
              <a:rPr lang="ru-RU" dirty="0" err="1" smtClean="0"/>
              <a:t>динамічний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).</a:t>
            </a:r>
            <a:endParaRPr lang="ru-RU" dirty="0" smtClean="0"/>
          </a:p>
          <a:p>
            <a:pPr algn="ctr"/>
            <a:r>
              <a:rPr lang="ru-RU" dirty="0" err="1" smtClean="0"/>
              <a:t>Оглядають</a:t>
            </a:r>
            <a:r>
              <a:rPr lang="ru-RU" dirty="0" smtClean="0"/>
              <a:t> </a:t>
            </a:r>
            <a:r>
              <a:rPr lang="ru-RU" dirty="0" err="1" smtClean="0"/>
              <a:t>грудну</a:t>
            </a:r>
            <a:r>
              <a:rPr lang="ru-RU" dirty="0" smtClean="0"/>
              <a:t> </a:t>
            </a:r>
            <a:r>
              <a:rPr lang="ru-RU" dirty="0" err="1" smtClean="0"/>
              <a:t>клітку</a:t>
            </a:r>
            <a:r>
              <a:rPr lang="ru-RU" dirty="0" smtClean="0"/>
              <a:t> в строго </a:t>
            </a:r>
            <a:r>
              <a:rPr lang="ru-RU" dirty="0" err="1" smtClean="0"/>
              <a:t>визначеній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оцінкою</a:t>
            </a:r>
            <a:r>
              <a:rPr lang="ru-RU" dirty="0" smtClean="0"/>
              <a:t> таких </a:t>
            </a:r>
            <a:r>
              <a:rPr lang="ru-RU" dirty="0" err="1" smtClean="0"/>
              <a:t>показників</a:t>
            </a:r>
            <a:r>
              <a:rPr lang="ru-RU" dirty="0" smtClean="0"/>
              <a:t>:</a:t>
            </a:r>
            <a:endParaRPr lang="ru-RU" dirty="0" smtClean="0"/>
          </a:p>
          <a:p>
            <a:pPr algn="ctr"/>
            <a:r>
              <a:rPr lang="ru-RU" dirty="0" smtClean="0"/>
              <a:t>– форма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;</a:t>
            </a:r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симетричність</a:t>
            </a:r>
            <a:r>
              <a:rPr lang="ru-RU" dirty="0" smtClean="0"/>
              <a:t>;</a:t>
            </a:r>
            <a:endParaRPr lang="ru-RU" dirty="0" smtClean="0"/>
          </a:p>
          <a:p>
            <a:pPr algn="ctr"/>
            <a:r>
              <a:rPr lang="ru-RU" dirty="0" smtClean="0"/>
              <a:t>– участь </a:t>
            </a:r>
            <a:r>
              <a:rPr lang="ru-RU" dirty="0" err="1" smtClean="0"/>
              <a:t>допоміжної</a:t>
            </a:r>
            <a:r>
              <a:rPr lang="ru-RU" dirty="0" smtClean="0"/>
              <a:t> </a:t>
            </a:r>
            <a:r>
              <a:rPr lang="ru-RU" dirty="0" err="1" smtClean="0"/>
              <a:t>мускулатури</a:t>
            </a:r>
            <a:r>
              <a:rPr lang="ru-RU" dirty="0" smtClean="0"/>
              <a:t> в </a:t>
            </a:r>
            <a:r>
              <a:rPr lang="ru-RU" dirty="0" err="1" smtClean="0"/>
              <a:t>акті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;</a:t>
            </a:r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(тип </a:t>
            </a:r>
            <a:r>
              <a:rPr lang="ru-RU" dirty="0" err="1" smtClean="0"/>
              <a:t>дихання</a:t>
            </a:r>
            <a:r>
              <a:rPr lang="ru-RU" dirty="0" smtClean="0"/>
              <a:t>, частота, </a:t>
            </a:r>
            <a:r>
              <a:rPr lang="ru-RU" dirty="0" err="1" smtClean="0"/>
              <a:t>глибина</a:t>
            </a:r>
            <a:r>
              <a:rPr lang="ru-RU" dirty="0" smtClean="0"/>
              <a:t>, ритм).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Огляд хворого</a:t>
            </a:r>
            <a:endParaRPr lang="ru-RU" dirty="0"/>
          </a:p>
        </p:txBody>
      </p:sp>
      <p:pic>
        <p:nvPicPr>
          <p:cNvPr id="24578" name="Picture 2" descr="ÐÐ°ÑÑÐ¸Ð½ÐºÐ¸ Ð¿Ð¾ Ð·Ð°Ð¿ÑÐ¾ÑÑ Ð¾Ð³Ð»ÑÐ´ ÑÐ²Ð¾ÑÐ¾Ð³Ð¾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28926" y="928670"/>
            <a:ext cx="3524243" cy="264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9144000" cy="285749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err="1" smtClean="0"/>
              <a:t>Пальпацію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, </a:t>
            </a:r>
            <a:r>
              <a:rPr lang="ru-RU" dirty="0" err="1" smtClean="0"/>
              <a:t>оцінки</a:t>
            </a:r>
            <a:r>
              <a:rPr lang="ru-RU" dirty="0" smtClean="0"/>
              <a:t> голосового </a:t>
            </a:r>
            <a:r>
              <a:rPr lang="ru-RU" dirty="0" err="1" smtClean="0"/>
              <a:t>тремтіння</a:t>
            </a:r>
            <a:r>
              <a:rPr lang="ru-RU" dirty="0" smtClean="0"/>
              <a:t>,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болісності</a:t>
            </a:r>
            <a:r>
              <a:rPr lang="ru-RU" dirty="0" smtClean="0"/>
              <a:t>, </a:t>
            </a:r>
            <a:r>
              <a:rPr lang="ru-RU" dirty="0" err="1" smtClean="0"/>
              <a:t>деформації</a:t>
            </a:r>
            <a:r>
              <a:rPr lang="ru-RU" dirty="0" smtClean="0"/>
              <a:t>, шуму </a:t>
            </a:r>
            <a:r>
              <a:rPr lang="ru-RU" dirty="0" err="1" smtClean="0"/>
              <a:t>тертя</a:t>
            </a:r>
            <a:r>
              <a:rPr lang="ru-RU" dirty="0" smtClean="0"/>
              <a:t> </a:t>
            </a:r>
            <a:r>
              <a:rPr lang="ru-RU" dirty="0" err="1" smtClean="0"/>
              <a:t>плеври</a:t>
            </a:r>
            <a:r>
              <a:rPr lang="ru-RU" dirty="0" smtClean="0"/>
              <a:t>, </a:t>
            </a:r>
            <a:r>
              <a:rPr lang="ru-RU" dirty="0" err="1" smtClean="0"/>
              <a:t>підшкірної</a:t>
            </a:r>
            <a:r>
              <a:rPr lang="ru-RU" dirty="0" smtClean="0"/>
              <a:t> </a:t>
            </a:r>
            <a:r>
              <a:rPr lang="ru-RU" dirty="0" err="1" smtClean="0"/>
              <a:t>емфіземи</a:t>
            </a:r>
            <a:r>
              <a:rPr lang="ru-RU" dirty="0" smtClean="0"/>
              <a:t> в </a:t>
            </a:r>
            <a:r>
              <a:rPr lang="ru-RU" dirty="0" err="1" smtClean="0"/>
              <a:t>такій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: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еластичності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;</a:t>
            </a:r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болісності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;</a:t>
            </a:r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оцінка</a:t>
            </a:r>
            <a:r>
              <a:rPr lang="ru-RU" dirty="0" smtClean="0"/>
              <a:t> голосового </a:t>
            </a:r>
            <a:r>
              <a:rPr lang="ru-RU" dirty="0" err="1" smtClean="0"/>
              <a:t>тремтіння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794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Пальпація</a:t>
            </a:r>
            <a:endParaRPr lang="ru-RU" dirty="0"/>
          </a:p>
        </p:txBody>
      </p:sp>
      <p:pic>
        <p:nvPicPr>
          <p:cNvPr id="30724" name="Picture 4" descr="https://studfiles.net/html/2706/1006/html_QLi4xS_VWM.FMMn/img-AetlrH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1357298"/>
            <a:ext cx="2695575" cy="2114550"/>
          </a:xfrm>
          <a:prstGeom prst="rect">
            <a:avLst/>
          </a:prstGeom>
          <a:noFill/>
        </p:spPr>
      </p:pic>
      <p:pic>
        <p:nvPicPr>
          <p:cNvPr id="30726" name="Picture 6" descr="https://studfiles.net/html/2706/1006/html_QLi4xS_VWM.FMMn/img-upbey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57298"/>
            <a:ext cx="4287317" cy="2005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4214842" cy="5572140"/>
          </a:xfrm>
        </p:spPr>
        <p:txBody>
          <a:bodyPr/>
          <a:lstStyle/>
          <a:p>
            <a:pPr algn="ctr"/>
            <a:r>
              <a:rPr lang="ru-RU" dirty="0" err="1" smtClean="0"/>
              <a:t>Перкусія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r>
              <a:rPr lang="ru-RU" dirty="0" smtClean="0"/>
              <a:t> – метод </a:t>
            </a:r>
            <a:r>
              <a:rPr lang="ru-RU" dirty="0" err="1" smtClean="0"/>
              <a:t>об'єктивного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бронхо-легневої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шляхом </a:t>
            </a:r>
            <a:r>
              <a:rPr lang="ru-RU" dirty="0" err="1" smtClean="0"/>
              <a:t>нанесення</a:t>
            </a:r>
            <a:r>
              <a:rPr lang="ru-RU" dirty="0" smtClean="0"/>
              <a:t> удару на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оцінкою</a:t>
            </a:r>
            <a:r>
              <a:rPr lang="ru-RU" dirty="0" smtClean="0"/>
              <a:t> </a:t>
            </a:r>
            <a:r>
              <a:rPr lang="ru-RU" dirty="0" err="1" smtClean="0"/>
              <a:t>отриманих</a:t>
            </a:r>
            <a:r>
              <a:rPr lang="ru-RU" dirty="0" smtClean="0"/>
              <a:t> </a:t>
            </a:r>
            <a:r>
              <a:rPr lang="ru-RU" dirty="0" err="1" smtClean="0"/>
              <a:t>звуків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патологічних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у </a:t>
            </a:r>
            <a:r>
              <a:rPr lang="ru-RU" dirty="0" err="1" smtClean="0"/>
              <a:t>легеневій</a:t>
            </a:r>
            <a:r>
              <a:rPr lang="ru-RU" dirty="0" smtClean="0"/>
              <a:t> </a:t>
            </a:r>
            <a:r>
              <a:rPr lang="ru-RU" dirty="0" err="1" smtClean="0"/>
              <a:t>тканині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легеневій</a:t>
            </a:r>
            <a:r>
              <a:rPr lang="ru-RU" dirty="0" smtClean="0"/>
              <a:t> </a:t>
            </a:r>
            <a:r>
              <a:rPr lang="ru-RU" dirty="0" err="1" smtClean="0"/>
              <a:t>порожнині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ru-RU" dirty="0" err="1" smtClean="0"/>
              <a:t>Виділяють</a:t>
            </a:r>
            <a:r>
              <a:rPr lang="ru-RU" dirty="0" smtClean="0"/>
              <a:t> 2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перкусії</a:t>
            </a:r>
            <a:r>
              <a:rPr lang="ru-RU" dirty="0" smtClean="0"/>
              <a:t>: </a:t>
            </a:r>
            <a:r>
              <a:rPr lang="ru-RU" dirty="0" err="1" smtClean="0"/>
              <a:t>порівняльну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топографічну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діагностичні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Перкусія</a:t>
            </a:r>
            <a:endParaRPr lang="ru-RU" dirty="0"/>
          </a:p>
        </p:txBody>
      </p:sp>
      <p:pic>
        <p:nvPicPr>
          <p:cNvPr id="31746" name="Picture 2" descr="ÐÐ°ÑÑÐ¸Ð½ÐºÐ¸ Ð¿Ð¾ Ð·Ð°Ð¿ÑÐ¾ÑÑ Ð¿ÐµÑÐºÑÑÑÐ¸Ñ Ð»ÐµÐ³ÐºÐ¸Ñ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4876" y="1714488"/>
            <a:ext cx="413425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4857752" cy="4357694"/>
          </a:xfrm>
        </p:spPr>
        <p:txBody>
          <a:bodyPr/>
          <a:lstStyle/>
          <a:p>
            <a:pPr algn="ctr">
              <a:buNone/>
            </a:pPr>
            <a:r>
              <a:rPr lang="ru-RU" sz="2400" dirty="0" err="1" smtClean="0"/>
              <a:t>Ди́хальна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систе́ма</a:t>
            </a:r>
            <a:r>
              <a:rPr lang="ru-RU" sz="2400" dirty="0" smtClean="0"/>
              <a:t> — </a:t>
            </a:r>
            <a:r>
              <a:rPr lang="ru-RU" sz="2400" dirty="0" err="1" smtClean="0"/>
              <a:t>відкрита</a:t>
            </a:r>
            <a:r>
              <a:rPr lang="ru-RU" sz="2400" dirty="0" smtClean="0"/>
              <a:t> система 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газообмін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гомеостазу в </a:t>
            </a:r>
            <a:r>
              <a:rPr lang="ru-RU" sz="2400" dirty="0" err="1" smtClean="0"/>
              <a:t>трахеобронхіальних</a:t>
            </a:r>
            <a:r>
              <a:rPr lang="ru-RU" sz="2400" dirty="0" smtClean="0"/>
              <a:t> шляхах,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вдихається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чужорідних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мікроорганізмів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пахучих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 в атмосферному </a:t>
            </a:r>
            <a:r>
              <a:rPr lang="ru-RU" sz="2400" dirty="0" err="1" smtClean="0"/>
              <a:t>середовищі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ÐÐ°ÑÑÐ¸Ð½ÐºÐ¸ Ð¿Ð¾ Ð·Ð°Ð¿ÑÐ¾ÑÑ Ð´Ð¸ÑÐ°Ð»ÑÐ½Ð° ÑÐ¸ÑÑÐµÐ¼Ð° ÑÐµ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29190" y="857232"/>
            <a:ext cx="4025076" cy="504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643446"/>
            <a:ext cx="9144000" cy="1285884"/>
          </a:xfrm>
        </p:spPr>
        <p:txBody>
          <a:bodyPr/>
          <a:lstStyle/>
          <a:p>
            <a:pPr algn="ctr"/>
            <a:r>
              <a:rPr lang="ru-RU" dirty="0" err="1" smtClean="0"/>
              <a:t>Аускультація</a:t>
            </a:r>
            <a:r>
              <a:rPr lang="ru-RU" dirty="0" smtClean="0"/>
              <a:t> – </a:t>
            </a:r>
            <a:r>
              <a:rPr lang="ru-RU" dirty="0" err="1" smtClean="0"/>
              <a:t>об'єктивний</a:t>
            </a:r>
            <a:r>
              <a:rPr lang="ru-RU" dirty="0" smtClean="0"/>
              <a:t> метод </a:t>
            </a:r>
            <a:r>
              <a:rPr lang="ru-RU" dirty="0" err="1" smtClean="0"/>
              <a:t>дослідження</a:t>
            </a:r>
            <a:r>
              <a:rPr lang="ru-RU" dirty="0" smtClean="0"/>
              <a:t>,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вислуховуванні</a:t>
            </a:r>
            <a:r>
              <a:rPr lang="ru-RU" dirty="0" smtClean="0"/>
              <a:t>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7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Аускультація</a:t>
            </a:r>
            <a:endParaRPr lang="ru-RU" dirty="0"/>
          </a:p>
        </p:txBody>
      </p:sp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43174" y="1571612"/>
            <a:ext cx="4119550" cy="283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8358246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>– </a:t>
            </a:r>
            <a:r>
              <a:rPr lang="ru-RU" dirty="0" err="1" smtClean="0"/>
              <a:t>положення</a:t>
            </a:r>
            <a:r>
              <a:rPr lang="ru-RU" dirty="0" smtClean="0"/>
              <a:t> хворого </a:t>
            </a:r>
            <a:r>
              <a:rPr lang="ru-RU" dirty="0" err="1" smtClean="0"/>
              <a:t>повинне</a:t>
            </a:r>
            <a:r>
              <a:rPr lang="ru-RU" dirty="0" smtClean="0"/>
              <a:t> бути </a:t>
            </a:r>
            <a:r>
              <a:rPr lang="ru-RU" dirty="0" err="1" smtClean="0"/>
              <a:t>зручним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грудна</a:t>
            </a:r>
            <a:r>
              <a:rPr lang="ru-RU" dirty="0" smtClean="0"/>
              <a:t> </a:t>
            </a:r>
            <a:r>
              <a:rPr lang="ru-RU" dirty="0" err="1" smtClean="0"/>
              <a:t>клітка</a:t>
            </a:r>
            <a:r>
              <a:rPr lang="ru-RU" dirty="0" smtClean="0"/>
              <a:t> повинна бути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smtClean="0"/>
              <a:t>оголена;</a:t>
            </a:r>
            <a:endParaRPr lang="ru-RU" dirty="0" smtClean="0"/>
          </a:p>
          <a:p>
            <a:r>
              <a:rPr lang="ru-RU" dirty="0" smtClean="0"/>
              <a:t>– у </a:t>
            </a:r>
            <a:r>
              <a:rPr lang="ru-RU" dirty="0" err="1" smtClean="0"/>
              <a:t>приміщенні</a:t>
            </a:r>
            <a:r>
              <a:rPr lang="ru-RU" dirty="0" smtClean="0"/>
              <a:t> </a:t>
            </a:r>
            <a:r>
              <a:rPr lang="ru-RU" dirty="0" err="1" smtClean="0"/>
              <a:t>повинне</a:t>
            </a:r>
            <a:r>
              <a:rPr lang="ru-RU" dirty="0" smtClean="0"/>
              <a:t> бути тихо </a:t>
            </a:r>
            <a:r>
              <a:rPr lang="ru-RU" dirty="0" err="1" smtClean="0"/>
              <a:t>і</a:t>
            </a:r>
            <a:r>
              <a:rPr lang="ru-RU" dirty="0" smtClean="0"/>
              <a:t> тепло,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виключити</a:t>
            </a:r>
            <a:r>
              <a:rPr lang="ru-RU" dirty="0" smtClean="0"/>
              <a:t> </a:t>
            </a:r>
            <a:r>
              <a:rPr lang="ru-RU" dirty="0" err="1" smtClean="0"/>
              <a:t>звукові</a:t>
            </a:r>
            <a:r>
              <a:rPr lang="ru-RU" dirty="0" smtClean="0"/>
              <a:t> </a:t>
            </a:r>
            <a:r>
              <a:rPr lang="ru-RU" dirty="0" err="1" smtClean="0"/>
              <a:t>перешкоди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м'язову</a:t>
            </a:r>
            <a:r>
              <a:rPr lang="ru-RU" dirty="0" smtClean="0"/>
              <a:t> </a:t>
            </a:r>
            <a:r>
              <a:rPr lang="ru-RU" dirty="0" err="1" smtClean="0"/>
              <a:t>напругу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стето</a:t>
            </a:r>
            <a:r>
              <a:rPr lang="ru-RU" dirty="0" smtClean="0"/>
              <a:t>- </a:t>
            </a:r>
            <a:r>
              <a:rPr lang="ru-RU" dirty="0" err="1" smtClean="0"/>
              <a:t>або</a:t>
            </a:r>
            <a:r>
              <a:rPr lang="ru-RU" dirty="0" smtClean="0"/>
              <a:t> фонендоскоп </a:t>
            </a:r>
            <a:r>
              <a:rPr lang="ru-RU" dirty="0" err="1" smtClean="0"/>
              <a:t>прикладають</a:t>
            </a:r>
            <a:r>
              <a:rPr lang="ru-RU" dirty="0" smtClean="0"/>
              <a:t> перпендикулярно до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хворого, </a:t>
            </a:r>
            <a:r>
              <a:rPr lang="ru-RU" dirty="0" err="1" smtClean="0"/>
              <a:t>щільно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smtClean="0"/>
              <a:t>без;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той </a:t>
            </a:r>
            <a:r>
              <a:rPr lang="ru-RU" dirty="0" err="1" smtClean="0"/>
              <a:t>самий</a:t>
            </a:r>
            <a:r>
              <a:rPr lang="ru-RU" dirty="0" smtClean="0"/>
              <a:t> </a:t>
            </a:r>
            <a:r>
              <a:rPr lang="ru-RU" dirty="0" err="1" smtClean="0"/>
              <a:t>стето</a:t>
            </a:r>
            <a:r>
              <a:rPr lang="ru-RU" dirty="0" smtClean="0"/>
              <a:t>- </a:t>
            </a:r>
            <a:r>
              <a:rPr lang="ru-RU" dirty="0" err="1" smtClean="0"/>
              <a:t>або</a:t>
            </a:r>
            <a:r>
              <a:rPr lang="ru-RU" dirty="0" smtClean="0"/>
              <a:t> фонендоскоп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7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Правила аускультації</a:t>
            </a:r>
            <a:endParaRPr lang="ru-RU" dirty="0"/>
          </a:p>
        </p:txBody>
      </p:sp>
      <p:pic>
        <p:nvPicPr>
          <p:cNvPr id="33794" name="Picture 2" descr="ÐÐ°ÑÑÐ¸Ð½ÐºÐ¸ Ð¿Ð¾ Ð·Ð°Ð¿ÑÐ¾ÑÑ ÑÐ¾Ð½ÐµÐ½Ð´Ð¾ÑÐºÐ¾Ð¿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86446" y="4566883"/>
            <a:ext cx="3090846" cy="229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85918" y="2500306"/>
            <a:ext cx="5637010" cy="3862986"/>
          </a:xfrm>
        </p:spPr>
        <p:txBody>
          <a:bodyPr/>
          <a:lstStyle/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шумів</a:t>
            </a:r>
            <a:r>
              <a:rPr lang="ru-RU" dirty="0" smtClean="0"/>
              <a:t>;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шумів</a:t>
            </a:r>
            <a:r>
              <a:rPr lang="ru-RU" dirty="0" smtClean="0"/>
              <a:t>;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побічних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шумів</a:t>
            </a:r>
            <a:r>
              <a:rPr lang="ru-RU" dirty="0" smtClean="0"/>
              <a:t>;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00174"/>
          </a:xfrm>
        </p:spPr>
        <p:txBody>
          <a:bodyPr/>
          <a:lstStyle/>
          <a:p>
            <a:pPr algn="ctr">
              <a:buNone/>
            </a:pPr>
            <a:r>
              <a:rPr lang="ru-RU" sz="3600" b="0" dirty="0" err="1" smtClean="0"/>
              <a:t>Аналіз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аускультативних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даних</a:t>
            </a:r>
            <a:r>
              <a:rPr lang="ru-RU" sz="3600" b="0" dirty="0" smtClean="0"/>
              <a:t> </a:t>
            </a:r>
            <a:r>
              <a:rPr lang="ru-RU" sz="3600" b="0" dirty="0" err="1" smtClean="0"/>
              <a:t>проводять</a:t>
            </a:r>
            <a:r>
              <a:rPr lang="ru-RU" sz="3600" b="0" dirty="0" smtClean="0"/>
              <a:t> у такому порядку: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4143380"/>
            <a:ext cx="8429684" cy="2000264"/>
          </a:xfrm>
        </p:spPr>
        <p:txBody>
          <a:bodyPr/>
          <a:lstStyle/>
          <a:p>
            <a:pPr algn="ctr"/>
            <a:r>
              <a:rPr lang="ru-RU" b="1" dirty="0" err="1" smtClean="0"/>
              <a:t>Функціональна</a:t>
            </a:r>
            <a:r>
              <a:rPr lang="ru-RU" b="1" dirty="0" smtClean="0"/>
              <a:t> проба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точно </a:t>
            </a:r>
            <a:r>
              <a:rPr lang="ru-RU" dirty="0" err="1" smtClean="0"/>
              <a:t>дозований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 </a:t>
            </a:r>
            <a:r>
              <a:rPr lang="ru-RU" dirty="0" err="1" smtClean="0"/>
              <a:t>фізіологічних</a:t>
            </a:r>
            <a:r>
              <a:rPr lang="ru-RU" dirty="0" smtClean="0"/>
              <a:t> систем на той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 </a:t>
            </a:r>
            <a:r>
              <a:rPr lang="ru-RU" dirty="0" err="1" smtClean="0"/>
              <a:t>функціональний</a:t>
            </a:r>
            <a:r>
              <a:rPr lang="ru-RU" dirty="0" smtClean="0"/>
              <a:t> стан </a:t>
            </a:r>
            <a:r>
              <a:rPr lang="ru-RU" dirty="0" err="1" smtClean="0"/>
              <a:t>організму</a:t>
            </a:r>
            <a:r>
              <a:rPr lang="ru-RU" dirty="0" smtClean="0"/>
              <a:t> 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7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Функціональні проби</a:t>
            </a:r>
            <a:endParaRPr lang="ru-RU" dirty="0"/>
          </a:p>
        </p:txBody>
      </p:sp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00364" y="1142984"/>
            <a:ext cx="3625170" cy="271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9144000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Проба Розенталя</a:t>
            </a:r>
            <a:endParaRPr lang="ru-RU" dirty="0" smtClean="0"/>
          </a:p>
          <a:p>
            <a:pPr algn="ctr"/>
            <a:r>
              <a:rPr lang="ru-RU" dirty="0" smtClean="0"/>
              <a:t>Проба </a:t>
            </a:r>
            <a:r>
              <a:rPr lang="ru-RU" dirty="0" err="1" smtClean="0"/>
              <a:t>Шафрановського</a:t>
            </a:r>
            <a:endParaRPr lang="ru-RU" dirty="0" smtClean="0"/>
          </a:p>
          <a:p>
            <a:pPr algn="ctr"/>
            <a:r>
              <a:rPr lang="ru-RU" dirty="0" smtClean="0"/>
              <a:t>Проба Штанге</a:t>
            </a:r>
            <a:endParaRPr lang="ru-RU" dirty="0" smtClean="0"/>
          </a:p>
          <a:p>
            <a:pPr algn="ctr"/>
            <a:r>
              <a:rPr lang="uk-UA" dirty="0" smtClean="0"/>
              <a:t>Проба </a:t>
            </a:r>
            <a:r>
              <a:rPr lang="uk-UA" dirty="0" err="1" smtClean="0"/>
              <a:t>Генчі</a:t>
            </a:r>
            <a:endParaRPr lang="ru-RU" dirty="0" smtClean="0"/>
          </a:p>
          <a:p>
            <a:pPr algn="ctr"/>
            <a:r>
              <a:rPr lang="ru-RU" dirty="0" err="1" smtClean="0"/>
              <a:t>Комбінована</a:t>
            </a:r>
            <a:r>
              <a:rPr lang="ru-RU" dirty="0" smtClean="0"/>
              <a:t> проба </a:t>
            </a:r>
            <a:r>
              <a:rPr lang="ru-RU" dirty="0" err="1" smtClean="0"/>
              <a:t>Серкіна</a:t>
            </a:r>
            <a:endParaRPr lang="ru-RU" dirty="0" smtClean="0"/>
          </a:p>
          <a:p>
            <a:pPr algn="ctr"/>
            <a:r>
              <a:rPr lang="ru-RU" dirty="0" smtClean="0"/>
              <a:t>Проба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затримкою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при </a:t>
            </a:r>
            <a:r>
              <a:rPr lang="ru-RU" dirty="0" err="1" smtClean="0"/>
              <a:t>гіпервентиляції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500174"/>
          </a:xfrm>
        </p:spPr>
        <p:txBody>
          <a:bodyPr/>
          <a:lstStyle/>
          <a:p>
            <a:pPr algn="ctr">
              <a:buNone/>
            </a:pPr>
            <a:r>
              <a:rPr lang="ru-RU" sz="4000" dirty="0" err="1" smtClean="0"/>
              <a:t>Проби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оцінки</a:t>
            </a:r>
            <a:r>
              <a:rPr lang="ru-RU" sz="4000" dirty="0" smtClean="0"/>
              <a:t> </a:t>
            </a:r>
            <a:r>
              <a:rPr lang="ru-RU" sz="4000" dirty="0" err="1" smtClean="0"/>
              <a:t>системи</a:t>
            </a:r>
            <a:endParaRPr lang="ru-RU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9144000" cy="2005599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Спірометрія</a:t>
            </a:r>
            <a:r>
              <a:rPr lang="vi-VN" dirty="0" smtClean="0"/>
              <a:t> — визначення життєвого об'єму </a:t>
            </a:r>
            <a:r>
              <a:rPr lang="uk-UA" dirty="0" smtClean="0"/>
              <a:t>легень</a:t>
            </a:r>
            <a:r>
              <a:rPr lang="vi-VN" dirty="0" smtClean="0"/>
              <a:t> за допомогою </a:t>
            </a:r>
            <a:r>
              <a:rPr lang="uk-UA" dirty="0" smtClean="0"/>
              <a:t>спірометра</a:t>
            </a:r>
            <a:r>
              <a:rPr lang="vi-VN" dirty="0" smtClean="0"/>
              <a:t>. </a:t>
            </a:r>
            <a:r>
              <a:rPr lang="vi-VN" dirty="0" smtClean="0"/>
              <a:t>Спірометрію застосовують при профілактичних дослідженнях і з метою діагностики захворювань легень і серцево-судинної системи.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010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Спірометрія</a:t>
            </a:r>
            <a:endParaRPr lang="ru-RU" dirty="0"/>
          </a:p>
        </p:txBody>
      </p:sp>
      <p:pic>
        <p:nvPicPr>
          <p:cNvPr id="36866" name="Picture 2" descr="ÐÐ°ÑÑÐ¸Ð½ÐºÐ¸ Ð¿Ð¾ Ð·Ð°Ð¿ÑÐ¾ÑÑ ÑÐ¿ÑÑÐ¾Ð¼ÐµÑÑÑÑ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71670" y="1285860"/>
            <a:ext cx="5357850" cy="258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928802"/>
            <a:ext cx="9144000" cy="44291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Метод </a:t>
            </a:r>
            <a:r>
              <a:rPr lang="ru-RU" dirty="0" err="1" smtClean="0"/>
              <a:t>спіроетрії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дихальної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</a:t>
            </a:r>
            <a:r>
              <a:rPr lang="ru-RU" dirty="0" smtClean="0"/>
              <a:t>:</a:t>
            </a:r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err="1" smtClean="0">
                <a:hlinkClick r:id="rId1" tooltip="Життєва ємність легенів (ще не написана)"/>
              </a:rPr>
              <a:t>Життєва</a:t>
            </a:r>
            <a:r>
              <a:rPr lang="ru-RU" dirty="0" smtClean="0">
                <a:hlinkClick r:id="rId1" tooltip="Життєва ємність легенів (ще не написана)"/>
              </a:rPr>
              <a:t> </a:t>
            </a:r>
            <a:r>
              <a:rPr lang="ru-RU" dirty="0" err="1" smtClean="0">
                <a:hlinkClick r:id="rId1" tooltip="Життєва ємність легенів (ще не написана)"/>
              </a:rPr>
              <a:t>ємність</a:t>
            </a:r>
            <a:r>
              <a:rPr lang="ru-RU" dirty="0" smtClean="0">
                <a:hlinkClick r:id="rId1" tooltip="Життєва ємність легенів (ще не написана)"/>
              </a:rPr>
              <a:t> </a:t>
            </a:r>
            <a:r>
              <a:rPr lang="ru-RU" dirty="0" err="1" smtClean="0">
                <a:hlinkClick r:id="rId1" tooltip="Життєва ємність легенів (ще не написана)"/>
              </a:rPr>
              <a:t>легенів</a:t>
            </a:r>
            <a:r>
              <a:rPr lang="ru-RU" dirty="0" smtClean="0"/>
              <a:t> (ЖЄЛ, в л.)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яку </a:t>
            </a:r>
            <a:r>
              <a:rPr lang="ru-RU" dirty="0" err="1" smtClean="0"/>
              <a:t>пацієнт</a:t>
            </a:r>
            <a:r>
              <a:rPr lang="ru-RU" dirty="0" smtClean="0"/>
              <a:t>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видихнути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максимального </a:t>
            </a:r>
            <a:r>
              <a:rPr lang="ru-RU" dirty="0" err="1" smtClean="0"/>
              <a:t>вдиху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>
                <a:hlinkClick r:id="rId2" tooltip="Дихальний об'єм (ще не написана)"/>
              </a:rPr>
              <a:t>Дихальний</a:t>
            </a:r>
            <a:r>
              <a:rPr lang="ru-RU" dirty="0" smtClean="0">
                <a:hlinkClick r:id="rId2" tooltip="Дихальний об'єм (ще не написана)"/>
              </a:rPr>
              <a:t> </a:t>
            </a:r>
            <a:r>
              <a:rPr lang="ru-RU" dirty="0" err="1" smtClean="0">
                <a:hlinkClick r:id="rId2" tooltip="Дихальний об'єм (ще не написана)"/>
              </a:rPr>
              <a:t>об'єм</a:t>
            </a:r>
            <a:r>
              <a:rPr lang="ru-RU" dirty="0" smtClean="0"/>
              <a:t> (ДО, в л.)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яку </a:t>
            </a:r>
            <a:r>
              <a:rPr lang="ru-RU" dirty="0" err="1" smtClean="0"/>
              <a:t>пацієнт</a:t>
            </a:r>
            <a:r>
              <a:rPr lang="ru-RU" dirty="0" smtClean="0"/>
              <a:t> </a:t>
            </a:r>
            <a:r>
              <a:rPr lang="ru-RU" dirty="0" err="1" smtClean="0"/>
              <a:t>вдихає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видихає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диханням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>
                <a:hlinkClick r:id="rId3" tooltip="Резервний об’єм вдиху (ще не написана)"/>
              </a:rPr>
              <a:t>Резервний</a:t>
            </a:r>
            <a:r>
              <a:rPr lang="ru-RU" dirty="0" smtClean="0">
                <a:hlinkClick r:id="rId3" tooltip="Резервний об’єм вдиху (ще не написана)"/>
              </a:rPr>
              <a:t> </a:t>
            </a:r>
            <a:r>
              <a:rPr lang="ru-RU" dirty="0" err="1" smtClean="0">
                <a:hlinkClick r:id="rId3" tooltip="Резервний об’єм вдиху (ще не написана)"/>
              </a:rPr>
              <a:t>об’єм</a:t>
            </a:r>
            <a:r>
              <a:rPr lang="ru-RU" dirty="0" smtClean="0">
                <a:hlinkClick r:id="rId3" tooltip="Резервний об’єм вдиху (ще не написана)"/>
              </a:rPr>
              <a:t> </a:t>
            </a:r>
            <a:r>
              <a:rPr lang="ru-RU" dirty="0" err="1" smtClean="0">
                <a:hlinkClick r:id="rId3" tooltip="Резервний об’єм вдиху (ще не написана)"/>
              </a:rPr>
              <a:t>вдиху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вдиху</a:t>
            </a:r>
            <a:r>
              <a:rPr lang="ru-RU" dirty="0" smtClean="0"/>
              <a:t> (</a:t>
            </a:r>
            <a:r>
              <a:rPr lang="ru-RU" dirty="0" err="1" smtClean="0"/>
              <a:t>РОвд</a:t>
            </a:r>
            <a:r>
              <a:rPr lang="ru-RU" dirty="0" smtClean="0"/>
              <a:t>, в л.)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яку </a:t>
            </a:r>
            <a:r>
              <a:rPr lang="ru-RU" dirty="0" err="1" smtClean="0"/>
              <a:t>пацієнт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вдихнути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спокійного</a:t>
            </a:r>
            <a:r>
              <a:rPr lang="ru-RU" dirty="0" smtClean="0"/>
              <a:t> </a:t>
            </a:r>
            <a:r>
              <a:rPr lang="ru-RU" dirty="0" err="1" smtClean="0"/>
              <a:t>вдиху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>
                <a:hlinkClick r:id="rId4" tooltip="Резервний об’єм видиху (ще не написана)"/>
              </a:rPr>
              <a:t>Резервний</a:t>
            </a:r>
            <a:r>
              <a:rPr lang="ru-RU" dirty="0" smtClean="0">
                <a:hlinkClick r:id="rId4" tooltip="Резервний об’єм видиху (ще не написана)"/>
              </a:rPr>
              <a:t> </a:t>
            </a:r>
            <a:r>
              <a:rPr lang="ru-RU" dirty="0" err="1" smtClean="0">
                <a:hlinkClick r:id="rId4" tooltip="Резервний об’єм видиху (ще не написана)"/>
              </a:rPr>
              <a:t>об’єм</a:t>
            </a:r>
            <a:r>
              <a:rPr lang="ru-RU" dirty="0" smtClean="0">
                <a:hlinkClick r:id="rId4" tooltip="Резервний об’єм видиху (ще не написана)"/>
              </a:rPr>
              <a:t> </a:t>
            </a:r>
            <a:r>
              <a:rPr lang="ru-RU" dirty="0" err="1" smtClean="0">
                <a:hlinkClick r:id="rId4" tooltip="Резервний об’єм видиху (ще не написана)"/>
              </a:rPr>
              <a:t>видиху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видиху</a:t>
            </a:r>
            <a:r>
              <a:rPr lang="ru-RU" dirty="0" smtClean="0"/>
              <a:t> (</a:t>
            </a:r>
            <a:r>
              <a:rPr lang="ru-RU" dirty="0" err="1" smtClean="0"/>
              <a:t>залишковий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) (</a:t>
            </a:r>
            <a:r>
              <a:rPr lang="ru-RU" dirty="0" err="1" smtClean="0"/>
              <a:t>РОвид</a:t>
            </a:r>
            <a:r>
              <a:rPr lang="ru-RU" dirty="0" smtClean="0"/>
              <a:t>, в л.)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яку </a:t>
            </a:r>
            <a:r>
              <a:rPr lang="ru-RU" dirty="0" err="1" smtClean="0"/>
              <a:t>пацієнт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видихнути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спокійного</a:t>
            </a:r>
            <a:r>
              <a:rPr lang="ru-RU" dirty="0" smtClean="0"/>
              <a:t> </a:t>
            </a:r>
            <a:r>
              <a:rPr lang="ru-RU" dirty="0" err="1" smtClean="0"/>
              <a:t>видиху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>
                <a:hlinkClick r:id="rId5" tooltip="Максимальна вентиляція легенів (ще не написана)"/>
              </a:rPr>
              <a:t>Максимальна </a:t>
            </a:r>
            <a:r>
              <a:rPr lang="ru-RU" dirty="0" err="1" smtClean="0">
                <a:hlinkClick r:id="rId5" tooltip="Максимальна вентиляція легенів (ще не написана)"/>
              </a:rPr>
              <a:t>вентиляція</a:t>
            </a:r>
            <a:r>
              <a:rPr lang="ru-RU" dirty="0" smtClean="0">
                <a:hlinkClick r:id="rId5" tooltip="Максимальна вентиляція легенів (ще не написана)"/>
              </a:rPr>
              <a:t> </a:t>
            </a:r>
            <a:r>
              <a:rPr lang="ru-RU" dirty="0" err="1" smtClean="0">
                <a:hlinkClick r:id="rId5" tooltip="Максимальна вентиляція легенів (ще не написана)"/>
              </a:rPr>
              <a:t>легенів</a:t>
            </a:r>
            <a:r>
              <a:rPr lang="ru-RU" dirty="0" smtClean="0"/>
              <a:t> (МВЛ, в л/</a:t>
            </a:r>
            <a:r>
              <a:rPr lang="ru-RU" dirty="0" err="1" smtClean="0"/>
              <a:t>хв</a:t>
            </a:r>
            <a:r>
              <a:rPr lang="ru-RU" dirty="0" smtClean="0"/>
              <a:t>) —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пройти через </a:t>
            </a:r>
            <a:r>
              <a:rPr lang="ru-RU" dirty="0" err="1" smtClean="0"/>
              <a:t>дихальну</a:t>
            </a:r>
            <a:r>
              <a:rPr lang="ru-RU" dirty="0" smtClean="0"/>
              <a:t> систему за одну </a:t>
            </a:r>
            <a:r>
              <a:rPr lang="ru-RU" dirty="0" err="1" smtClean="0"/>
              <a:t>хвилину</a:t>
            </a:r>
            <a:r>
              <a:rPr lang="ru-RU" dirty="0" smtClean="0"/>
              <a:t> при максимально частому </a:t>
            </a:r>
            <a:r>
              <a:rPr lang="ru-RU" dirty="0" err="1" smtClean="0"/>
              <a:t>і</a:t>
            </a:r>
            <a:r>
              <a:rPr lang="ru-RU" dirty="0" smtClean="0"/>
              <a:t> максимально </a:t>
            </a:r>
            <a:r>
              <a:rPr lang="ru-RU" dirty="0" err="1" smtClean="0"/>
              <a:t>глибокому</a:t>
            </a:r>
            <a:r>
              <a:rPr lang="ru-RU" dirty="0" smtClean="0"/>
              <a:t> </a:t>
            </a:r>
            <a:r>
              <a:rPr lang="ru-RU" dirty="0" err="1" smtClean="0"/>
              <a:t>диханні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Параметри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9144000" cy="3000396"/>
          </a:xfrm>
        </p:spPr>
        <p:txBody>
          <a:bodyPr/>
          <a:lstStyle/>
          <a:p>
            <a:pPr algn="ctr">
              <a:buNone/>
            </a:pPr>
            <a:r>
              <a:rPr lang="uk-UA" sz="3600" dirty="0" smtClean="0"/>
              <a:t>Також для дослідження порушення діяльності дихальної системи застосовують такі методи як </a:t>
            </a:r>
            <a:r>
              <a:rPr lang="uk-UA" sz="3600" dirty="0" err="1" smtClean="0"/>
              <a:t>пневмотахометрія</a:t>
            </a:r>
            <a:r>
              <a:rPr lang="uk-UA" sz="3600" dirty="0" smtClean="0"/>
              <a:t>, </a:t>
            </a:r>
            <a:r>
              <a:rPr lang="uk-UA" sz="3600" dirty="0" err="1" smtClean="0"/>
              <a:t>пікфлоуметрія</a:t>
            </a:r>
            <a:r>
              <a:rPr lang="uk-UA" sz="3600" dirty="0" smtClean="0"/>
              <a:t>, </a:t>
            </a:r>
            <a:r>
              <a:rPr lang="uk-UA" sz="3600" dirty="0" err="1" smtClean="0"/>
              <a:t>пульсометрія</a:t>
            </a:r>
            <a:r>
              <a:rPr lang="uk-UA" sz="3600" dirty="0" smtClean="0"/>
              <a:t> та </a:t>
            </a:r>
            <a:r>
              <a:rPr lang="uk-UA" sz="3600" dirty="0" err="1" smtClean="0"/>
              <a:t>тонометрія</a:t>
            </a:r>
            <a:r>
              <a:rPr lang="uk-UA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26"/>
            <a:ext cx="9144000" cy="228601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Засоби та методи реабілітаційного впливу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285992"/>
            <a:ext cx="9144000" cy="3214710"/>
          </a:xfrm>
        </p:spPr>
        <p:txBody>
          <a:bodyPr/>
          <a:lstStyle/>
          <a:p>
            <a:pPr algn="ctr"/>
            <a:r>
              <a:rPr lang="uk-UA" dirty="0" smtClean="0"/>
              <a:t>До засобів реабілітаційного впливу відносяться терапевтичні вправи, які поділяються на: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err="1" smtClean="0"/>
              <a:t>-дихальні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err="1" smtClean="0"/>
              <a:t>-загальнорозвиваючі</a:t>
            </a:r>
            <a:r>
              <a:rPr lang="uk-UA" dirty="0" smtClean="0"/>
              <a:t>;</a:t>
            </a:r>
            <a:endParaRPr lang="uk-UA" dirty="0" smtClean="0"/>
          </a:p>
          <a:p>
            <a:r>
              <a:rPr lang="uk-UA" dirty="0" err="1" smtClean="0"/>
              <a:t>-аеробного</a:t>
            </a:r>
            <a:r>
              <a:rPr lang="uk-UA" dirty="0" smtClean="0"/>
              <a:t> характеру;</a:t>
            </a:r>
            <a:endParaRPr lang="uk-UA" dirty="0" smtClean="0"/>
          </a:p>
          <a:p>
            <a:r>
              <a:rPr lang="uk-UA" dirty="0" err="1" smtClean="0"/>
              <a:t>-на</a:t>
            </a:r>
            <a:r>
              <a:rPr lang="uk-UA" dirty="0" smtClean="0"/>
              <a:t> розтяг та розслаблення м</a:t>
            </a:r>
            <a:r>
              <a:rPr lang="en-US" dirty="0" smtClean="0"/>
              <a:t>’</a:t>
            </a:r>
            <a:r>
              <a:rPr lang="uk-UA" dirty="0" smtClean="0"/>
              <a:t>язів.</a:t>
            </a: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5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Засоби</a:t>
            </a:r>
            <a:endParaRPr lang="ru-RU" dirty="0"/>
          </a:p>
        </p:txBody>
      </p:sp>
      <p:pic>
        <p:nvPicPr>
          <p:cNvPr id="38914" name="Picture 2" descr="ÐÐ°ÑÑÐ¸Ð½ÐºÐ¸ Ð¿Ð¾ Ð·Ð°Ð¿ÑÐ¾ÑÑ Ð´Ð¸ÑÐ°Ð»ÑÐ½Ð° Ð³ÑÐ¼Ð½Ð°ÑÑÐ¸ÐºÐ°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00760" y="0"/>
            <a:ext cx="3143240" cy="220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ÐÐ°ÑÑÐ¸Ð½ÐºÐ¸ Ð¿Ð¾ Ð·Ð°Ð¿ÑÐ¾ÑÑ Ð·Ð°Ð³Ð°Ð»ÑÐ½Ð¾ÑÐ¾Ð·Ð²Ð¸Ð²Ð°ÑÑÑ Ð²Ð¿ÑÐ°Ð²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143248"/>
            <a:ext cx="3317208" cy="3429024"/>
          </a:xfrm>
          <a:prstGeom prst="rect">
            <a:avLst/>
          </a:prstGeom>
          <a:noFill/>
        </p:spPr>
      </p:pic>
      <p:pic>
        <p:nvPicPr>
          <p:cNvPr id="38918" name="Picture 6" descr="ÐÐ°ÑÑÐ¸Ð½ÐºÐ¸ Ð¿Ð¾ Ð·Ð°Ð¿ÑÐ¾ÑÑ Ð±ÐµÐ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080397" cy="190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86808" cy="3643338"/>
          </a:xfrm>
        </p:spPr>
        <p:txBody>
          <a:bodyPr/>
          <a:lstStyle/>
          <a:p>
            <a:pPr algn="ctr" fontAlgn="base">
              <a:buNone/>
            </a:pPr>
            <a:r>
              <a:rPr lang="ru-RU" sz="3200" b="0" dirty="0" err="1" smtClean="0"/>
              <a:t>Умовно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дихання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поділяють</a:t>
            </a:r>
            <a:r>
              <a:rPr lang="ru-RU" sz="3200" b="0" dirty="0" smtClean="0"/>
              <a:t> на:</a:t>
            </a:r>
            <a:br>
              <a:rPr lang="ru-RU" sz="3200" b="0" dirty="0" smtClean="0"/>
            </a:br>
            <a:br>
              <a:rPr lang="ru-RU" sz="3200" b="0" dirty="0" smtClean="0"/>
            </a:br>
            <a:r>
              <a:rPr lang="ru-RU" sz="3200" b="0" dirty="0" smtClean="0"/>
              <a:t>-</a:t>
            </a:r>
            <a:r>
              <a:rPr lang="ru-RU" sz="3200" b="0" dirty="0" err="1" smtClean="0"/>
              <a:t>зовнішнє</a:t>
            </a:r>
            <a:r>
              <a:rPr lang="ru-RU" sz="3200" b="0" dirty="0" smtClean="0"/>
              <a:t> </a:t>
            </a:r>
            <a:r>
              <a:rPr lang="ru-RU" sz="3200" b="0" dirty="0" smtClean="0"/>
              <a:t>- </a:t>
            </a:r>
            <a:r>
              <a:rPr lang="ru-RU" sz="3200" b="0" dirty="0" err="1" smtClean="0"/>
              <a:t>обмін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газів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між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зовнішнім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середовищем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і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кров'ю</a:t>
            </a:r>
            <a:r>
              <a:rPr lang="ru-RU" sz="3200" b="0" dirty="0" smtClean="0"/>
              <a:t>,</a:t>
            </a:r>
            <a:br>
              <a:rPr lang="ru-RU" sz="3200" b="0" dirty="0" smtClean="0"/>
            </a:br>
            <a:br>
              <a:rPr lang="ru-RU" sz="3200" b="0" dirty="0" smtClean="0"/>
            </a:br>
            <a:r>
              <a:rPr lang="ru-RU" sz="3200" b="0" dirty="0" smtClean="0"/>
              <a:t>-</a:t>
            </a:r>
            <a:r>
              <a:rPr lang="ru-RU" sz="3200" b="0" dirty="0" err="1" smtClean="0"/>
              <a:t>внутрішнє</a:t>
            </a:r>
            <a:r>
              <a:rPr lang="ru-RU" sz="3200" b="0" dirty="0" smtClean="0"/>
              <a:t> </a:t>
            </a:r>
            <a:r>
              <a:rPr lang="ru-RU" sz="3200" b="0" dirty="0" smtClean="0"/>
              <a:t>- </a:t>
            </a:r>
            <a:r>
              <a:rPr lang="ru-RU" sz="3200" b="0" dirty="0" err="1" smtClean="0"/>
              <a:t>газообмін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між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кров'ю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і</a:t>
            </a:r>
            <a:r>
              <a:rPr lang="ru-RU" sz="3200" b="0" dirty="0" smtClean="0"/>
              <a:t> тканинами</a:t>
            </a:r>
            <a:r>
              <a:rPr lang="ru-RU" sz="3200" b="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9001156" cy="2643206"/>
          </a:xfrm>
        </p:spPr>
        <p:txBody>
          <a:bodyPr>
            <a:normAutofit/>
          </a:bodyPr>
          <a:lstStyle/>
          <a:p>
            <a:pPr algn="ctr"/>
            <a:r>
              <a:rPr lang="uk-UA" sz="2000" u="sng" dirty="0" smtClean="0"/>
              <a:t>До методів реабілітаційного впливу відносяться:</a:t>
            </a:r>
            <a:endParaRPr lang="uk-UA" sz="2000" u="sng" dirty="0" smtClean="0"/>
          </a:p>
          <a:p>
            <a:pPr algn="ctr"/>
            <a:r>
              <a:rPr lang="uk-UA" sz="2000" dirty="0" smtClean="0"/>
              <a:t> </a:t>
            </a:r>
            <a:r>
              <a:rPr lang="uk-UA" sz="2000" dirty="0" err="1" smtClean="0"/>
              <a:t>-різноманітні</a:t>
            </a:r>
            <a:r>
              <a:rPr lang="uk-UA" sz="2000" dirty="0" smtClean="0"/>
              <a:t> методи дихальної гімнастики;</a:t>
            </a:r>
            <a:endParaRPr lang="uk-UA" sz="2000" dirty="0" smtClean="0"/>
          </a:p>
          <a:p>
            <a:pPr algn="ctr"/>
            <a:r>
              <a:rPr lang="uk-UA" sz="2000" dirty="0" err="1" smtClean="0"/>
              <a:t>-різноманітні</a:t>
            </a:r>
            <a:r>
              <a:rPr lang="uk-UA" sz="2000" dirty="0" smtClean="0"/>
              <a:t> методи звукової гімнастики;</a:t>
            </a:r>
            <a:endParaRPr lang="uk-UA" sz="2000" dirty="0" smtClean="0"/>
          </a:p>
          <a:p>
            <a:pPr algn="ctr"/>
            <a:r>
              <a:rPr lang="uk-UA" sz="2000" dirty="0" err="1" smtClean="0"/>
              <a:t>-мануальні</a:t>
            </a:r>
            <a:r>
              <a:rPr lang="uk-UA" sz="2000" dirty="0" smtClean="0"/>
              <a:t> маніпуляції на грудній клітці, масаж;</a:t>
            </a:r>
            <a:endParaRPr lang="uk-UA" sz="2000" dirty="0" smtClean="0"/>
          </a:p>
          <a:p>
            <a:pPr algn="ctr"/>
            <a:r>
              <a:rPr lang="uk-UA" sz="2000" dirty="0" err="1" smtClean="0"/>
              <a:t>-засоби</a:t>
            </a:r>
            <a:r>
              <a:rPr lang="uk-UA" sz="2000" dirty="0" smtClean="0"/>
              <a:t> загартування та водні процедури;</a:t>
            </a:r>
            <a:endParaRPr lang="uk-UA" sz="2000" dirty="0" smtClean="0"/>
          </a:p>
          <a:p>
            <a:pPr algn="ctr"/>
            <a:r>
              <a:rPr lang="uk-UA" sz="2000" dirty="0" err="1" smtClean="0"/>
              <a:t>-механо-</a:t>
            </a:r>
            <a:r>
              <a:rPr lang="uk-UA" sz="2000" dirty="0" smtClean="0"/>
              <a:t> та </a:t>
            </a:r>
            <a:r>
              <a:rPr lang="uk-UA" sz="2000" dirty="0" err="1" smtClean="0"/>
              <a:t>працетерапія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Методи</a:t>
            </a:r>
            <a:endParaRPr lang="ru-RU" dirty="0"/>
          </a:p>
        </p:txBody>
      </p:sp>
      <p:pic>
        <p:nvPicPr>
          <p:cNvPr id="43010" name="Picture 2" descr="ÐÐ°ÑÑÐ¸Ð½ÐºÐ¸ Ð¿Ð¾ Ð·Ð°Ð¿ÑÐ¾ÑÑ Ð·Ð°Ð³Ð°ÑÑÑÐ²Ð°Ð½Ð½Ñ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29454" y="0"/>
            <a:ext cx="2000264" cy="260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ÐÐ°ÑÑÐ¸Ð½ÐºÐ¸ Ð¿Ð¾ Ð·Ð°Ð¿ÑÐ¾ÑÑ Ð¼Ð°ÑÑÐ°Ð¶ Ð³ÑÑÐ´Ð½Ð¾Ð¹ ÐºÐ»ÐµÑ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ÐÐ°ÑÑÐ¸Ð½ÐºÐ¸ Ð¿Ð¾ Ð·Ð°Ð¿ÑÐ¾ÑÑ Ð´Ð¸ÑÐ°Ð»ÑÐ½Ð° Ð³ÑÐ¼Ð½Ð°ÑÑÐ¸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915827"/>
            <a:ext cx="2928958" cy="194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ÐÐ°ÑÑÐ¸Ð½ÐºÐ¸ Ð¿Ð¾ Ð·Ð°Ð¿ÑÐ¾ÑÑ Ð¼ÐµÑÐ°Ð½Ð¾ÑÐµÑÐ°Ð¿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13965"/>
            <a:ext cx="3000364" cy="234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85992"/>
            <a:ext cx="9143999" cy="1571636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6286544"/>
          </a:xfrm>
        </p:spPr>
        <p:txBody>
          <a:bodyPr/>
          <a:lstStyle/>
          <a:p>
            <a:pPr algn="ctr" fontAlgn="base">
              <a:buNone/>
            </a:pPr>
            <a:r>
              <a:rPr lang="ru-RU" sz="3200" b="0" dirty="0" smtClean="0"/>
              <a:t>Причини </a:t>
            </a:r>
            <a:r>
              <a:rPr lang="ru-RU" sz="3200" b="0" dirty="0" err="1" smtClean="0"/>
              <a:t>порушення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зовнішнього</a:t>
            </a:r>
            <a:r>
              <a:rPr lang="ru-RU" sz="3200" b="0" dirty="0" smtClean="0"/>
              <a:t> </a:t>
            </a:r>
            <a:r>
              <a:rPr lang="ru-RU" sz="3200" b="0" dirty="0" err="1" smtClean="0"/>
              <a:t>дихання</a:t>
            </a:r>
            <a:r>
              <a:rPr lang="ru-RU" sz="3200" b="0" dirty="0" smtClean="0"/>
              <a:t>:</a:t>
            </a:r>
            <a:br>
              <a:rPr lang="ru-RU" sz="1100" b="0" dirty="0" smtClean="0"/>
            </a:br>
            <a:br>
              <a:rPr lang="ru-RU" sz="1100" b="0" dirty="0" smtClean="0"/>
            </a:br>
            <a:br>
              <a:rPr lang="ru-RU" sz="1100" b="0" dirty="0" smtClean="0"/>
            </a:br>
            <a:br>
              <a:rPr lang="ru-RU" sz="1100" b="0" dirty="0" smtClean="0"/>
            </a:br>
            <a:r>
              <a:rPr lang="ru-RU" sz="1800" b="0" dirty="0" smtClean="0"/>
              <a:t>1)</a:t>
            </a:r>
            <a:r>
              <a:rPr lang="ru-RU" sz="1800" b="0" dirty="0" err="1" smtClean="0"/>
              <a:t>зміна</a:t>
            </a:r>
            <a:r>
              <a:rPr lang="ru-RU" sz="1800" b="0" dirty="0" smtClean="0"/>
              <a:t> </a:t>
            </a:r>
            <a:r>
              <a:rPr lang="ru-RU" sz="1800" b="0" dirty="0" smtClean="0"/>
              <a:t>складу </a:t>
            </a:r>
            <a:r>
              <a:rPr lang="ru-RU" sz="1800" b="0" dirty="0" err="1" smtClean="0"/>
              <a:t>вдихуваного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повітря</a:t>
            </a:r>
            <a:r>
              <a:rPr lang="ru-RU" sz="1800" b="0" dirty="0" smtClean="0"/>
              <a:t> </a:t>
            </a:r>
            <a:r>
              <a:rPr lang="ru-RU" sz="1800" b="0" dirty="0" smtClean="0"/>
              <a:t>(</a:t>
            </a:r>
            <a:r>
              <a:rPr lang="ru-RU" sz="1800" b="0" dirty="0" err="1" smtClean="0"/>
              <a:t>воно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може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містить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велику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кількість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вуглекислоти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сірководню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аміаку</a:t>
            </a:r>
            <a:r>
              <a:rPr lang="ru-RU" sz="1800" b="0" dirty="0" smtClean="0"/>
              <a:t>, хлору та </a:t>
            </a:r>
            <a:r>
              <a:rPr lang="ru-RU" sz="1800" b="0" dirty="0" err="1" smtClean="0"/>
              <a:t>інших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газів</a:t>
            </a:r>
            <a:r>
              <a:rPr lang="ru-RU" sz="1800" b="0" dirty="0" smtClean="0"/>
              <a:t>); </a:t>
            </a:r>
            <a:r>
              <a:rPr lang="ru-RU" sz="1800" b="0" dirty="0" err="1" smtClean="0"/>
              <a:t>вдихання</a:t>
            </a:r>
            <a:r>
              <a:rPr lang="ru-RU" sz="1800" b="0" dirty="0" smtClean="0"/>
              <a:t> пилу;</a:t>
            </a:r>
            <a:br>
              <a:rPr lang="ru-RU" sz="1800" b="0" dirty="0" smtClean="0"/>
            </a:br>
            <a:br>
              <a:rPr lang="ru-RU" sz="1800" b="0" dirty="0" smtClean="0"/>
            </a:br>
            <a:r>
              <a:rPr lang="ru-RU" sz="1800" b="0" dirty="0" smtClean="0"/>
              <a:t>2)</a:t>
            </a:r>
            <a:r>
              <a:rPr lang="ru-RU" sz="1800" b="0" dirty="0" err="1" smtClean="0"/>
              <a:t>порушення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дихального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апарату</a:t>
            </a:r>
            <a:r>
              <a:rPr lang="ru-RU" sz="1800" b="0" dirty="0" smtClean="0"/>
              <a:t>;</a:t>
            </a:r>
            <a:br>
              <a:rPr lang="ru-RU" sz="1800" b="0" dirty="0" smtClean="0"/>
            </a:br>
            <a:br>
              <a:rPr lang="ru-RU" sz="1800" b="0" dirty="0" smtClean="0"/>
            </a:br>
            <a:r>
              <a:rPr lang="ru-RU" sz="1800" b="0" dirty="0" smtClean="0"/>
              <a:t>3)</a:t>
            </a:r>
            <a:r>
              <a:rPr lang="ru-RU" sz="1800" b="0" dirty="0" err="1" smtClean="0"/>
              <a:t>сторонні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тіла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паразити</a:t>
            </a:r>
            <a:r>
              <a:rPr lang="ru-RU" sz="1800" b="0" dirty="0" smtClean="0"/>
              <a:t> в </a:t>
            </a:r>
            <a:r>
              <a:rPr lang="ru-RU" sz="1800" b="0" dirty="0" err="1" smtClean="0"/>
              <a:t>дихальних</a:t>
            </a:r>
            <a:r>
              <a:rPr lang="ru-RU" sz="1800" b="0" dirty="0" smtClean="0"/>
              <a:t> шляхах ;</a:t>
            </a:r>
            <a:br>
              <a:rPr lang="ru-RU" sz="1800" b="0" dirty="0" smtClean="0"/>
            </a:br>
            <a:br>
              <a:rPr lang="ru-RU" sz="1800" b="0" dirty="0" smtClean="0"/>
            </a:br>
            <a:r>
              <a:rPr lang="ru-RU" sz="1800" b="0" dirty="0" smtClean="0"/>
              <a:t>4)</a:t>
            </a:r>
            <a:r>
              <a:rPr lang="ru-RU" sz="1800" b="0" dirty="0" err="1" smtClean="0"/>
              <a:t>травми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грудної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клітки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голови</a:t>
            </a:r>
            <a:r>
              <a:rPr lang="ru-RU" sz="1800" b="0" dirty="0" smtClean="0"/>
              <a:t>;</a:t>
            </a:r>
            <a:br>
              <a:rPr lang="ru-RU" sz="1800" b="0" dirty="0" smtClean="0"/>
            </a:br>
            <a:br>
              <a:rPr lang="ru-RU" sz="1800" b="0" dirty="0" smtClean="0"/>
            </a:br>
            <a:r>
              <a:rPr lang="ru-RU" sz="1800" b="0" dirty="0" smtClean="0"/>
              <a:t>5)</a:t>
            </a:r>
            <a:r>
              <a:rPr lang="ru-RU" sz="1800" b="0" dirty="0" err="1" smtClean="0"/>
              <a:t>погана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вентиляція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приміщень</a:t>
            </a:r>
            <a:r>
              <a:rPr lang="ru-RU" sz="1800" b="0" dirty="0" smtClean="0"/>
              <a:t>; </a:t>
            </a:r>
            <a:r>
              <a:rPr lang="ru-RU" sz="1800" b="0" dirty="0" err="1" smtClean="0"/>
              <a:t>вологість</a:t>
            </a:r>
            <a:r>
              <a:rPr lang="ru-RU" sz="1800" b="0" dirty="0" smtClean="0"/>
              <a:t>;</a:t>
            </a:r>
            <a:br>
              <a:rPr lang="ru-RU" sz="1800" b="0" dirty="0" smtClean="0"/>
            </a:br>
            <a:br>
              <a:rPr lang="ru-RU" sz="1800" b="0" dirty="0" smtClean="0"/>
            </a:br>
            <a:r>
              <a:rPr lang="ru-RU" sz="1800" b="0" dirty="0" smtClean="0"/>
              <a:t>6)</a:t>
            </a:r>
            <a:r>
              <a:rPr lang="ru-RU" sz="1800" b="0" dirty="0" err="1" smtClean="0"/>
              <a:t>переохолодження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перегрівання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організму</a:t>
            </a:r>
            <a:r>
              <a:rPr lang="ru-RU" sz="1800" b="0" dirty="0" smtClean="0"/>
              <a:t>;</a:t>
            </a:r>
            <a:br>
              <a:rPr lang="ru-RU" sz="1800" b="0" dirty="0" smtClean="0"/>
            </a:br>
            <a:br>
              <a:rPr lang="ru-RU" sz="1800" b="0" dirty="0" smtClean="0"/>
            </a:br>
            <a:r>
              <a:rPr lang="ru-RU" sz="1800" b="0" dirty="0" smtClean="0"/>
              <a:t>7)</a:t>
            </a:r>
            <a:r>
              <a:rPr lang="ru-RU" sz="1800" b="0" dirty="0" err="1" smtClean="0"/>
              <a:t>порушення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функцій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дихальних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м'язів</a:t>
            </a:r>
            <a:r>
              <a:rPr lang="ru-RU" sz="1800" b="0" dirty="0" smtClean="0"/>
              <a:t> </a:t>
            </a:r>
            <a:r>
              <a:rPr lang="ru-RU" sz="1800" b="0" dirty="0" smtClean="0"/>
              <a:t>(</a:t>
            </a:r>
            <a:r>
              <a:rPr lang="ru-RU" sz="1800" b="0" dirty="0" err="1" smtClean="0"/>
              <a:t>запалення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дистрофія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парези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травми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грудної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стінки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діафрагми</a:t>
            </a:r>
            <a:r>
              <a:rPr lang="ru-RU" sz="1800" b="0" dirty="0" smtClean="0"/>
              <a:t>);</a:t>
            </a:r>
            <a:br>
              <a:rPr lang="ru-RU" sz="1800" b="0" dirty="0" smtClean="0"/>
            </a:br>
            <a:br>
              <a:rPr lang="ru-RU" sz="1800" b="0" dirty="0" smtClean="0"/>
            </a:br>
            <a:r>
              <a:rPr lang="ru-RU" sz="1800" b="0" dirty="0" smtClean="0"/>
              <a:t>8)</a:t>
            </a:r>
            <a:r>
              <a:rPr lang="ru-RU" sz="1800" b="0" dirty="0" err="1" smtClean="0"/>
              <a:t>зміна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вмісту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кисню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вуглекислоти</a:t>
            </a:r>
            <a:r>
              <a:rPr lang="ru-RU" sz="1800" b="0" dirty="0" smtClean="0"/>
              <a:t>.</a:t>
            </a:r>
            <a:br>
              <a:rPr lang="ru-RU" sz="1800" b="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715436" cy="178595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Симптоми та синдроми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До найпоширеніших симптомів при порушенні діяльності дихальної системи входять: </a:t>
            </a:r>
            <a:br>
              <a:rPr lang="uk-UA" dirty="0" smtClean="0"/>
            </a:br>
            <a:br>
              <a:rPr lang="uk-UA" dirty="0" smtClean="0"/>
            </a:br>
            <a:r>
              <a:rPr lang="uk-UA" sz="4000" dirty="0" smtClean="0"/>
              <a:t>1.Біль</a:t>
            </a:r>
            <a:br>
              <a:rPr lang="uk-UA" sz="4000" dirty="0" smtClean="0"/>
            </a:br>
            <a:r>
              <a:rPr lang="uk-UA" sz="4000" dirty="0" smtClean="0"/>
              <a:t>2.Кашель</a:t>
            </a:r>
            <a:br>
              <a:rPr lang="uk-UA" sz="4000" dirty="0" smtClean="0"/>
            </a:br>
            <a:r>
              <a:rPr lang="uk-UA" sz="4000" dirty="0" smtClean="0"/>
              <a:t>3.Задишка</a:t>
            </a:r>
            <a:br>
              <a:rPr lang="uk-UA" sz="4000" dirty="0" smtClean="0"/>
            </a:br>
            <a:r>
              <a:rPr lang="uk-UA" sz="4000" dirty="0" smtClean="0"/>
              <a:t>4.Напади ядухи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6715148"/>
          </a:xfrm>
        </p:spPr>
        <p:txBody>
          <a:bodyPr/>
          <a:lstStyle/>
          <a:p>
            <a:pPr algn="ctr">
              <a:buNone/>
            </a:pPr>
            <a:r>
              <a:rPr lang="uk-UA" sz="5400" dirty="0" smtClean="0"/>
              <a:t>Біль</a:t>
            </a: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br>
              <a:rPr lang="uk-UA" sz="1600" dirty="0" smtClean="0"/>
            </a:br>
            <a:r>
              <a:rPr lang="uk-UA" sz="1900" dirty="0" smtClean="0"/>
              <a:t>При </a:t>
            </a:r>
            <a:r>
              <a:rPr lang="uk-UA" sz="1900" dirty="0" smtClean="0"/>
              <a:t>захворюваннях легенів хворі нерідко скаржаться на болі в грудній клітці. Болі бувають зазвичай в бічних відділах грудної клітки, де рухливість легеневих країв максимальна. Болі посилюються при глибокому диханні, кашлі, слабшають при положенні на хворому боці. Найчастіше вони починаються гостро, а потім набувають більш-менш постійний характер в залежності від тривалості процесу</a:t>
            </a:r>
            <a:r>
              <a:rPr lang="uk-UA" sz="1900" dirty="0" smtClean="0"/>
              <a:t>, що </a:t>
            </a:r>
            <a:r>
              <a:rPr lang="uk-UA" sz="1900" dirty="0" smtClean="0"/>
              <a:t>їх викликав. </a:t>
            </a:r>
            <a:r>
              <a:rPr lang="uk-UA" sz="1900" dirty="0" smtClean="0"/>
              <a:t>Інтенсивність </a:t>
            </a:r>
            <a:r>
              <a:rPr lang="uk-UA" sz="1900" dirty="0" smtClean="0"/>
              <a:t>цих болів зазвичай середня або слабка. </a:t>
            </a:r>
            <a:endParaRPr lang="ru-RU" sz="1900" dirty="0"/>
          </a:p>
        </p:txBody>
      </p:sp>
      <p:pic>
        <p:nvPicPr>
          <p:cNvPr id="15362" name="Picture 2" descr="ÐÐ°ÑÑÐ¸Ð½ÐºÐ¸ Ð¿Ð¾ Ð·Ð°Ð¿ÑÐ¾ÑÑ Ð±ÑÐ»Ñ Ð² Ð³ÑÑÐ´Ð½ÑÐ¹ ÐºÐ»ÑÑÑÑ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43240" y="107154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Кашель</a:t>
            </a: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br>
              <a:rPr lang="ru-RU" sz="1400" dirty="0" smtClean="0"/>
            </a:br>
            <a:r>
              <a:rPr lang="ru-RU" sz="1700" dirty="0" err="1" smtClean="0"/>
              <a:t>Другий</a:t>
            </a:r>
            <a:r>
              <a:rPr lang="ru-RU" sz="1700" dirty="0" smtClean="0"/>
              <a:t> </a:t>
            </a:r>
            <a:r>
              <a:rPr lang="ru-RU" sz="1700" dirty="0" err="1" smtClean="0"/>
              <a:t>характерний</a:t>
            </a:r>
            <a:r>
              <a:rPr lang="ru-RU" sz="1700" dirty="0" smtClean="0"/>
              <a:t> симптом - кашель. У </a:t>
            </a:r>
            <a:r>
              <a:rPr lang="ru-RU" sz="1700" dirty="0" err="1" smtClean="0"/>
              <a:t>гортані</a:t>
            </a:r>
            <a:r>
              <a:rPr lang="ru-RU" sz="1700" dirty="0" smtClean="0"/>
              <a:t>, </a:t>
            </a:r>
            <a:r>
              <a:rPr lang="ru-RU" sz="1700" dirty="0" err="1" smtClean="0"/>
              <a:t>трахеї</a:t>
            </a:r>
            <a:r>
              <a:rPr lang="ru-RU" sz="1700" dirty="0" smtClean="0"/>
              <a:t>, </a:t>
            </a:r>
            <a:r>
              <a:rPr lang="ru-RU" sz="1700" dirty="0" err="1" smtClean="0"/>
              <a:t>розгалуженнях</a:t>
            </a:r>
            <a:r>
              <a:rPr lang="ru-RU" sz="1700" dirty="0" smtClean="0"/>
              <a:t> </a:t>
            </a:r>
            <a:r>
              <a:rPr lang="ru-RU" sz="1700" dirty="0" err="1" smtClean="0"/>
              <a:t>бронхів</a:t>
            </a:r>
            <a:r>
              <a:rPr lang="ru-RU" sz="1700" dirty="0" smtClean="0"/>
              <a:t>, в </a:t>
            </a:r>
            <a:r>
              <a:rPr lang="ru-RU" sz="1700" dirty="0" err="1" smtClean="0"/>
              <a:t>плеврі</a:t>
            </a:r>
            <a:r>
              <a:rPr lang="ru-RU" sz="1700" dirty="0" smtClean="0"/>
              <a:t> </a:t>
            </a:r>
            <a:r>
              <a:rPr lang="ru-RU" sz="1700" dirty="0" err="1" smtClean="0"/>
              <a:t>є</a:t>
            </a:r>
            <a:r>
              <a:rPr lang="ru-RU" sz="1700" dirty="0" smtClean="0"/>
              <a:t> </a:t>
            </a:r>
            <a:r>
              <a:rPr lang="ru-RU" sz="1700" dirty="0" err="1" smtClean="0"/>
              <a:t>т.зв</a:t>
            </a:r>
            <a:r>
              <a:rPr lang="ru-RU" sz="1700" dirty="0" smtClean="0"/>
              <a:t>. "</a:t>
            </a:r>
            <a:r>
              <a:rPr lang="ru-RU" sz="1700" dirty="0" err="1" smtClean="0"/>
              <a:t>Кашлеві</a:t>
            </a:r>
            <a:r>
              <a:rPr lang="ru-RU" sz="1700" dirty="0" smtClean="0"/>
              <a:t>" </a:t>
            </a:r>
            <a:r>
              <a:rPr lang="ru-RU" sz="1700" dirty="0" err="1" smtClean="0"/>
              <a:t>рецепторні</a:t>
            </a:r>
            <a:r>
              <a:rPr lang="ru-RU" sz="1700" dirty="0" smtClean="0"/>
              <a:t> </a:t>
            </a:r>
            <a:r>
              <a:rPr lang="ru-RU" sz="1700" dirty="0" err="1" smtClean="0"/>
              <a:t>зони</a:t>
            </a:r>
            <a:r>
              <a:rPr lang="ru-RU" sz="1700" dirty="0" smtClean="0"/>
              <a:t>. При </a:t>
            </a:r>
            <a:r>
              <a:rPr lang="ru-RU" sz="1700" dirty="0" err="1" smtClean="0"/>
              <a:t>подразненні</a:t>
            </a:r>
            <a:r>
              <a:rPr lang="ru-RU" sz="1700" dirty="0" smtClean="0"/>
              <a:t> </a:t>
            </a:r>
            <a:r>
              <a:rPr lang="ru-RU" sz="1700" dirty="0" err="1" smtClean="0"/>
              <a:t>нервових</a:t>
            </a:r>
            <a:r>
              <a:rPr lang="ru-RU" sz="1700" dirty="0" smtClean="0"/>
              <a:t> </a:t>
            </a:r>
            <a:r>
              <a:rPr lang="ru-RU" sz="1700" dirty="0" err="1" smtClean="0"/>
              <a:t>закінчень</a:t>
            </a:r>
            <a:r>
              <a:rPr lang="ru-RU" sz="1700" dirty="0" smtClean="0"/>
              <a:t> </a:t>
            </a:r>
            <a:r>
              <a:rPr lang="ru-RU" sz="1700" dirty="0" err="1" smtClean="0"/>
              <a:t>цих</a:t>
            </a:r>
            <a:r>
              <a:rPr lang="ru-RU" sz="1700" dirty="0" smtClean="0"/>
              <a:t> зон </a:t>
            </a:r>
            <a:r>
              <a:rPr lang="ru-RU" sz="1700" dirty="0" err="1" smtClean="0"/>
              <a:t>найчастіше</a:t>
            </a:r>
            <a:r>
              <a:rPr lang="ru-RU" sz="1700" dirty="0" smtClean="0"/>
              <a:t> мокротою, </a:t>
            </a:r>
            <a:r>
              <a:rPr lang="ru-RU" sz="1700" dirty="0" err="1" smtClean="0"/>
              <a:t>рідше</a:t>
            </a:r>
            <a:r>
              <a:rPr lang="ru-RU" sz="1700" dirty="0" smtClean="0"/>
              <a:t> </a:t>
            </a:r>
            <a:r>
              <a:rPr lang="ru-RU" sz="1700" dirty="0" err="1" smtClean="0"/>
              <a:t>пиловими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частинками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чужорідними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тілами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пухлинами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збільшеними</a:t>
            </a:r>
            <a:r>
              <a:rPr lang="ru-RU" sz="1700" dirty="0" smtClean="0"/>
              <a:t> </a:t>
            </a:r>
            <a:r>
              <a:rPr lang="ru-RU" sz="1700" dirty="0" err="1" smtClean="0"/>
              <a:t>лімфовузлами</a:t>
            </a:r>
            <a:r>
              <a:rPr lang="ru-RU" sz="1700" dirty="0" smtClean="0"/>
              <a:t>, </a:t>
            </a:r>
            <a:r>
              <a:rPr lang="ru-RU" sz="1700" dirty="0" err="1" smtClean="0"/>
              <a:t>збудження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передається</a:t>
            </a:r>
            <a:r>
              <a:rPr lang="ru-RU" sz="1700" dirty="0" smtClean="0"/>
              <a:t> в </a:t>
            </a:r>
            <a:r>
              <a:rPr lang="ru-RU" sz="1700" dirty="0" err="1" smtClean="0"/>
              <a:t>довгастий</a:t>
            </a:r>
            <a:r>
              <a:rPr lang="ru-RU" sz="1700" dirty="0" smtClean="0"/>
              <a:t> </a:t>
            </a:r>
            <a:r>
              <a:rPr lang="ru-RU" sz="1700" dirty="0" err="1" smtClean="0"/>
              <a:t>мозок</a:t>
            </a:r>
            <a:r>
              <a:rPr lang="ru-RU" sz="1700" dirty="0" smtClean="0"/>
              <a:t> </a:t>
            </a:r>
            <a:r>
              <a:rPr lang="ru-RU" sz="1700" dirty="0" err="1" smtClean="0"/>
              <a:t>в</a:t>
            </a:r>
            <a:r>
              <a:rPr lang="ru-RU" sz="1700" dirty="0" smtClean="0"/>
              <a:t> </a:t>
            </a:r>
            <a:r>
              <a:rPr lang="ru-RU" sz="1700" dirty="0" err="1" smtClean="0"/>
              <a:t>кашльовий</a:t>
            </a:r>
            <a:r>
              <a:rPr lang="ru-RU" sz="1700" dirty="0" smtClean="0"/>
              <a:t> центр. </a:t>
            </a:r>
            <a:r>
              <a:rPr lang="ru-RU" sz="1700" dirty="0" err="1" smtClean="0"/>
              <a:t>Звідти</a:t>
            </a:r>
            <a:r>
              <a:rPr lang="ru-RU" sz="1700" dirty="0" smtClean="0"/>
              <a:t> </a:t>
            </a:r>
            <a:r>
              <a:rPr lang="ru-RU" sz="1700" dirty="0" err="1" smtClean="0"/>
              <a:t>роздратування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йде</a:t>
            </a:r>
            <a:r>
              <a:rPr lang="ru-RU" sz="1700" dirty="0" smtClean="0"/>
              <a:t> до </a:t>
            </a:r>
            <a:r>
              <a:rPr lang="ru-RU" sz="1700" dirty="0" err="1" smtClean="0"/>
              <a:t>рухових</a:t>
            </a:r>
            <a:r>
              <a:rPr lang="ru-RU" sz="1700" dirty="0" smtClean="0"/>
              <a:t> нервах </a:t>
            </a:r>
            <a:r>
              <a:rPr lang="ru-RU" sz="1700" dirty="0" err="1" smtClean="0"/>
              <a:t>гортані</a:t>
            </a:r>
            <a:r>
              <a:rPr lang="ru-RU" sz="1700" dirty="0" smtClean="0"/>
              <a:t>, </a:t>
            </a:r>
            <a:r>
              <a:rPr lang="ru-RU" sz="1700" dirty="0" err="1" smtClean="0"/>
              <a:t>діафрагми</a:t>
            </a:r>
            <a:r>
              <a:rPr lang="ru-RU" sz="1700" dirty="0" smtClean="0"/>
              <a:t>, </a:t>
            </a:r>
            <a:r>
              <a:rPr lang="ru-RU" sz="1700" dirty="0" err="1" smtClean="0"/>
              <a:t>грудної</a:t>
            </a:r>
            <a:r>
              <a:rPr lang="ru-RU" sz="1700" dirty="0" smtClean="0"/>
              <a:t> </a:t>
            </a:r>
            <a:r>
              <a:rPr lang="ru-RU" sz="1700" dirty="0" err="1" smtClean="0"/>
              <a:t>клітки</a:t>
            </a:r>
            <a:r>
              <a:rPr lang="ru-RU" sz="1700" dirty="0" smtClean="0"/>
              <a:t>. </a:t>
            </a:r>
            <a:r>
              <a:rPr lang="ru-RU" sz="1700" dirty="0" err="1" smtClean="0"/>
              <a:t>Голосові</a:t>
            </a:r>
            <a:r>
              <a:rPr lang="ru-RU" sz="1700" dirty="0" smtClean="0"/>
              <a:t> </a:t>
            </a:r>
            <a:r>
              <a:rPr lang="ru-RU" sz="1700" dirty="0" err="1" smtClean="0"/>
              <a:t>зв'язки</a:t>
            </a:r>
            <a:r>
              <a:rPr lang="ru-RU" sz="1700" dirty="0" smtClean="0"/>
              <a:t> </a:t>
            </a:r>
            <a:r>
              <a:rPr lang="ru-RU" sz="1700" dirty="0" err="1" smtClean="0"/>
              <a:t>змикаються</a:t>
            </a:r>
            <a:r>
              <a:rPr lang="ru-RU" sz="1700" dirty="0" smtClean="0"/>
              <a:t>, </a:t>
            </a:r>
            <a:r>
              <a:rPr lang="ru-RU" sz="1700" dirty="0" err="1" smtClean="0"/>
              <a:t>внутрішньобронхіальне</a:t>
            </a:r>
            <a:r>
              <a:rPr lang="ru-RU" sz="1700" dirty="0" smtClean="0"/>
              <a:t>, </a:t>
            </a:r>
            <a:r>
              <a:rPr lang="ru-RU" sz="1700" dirty="0" err="1" smtClean="0"/>
              <a:t>внутрішньоальвеолярне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внутрішньо</a:t>
            </a:r>
            <a:r>
              <a:rPr lang="ru-RU" sz="1700" dirty="0" smtClean="0"/>
              <a:t> </a:t>
            </a:r>
            <a:r>
              <a:rPr lang="ru-RU" sz="1700" dirty="0" err="1" smtClean="0"/>
              <a:t>грудний</a:t>
            </a:r>
            <a:r>
              <a:rPr lang="ru-RU" sz="1700" dirty="0" smtClean="0"/>
              <a:t> </a:t>
            </a:r>
            <a:r>
              <a:rPr lang="ru-RU" sz="1700" dirty="0" err="1" smtClean="0"/>
              <a:t>тиск</a:t>
            </a:r>
            <a:r>
              <a:rPr lang="ru-RU" sz="1700" dirty="0" smtClean="0"/>
              <a:t> </a:t>
            </a:r>
            <a:r>
              <a:rPr lang="ru-RU" sz="1700" dirty="0" err="1" smtClean="0"/>
              <a:t>підвищується</a:t>
            </a:r>
            <a:r>
              <a:rPr lang="ru-RU" sz="1700" dirty="0" smtClean="0"/>
              <a:t>, </a:t>
            </a:r>
            <a:r>
              <a:rPr lang="ru-RU" sz="1700" dirty="0" err="1" smtClean="0"/>
              <a:t>потім</a:t>
            </a:r>
            <a:r>
              <a:rPr lang="ru-RU" sz="1700" dirty="0" smtClean="0"/>
              <a:t> </a:t>
            </a:r>
            <a:r>
              <a:rPr lang="ru-RU" sz="1700" dirty="0" err="1" smtClean="0"/>
              <a:t>слідує</a:t>
            </a:r>
            <a:r>
              <a:rPr lang="ru-RU" sz="1700" dirty="0" smtClean="0"/>
              <a:t> </a:t>
            </a:r>
            <a:r>
              <a:rPr lang="ru-RU" sz="1700" dirty="0" err="1" smtClean="0"/>
              <a:t>швидкий</a:t>
            </a:r>
            <a:r>
              <a:rPr lang="ru-RU" sz="1700" dirty="0" smtClean="0"/>
              <a:t> </a:t>
            </a:r>
            <a:r>
              <a:rPr lang="ru-RU" sz="1700" dirty="0" err="1" smtClean="0"/>
              <a:t>видих</a:t>
            </a:r>
            <a:r>
              <a:rPr lang="ru-RU" sz="1700" dirty="0" smtClean="0"/>
              <a:t> - </a:t>
            </a:r>
            <a:r>
              <a:rPr lang="ru-RU" sz="1700" dirty="0" err="1" smtClean="0"/>
              <a:t>кашльовий</a:t>
            </a:r>
            <a:r>
              <a:rPr lang="ru-RU" sz="1700" dirty="0" smtClean="0"/>
              <a:t> </a:t>
            </a:r>
            <a:r>
              <a:rPr lang="ru-RU" sz="1700" dirty="0" err="1" smtClean="0"/>
              <a:t>поштовх</a:t>
            </a:r>
            <a:r>
              <a:rPr lang="ru-RU" sz="1700" dirty="0" smtClean="0"/>
              <a:t>. Кашель </a:t>
            </a:r>
            <a:r>
              <a:rPr lang="ru-RU" sz="1700" dirty="0" err="1" smtClean="0"/>
              <a:t>буває</a:t>
            </a:r>
            <a:r>
              <a:rPr lang="ru-RU" sz="1700" dirty="0" smtClean="0"/>
              <a:t> </a:t>
            </a:r>
            <a:r>
              <a:rPr lang="ru-RU" sz="1700" dirty="0" err="1" smtClean="0"/>
              <a:t>сухий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вологий</a:t>
            </a:r>
            <a:r>
              <a:rPr lang="ru-RU" sz="1700" dirty="0" smtClean="0"/>
              <a:t> (</a:t>
            </a:r>
            <a:r>
              <a:rPr lang="ru-RU" sz="1700" dirty="0" err="1" smtClean="0"/>
              <a:t>з</a:t>
            </a:r>
            <a:r>
              <a:rPr lang="ru-RU" sz="1700" dirty="0" smtClean="0"/>
              <a:t> </a:t>
            </a:r>
            <a:r>
              <a:rPr lang="ru-RU" sz="1700" dirty="0" err="1" smtClean="0"/>
              <a:t>виділенням</a:t>
            </a:r>
            <a:r>
              <a:rPr lang="ru-RU" sz="1700" dirty="0" smtClean="0"/>
              <a:t> </a:t>
            </a:r>
            <a:r>
              <a:rPr lang="ru-RU" sz="1700" dirty="0" err="1" smtClean="0"/>
              <a:t>мокроти</a:t>
            </a:r>
            <a:r>
              <a:rPr lang="ru-RU" sz="1700" dirty="0" smtClean="0"/>
              <a:t>); </a:t>
            </a:r>
            <a:r>
              <a:rPr lang="ru-RU" sz="1700" dirty="0" err="1" smtClean="0"/>
              <a:t>постійний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або</a:t>
            </a:r>
            <a:r>
              <a:rPr lang="ru-RU" sz="1700" dirty="0" smtClean="0"/>
              <a:t> </a:t>
            </a:r>
            <a:r>
              <a:rPr lang="ru-RU" sz="1700" dirty="0" err="1" smtClean="0"/>
              <a:t>нападоподібний</a:t>
            </a:r>
            <a:r>
              <a:rPr lang="ru-RU" sz="1700" dirty="0" smtClean="0"/>
              <a:t>.</a:t>
            </a:r>
            <a:br>
              <a:rPr lang="ru-RU" sz="1700" dirty="0" smtClean="0"/>
            </a:br>
            <a:endParaRPr lang="ru-RU" sz="1700" dirty="0"/>
          </a:p>
        </p:txBody>
      </p:sp>
      <p:pic>
        <p:nvPicPr>
          <p:cNvPr id="19458" name="Picture 2" descr="ÐÐ°ÑÑÐ¸Ð½ÐºÐ¸ Ð¿Ð¾ Ð·Ð°Ð¿ÑÐ¾ÑÑ ÐºÐ°ÑÐµÐ»Ñ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5984" y="928670"/>
            <a:ext cx="4483580" cy="298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Задишка</a:t>
            </a:r>
            <a:br>
              <a:rPr lang="uk-UA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br>
              <a:rPr lang="ru-RU" sz="1100" dirty="0" smtClean="0"/>
            </a:br>
            <a:r>
              <a:rPr lang="ru-RU" sz="1800" dirty="0" err="1" smtClean="0"/>
              <a:t>Задишка</a:t>
            </a:r>
            <a:r>
              <a:rPr lang="ru-RU" sz="1800" dirty="0" smtClean="0"/>
              <a:t> </a:t>
            </a:r>
            <a:r>
              <a:rPr lang="ru-RU" sz="1800" dirty="0" smtClean="0"/>
              <a:t>-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утруднення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дихання</a:t>
            </a:r>
            <a:r>
              <a:rPr lang="ru-RU" sz="1800" dirty="0" smtClean="0"/>
              <a:t>. Вона </a:t>
            </a:r>
            <a:r>
              <a:rPr lang="ru-RU" sz="1800" dirty="0" err="1" smtClean="0"/>
              <a:t>є</a:t>
            </a:r>
            <a:r>
              <a:rPr lang="ru-RU" sz="1800" dirty="0" smtClean="0"/>
              <a:t> результатом </a:t>
            </a:r>
            <a:r>
              <a:rPr lang="ru-RU" sz="1800" dirty="0" err="1" smtClean="0"/>
              <a:t>перезбудження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дихального</a:t>
            </a:r>
            <a:r>
              <a:rPr lang="ru-RU" sz="1800" dirty="0" smtClean="0"/>
              <a:t> центру в головному </a:t>
            </a:r>
            <a:r>
              <a:rPr lang="ru-RU" sz="1800" dirty="0" err="1" smtClean="0"/>
              <a:t>мозку</a:t>
            </a:r>
            <a:r>
              <a:rPr lang="ru-RU" sz="1800" dirty="0" smtClean="0"/>
              <a:t>. До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призводить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накопичення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крові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надлишку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вуглекислого</a:t>
            </a:r>
            <a:r>
              <a:rPr lang="ru-RU" sz="1800" dirty="0" smtClean="0"/>
              <a:t> газу, </a:t>
            </a:r>
            <a:r>
              <a:rPr lang="ru-RU" sz="1800" dirty="0" err="1" smtClean="0"/>
              <a:t>недолік</a:t>
            </a:r>
            <a:r>
              <a:rPr lang="ru-RU" sz="1800" dirty="0" smtClean="0"/>
              <a:t> </a:t>
            </a:r>
            <a:r>
              <a:rPr lang="ru-RU" sz="1800" dirty="0" err="1" smtClean="0"/>
              <a:t>кисню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підвищена</a:t>
            </a:r>
            <a:r>
              <a:rPr lang="ru-RU" sz="1800" dirty="0" smtClean="0"/>
              <a:t> робота </a:t>
            </a:r>
            <a:r>
              <a:rPr lang="ru-RU" sz="1800" dirty="0" err="1" smtClean="0"/>
              <a:t>дихальних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м'язів</a:t>
            </a:r>
            <a:r>
              <a:rPr lang="ru-RU" sz="1800" dirty="0" smtClean="0"/>
              <a:t>. </a:t>
            </a:r>
            <a:r>
              <a:rPr lang="ru-RU" sz="1800" dirty="0" err="1" smtClean="0"/>
              <a:t>Задишка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з'являється</a:t>
            </a:r>
            <a:r>
              <a:rPr lang="ru-RU" sz="1800" dirty="0" smtClean="0"/>
              <a:t>, коли </a:t>
            </a:r>
            <a:r>
              <a:rPr lang="ru-RU" sz="1800" dirty="0" err="1" smtClean="0"/>
              <a:t>легені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газообміну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20482" name="Picture 2" descr="ÐÐ°ÑÑÐ¸Ð½ÐºÐ¸ Ð¿Ð¾ Ð·Ð°Ð¿ÑÐ¾ÑÑ Ð¾Ð´ÑÑÐºÐ°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00232" y="1071546"/>
            <a:ext cx="5083329" cy="339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0</TotalTime>
  <Words>8580</Words>
  <Application>WPS Presentation</Application>
  <PresentationFormat>Экран (4:3)</PresentationFormat>
  <Paragraphs>145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Georgia</vt:lpstr>
      <vt:lpstr>Trebuchet MS</vt:lpstr>
      <vt:lpstr>Microsoft YaHei</vt:lpstr>
      <vt:lpstr>Arial Unicode MS</vt:lpstr>
      <vt:lpstr>Calibri</vt:lpstr>
      <vt:lpstr>Тема2</vt:lpstr>
      <vt:lpstr>Порушення діяльності дихальної системи</vt:lpstr>
      <vt:lpstr>Ди́хальна систе́ма — відкрита система організму, яка забезпечує газообмін, формування гомеостазу в трахеобронхіальних шляхах, очищення повітря, яке вдихається, від чужорідних часток і мікроорганізмів, а також аналіз пахучих речовин в атмосферному середовищі.</vt:lpstr>
      <vt:lpstr>Умовно дихання поділяють на:  -зовнішнє - обмін газів між зовнішнім середовищем і кров'ю,  -внутрішнє - газообмін між кров'ю і тканинами.</vt:lpstr>
      <vt:lpstr>Причини порушення зовнішнього дихання:    1)зміна складу вдихуваного повітря (воно може містить велику кількість вуглекислоти, сірководню, аміаку, хлору та інших газів); вдихання пилу;  2)порушення дихального апарату;  3)сторонні тіла і паразити в дихальних шляхах ;  4)травми грудної клітки, голови;  5)погана вентиляція приміщень; вологість;  6)переохолодження, перегрівання організму;  7)порушення функцій дихальних м'язів (запалення, дистрофія, парези, травми грудної стінки і діафрагми);  8)зміна вмісту кисню і вуглекислоти. </vt:lpstr>
      <vt:lpstr>Симптоми та синдроми</vt:lpstr>
      <vt:lpstr>До найпоширеніших симптомів при порушенні діяльності дихальної системи входять:   1.Біль 2.Кашель 3.Задишка 4.Напади ядухи</vt:lpstr>
      <vt:lpstr>Біль               При захворюваннях легенів хворі нерідко скаржаться на болі в грудній клітці. Болі бувають зазвичай в бічних відділах грудної клітки, де рухливість легеневих країв максимальна. Болі посилюються при глибокому диханні, кашлі, слабшають при положенні на хворому боці. Найчастіше вони починаються гостро, а потім набувають більш-менш постійний характер в залежності від тривалості процесу, що їх викликав. Інтенсивність цих болів зазвичай середня або слабка. </vt:lpstr>
      <vt:lpstr>Кашель                 Другий характерний симптом - кашель. У гортані, трахеї, розгалуженнях бронхів, в плеврі є т.зв. "Кашлеві" рецепторні зони. При подразненні нервових закінчень цих зон найчастіше мокротою, рідше пиловими частинками, чужорідними тілами, пухлинами, збільшеними лімфовузлами, збудження передається в довгастий мозок в кашльовий центр. Звідти роздратування йде до рухових нервах гортані, діафрагми, грудної клітки. Голосові зв'язки змикаються, внутрішньобронхіальне, внутрішньоальвеолярне і внутрішньо грудний тиск підвищується, потім слідує швидкий видих - кашльовий поштовх. Кашель буває сухий або вологий (з виділенням мокроти); постійний або нападоподібний. </vt:lpstr>
      <vt:lpstr>Задишка                           Задишка - це утруднення дихання. Вона є результатом перезбудження дихального центру в головному мозку. До цього призводить накопичення в крові надлишку вуглекислого газу, недолік кисню і підвищена робота дихальних м'язів. Задишка з'являється, коли легені не можуть забезпечити необхідний рівень газообміну. </vt:lpstr>
      <vt:lpstr>Напади ядухи                      Крайній ступінь утруднення дихання - ядуха, хворі при цьому говорять, що задихаються. Приступ ядухи починається раптово, або з появи сухого болісного кашлю. Іноді нападу передують такі явища як першіння в носі, за грудиною. </vt:lpstr>
      <vt:lpstr>Інші симптоми при порушенні діяльності дихальної системи:     -набряк, ціаноз;  -включення в роботу допоміжних дихальних м’язів;  -бронхіальне дихання;  -запаморочення, втрата свідомості; -крепітація, хрипи, шум, тертя плеври; -коробковий перкуторний звук (тупий/притуплений); -темпанічний перкуторний звук; -катаральні зміни.</vt:lpstr>
      <vt:lpstr>Основні синдроми при порушенні діяльності дихальної системи:    1.Синдром дихальної недостатності  2.Бронхообструктивний синдром  3.Бронхо-легеневоплеврочний синдром  4.Накопичення повітря в плевральній порожнині  5.Накопичення ексудату в плевральній порожнині  6.Плевральні спайки  7.Спадання легеневої тканини  8.Деструктивні зміни бронхів, легеневої тканини</vt:lpstr>
      <vt:lpstr>Засоби та методи реабілітаційного процесу</vt:lpstr>
      <vt:lpstr>Опитування       Анамнез - основний суб'єктивний метод дослідження хворого, що полягає в отриманні інформації про хворого та його недугу шляхом розпитування. Анамнез проводять розпитуванням як самого хворого, так і його близьких, в останньому разі він називається гетероанамнезом.</vt:lpstr>
      <vt:lpstr>Методика збирання анамнезу</vt:lpstr>
      <vt:lpstr>Аналіз анамнестичних даних</vt:lpstr>
      <vt:lpstr>Огляд хворого</vt:lpstr>
      <vt:lpstr>Пальпація</vt:lpstr>
      <vt:lpstr>Перкусія</vt:lpstr>
      <vt:lpstr>Аускультація</vt:lpstr>
      <vt:lpstr>Правила аускультації</vt:lpstr>
      <vt:lpstr>Аналіз аускультативних даних проводять у такому порядку:</vt:lpstr>
      <vt:lpstr>Функціональні проби</vt:lpstr>
      <vt:lpstr>Проби для оцінки системи</vt:lpstr>
      <vt:lpstr>Спірометрія</vt:lpstr>
      <vt:lpstr>Параметри</vt:lpstr>
      <vt:lpstr>Також для дослідження порушення діяльності дихальної системи застосовують такі методи як пневмотахометрія, пікфлоуметрія, пульсометрія та тонометрія.</vt:lpstr>
      <vt:lpstr>Засоби та методи реабілітаційного впливу</vt:lpstr>
      <vt:lpstr>Засоби</vt:lpstr>
      <vt:lpstr>Методи</vt:lpstr>
      <vt:lpstr>Дякую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діяльності дихальної системи</dc:title>
  <dc:creator>Asus</dc:creator>
  <cp:lastModifiedBy>User</cp:lastModifiedBy>
  <cp:revision>41</cp:revision>
  <dcterms:created xsi:type="dcterms:W3CDTF">2019-10-16T15:39:00Z</dcterms:created>
  <dcterms:modified xsi:type="dcterms:W3CDTF">2023-09-10T21:34:07Z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ADAD5166941240DAAB88F9776996DCB5_13</vt:lpwstr>
  </property>
  <property fmtid="{D5CDD505-2E9C-101B-9397-08002B2CF9AE}" pid="3" name="KSOProductBuildVer">
    <vt:lpwstr>1049-12.2.0.13201</vt:lpwstr>
  </property>
</Properties>
</file>