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ook Antiqua" panose="020406020503050303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046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8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0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8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5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1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8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7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1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9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6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4300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Запорізький національний університет</a:t>
            </a: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endParaRPr lang="uk-UA" sz="4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endParaRPr lang="ru-RU" sz="4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r>
              <a:rPr lang="ru-RU" sz="43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300" b="1" cap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sz="43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r>
              <a:rPr lang="ru-RU" sz="4300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Спірографія</a:t>
            </a:r>
            <a:r>
              <a:rPr lang="ru-RU" sz="4300" cap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uk-UA" sz="2400" b="1" cap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 cap="non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Виконав</a:t>
            </a:r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Подкур О</a:t>
            </a:r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.О.</a:t>
            </a:r>
            <a:endParaRPr lang="uk-UA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uk-UA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2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Запоріжжя 2022 р.</a:t>
            </a:r>
            <a:endParaRPr sz="2200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 descr="объемы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628" y="1975194"/>
            <a:ext cx="3788622" cy="4265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6516216" y="116632"/>
            <a:ext cx="251241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3600" dirty="0" err="1">
                <a:solidFill>
                  <a:schemeClr val="bg1"/>
                </a:solidFill>
              </a:rPr>
              <a:t>Об'єми</a:t>
            </a:r>
            <a:r>
              <a:rPr lang="ru-RU" sz="3600" dirty="0">
                <a:solidFill>
                  <a:schemeClr val="bg1"/>
                </a:solidFill>
              </a:rPr>
              <a:t> та </a:t>
            </a:r>
            <a:r>
              <a:rPr lang="ru-RU" sz="3600" dirty="0" err="1">
                <a:solidFill>
                  <a:schemeClr val="bg1"/>
                </a:solidFill>
              </a:rPr>
              <a:t>ємності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легень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2565513" y="3825385"/>
            <a:ext cx="2267845" cy="2256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5875" cap="flat" cmpd="sng">
            <a:solidFill>
              <a:srgbClr val="8E4A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639228" y="3697105"/>
            <a:ext cx="923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bg1"/>
                </a:solidFill>
                <a:sym typeface="Arial"/>
              </a:rPr>
              <a:t>ДО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4788024" y="2672057"/>
            <a:ext cx="545208" cy="22691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4833358" y="3356082"/>
            <a:ext cx="420246" cy="16955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4833358" y="3938216"/>
            <a:ext cx="671097" cy="16955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177344" y="116632"/>
            <a:ext cx="457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Дихальний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об'єм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(ДО):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обсяг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повітря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вдихається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(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або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видихається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) при одному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вдиху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(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видиху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). У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нормі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при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спокійному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диханні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– 500-800 мл.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 descr="объемы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6296" y="424875"/>
            <a:ext cx="3512267" cy="395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3093101" y="93575"/>
            <a:ext cx="217001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3600" dirty="0" err="1">
                <a:solidFill>
                  <a:schemeClr val="bg1"/>
                </a:solidFill>
              </a:rPr>
              <a:t>Об'єми</a:t>
            </a:r>
            <a:r>
              <a:rPr lang="ru-RU" sz="3600" dirty="0">
                <a:solidFill>
                  <a:schemeClr val="bg1"/>
                </a:solidFill>
              </a:rPr>
              <a:t> та </a:t>
            </a:r>
            <a:r>
              <a:rPr lang="ru-RU" sz="3600" dirty="0" err="1">
                <a:solidFill>
                  <a:schemeClr val="bg1"/>
                </a:solidFill>
              </a:rPr>
              <a:t>ємності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легень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3289439" y="4065734"/>
            <a:ext cx="2068292" cy="1671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5875" cap="flat" cmpd="sng">
            <a:solidFill>
              <a:srgbClr val="8E4A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3372554" y="3377260"/>
            <a:ext cx="1611109" cy="8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РОвд</a:t>
            </a:r>
            <a:endParaRPr sz="4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176328" y="2780928"/>
            <a:ext cx="497235" cy="1671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5194577" y="3367762"/>
            <a:ext cx="383267" cy="124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5149178" y="4232929"/>
            <a:ext cx="612046" cy="124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5109851" y="3813290"/>
            <a:ext cx="612890" cy="835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78792" y="354831"/>
            <a:ext cx="3014309" cy="313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Резервний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об'єм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вдиху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(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РОвд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):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обсяг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повітря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який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можна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додатково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вдихнути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після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спокійного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вдиху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. У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нормі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– 2000-3000 мл.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965774" y="5244060"/>
            <a:ext cx="70457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Резервний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обсяг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видиху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(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РОвид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):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обсяг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повітря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який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можна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додатково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видихнути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після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спокійного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видиху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. У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нормі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–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близько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1000-1500 мл.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107504" y="404664"/>
            <a:ext cx="457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Життєва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ємність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легень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(</a:t>
            </a:r>
            <a:r>
              <a:rPr lang="ru-RU" sz="2400" b="1" dirty="0" smtClean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ЖЄЛ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): сума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дихального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об'єму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, резервного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об'єму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вдиху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та резервного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об'єму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видиху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. У </a:t>
            </a:r>
            <a:r>
              <a:rPr lang="ru-RU" sz="24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нормі</a:t>
            </a:r>
            <a:r>
              <a:rPr lang="ru-RU" sz="24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– 3000-4500 мл;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81" name="Google Shape;181;p24" descr="объемы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6536" y="1654522"/>
            <a:ext cx="4010346" cy="45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5099756" y="404664"/>
            <a:ext cx="338390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2800" dirty="0" err="1">
                <a:solidFill>
                  <a:schemeClr val="bg1"/>
                </a:solidFill>
              </a:rPr>
              <a:t>Об'єми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ємності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легень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2322401" y="4762200"/>
            <a:ext cx="13684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bg1"/>
                </a:solidFill>
                <a:sym typeface="Arial"/>
              </a:rPr>
              <a:t>ЖЄЛ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4781996" y="3068960"/>
            <a:ext cx="935037" cy="2889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4996308" y="4005907"/>
            <a:ext cx="720725" cy="21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5141564" y="5231457"/>
            <a:ext cx="1150937" cy="21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4996308" y="4726632"/>
            <a:ext cx="1008062" cy="21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3744342" y="4216101"/>
            <a:ext cx="792162" cy="1800225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520"/>
            </a:pPr>
            <a:r>
              <a:rPr lang="ru-RU" sz="2520" b="1" dirty="0" smtClean="0">
                <a:solidFill>
                  <a:schemeClr val="bg1"/>
                </a:solidFill>
              </a:rPr>
              <a:t>ХВИЛИННИЙ ОБСЯГ ДИХАННЯ (ХОД):</a:t>
            </a:r>
            <a:endParaRPr sz="2520" dirty="0">
              <a:solidFill>
                <a:schemeClr val="bg1"/>
              </a:solidFill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idx="1"/>
          </p:nvPr>
        </p:nvSpPr>
        <p:spPr>
          <a:xfrm>
            <a:off x="0" y="1384156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При </a:t>
            </a:r>
            <a:r>
              <a:rPr lang="ru-RU" sz="2000" dirty="0" err="1" smtClean="0">
                <a:solidFill>
                  <a:schemeClr val="bg1"/>
                </a:solidFill>
              </a:rPr>
              <a:t>спокійному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рівному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пацієнта</a:t>
            </a:r>
            <a:r>
              <a:rPr lang="ru-RU" sz="2000" dirty="0" smtClean="0">
                <a:solidFill>
                  <a:schemeClr val="bg1"/>
                </a:solidFill>
              </a:rPr>
              <a:t> проводиться </a:t>
            </a:r>
            <a:r>
              <a:rPr lang="ru-RU" sz="2000" dirty="0" err="1" smtClean="0">
                <a:solidFill>
                  <a:schemeClr val="bg1"/>
                </a:solidFill>
              </a:rPr>
              <a:t>вимірювання</a:t>
            </a:r>
            <a:r>
              <a:rPr lang="ru-RU" sz="2000" dirty="0" smtClean="0">
                <a:solidFill>
                  <a:schemeClr val="bg1"/>
                </a:solidFill>
              </a:rPr>
              <a:t> ДО, </a:t>
            </a:r>
            <a:r>
              <a:rPr lang="ru-RU" sz="2000" dirty="0" err="1" smtClean="0">
                <a:solidFill>
                  <a:schemeClr val="bg1"/>
                </a:solidFill>
              </a:rPr>
              <a:t>який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розраховується</a:t>
            </a:r>
            <a:r>
              <a:rPr lang="ru-RU" sz="2000" dirty="0" smtClean="0">
                <a:solidFill>
                  <a:schemeClr val="bg1"/>
                </a:solidFill>
              </a:rPr>
              <a:t> як </a:t>
            </a:r>
            <a:r>
              <a:rPr lang="ru-RU" sz="2000" dirty="0" err="1" smtClean="0">
                <a:solidFill>
                  <a:schemeClr val="bg1"/>
                </a:solidFill>
              </a:rPr>
              <a:t>середня</a:t>
            </a:r>
            <a:r>
              <a:rPr lang="ru-RU" sz="2000" dirty="0" smtClean="0">
                <a:solidFill>
                  <a:schemeClr val="bg1"/>
                </a:solidFill>
              </a:rPr>
              <a:t> величина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реєстрації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щонайменше</a:t>
            </a:r>
            <a:r>
              <a:rPr lang="ru-RU" sz="2000" dirty="0" smtClean="0">
                <a:solidFill>
                  <a:schemeClr val="bg1"/>
                </a:solidFill>
              </a:rPr>
              <a:t> шести </a:t>
            </a:r>
            <a:r>
              <a:rPr lang="ru-RU" sz="2000" dirty="0" err="1" smtClean="0">
                <a:solidFill>
                  <a:schemeClr val="bg1"/>
                </a:solidFill>
              </a:rPr>
              <a:t>дихальних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циклів</a:t>
            </a:r>
            <a:r>
              <a:rPr lang="ru-RU" sz="2000" dirty="0" smtClean="0">
                <a:solidFill>
                  <a:schemeClr val="bg1"/>
                </a:solidFill>
              </a:rPr>
              <a:t>. Ритм та </a:t>
            </a:r>
            <a:r>
              <a:rPr lang="ru-RU" sz="2000" dirty="0" err="1" smtClean="0">
                <a:solidFill>
                  <a:schemeClr val="bg1"/>
                </a:solidFill>
              </a:rPr>
              <a:t>глибина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повинні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відповідати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природним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даного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значенням</a:t>
            </a:r>
            <a:r>
              <a:rPr lang="ru-RU" sz="2000" dirty="0" smtClean="0">
                <a:solidFill>
                  <a:schemeClr val="bg1"/>
                </a:solidFill>
              </a:rPr>
              <a:t> (як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зазвичай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робить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спокійному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стані</a:t>
            </a:r>
            <a:r>
              <a:rPr lang="ru-RU" sz="2000" dirty="0" smtClean="0">
                <a:solidFill>
                  <a:schemeClr val="bg1"/>
                </a:solidFill>
              </a:rPr>
              <a:t>). У </a:t>
            </a:r>
            <a:r>
              <a:rPr lang="ru-RU" sz="2000" dirty="0" err="1" smtClean="0">
                <a:solidFill>
                  <a:schemeClr val="bg1"/>
                </a:solidFill>
              </a:rPr>
              <a:t>процесі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бути </a:t>
            </a:r>
            <a:r>
              <a:rPr lang="ru-RU" sz="2000" dirty="0" err="1" smtClean="0">
                <a:solidFill>
                  <a:schemeClr val="bg1"/>
                </a:solidFill>
              </a:rPr>
              <a:t>оцінена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звична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пацієнта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спокої</a:t>
            </a:r>
            <a:r>
              <a:rPr lang="ru-RU" sz="2000" dirty="0" smtClean="0">
                <a:solidFill>
                  <a:schemeClr val="bg1"/>
                </a:solidFill>
              </a:rPr>
              <a:t> частота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(ЧД), </a:t>
            </a:r>
            <a:r>
              <a:rPr lang="ru-RU" sz="2000" dirty="0" err="1" smtClean="0">
                <a:solidFill>
                  <a:schemeClr val="bg1"/>
                </a:solidFill>
              </a:rPr>
              <a:t>глибина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якісне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співвідношення</a:t>
            </a:r>
            <a:r>
              <a:rPr lang="ru-RU" sz="2000" dirty="0" smtClean="0">
                <a:solidFill>
                  <a:schemeClr val="bg1"/>
                </a:solidFill>
              </a:rPr>
              <a:t>, так званий </a:t>
            </a:r>
            <a:r>
              <a:rPr lang="ru-RU" sz="2000" dirty="0" err="1" smtClean="0">
                <a:solidFill>
                  <a:schemeClr val="bg1"/>
                </a:solidFill>
              </a:rPr>
              <a:t>патерн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. З </a:t>
            </a:r>
            <a:r>
              <a:rPr lang="ru-RU" sz="2000" dirty="0" err="1" smtClean="0">
                <a:solidFill>
                  <a:schemeClr val="bg1"/>
                </a:solidFill>
              </a:rPr>
              <a:t>урахуванням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частоти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дихального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об'єму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бути </a:t>
            </a:r>
            <a:r>
              <a:rPr lang="ru-RU" sz="2000" dirty="0" err="1" smtClean="0">
                <a:solidFill>
                  <a:schemeClr val="bg1"/>
                </a:solidFill>
              </a:rPr>
              <a:t>розрахований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хвилинний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обсяг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(ХОД), як </a:t>
            </a:r>
            <a:r>
              <a:rPr lang="ru-RU" sz="2000" dirty="0" err="1" smtClean="0">
                <a:solidFill>
                  <a:schemeClr val="bg1"/>
                </a:solidFill>
              </a:rPr>
              <a:t>добуток</a:t>
            </a:r>
            <a:r>
              <a:rPr lang="ru-RU" sz="2000" dirty="0" smtClean="0">
                <a:solidFill>
                  <a:schemeClr val="bg1"/>
                </a:solidFill>
              </a:rPr>
              <a:t> ЧД на ДО. ХОД, </a:t>
            </a:r>
            <a:r>
              <a:rPr lang="ru-RU" sz="2000" dirty="0" err="1" smtClean="0">
                <a:solidFill>
                  <a:schemeClr val="bg1"/>
                </a:solidFill>
              </a:rPr>
              <a:t>мабуть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залежить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метаболізму</a:t>
            </a:r>
            <a:r>
              <a:rPr lang="ru-RU" sz="2000" dirty="0" smtClean="0">
                <a:solidFill>
                  <a:schemeClr val="bg1"/>
                </a:solidFill>
              </a:rPr>
              <a:t>, і в тих </a:t>
            </a:r>
            <a:r>
              <a:rPr lang="ru-RU" sz="2000" dirty="0" err="1" smtClean="0">
                <a:solidFill>
                  <a:schemeClr val="bg1"/>
                </a:solidFill>
              </a:rPr>
              <a:t>випадках</a:t>
            </a:r>
            <a:r>
              <a:rPr lang="ru-RU" sz="2000" dirty="0" smtClean="0">
                <a:solidFill>
                  <a:schemeClr val="bg1"/>
                </a:solidFill>
              </a:rPr>
              <a:t>, коли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перевищує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належну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рівня</a:t>
            </a:r>
            <a:r>
              <a:rPr lang="ru-RU" sz="2000" dirty="0" smtClean="0">
                <a:solidFill>
                  <a:schemeClr val="bg1"/>
                </a:solidFill>
              </a:rPr>
              <a:t> величину, </a:t>
            </a:r>
            <a:r>
              <a:rPr lang="ru-RU" sz="2000" dirty="0" err="1" smtClean="0">
                <a:solidFill>
                  <a:schemeClr val="bg1"/>
                </a:solidFill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говорити</a:t>
            </a:r>
            <a:r>
              <a:rPr lang="ru-RU" sz="2000" dirty="0" smtClean="0">
                <a:solidFill>
                  <a:schemeClr val="bg1"/>
                </a:solidFill>
              </a:rPr>
              <a:t> про </a:t>
            </a:r>
            <a:r>
              <a:rPr lang="ru-RU" sz="2000" dirty="0" err="1" smtClean="0">
                <a:solidFill>
                  <a:schemeClr val="bg1"/>
                </a:solidFill>
              </a:rPr>
              <a:t>гіпервентиляцію</a:t>
            </a:r>
            <a:r>
              <a:rPr lang="ru-RU" sz="2000" dirty="0" smtClean="0">
                <a:solidFill>
                  <a:schemeClr val="bg1"/>
                </a:solidFill>
              </a:rPr>
              <a:t>. Через </a:t>
            </a:r>
            <a:r>
              <a:rPr lang="ru-RU" sz="2000" dirty="0" err="1" smtClean="0">
                <a:solidFill>
                  <a:schemeClr val="bg1"/>
                </a:solidFill>
              </a:rPr>
              <a:t>високу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варіабельність</a:t>
            </a:r>
            <a:r>
              <a:rPr lang="ru-RU" sz="2000" dirty="0" smtClean="0">
                <a:solidFill>
                  <a:schemeClr val="bg1"/>
                </a:solidFill>
              </a:rPr>
              <a:t> МОД </a:t>
            </a:r>
            <a:r>
              <a:rPr lang="ru-RU" sz="2000" dirty="0" err="1" smtClean="0">
                <a:solidFill>
                  <a:schemeClr val="bg1"/>
                </a:solidFill>
              </a:rPr>
              <a:t>важко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оцінити</a:t>
            </a:r>
            <a:r>
              <a:rPr lang="ru-RU" sz="2000" dirty="0" smtClean="0">
                <a:solidFill>
                  <a:schemeClr val="bg1"/>
                </a:solidFill>
              </a:rPr>
              <a:t>, а </a:t>
            </a:r>
            <a:r>
              <a:rPr lang="ru-RU" sz="2000" dirty="0" err="1" smtClean="0">
                <a:solidFill>
                  <a:schemeClr val="bg1"/>
                </a:solidFill>
              </a:rPr>
              <a:t>діагностична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значущість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кінця</a:t>
            </a:r>
            <a:r>
              <a:rPr lang="ru-RU" sz="2000" dirty="0" smtClean="0">
                <a:solidFill>
                  <a:schemeClr val="bg1"/>
                </a:solidFill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</a:rPr>
              <a:t>зрозуміла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Наступний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більш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навантажувальний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етап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життєвої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ємності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легень</a:t>
            </a:r>
            <a:r>
              <a:rPr lang="ru-RU" sz="2000" dirty="0" smtClean="0">
                <a:solidFill>
                  <a:schemeClr val="bg1"/>
                </a:solidFill>
              </a:rPr>
              <a:t> (ЖЄЛ).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520"/>
            </a:pPr>
            <a:r>
              <a:rPr lang="ru-RU" sz="2520" b="1" dirty="0" smtClean="0">
                <a:solidFill>
                  <a:schemeClr val="bg1"/>
                </a:solidFill>
              </a:rPr>
              <a:t>ТЕСТ ФЖЄЛ (ФОРСОВАНА ЖИТТЄВА ЄМНІСТЬ ЛЕГЕНЬ)</a:t>
            </a:r>
            <a:endParaRPr sz="2520" dirty="0">
              <a:solidFill>
                <a:schemeClr val="bg1"/>
              </a:solidFill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idx="1"/>
          </p:nvPr>
        </p:nvSpPr>
        <p:spPr>
          <a:xfrm>
            <a:off x="0" y="1357298"/>
            <a:ext cx="8686800" cy="371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Цей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найбільш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цінний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етап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функції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зовнішнього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</a:rPr>
              <a:t>вимірювання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потоків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обсягів</a:t>
            </a:r>
            <a:r>
              <a:rPr lang="ru-RU" sz="2000" dirty="0" smtClean="0">
                <a:solidFill>
                  <a:schemeClr val="bg1"/>
                </a:solidFill>
              </a:rPr>
              <a:t> при </a:t>
            </a:r>
            <a:r>
              <a:rPr lang="ru-RU" sz="2000" dirty="0" err="1" smtClean="0">
                <a:solidFill>
                  <a:schemeClr val="bg1"/>
                </a:solidFill>
              </a:rPr>
              <a:t>виконанні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форсованих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вентиляційних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маневрів</a:t>
            </a:r>
            <a:r>
              <a:rPr lang="ru-RU" sz="2000" dirty="0" smtClean="0">
                <a:solidFill>
                  <a:schemeClr val="bg1"/>
                </a:solidFill>
              </a:rPr>
              <a:t> - для </a:t>
            </a:r>
            <a:r>
              <a:rPr lang="ru-RU" sz="20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пацієнтів</a:t>
            </a:r>
            <a:r>
              <a:rPr lang="ru-RU" sz="2000" dirty="0" smtClean="0">
                <a:solidFill>
                  <a:schemeClr val="bg1"/>
                </a:solidFill>
              </a:rPr>
              <a:t>, особливо з </a:t>
            </a:r>
            <a:r>
              <a:rPr lang="ru-RU" sz="2000" dirty="0" err="1" smtClean="0">
                <a:solidFill>
                  <a:schemeClr val="bg1"/>
                </a:solidFill>
              </a:rPr>
              <a:t>вираженими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вентиляційними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порушеннями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досить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стомлюючим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неприємним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Слід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зазначити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підвищення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відтворюваності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необхідне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виконання</a:t>
            </a:r>
            <a:r>
              <a:rPr lang="ru-RU" sz="2000" dirty="0" smtClean="0">
                <a:solidFill>
                  <a:schemeClr val="bg1"/>
                </a:solidFill>
              </a:rPr>
              <a:t> 3, </a:t>
            </a:r>
            <a:r>
              <a:rPr lang="ru-RU" sz="2000" dirty="0" err="1" smtClean="0">
                <a:solidFill>
                  <a:schemeClr val="bg1"/>
                </a:solidFill>
              </a:rPr>
              <a:t>котрий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іноді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значно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спроб</a:t>
            </a:r>
            <a:r>
              <a:rPr lang="ru-RU" sz="2000" dirty="0" smtClean="0">
                <a:solidFill>
                  <a:schemeClr val="bg1"/>
                </a:solidFill>
              </a:rPr>
              <a:t>. У </a:t>
            </a:r>
            <a:r>
              <a:rPr lang="ru-RU" sz="2000" dirty="0" err="1" smtClean="0">
                <a:solidFill>
                  <a:schemeClr val="bg1"/>
                </a:solidFill>
              </a:rPr>
              <a:t>деяких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пацієнтів</a:t>
            </a:r>
            <a:r>
              <a:rPr lang="ru-RU" sz="2000" dirty="0" smtClean="0">
                <a:solidFill>
                  <a:schemeClr val="bg1"/>
                </a:solidFill>
              </a:rPr>
              <a:t>, особливо </a:t>
            </a:r>
            <a:r>
              <a:rPr lang="ru-RU" sz="2000" dirty="0" err="1" smtClean="0">
                <a:solidFill>
                  <a:schemeClr val="bg1"/>
                </a:solidFill>
              </a:rPr>
              <a:t>літнього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віку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залізодефіцитної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анемії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спостерігатися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нетримання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сечі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Виконання</a:t>
            </a:r>
            <a:r>
              <a:rPr lang="ru-RU" sz="2000" dirty="0" smtClean="0">
                <a:solidFill>
                  <a:schemeClr val="bg1"/>
                </a:solidFill>
              </a:rPr>
              <a:t> тесту </a:t>
            </a:r>
            <a:r>
              <a:rPr lang="ru-RU" sz="2000" dirty="0" err="1" smtClean="0">
                <a:solidFill>
                  <a:schemeClr val="bg1"/>
                </a:solidFill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спровокувати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напад</a:t>
            </a:r>
            <a:r>
              <a:rPr lang="ru-RU" sz="2000" dirty="0" smtClean="0">
                <a:solidFill>
                  <a:schemeClr val="bg1"/>
                </a:solidFill>
              </a:rPr>
              <a:t> кашлю, а в </a:t>
            </a:r>
            <a:r>
              <a:rPr lang="ru-RU" sz="2000" dirty="0" err="1" smtClean="0">
                <a:solidFill>
                  <a:schemeClr val="bg1"/>
                </a:solidFill>
              </a:rPr>
              <a:t>деяких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пацієнтів</a:t>
            </a:r>
            <a:r>
              <a:rPr lang="ru-RU" sz="2000" dirty="0" smtClean="0">
                <a:solidFill>
                  <a:schemeClr val="bg1"/>
                </a:solidFill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</a:rPr>
              <a:t>навіть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напад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утрудненого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sz="2000" dirty="0">
              <a:solidFill>
                <a:schemeClr val="bg1"/>
              </a:solidFill>
            </a:endParaRPr>
          </a:p>
        </p:txBody>
      </p:sp>
      <p:pic>
        <p:nvPicPr>
          <p:cNvPr id="201" name="Google Shape;201;p26" descr="C:\Users\Нурс\Desktop\криз\СПИРОГРАФИЯ\spiro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2066" y="4643446"/>
            <a:ext cx="4071934" cy="221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idx="1"/>
          </p:nvPr>
        </p:nvSpPr>
        <p:spPr>
          <a:xfrm>
            <a:off x="285720" y="0"/>
            <a:ext cx="885828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Запис</a:t>
            </a:r>
            <a:r>
              <a:rPr lang="ru-RU" sz="2000" dirty="0" smtClean="0">
                <a:solidFill>
                  <a:schemeClr val="bg1"/>
                </a:solidFill>
              </a:rPr>
              <a:t> проводиться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</a:rPr>
              <a:t> 5-10 </a:t>
            </a:r>
            <a:r>
              <a:rPr lang="ru-RU" sz="2000" dirty="0" err="1" smtClean="0">
                <a:solidFill>
                  <a:schemeClr val="bg1"/>
                </a:solidFill>
              </a:rPr>
              <a:t>хвилинного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відпочинку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здійснюється</a:t>
            </a:r>
            <a:r>
              <a:rPr lang="ru-RU" sz="2000" dirty="0" smtClean="0">
                <a:solidFill>
                  <a:schemeClr val="bg1"/>
                </a:solidFill>
              </a:rPr>
              <a:t> через загубник, на </a:t>
            </a:r>
            <a:r>
              <a:rPr lang="ru-RU" sz="2000" dirty="0" err="1" smtClean="0">
                <a:solidFill>
                  <a:schemeClr val="bg1"/>
                </a:solidFill>
              </a:rPr>
              <a:t>ніс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накладається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затискач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</a:t>
            </a:r>
            <a:r>
              <a:rPr lang="ru-RU" sz="2000" dirty="0" smtClean="0">
                <a:solidFill>
                  <a:schemeClr val="bg1"/>
                </a:solidFill>
              </a:rPr>
              <a:t> повинен </a:t>
            </a:r>
            <a:r>
              <a:rPr lang="ru-RU" sz="2000" dirty="0" err="1" smtClean="0">
                <a:solidFill>
                  <a:schemeClr val="bg1"/>
                </a:solidFill>
              </a:rPr>
              <a:t>сидіти</a:t>
            </a:r>
            <a:r>
              <a:rPr lang="ru-RU" sz="2000" dirty="0" smtClean="0">
                <a:solidFill>
                  <a:schemeClr val="bg1"/>
                </a:solidFill>
              </a:rPr>
              <a:t> прямо, </a:t>
            </a:r>
            <a:r>
              <a:rPr lang="ru-RU" sz="2000" dirty="0" err="1" smtClean="0">
                <a:solidFill>
                  <a:schemeClr val="bg1"/>
                </a:solidFill>
              </a:rPr>
              <a:t>зручно</a:t>
            </a:r>
            <a:r>
              <a:rPr lang="ru-RU" sz="2000" dirty="0" smtClean="0">
                <a:solidFill>
                  <a:schemeClr val="bg1"/>
                </a:solidFill>
              </a:rPr>
              <a:t>, не </a:t>
            </a:r>
            <a:r>
              <a:rPr lang="ru-RU" sz="2000" dirty="0" err="1" smtClean="0">
                <a:solidFill>
                  <a:schemeClr val="bg1"/>
                </a:solidFill>
              </a:rPr>
              <a:t>сутулячись</a:t>
            </a:r>
            <a:r>
              <a:rPr lang="ru-RU" sz="2000" dirty="0" smtClean="0">
                <a:solidFill>
                  <a:schemeClr val="bg1"/>
                </a:solidFill>
              </a:rPr>
              <a:t> і не </a:t>
            </a:r>
            <a:r>
              <a:rPr lang="ru-RU" sz="2000" dirty="0" err="1" smtClean="0">
                <a:solidFill>
                  <a:schemeClr val="bg1"/>
                </a:solidFill>
              </a:rPr>
              <a:t>закидаючи</a:t>
            </a:r>
            <a:r>
              <a:rPr lang="ru-RU" sz="2000" dirty="0" smtClean="0">
                <a:solidFill>
                  <a:schemeClr val="bg1"/>
                </a:solidFill>
              </a:rPr>
              <a:t> голову. </a:t>
            </a:r>
            <a:r>
              <a:rPr lang="ru-RU" sz="2000" dirty="0" err="1" smtClean="0">
                <a:solidFill>
                  <a:schemeClr val="bg1"/>
                </a:solidFill>
              </a:rPr>
              <a:t>Попередньо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докладно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пояснити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пацієнтові</a:t>
            </a:r>
            <a:r>
              <a:rPr lang="ru-RU" sz="2000" dirty="0" smtClean="0">
                <a:solidFill>
                  <a:schemeClr val="bg1"/>
                </a:solidFill>
              </a:rPr>
              <a:t>, як правильно </a:t>
            </a:r>
            <a:r>
              <a:rPr lang="ru-RU" sz="2000" dirty="0" err="1" smtClean="0">
                <a:solidFill>
                  <a:schemeClr val="bg1"/>
                </a:solidFill>
              </a:rPr>
              <a:t>виконується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дихальний</a:t>
            </a:r>
            <a:r>
              <a:rPr lang="ru-RU" sz="2000" dirty="0" smtClean="0">
                <a:solidFill>
                  <a:schemeClr val="bg1"/>
                </a:solidFill>
              </a:rPr>
              <a:t> маневр.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За командою </a:t>
            </a:r>
            <a:r>
              <a:rPr lang="ru-RU" sz="2000" dirty="0" err="1" smtClean="0">
                <a:solidFill>
                  <a:schemeClr val="bg1"/>
                </a:solidFill>
              </a:rPr>
              <a:t>лікаря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здійснює</a:t>
            </a:r>
            <a:r>
              <a:rPr lang="ru-RU" sz="2000" dirty="0" smtClean="0">
                <a:solidFill>
                  <a:schemeClr val="bg1"/>
                </a:solidFill>
              </a:rPr>
              <a:t> максимально </a:t>
            </a:r>
            <a:r>
              <a:rPr lang="ru-RU" sz="2000" dirty="0" err="1" smtClean="0">
                <a:solidFill>
                  <a:schemeClr val="bg1"/>
                </a:solidFill>
              </a:rPr>
              <a:t>повний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вдих</a:t>
            </a:r>
            <a:r>
              <a:rPr lang="ru-RU" sz="2000" dirty="0" smtClean="0">
                <a:solidFill>
                  <a:schemeClr val="bg1"/>
                </a:solidFill>
              </a:rPr>
              <a:t> і за ним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повинен </a:t>
            </a:r>
            <a:r>
              <a:rPr lang="ru-RU" sz="2000" dirty="0" err="1" smtClean="0">
                <a:solidFill>
                  <a:schemeClr val="bg1"/>
                </a:solidFill>
              </a:rPr>
              <a:t>виконати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різкий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тривалий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видих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настільки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форсовано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повно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наскільки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можливо</a:t>
            </a:r>
            <a:r>
              <a:rPr lang="ru-RU" sz="2000" dirty="0" smtClean="0">
                <a:solidFill>
                  <a:schemeClr val="bg1"/>
                </a:solidFill>
              </a:rPr>
              <a:t>. При </a:t>
            </a:r>
            <a:r>
              <a:rPr lang="ru-RU" sz="2000" dirty="0" err="1" smtClean="0">
                <a:solidFill>
                  <a:schemeClr val="bg1"/>
                </a:solidFill>
              </a:rPr>
              <a:t>цьому</a:t>
            </a:r>
            <a:r>
              <a:rPr lang="ru-RU" sz="2000" dirty="0" smtClean="0">
                <a:solidFill>
                  <a:schemeClr val="bg1"/>
                </a:solidFill>
              </a:rPr>
              <a:t> початок </a:t>
            </a:r>
            <a:r>
              <a:rPr lang="ru-RU" sz="2000" dirty="0" err="1" smtClean="0">
                <a:solidFill>
                  <a:schemeClr val="bg1"/>
                </a:solidFill>
              </a:rPr>
              <a:t>форсованого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видиху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має</a:t>
            </a:r>
            <a:r>
              <a:rPr lang="ru-RU" sz="2000" dirty="0" smtClean="0">
                <a:solidFill>
                  <a:schemeClr val="bg1"/>
                </a:solidFill>
              </a:rPr>
              <a:t> бути </a:t>
            </a:r>
            <a:r>
              <a:rPr lang="ru-RU" sz="2000" dirty="0" err="1" smtClean="0">
                <a:solidFill>
                  <a:schemeClr val="bg1"/>
                </a:solidFill>
              </a:rPr>
              <a:t>швидким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різким</a:t>
            </a:r>
            <a:r>
              <a:rPr lang="ru-RU" sz="2000" dirty="0" smtClean="0">
                <a:solidFill>
                  <a:schemeClr val="bg1"/>
                </a:solidFill>
              </a:rPr>
              <a:t>, без </a:t>
            </a:r>
            <a:r>
              <a:rPr lang="ru-RU" sz="2000" dirty="0" err="1" smtClean="0">
                <a:solidFill>
                  <a:schemeClr val="bg1"/>
                </a:solidFill>
              </a:rPr>
              <a:t>вагань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Важливою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умовою</a:t>
            </a:r>
            <a:r>
              <a:rPr lang="ru-RU" sz="2000" dirty="0" smtClean="0">
                <a:solidFill>
                  <a:schemeClr val="bg1"/>
                </a:solidFill>
              </a:rPr>
              <a:t> є </a:t>
            </a:r>
            <a:r>
              <a:rPr lang="ru-RU" sz="2000" dirty="0" err="1" smtClean="0">
                <a:solidFill>
                  <a:schemeClr val="bg1"/>
                </a:solidFill>
              </a:rPr>
              <a:t>достатня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тривалість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видиху</a:t>
            </a:r>
            <a:r>
              <a:rPr lang="ru-RU" sz="2000" dirty="0" smtClean="0">
                <a:solidFill>
                  <a:schemeClr val="bg1"/>
                </a:solidFill>
              </a:rPr>
              <a:t> (не </a:t>
            </a:r>
            <a:r>
              <a:rPr lang="ru-RU" sz="2000" dirty="0" err="1" smtClean="0">
                <a:solidFill>
                  <a:schemeClr val="bg1"/>
                </a:solidFill>
              </a:rPr>
              <a:t>менше</a:t>
            </a:r>
            <a:r>
              <a:rPr lang="ru-RU" sz="2000" dirty="0" smtClean="0">
                <a:solidFill>
                  <a:schemeClr val="bg1"/>
                </a:solidFill>
              </a:rPr>
              <a:t> 6 секунд) та </a:t>
            </a:r>
            <a:r>
              <a:rPr lang="ru-RU" sz="2000" dirty="0" err="1" smtClean="0">
                <a:solidFill>
                  <a:schemeClr val="bg1"/>
                </a:solidFill>
              </a:rPr>
              <a:t>підтримання</a:t>
            </a:r>
            <a:r>
              <a:rPr lang="ru-RU" sz="2000" dirty="0" smtClean="0">
                <a:solidFill>
                  <a:schemeClr val="bg1"/>
                </a:solidFill>
              </a:rPr>
              <a:t> максимального </a:t>
            </a:r>
            <a:r>
              <a:rPr lang="ru-RU" sz="2000" dirty="0" err="1" smtClean="0">
                <a:solidFill>
                  <a:schemeClr val="bg1"/>
                </a:solidFill>
              </a:rPr>
              <a:t>експіраторного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зусилля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протягом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усього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видиху</a:t>
            </a:r>
            <a:r>
              <a:rPr lang="ru-RU" sz="2000" dirty="0" smtClean="0">
                <a:solidFill>
                  <a:schemeClr val="bg1"/>
                </a:solidFill>
              </a:rPr>
              <a:t>, до моменту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завершення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Тест </a:t>
            </a:r>
            <a:r>
              <a:rPr lang="ru-RU" sz="2000" dirty="0" err="1" smtClean="0">
                <a:solidFill>
                  <a:schemeClr val="bg1"/>
                </a:solidFill>
              </a:rPr>
              <a:t>повторюється</a:t>
            </a:r>
            <a:r>
              <a:rPr lang="ru-RU" sz="2000" dirty="0" smtClean="0">
                <a:solidFill>
                  <a:schemeClr val="bg1"/>
                </a:solidFill>
              </a:rPr>
              <a:t> 3 - 4 рази, </a:t>
            </a:r>
            <a:r>
              <a:rPr lang="ru-RU" sz="2000" dirty="0" err="1" smtClean="0">
                <a:solidFill>
                  <a:schemeClr val="bg1"/>
                </a:solidFill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візуальним</a:t>
            </a:r>
            <a:r>
              <a:rPr lang="ru-RU" sz="2000" dirty="0" smtClean="0">
                <a:solidFill>
                  <a:schemeClr val="bg1"/>
                </a:solidFill>
              </a:rPr>
              <a:t> контролем кривою,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реєструється</a:t>
            </a:r>
            <a:r>
              <a:rPr lang="ru-RU" sz="2000" dirty="0" smtClean="0">
                <a:solidFill>
                  <a:schemeClr val="bg1"/>
                </a:solidFill>
              </a:rPr>
              <a:t>. При правильному </a:t>
            </a:r>
            <a:r>
              <a:rPr lang="ru-RU" sz="2000" dirty="0" err="1" smtClean="0">
                <a:solidFill>
                  <a:schemeClr val="bg1"/>
                </a:solidFill>
              </a:rPr>
              <a:t>виконанні</a:t>
            </a:r>
            <a:r>
              <a:rPr lang="ru-RU" sz="2000" dirty="0" smtClean="0">
                <a:solidFill>
                  <a:schemeClr val="bg1"/>
                </a:solidFill>
              </a:rPr>
              <a:t> тесту </a:t>
            </a:r>
            <a:r>
              <a:rPr lang="ru-RU" sz="2000" dirty="0" err="1" smtClean="0">
                <a:solidFill>
                  <a:schemeClr val="bg1"/>
                </a:solidFill>
              </a:rPr>
              <a:t>криві</a:t>
            </a:r>
            <a:r>
              <a:rPr lang="ru-RU" sz="2000" dirty="0" smtClean="0">
                <a:solidFill>
                  <a:schemeClr val="bg1"/>
                </a:solidFill>
              </a:rPr>
              <a:t> "</a:t>
            </a:r>
            <a:r>
              <a:rPr lang="ru-RU" sz="2000" dirty="0" err="1" smtClean="0">
                <a:solidFill>
                  <a:schemeClr val="bg1"/>
                </a:solidFill>
              </a:rPr>
              <a:t>потік-обсяг</a:t>
            </a:r>
            <a:r>
              <a:rPr lang="ru-RU" sz="2000" dirty="0" smtClean="0">
                <a:solidFill>
                  <a:schemeClr val="bg1"/>
                </a:solidFill>
              </a:rPr>
              <a:t>" </a:t>
            </a:r>
            <a:r>
              <a:rPr lang="ru-RU" sz="2000" dirty="0" err="1" smtClean="0">
                <a:solidFill>
                  <a:schemeClr val="bg1"/>
                </a:solidFill>
              </a:rPr>
              <a:t>повинні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мати</a:t>
            </a:r>
            <a:r>
              <a:rPr lang="ru-RU" sz="2000" dirty="0" smtClean="0">
                <a:solidFill>
                  <a:schemeClr val="bg1"/>
                </a:solidFill>
              </a:rPr>
              <a:t> схожий кут </a:t>
            </a:r>
            <a:r>
              <a:rPr lang="ru-RU" sz="2000" dirty="0" err="1" smtClean="0">
                <a:solidFill>
                  <a:schemeClr val="bg1"/>
                </a:solidFill>
              </a:rPr>
              <a:t>нахилу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При </a:t>
            </a:r>
            <a:r>
              <a:rPr lang="ru-RU" sz="2000" dirty="0" err="1" smtClean="0">
                <a:solidFill>
                  <a:schemeClr val="bg1"/>
                </a:solidFill>
              </a:rPr>
              <a:t>необхідності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повторити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000" dirty="0" smtClean="0">
                <a:solidFill>
                  <a:schemeClr val="bg1"/>
                </a:solidFill>
              </a:rPr>
              <a:t>, перед початком </a:t>
            </a:r>
            <a:r>
              <a:rPr lang="ru-RU" sz="2000" dirty="0" err="1" smtClean="0">
                <a:solidFill>
                  <a:schemeClr val="bg1"/>
                </a:solidFill>
              </a:rPr>
              <a:t>пацієнт</a:t>
            </a:r>
            <a:r>
              <a:rPr lang="ru-RU" sz="2000" dirty="0" smtClean="0">
                <a:solidFill>
                  <a:schemeClr val="bg1"/>
                </a:solidFill>
              </a:rPr>
              <a:t> повинен </a:t>
            </a:r>
            <a:r>
              <a:rPr lang="ru-RU" sz="2000" dirty="0" err="1" smtClean="0">
                <a:solidFill>
                  <a:schemeClr val="bg1"/>
                </a:solidFill>
              </a:rPr>
              <a:t>відпочити</a:t>
            </a:r>
            <a:r>
              <a:rPr lang="ru-RU" sz="2000" dirty="0" smtClean="0">
                <a:solidFill>
                  <a:schemeClr val="bg1"/>
                </a:solidFill>
              </a:rPr>
              <a:t>, т.к. </a:t>
            </a:r>
            <a:r>
              <a:rPr lang="ru-RU" sz="2000" dirty="0" err="1" smtClean="0">
                <a:solidFill>
                  <a:schemeClr val="bg1"/>
                </a:solidFill>
              </a:rPr>
              <a:t>форсований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видих</a:t>
            </a:r>
            <a:r>
              <a:rPr lang="ru-RU" sz="2000" dirty="0" smtClean="0">
                <a:solidFill>
                  <a:schemeClr val="bg1"/>
                </a:solidFill>
              </a:rPr>
              <a:t> є </a:t>
            </a:r>
            <a:r>
              <a:rPr lang="ru-RU" sz="2000" dirty="0" err="1" smtClean="0">
                <a:solidFill>
                  <a:schemeClr val="bg1"/>
                </a:solidFill>
              </a:rPr>
              <a:t>свого</a:t>
            </a:r>
            <a:r>
              <a:rPr lang="ru-RU" sz="2000" dirty="0" smtClean="0">
                <a:solidFill>
                  <a:schemeClr val="bg1"/>
                </a:solidFill>
              </a:rPr>
              <a:t> роду </a:t>
            </a:r>
            <a:r>
              <a:rPr lang="ru-RU" sz="2000" dirty="0" err="1" smtClean="0">
                <a:solidFill>
                  <a:schemeClr val="bg1"/>
                </a:solidFill>
              </a:rPr>
              <a:t>функціональним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навантаженням</a:t>
            </a:r>
            <a:endParaRPr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/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2730"/>
            </a:pPr>
            <a:r>
              <a:rPr lang="ru-RU" sz="2730" dirty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ОСНОВНІ ПОКАЗНИКИ </a:t>
            </a:r>
            <a:r>
              <a:rPr lang="ru-RU" sz="2730" dirty="0" smtClean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КРИВОЇ </a:t>
            </a:r>
          </a:p>
          <a:p>
            <a:pPr lvl="0">
              <a:buClr>
                <a:schemeClr val="dk1"/>
              </a:buClr>
              <a:buSzPts val="2730"/>
            </a:pPr>
            <a:r>
              <a:rPr lang="ru-RU" sz="2730" dirty="0" smtClean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ПОТІК-ОБСЯГ </a:t>
            </a:r>
            <a:r>
              <a:rPr lang="ru-RU" sz="2730" dirty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ФОРСОВАНОГО ВИДОХУ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4" name="Google Shape;214;p28" descr="спиро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598" y="2276872"/>
            <a:ext cx="6787167" cy="405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520"/>
            </a:pPr>
            <a:r>
              <a:rPr lang="ru-RU" sz="2520" b="1" dirty="0" smtClean="0">
                <a:solidFill>
                  <a:schemeClr val="bg1"/>
                </a:solidFill>
              </a:rPr>
              <a:t>МАКСИМАЛЬНА ДОВІЛЬНА ВЕНТИЛЯЦІЯ ЛЕГЕНЬ:</a:t>
            </a:r>
            <a:endParaRPr sz="2520" dirty="0">
              <a:solidFill>
                <a:schemeClr val="bg1"/>
              </a:solidFill>
            </a:endParaRPr>
          </a:p>
        </p:txBody>
      </p:sp>
      <p:sp>
        <p:nvSpPr>
          <p:cNvPr id="220" name="Google Shape;220;p29"/>
          <p:cNvSpPr txBox="1">
            <a:spLocks noGrp="1"/>
          </p:cNvSpPr>
          <p:nvPr>
            <p:ph idx="1"/>
          </p:nvPr>
        </p:nvSpPr>
        <p:spPr>
          <a:xfrm>
            <a:off x="0" y="1357298"/>
            <a:ext cx="8658196" cy="550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Пацієнту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пропонують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дихати</a:t>
            </a:r>
            <a:r>
              <a:rPr lang="ru-RU" sz="2400" dirty="0" smtClean="0">
                <a:solidFill>
                  <a:schemeClr val="bg1"/>
                </a:solidFill>
              </a:rPr>
              <a:t> максимально часто і в той же час </a:t>
            </a:r>
            <a:r>
              <a:rPr lang="ru-RU" sz="2400" dirty="0" err="1" smtClean="0">
                <a:solidFill>
                  <a:schemeClr val="bg1"/>
                </a:solidFill>
              </a:rPr>
              <a:t>якомога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глибше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протягом</a:t>
            </a:r>
            <a:r>
              <a:rPr lang="ru-RU" sz="2400" dirty="0" smtClean="0">
                <a:solidFill>
                  <a:schemeClr val="bg1"/>
                </a:solidFill>
              </a:rPr>
              <a:t> 12 секунд. </a:t>
            </a:r>
            <a:r>
              <a:rPr lang="ru-RU" sz="2400" dirty="0" err="1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цей</a:t>
            </a:r>
            <a:r>
              <a:rPr lang="ru-RU" sz="2400" dirty="0" smtClean="0">
                <a:solidFill>
                  <a:schemeClr val="bg1"/>
                </a:solidFill>
              </a:rPr>
              <a:t> тест проводиться у </a:t>
            </a:r>
            <a:r>
              <a:rPr lang="ru-RU" sz="2400" dirty="0" err="1" smtClean="0">
                <a:solidFill>
                  <a:schemeClr val="bg1"/>
                </a:solidFill>
              </a:rPr>
              <a:t>дитини</a:t>
            </a:r>
            <a:r>
              <a:rPr lang="ru-RU" sz="2400" dirty="0" smtClean="0">
                <a:solidFill>
                  <a:schemeClr val="bg1"/>
                </a:solidFill>
              </a:rPr>
              <a:t>, то </a:t>
            </a:r>
            <a:r>
              <a:rPr lang="ru-RU" sz="2400" dirty="0" err="1" smtClean="0">
                <a:solidFill>
                  <a:schemeClr val="bg1"/>
                </a:solidFill>
              </a:rPr>
              <a:t>йому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можна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пояснити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потрібно</a:t>
            </a:r>
            <a:r>
              <a:rPr lang="ru-RU" sz="2400" dirty="0" smtClean="0">
                <a:solidFill>
                  <a:schemeClr val="bg1"/>
                </a:solidFill>
              </a:rPr>
              <a:t> "</a:t>
            </a:r>
            <a:r>
              <a:rPr lang="ru-RU" sz="2400" dirty="0" err="1" smtClean="0">
                <a:solidFill>
                  <a:schemeClr val="bg1"/>
                </a:solidFill>
              </a:rPr>
              <a:t>надихати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прилад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якнайбільше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повітря</a:t>
            </a:r>
            <a:r>
              <a:rPr lang="ru-RU" sz="2400" dirty="0" smtClean="0">
                <a:solidFill>
                  <a:schemeClr val="bg1"/>
                </a:solidFill>
              </a:rPr>
              <a:t>, для </a:t>
            </a:r>
            <a:r>
              <a:rPr lang="ru-RU" sz="2400" dirty="0" err="1" smtClean="0">
                <a:solidFill>
                  <a:schemeClr val="bg1"/>
                </a:solidFill>
              </a:rPr>
              <a:t>чого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дихати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якомога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глибше</a:t>
            </a:r>
            <a:r>
              <a:rPr lang="ru-RU" sz="2400" dirty="0" smtClean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частіше</a:t>
            </a:r>
            <a:r>
              <a:rPr lang="ru-RU" sz="2400" dirty="0" smtClean="0">
                <a:solidFill>
                  <a:schemeClr val="bg1"/>
                </a:solidFill>
              </a:rPr>
              <a:t>".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 ряду </a:t>
            </a:r>
            <a:r>
              <a:rPr lang="ru-RU" sz="2400" dirty="0" err="1" smtClean="0">
                <a:solidFill>
                  <a:schemeClr val="bg1"/>
                </a:solidFill>
              </a:rPr>
              <a:t>хворих</a:t>
            </a:r>
            <a:r>
              <a:rPr lang="ru-RU" sz="2400" dirty="0" smtClean="0">
                <a:solidFill>
                  <a:schemeClr val="bg1"/>
                </a:solidFill>
              </a:rPr>
              <a:t>, особливо за </a:t>
            </a:r>
            <a:r>
              <a:rPr lang="ru-RU" sz="2400" dirty="0" err="1" smtClean="0">
                <a:solidFill>
                  <a:schemeClr val="bg1"/>
                </a:solidFill>
              </a:rPr>
              <a:t>наявності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вегетативної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дистонії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виконання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цього</a:t>
            </a:r>
            <a:r>
              <a:rPr lang="ru-RU" sz="2400" dirty="0" smtClean="0">
                <a:solidFill>
                  <a:schemeClr val="bg1"/>
                </a:solidFill>
              </a:rPr>
              <a:t> маневру </a:t>
            </a:r>
            <a:r>
              <a:rPr lang="ru-RU" sz="2400" dirty="0" err="1" smtClean="0">
                <a:solidFill>
                  <a:schemeClr val="bg1"/>
                </a:solidFill>
              </a:rPr>
              <a:t>супроводжується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запамороченням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потемнінням</a:t>
            </a:r>
            <a:r>
              <a:rPr lang="ru-RU" sz="2400" dirty="0" smtClean="0">
                <a:solidFill>
                  <a:schemeClr val="bg1"/>
                </a:solidFill>
              </a:rPr>
              <a:t> в очах, а </a:t>
            </a:r>
            <a:r>
              <a:rPr lang="ru-RU" sz="2400" dirty="0" err="1" smtClean="0">
                <a:solidFill>
                  <a:schemeClr val="bg1"/>
                </a:solidFill>
              </a:rPr>
              <a:t>іноді</a:t>
            </a:r>
            <a:r>
              <a:rPr lang="ru-RU" sz="2400" dirty="0" smtClean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непритомністю</a:t>
            </a:r>
            <a:r>
              <a:rPr lang="ru-RU" sz="2400" dirty="0" smtClean="0">
                <a:solidFill>
                  <a:schemeClr val="bg1"/>
                </a:solidFill>
              </a:rPr>
              <a:t>, а у </a:t>
            </a:r>
            <a:r>
              <a:rPr lang="ru-RU" sz="2400" dirty="0" err="1" smtClean="0">
                <a:solidFill>
                  <a:schemeClr val="bg1"/>
                </a:solidFill>
              </a:rPr>
              <a:t>хворих</a:t>
            </a:r>
            <a:r>
              <a:rPr lang="ru-RU" sz="2400" dirty="0" smtClean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вираженим</a:t>
            </a:r>
            <a:r>
              <a:rPr lang="ru-RU" sz="2400" dirty="0" smtClean="0">
                <a:solidFill>
                  <a:schemeClr val="bg1"/>
                </a:solidFill>
              </a:rPr>
              <a:t> синдромом </a:t>
            </a:r>
            <a:r>
              <a:rPr lang="ru-RU" sz="2400" dirty="0" err="1" smtClean="0">
                <a:solidFill>
                  <a:schemeClr val="bg1"/>
                </a:solidFill>
              </a:rPr>
              <a:t>бронхіальної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обструкції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можливе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посилення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експіраторного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диспное</a:t>
            </a:r>
            <a:r>
              <a:rPr lang="ru-RU" sz="2400" dirty="0" smtClean="0">
                <a:solidFill>
                  <a:schemeClr val="bg1"/>
                </a:solidFill>
              </a:rPr>
              <a:t>, тому тест повинен </a:t>
            </a:r>
            <a:r>
              <a:rPr lang="ru-RU" sz="2400" dirty="0" err="1" smtClean="0">
                <a:solidFill>
                  <a:schemeClr val="bg1"/>
                </a:solidFill>
              </a:rPr>
              <a:t>розглядатися</a:t>
            </a:r>
            <a:r>
              <a:rPr lang="ru-RU" sz="2400" dirty="0" smtClean="0">
                <a:solidFill>
                  <a:schemeClr val="bg1"/>
                </a:solidFill>
              </a:rPr>
              <a:t> як </a:t>
            </a:r>
            <a:r>
              <a:rPr lang="ru-RU" sz="2400" dirty="0" err="1" smtClean="0">
                <a:solidFill>
                  <a:schemeClr val="bg1"/>
                </a:solidFill>
              </a:rPr>
              <a:t>потенційно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небезпечний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пацієнта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/>
        </p:nvSpPr>
        <p:spPr>
          <a:xfrm>
            <a:off x="514351" y="685801"/>
            <a:ext cx="779766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ДЛЯ ОЦІНКИ ВЕНТИЛЯЦІЙНОЇ ФУНКЦІЇ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ЛЕГЕНЬ,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ТИПУ І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ВИРАЖЕНОСТ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Book Antiqua"/>
                <a:cs typeface="Book Antiqua"/>
                <a:sym typeface="Book Antiqua"/>
              </a:rPr>
              <a:t>ЇЇ ПОРУШЕННЯ ВИКОРИСТОВУЮТЬ: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468313" y="1700213"/>
            <a:ext cx="82296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buClr>
                <a:srgbClr val="FF0000"/>
              </a:buClr>
              <a:buSzPts val="2800"/>
              <a:buFont typeface="Wingdings" pitchFamily="2" charset="2"/>
              <a:buChar char="ü"/>
            </a:pPr>
            <a:r>
              <a:rPr lang="ru-RU" sz="2800" b="1" dirty="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ЖЕЛ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-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Життєва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ємність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легень</a:t>
            </a:r>
            <a:endParaRPr lang="ru-RU" sz="2800" b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457200">
              <a:buClr>
                <a:srgbClr val="FF0000"/>
              </a:buClr>
              <a:buSzPts val="28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ФЖЕЛ</a:t>
            </a:r>
            <a:r>
              <a:rPr lang="ru-RU" sz="2800" b="1" dirty="0" smtClean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Форсована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життєва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ємність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легень</a:t>
            </a:r>
            <a:endParaRPr lang="ru-RU" sz="2800" b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457200">
              <a:buClr>
                <a:srgbClr val="FF0000"/>
              </a:buClr>
              <a:buSzPts val="28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ОФВ1</a:t>
            </a:r>
            <a:r>
              <a:rPr lang="ru-RU" sz="2800" b="1" dirty="0" smtClean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Обсяг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форсованого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видиху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за </a:t>
            </a:r>
            <a:r>
              <a:rPr lang="ru-RU" sz="2800" b="1" dirty="0" smtClean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секунду</a:t>
            </a:r>
            <a:endParaRPr lang="ru-RU" sz="2800" b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457200">
              <a:buClr>
                <a:srgbClr val="FF0000"/>
              </a:buClr>
              <a:buSzPts val="28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ОФВ1/ЖЕЛ</a:t>
            </a:r>
            <a:r>
              <a:rPr lang="ru-RU" sz="2800" b="1" dirty="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-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Індекс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Тіффно</a:t>
            </a:r>
            <a:endParaRPr lang="ru-RU" sz="2800" b="1" dirty="0" smtClean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457200">
              <a:buClr>
                <a:srgbClr val="FF0000"/>
              </a:buClr>
              <a:buSzPts val="2800"/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ОФВ1/ФЖЕЛ</a:t>
            </a:r>
            <a:r>
              <a:rPr lang="ru-RU" sz="2800" b="1" dirty="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-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Індекс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Тіффно</a:t>
            </a:r>
            <a:r>
              <a:rPr lang="ru-RU" sz="2800" b="1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при </a:t>
            </a:r>
            <a:r>
              <a:rPr lang="ru-RU" sz="2800" b="1" dirty="0" smtClean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ФЖЕЛ &gt; ЖЕЛ</a:t>
            </a:r>
            <a:endParaRPr sz="2800" b="1" dirty="0">
              <a:solidFill>
                <a:schemeClr val="bg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520"/>
            </a:pPr>
            <a:r>
              <a:rPr lang="ru-RU" sz="2520" b="1" dirty="0" smtClean="0">
                <a:solidFill>
                  <a:schemeClr val="bg1"/>
                </a:solidFill>
              </a:rPr>
              <a:t>ПОСТ БД ОБСТЕЖЕННЯ (БРОНХОДИЛАТАЦІЙНІ ПРОБИ):</a:t>
            </a:r>
            <a:endParaRPr sz="2520" dirty="0">
              <a:solidFill>
                <a:schemeClr val="bg1"/>
              </a:solidFill>
            </a:endParaRPr>
          </a:p>
        </p:txBody>
      </p:sp>
      <p:sp>
        <p:nvSpPr>
          <p:cNvPr id="234" name="Google Shape;234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Тест </a:t>
            </a:r>
            <a:r>
              <a:rPr lang="ru-RU" sz="2800" dirty="0" err="1" smtClean="0">
                <a:solidFill>
                  <a:schemeClr val="bg1"/>
                </a:solidFill>
              </a:rPr>
              <a:t>роблять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застосуванням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сальбутамолу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іпратропіуму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броміду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їх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комбінації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функції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зовнішнього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дихання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проводять</a:t>
            </a:r>
            <a:r>
              <a:rPr lang="ru-RU" sz="2800" dirty="0" smtClean="0">
                <a:solidFill>
                  <a:schemeClr val="bg1"/>
                </a:solidFill>
              </a:rPr>
              <a:t> до та </a:t>
            </a:r>
            <a:r>
              <a:rPr lang="ru-RU" sz="2800" dirty="0" err="1" smtClean="0">
                <a:solidFill>
                  <a:schemeClr val="bg1"/>
                </a:solidFill>
              </a:rPr>
              <a:t>після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інгаляції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бронходилататора</a:t>
            </a:r>
            <a:r>
              <a:rPr lang="ru-RU" sz="2800" dirty="0" smtClean="0">
                <a:solidFill>
                  <a:schemeClr val="bg1"/>
                </a:solidFill>
              </a:rPr>
              <a:t> (для </a:t>
            </a:r>
            <a:r>
              <a:rPr lang="ru-RU" sz="2800" dirty="0" err="1" smtClean="0">
                <a:solidFill>
                  <a:schemeClr val="bg1"/>
                </a:solidFill>
              </a:rPr>
              <a:t>сальбутамолу</a:t>
            </a:r>
            <a:r>
              <a:rPr lang="ru-RU" sz="2800" dirty="0" smtClean="0">
                <a:solidFill>
                  <a:schemeClr val="bg1"/>
                </a:solidFill>
              </a:rPr>
              <a:t> через 15 </a:t>
            </a:r>
            <a:r>
              <a:rPr lang="ru-RU" sz="2800" dirty="0" err="1" smtClean="0">
                <a:solidFill>
                  <a:schemeClr val="bg1"/>
                </a:solidFill>
              </a:rPr>
              <a:t>хвилин</a:t>
            </a:r>
            <a:r>
              <a:rPr lang="ru-RU" sz="2800" dirty="0" smtClean="0">
                <a:solidFill>
                  <a:schemeClr val="bg1"/>
                </a:solidFill>
              </a:rPr>
              <a:t>, для </a:t>
            </a:r>
            <a:r>
              <a:rPr lang="ru-RU" sz="2800" dirty="0" err="1" smtClean="0">
                <a:solidFill>
                  <a:schemeClr val="bg1"/>
                </a:solidFill>
              </a:rPr>
              <a:t>іпратропіуму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броміду</a:t>
            </a:r>
            <a:r>
              <a:rPr lang="ru-RU" sz="2800" dirty="0" smtClean="0">
                <a:solidFill>
                  <a:schemeClr val="bg1"/>
                </a:solidFill>
              </a:rPr>
              <a:t> через 30 </a:t>
            </a:r>
            <a:r>
              <a:rPr lang="ru-RU" sz="2800" dirty="0" err="1" smtClean="0">
                <a:solidFill>
                  <a:schemeClr val="bg1"/>
                </a:solidFill>
              </a:rPr>
              <a:t>хвилин</a:t>
            </a:r>
            <a:r>
              <a:rPr lang="ru-RU" sz="2800" dirty="0" smtClean="0">
                <a:solidFill>
                  <a:schemeClr val="bg1"/>
                </a:solidFill>
              </a:rPr>
              <a:t>, для </a:t>
            </a:r>
            <a:r>
              <a:rPr lang="ru-RU" sz="2800" dirty="0" err="1" smtClean="0">
                <a:solidFill>
                  <a:schemeClr val="bg1"/>
                </a:solidFill>
              </a:rPr>
              <a:t>комбінації</a:t>
            </a:r>
            <a:r>
              <a:rPr lang="ru-RU" sz="2800" dirty="0" smtClean="0">
                <a:solidFill>
                  <a:schemeClr val="bg1"/>
                </a:solidFill>
              </a:rPr>
              <a:t> – через 30 </a:t>
            </a:r>
            <a:r>
              <a:rPr lang="ru-RU" sz="2800" dirty="0" err="1" smtClean="0">
                <a:solidFill>
                  <a:schemeClr val="bg1"/>
                </a:solidFill>
              </a:rPr>
              <a:t>хвилин</a:t>
            </a:r>
            <a:r>
              <a:rPr lang="ru-RU" sz="2800" dirty="0" smtClean="0">
                <a:solidFill>
                  <a:schemeClr val="bg1"/>
                </a:solidFill>
              </a:rPr>
              <a:t>). </a:t>
            </a:r>
            <a:r>
              <a:rPr lang="ru-RU" sz="2800" dirty="0" err="1" smtClean="0">
                <a:solidFill>
                  <a:schemeClr val="bg1"/>
                </a:solidFill>
              </a:rPr>
              <a:t>Препарати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вводять</a:t>
            </a:r>
            <a:r>
              <a:rPr lang="ru-RU" sz="2800" dirty="0" smtClean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дозованого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аерозолю</a:t>
            </a:r>
            <a:r>
              <a:rPr lang="ru-RU" sz="2800" dirty="0" smtClean="0">
                <a:solidFill>
                  <a:schemeClr val="bg1"/>
                </a:solidFill>
              </a:rPr>
              <a:t> через </a:t>
            </a:r>
            <a:r>
              <a:rPr lang="ru-RU" sz="2800" dirty="0" err="1" smtClean="0">
                <a:solidFill>
                  <a:schemeClr val="bg1"/>
                </a:solidFill>
              </a:rPr>
              <a:t>небулайзер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дозований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аерозоль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спейсером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 Antiqua"/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ПЛАН:</a:t>
            </a:r>
            <a:endParaRPr sz="3200" b="1" i="1" dirty="0">
              <a:solidFill>
                <a:schemeClr val="bg1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dirty="0">
                <a:solidFill>
                  <a:schemeClr val="bg1"/>
                </a:solidFill>
              </a:rPr>
              <a:t>1.Поняття </a:t>
            </a:r>
            <a:r>
              <a:rPr lang="ru-RU" dirty="0" err="1">
                <a:solidFill>
                  <a:schemeClr val="bg1"/>
                </a:solidFill>
              </a:rPr>
              <a:t>зовнішнього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дихання</a:t>
            </a:r>
            <a:endParaRPr lang="ru-RU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dirty="0">
                <a:solidFill>
                  <a:schemeClr val="bg1"/>
                </a:solidFill>
              </a:rPr>
              <a:t>2.Області </a:t>
            </a:r>
            <a:r>
              <a:rPr lang="ru-RU" dirty="0" err="1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 ФЗД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dirty="0">
                <a:solidFill>
                  <a:schemeClr val="bg1"/>
                </a:solidFill>
              </a:rPr>
              <a:t>3.Спірографія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dirty="0">
                <a:solidFill>
                  <a:schemeClr val="bg1"/>
                </a:solidFill>
              </a:rPr>
              <a:t>4.Пікфлоуметрія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dirty="0" smtClean="0">
                <a:solidFill>
                  <a:schemeClr val="bg1"/>
                </a:solidFill>
              </a:rPr>
              <a:t>ПІКФЛОУМЕТРІЯ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0" name="Google Shape;240;p32"/>
          <p:cNvSpPr txBox="1">
            <a:spLocks noGrp="1"/>
          </p:cNvSpPr>
          <p:nvPr>
            <p:ph idx="1"/>
          </p:nvPr>
        </p:nvSpPr>
        <p:spPr>
          <a:xfrm>
            <a:off x="0" y="857232"/>
            <a:ext cx="9144000" cy="35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800" dirty="0" err="1" smtClean="0">
                <a:solidFill>
                  <a:schemeClr val="bg1"/>
                </a:solidFill>
              </a:rPr>
              <a:t>Пікфлоуметрія</a:t>
            </a:r>
            <a:r>
              <a:rPr lang="ru-RU" sz="2800" dirty="0" smtClean="0">
                <a:solidFill>
                  <a:schemeClr val="bg1"/>
                </a:solidFill>
              </a:rPr>
              <a:t> - </a:t>
            </a:r>
            <a:r>
              <a:rPr lang="ru-RU" sz="2800" dirty="0" err="1" smtClean="0">
                <a:solidFill>
                  <a:schemeClr val="bg1"/>
                </a:solidFill>
              </a:rPr>
              <a:t>спосіб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визначення</a:t>
            </a:r>
            <a:r>
              <a:rPr lang="ru-RU" sz="2800" dirty="0" smtClean="0">
                <a:solidFill>
                  <a:schemeClr val="bg1"/>
                </a:solidFill>
              </a:rPr>
              <a:t> з </a:t>
            </a:r>
            <a:r>
              <a:rPr lang="ru-RU" sz="2800" dirty="0" err="1" smtClean="0">
                <a:solidFill>
                  <a:schemeClr val="bg1"/>
                </a:solidFill>
              </a:rPr>
              <a:t>якою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швидкістю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може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видихнути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людина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тобто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метод </a:t>
            </a:r>
            <a:r>
              <a:rPr lang="ru-RU" sz="2800" dirty="0" err="1" smtClean="0">
                <a:solidFill>
                  <a:schemeClr val="bg1"/>
                </a:solidFill>
              </a:rPr>
              <a:t>оцінки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ступеня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звуження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повітроносних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шляхів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бронхів</a:t>
            </a:r>
            <a:r>
              <a:rPr lang="ru-RU" sz="2800" dirty="0" smtClean="0">
                <a:solidFill>
                  <a:schemeClr val="bg1"/>
                </a:solidFill>
              </a:rPr>
              <a:t>). Даний метод </a:t>
            </a:r>
            <a:r>
              <a:rPr lang="ru-RU" sz="2800" dirty="0" err="1" smtClean="0">
                <a:solidFill>
                  <a:schemeClr val="bg1"/>
                </a:solidFill>
              </a:rPr>
              <a:t>обстеження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важливий</a:t>
            </a:r>
            <a:r>
              <a:rPr lang="ru-RU" sz="2800" dirty="0" smtClean="0">
                <a:solidFill>
                  <a:schemeClr val="bg1"/>
                </a:solidFill>
              </a:rPr>
              <a:t> людям, </a:t>
            </a:r>
            <a:r>
              <a:rPr lang="ru-RU" sz="2800" dirty="0" err="1" smtClean="0">
                <a:solidFill>
                  <a:schemeClr val="bg1"/>
                </a:solidFill>
              </a:rPr>
              <a:t>які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страждають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утруднений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видих</a:t>
            </a:r>
            <a:r>
              <a:rPr lang="ru-RU" sz="2800" dirty="0" smtClean="0">
                <a:solidFill>
                  <a:schemeClr val="bg1"/>
                </a:solidFill>
              </a:rPr>
              <a:t>, в першу </a:t>
            </a:r>
            <a:r>
              <a:rPr lang="ru-RU" sz="2800" dirty="0" err="1" smtClean="0">
                <a:solidFill>
                  <a:schemeClr val="bg1"/>
                </a:solidFill>
              </a:rPr>
              <a:t>чергу</a:t>
            </a:r>
            <a:r>
              <a:rPr lang="ru-RU" sz="2800" dirty="0" smtClean="0">
                <a:solidFill>
                  <a:schemeClr val="bg1"/>
                </a:solidFill>
              </a:rPr>
              <a:t> астматикам, і </a:t>
            </a:r>
            <a:r>
              <a:rPr lang="ru-RU" sz="2800" dirty="0" err="1" smtClean="0">
                <a:solidFill>
                  <a:schemeClr val="bg1"/>
                </a:solidFill>
              </a:rPr>
              <a:t>дозволяє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оцінювати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ефективність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лікування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проводиться.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241" name="Google Shape;241;p32" descr="C:\Users\Нурс\Desktop\криз\СПИРОГРАФИЯ\ПИКФЛОУМЕТРИЯ\h7jqqvs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52" y="4143381"/>
            <a:ext cx="6072198" cy="2714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dirty="0" smtClean="0">
                <a:solidFill>
                  <a:schemeClr val="bg1"/>
                </a:solidFill>
              </a:rPr>
              <a:t>СПОСІБ ПРОВЕДЕННЯ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idx="1"/>
          </p:nvPr>
        </p:nvSpPr>
        <p:spPr>
          <a:xfrm>
            <a:off x="0" y="928670"/>
            <a:ext cx="8858280" cy="364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У </a:t>
            </a:r>
            <a:r>
              <a:rPr lang="ru-RU" sz="2800" dirty="0" err="1" smtClean="0">
                <a:solidFill>
                  <a:schemeClr val="bg1"/>
                </a:solidFill>
              </a:rPr>
              <a:t>сидячому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положенні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після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кількох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спокійних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вдихів</a:t>
            </a:r>
            <a:r>
              <a:rPr lang="ru-RU" sz="2800" dirty="0" smtClean="0">
                <a:solidFill>
                  <a:schemeClr val="bg1"/>
                </a:solidFill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</a:rPr>
              <a:t>видихів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зробити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глибокий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вдих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щільно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обхопити</a:t>
            </a:r>
            <a:r>
              <a:rPr lang="ru-RU" sz="2800" dirty="0" smtClean="0">
                <a:solidFill>
                  <a:schemeClr val="bg1"/>
                </a:solidFill>
              </a:rPr>
              <a:t> губами мундштук </a:t>
            </a:r>
            <a:r>
              <a:rPr lang="ru-RU" sz="2800" dirty="0" err="1" smtClean="0">
                <a:solidFill>
                  <a:schemeClr val="bg1"/>
                </a:solidFill>
              </a:rPr>
              <a:t>пікфлоуметра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слід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тримати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паралельно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поверхні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підлоги</a:t>
            </a:r>
            <a:r>
              <a:rPr lang="ru-RU" sz="2800" dirty="0" smtClean="0">
                <a:solidFill>
                  <a:schemeClr val="bg1"/>
                </a:solidFill>
              </a:rPr>
              <a:t>, і </a:t>
            </a:r>
            <a:r>
              <a:rPr lang="ru-RU" sz="2800" dirty="0" err="1" smtClean="0">
                <a:solidFill>
                  <a:schemeClr val="bg1"/>
                </a:solidFill>
              </a:rPr>
              <a:t>зробити</a:t>
            </a:r>
            <a:r>
              <a:rPr lang="ru-RU" sz="2800" dirty="0" smtClean="0">
                <a:solidFill>
                  <a:schemeClr val="bg1"/>
                </a:solidFill>
              </a:rPr>
              <a:t> максимально </a:t>
            </a:r>
            <a:r>
              <a:rPr lang="ru-RU" sz="2800" dirty="0" err="1" smtClean="0">
                <a:solidFill>
                  <a:schemeClr val="bg1"/>
                </a:solidFill>
              </a:rPr>
              <a:t>швидкий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видих</a:t>
            </a:r>
            <a:r>
              <a:rPr lang="ru-RU" sz="2800" dirty="0" smtClean="0">
                <a:solidFill>
                  <a:schemeClr val="bg1"/>
                </a:solidFill>
              </a:rPr>
              <a:t>. Через 2-3 </a:t>
            </a:r>
            <a:r>
              <a:rPr lang="ru-RU" sz="2800" dirty="0" err="1" smtClean="0">
                <a:solidFill>
                  <a:schemeClr val="bg1"/>
                </a:solidFill>
              </a:rPr>
              <a:t>хвилини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слід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повторити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вищеописані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дії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записати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максимальну</a:t>
            </a:r>
            <a:r>
              <a:rPr lang="ru-RU" sz="2800" dirty="0" smtClean="0">
                <a:solidFill>
                  <a:schemeClr val="bg1"/>
                </a:solidFill>
              </a:rPr>
              <a:t> з </a:t>
            </a:r>
            <a:r>
              <a:rPr lang="ru-RU" sz="2800" dirty="0" err="1" smtClean="0">
                <a:solidFill>
                  <a:schemeClr val="bg1"/>
                </a:solidFill>
              </a:rPr>
              <a:t>двох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значень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248" name="Google Shape;248;p33" descr="C:\Users\Нурс\Desktop\криз\СПИРОГРАФИЯ\ПИКФЛОУМЕТРИЯ\picflo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50" y="4336189"/>
            <a:ext cx="4452936" cy="2521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dirty="0" smtClean="0">
                <a:solidFill>
                  <a:schemeClr val="bg1"/>
                </a:solidFill>
              </a:rPr>
              <a:t>ЧАСТОТА ПРОВЕДЕННЯ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54" name="Google Shape;254;p34"/>
          <p:cNvSpPr txBox="1">
            <a:spLocks noGrp="1"/>
          </p:cNvSpPr>
          <p:nvPr>
            <p:ph idx="1"/>
          </p:nvPr>
        </p:nvSpPr>
        <p:spPr>
          <a:xfrm>
            <a:off x="0" y="1000109"/>
            <a:ext cx="9144000" cy="373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8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800" dirty="0" smtClean="0">
                <a:solidFill>
                  <a:schemeClr val="bg1"/>
                </a:solidFill>
              </a:rPr>
              <a:t> проводиться, як правило, </a:t>
            </a:r>
            <a:r>
              <a:rPr lang="ru-RU" sz="2800" dirty="0" err="1" smtClean="0">
                <a:solidFill>
                  <a:schemeClr val="bg1"/>
                </a:solidFill>
              </a:rPr>
              <a:t>вранці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ввечері</a:t>
            </a:r>
            <a:r>
              <a:rPr lang="ru-RU" sz="2800" dirty="0" smtClean="0">
                <a:solidFill>
                  <a:schemeClr val="bg1"/>
                </a:solidFill>
              </a:rPr>
              <a:t>, при початковому </a:t>
            </a:r>
            <a:r>
              <a:rPr lang="ru-RU" sz="2800" dirty="0" err="1" smtClean="0">
                <a:solidFill>
                  <a:schemeClr val="bg1"/>
                </a:solidFill>
              </a:rPr>
              <a:t>доборі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терапії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бажано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проводити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пікфлоуметрію</a:t>
            </a:r>
            <a:r>
              <a:rPr lang="ru-RU" sz="2800" dirty="0" smtClean="0">
                <a:solidFill>
                  <a:schemeClr val="bg1"/>
                </a:solidFill>
              </a:rPr>
              <a:t> та вдень, </a:t>
            </a:r>
            <a:r>
              <a:rPr lang="ru-RU" sz="2800" dirty="0" err="1" smtClean="0">
                <a:solidFill>
                  <a:schemeClr val="bg1"/>
                </a:solidFill>
              </a:rPr>
              <a:t>тобто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тричі</a:t>
            </a:r>
            <a:r>
              <a:rPr lang="ru-RU" sz="2800" dirty="0" smtClean="0">
                <a:solidFill>
                  <a:schemeClr val="bg1"/>
                </a:solidFill>
              </a:rPr>
              <a:t> на день. </a:t>
            </a:r>
            <a:r>
              <a:rPr lang="ru-RU" sz="2800" dirty="0" err="1" smtClean="0">
                <a:solidFill>
                  <a:schemeClr val="bg1"/>
                </a:solidFill>
              </a:rPr>
              <a:t>Усі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показники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записувати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щоденник</a:t>
            </a:r>
            <a:r>
              <a:rPr lang="ru-RU" sz="2800" dirty="0" smtClean="0">
                <a:solidFill>
                  <a:schemeClr val="bg1"/>
                </a:solidFill>
              </a:rPr>
              <a:t> астматика, </a:t>
            </a:r>
            <a:r>
              <a:rPr lang="ru-RU" sz="2800" dirty="0" err="1" smtClean="0">
                <a:solidFill>
                  <a:schemeClr val="bg1"/>
                </a:solidFill>
              </a:rPr>
              <a:t>найзручніше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відзначати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показники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пікфлоуметрії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спеціальних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графіках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які</a:t>
            </a:r>
            <a:r>
              <a:rPr lang="ru-RU" sz="2800" dirty="0" smtClean="0">
                <a:solidFill>
                  <a:schemeClr val="bg1"/>
                </a:solidFill>
              </a:rPr>
              <a:t> часто </a:t>
            </a:r>
            <a:r>
              <a:rPr lang="ru-RU" sz="2800" dirty="0" err="1" smtClean="0">
                <a:solidFill>
                  <a:schemeClr val="bg1"/>
                </a:solidFill>
              </a:rPr>
              <a:t>додаються</a:t>
            </a:r>
            <a:r>
              <a:rPr lang="ru-RU" sz="2800" dirty="0" smtClean="0">
                <a:solidFill>
                  <a:schemeClr val="bg1"/>
                </a:solidFill>
              </a:rPr>
              <a:t> разом </a:t>
            </a:r>
            <a:r>
              <a:rPr lang="ru-RU" sz="2800" dirty="0" err="1" smtClean="0">
                <a:solidFill>
                  <a:schemeClr val="bg1"/>
                </a:solidFill>
              </a:rPr>
              <a:t>із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пікфлоуметрами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комплекті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255" name="Google Shape;255;p34" descr="C:\Users\Нурс\Desktop\криз\СПИРОГРАФИЯ\ПИКФЛОУМЕТРИЯ\peakflowme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507" y="4286256"/>
            <a:ext cx="3037493" cy="2571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dirty="0" smtClean="0">
                <a:solidFill>
                  <a:schemeClr val="bg1"/>
                </a:solidFill>
              </a:rPr>
              <a:t>ОЦІНКА РЕЗУЛЬТАТІВ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61" name="Google Shape;261;p35"/>
          <p:cNvSpPr txBox="1">
            <a:spLocks noGrp="1"/>
          </p:cNvSpPr>
          <p:nvPr>
            <p:ph idx="1"/>
          </p:nvPr>
        </p:nvSpPr>
        <p:spPr>
          <a:xfrm>
            <a:off x="0" y="1357298"/>
            <a:ext cx="6357950" cy="550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Норма </a:t>
            </a:r>
            <a:r>
              <a:rPr lang="ru-RU" sz="2000" dirty="0" err="1" smtClean="0">
                <a:solidFill>
                  <a:schemeClr val="bg1"/>
                </a:solidFill>
              </a:rPr>
              <a:t>показників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видиху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розраховується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індивідуально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урахуванням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статі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віку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зростання</a:t>
            </a:r>
            <a:r>
              <a:rPr lang="ru-RU" sz="2000" dirty="0" smtClean="0">
                <a:solidFill>
                  <a:schemeClr val="bg1"/>
                </a:solidFill>
              </a:rPr>
              <a:t>. При </a:t>
            </a:r>
            <a:r>
              <a:rPr lang="ru-RU" sz="2000" dirty="0" err="1" smtClean="0">
                <a:solidFill>
                  <a:schemeClr val="bg1"/>
                </a:solidFill>
              </a:rPr>
              <a:t>досягненні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найкращих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показників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швидкості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видиху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наближаються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нормальних</a:t>
            </a:r>
            <a:r>
              <a:rPr lang="ru-RU" sz="2000" dirty="0" smtClean="0">
                <a:solidFill>
                  <a:schemeClr val="bg1"/>
                </a:solidFill>
              </a:rPr>
              <a:t> і за </a:t>
            </a:r>
            <a:r>
              <a:rPr lang="ru-RU" sz="2000" dirty="0" err="1" smtClean="0">
                <a:solidFill>
                  <a:schemeClr val="bg1"/>
                </a:solidFill>
              </a:rPr>
              <a:t>відсутності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симптомів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астми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розрахувати</a:t>
            </a:r>
            <a:r>
              <a:rPr lang="ru-RU" sz="2000" dirty="0" smtClean="0">
                <a:solidFill>
                  <a:schemeClr val="bg1"/>
                </a:solidFill>
              </a:rPr>
              <a:t> три </a:t>
            </a:r>
            <a:r>
              <a:rPr lang="ru-RU" sz="2000" dirty="0" err="1" smtClean="0">
                <a:solidFill>
                  <a:schemeClr val="bg1"/>
                </a:solidFill>
              </a:rPr>
              <a:t>кольорові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зони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зручність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оцінки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даних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пікфлоуметрії</a:t>
            </a:r>
            <a:r>
              <a:rPr lang="ru-RU" sz="2000" dirty="0" smtClean="0">
                <a:solidFill>
                  <a:schemeClr val="bg1"/>
                </a:solidFill>
              </a:rPr>
              <a:t>. Ваш </a:t>
            </a:r>
            <a:r>
              <a:rPr lang="ru-RU" sz="2000" dirty="0" err="1" smtClean="0">
                <a:solidFill>
                  <a:schemeClr val="bg1"/>
                </a:solidFill>
              </a:rPr>
              <a:t>найкращий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показник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пікфлоуметрії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потрібно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помножити</a:t>
            </a:r>
            <a:r>
              <a:rPr lang="ru-RU" sz="2000" dirty="0" smtClean="0">
                <a:solidFill>
                  <a:schemeClr val="bg1"/>
                </a:solidFill>
              </a:rPr>
              <a:t> на 0,8. </a:t>
            </a:r>
            <a:r>
              <a:rPr lang="ru-RU" sz="20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якщо</a:t>
            </a:r>
            <a:r>
              <a:rPr lang="ru-RU" sz="2000" dirty="0" smtClean="0">
                <a:solidFill>
                  <a:schemeClr val="bg1"/>
                </a:solidFill>
              </a:rPr>
              <a:t> у вас </a:t>
            </a:r>
            <a:r>
              <a:rPr lang="ru-RU" sz="2000" dirty="0" err="1" smtClean="0">
                <a:solidFill>
                  <a:schemeClr val="bg1"/>
                </a:solidFill>
              </a:rPr>
              <a:t>найкраще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пікфлоуметрії</a:t>
            </a:r>
            <a:r>
              <a:rPr lang="ru-RU" sz="2000" dirty="0" smtClean="0">
                <a:solidFill>
                  <a:schemeClr val="bg1"/>
                </a:solidFill>
              </a:rPr>
              <a:t> = 500 л/</a:t>
            </a:r>
            <a:r>
              <a:rPr lang="ru-RU" sz="2000" dirty="0" err="1" smtClean="0">
                <a:solidFill>
                  <a:schemeClr val="bg1"/>
                </a:solidFill>
              </a:rPr>
              <a:t>хв</a:t>
            </a:r>
            <a:r>
              <a:rPr lang="ru-RU" sz="2000" dirty="0" smtClean="0">
                <a:solidFill>
                  <a:schemeClr val="bg1"/>
                </a:solidFill>
              </a:rPr>
              <a:t>, вам </a:t>
            </a:r>
            <a:r>
              <a:rPr lang="ru-RU" sz="2000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000" dirty="0" smtClean="0">
                <a:solidFill>
                  <a:schemeClr val="bg1"/>
                </a:solidFill>
              </a:rPr>
              <a:t> 500 </a:t>
            </a:r>
            <a:r>
              <a:rPr lang="ru-RU" sz="2000" dirty="0" err="1" smtClean="0">
                <a:solidFill>
                  <a:schemeClr val="bg1"/>
                </a:solidFill>
              </a:rPr>
              <a:t>помножити</a:t>
            </a:r>
            <a:r>
              <a:rPr lang="ru-RU" sz="2000" dirty="0" smtClean="0">
                <a:solidFill>
                  <a:schemeClr val="bg1"/>
                </a:solidFill>
              </a:rPr>
              <a:t> на 0,8, результат 400 л/</a:t>
            </a:r>
            <a:r>
              <a:rPr lang="ru-RU" sz="2000" dirty="0" err="1" smtClean="0">
                <a:solidFill>
                  <a:schemeClr val="bg1"/>
                </a:solidFill>
              </a:rPr>
              <a:t>хв</a:t>
            </a:r>
            <a:r>
              <a:rPr lang="ru-RU" sz="2000" dirty="0" smtClean="0">
                <a:solidFill>
                  <a:schemeClr val="bg1"/>
                </a:solidFill>
              </a:rPr>
              <a:t>. Будь-яке </a:t>
            </a:r>
            <a:r>
              <a:rPr lang="ru-RU" sz="20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вище</a:t>
            </a:r>
            <a:r>
              <a:rPr lang="ru-RU" sz="2000" dirty="0" smtClean="0">
                <a:solidFill>
                  <a:schemeClr val="bg1"/>
                </a:solidFill>
              </a:rPr>
              <a:t> 400 л/</a:t>
            </a:r>
            <a:r>
              <a:rPr lang="ru-RU" sz="2000" dirty="0" err="1" smtClean="0">
                <a:solidFill>
                  <a:schemeClr val="bg1"/>
                </a:solidFill>
              </a:rPr>
              <a:t>хв</a:t>
            </a:r>
            <a:r>
              <a:rPr lang="ru-RU" sz="2000" dirty="0" smtClean="0">
                <a:solidFill>
                  <a:schemeClr val="bg1"/>
                </a:solidFill>
              </a:rPr>
              <a:t> буде </a:t>
            </a:r>
            <a:r>
              <a:rPr lang="ru-RU" sz="2000" dirty="0" err="1" smtClean="0">
                <a:solidFill>
                  <a:schemeClr val="bg1"/>
                </a:solidFill>
              </a:rPr>
              <a:t>відноситься</a:t>
            </a:r>
            <a:r>
              <a:rPr lang="ru-RU" sz="2000" dirty="0" smtClean="0">
                <a:solidFill>
                  <a:schemeClr val="bg1"/>
                </a:solidFill>
              </a:rPr>
              <a:t> до так </a:t>
            </a:r>
            <a:r>
              <a:rPr lang="ru-RU" sz="2000" dirty="0" err="1" smtClean="0">
                <a:solidFill>
                  <a:schemeClr val="bg1"/>
                </a:solidFill>
              </a:rPr>
              <a:t>званої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зеленої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зони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означає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нормальний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рівень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прохідності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бронхів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sz="2000" dirty="0">
              <a:solidFill>
                <a:schemeClr val="bg1"/>
              </a:solidFill>
            </a:endParaRPr>
          </a:p>
        </p:txBody>
      </p:sp>
      <p:pic>
        <p:nvPicPr>
          <p:cNvPr id="262" name="Google Shape;262;p35" descr="C:\Users\Нурс\Desktop\криз\СПИРОГРАФИЯ\ПИКФЛОУМЕТРИЯ\DSC017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590" y="2995795"/>
            <a:ext cx="2819410" cy="386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ru-RU" sz="2400" dirty="0" err="1" smtClean="0">
                <a:solidFill>
                  <a:schemeClr val="bg1"/>
                </a:solidFill>
              </a:rPr>
              <a:t>визначення</a:t>
            </a:r>
            <a:r>
              <a:rPr lang="ru-RU" sz="2400" dirty="0" smtClean="0">
                <a:solidFill>
                  <a:schemeClr val="bg1"/>
                </a:solidFill>
              </a:rPr>
              <a:t> меж </a:t>
            </a:r>
            <a:r>
              <a:rPr lang="ru-RU" sz="2400" dirty="0" err="1" smtClean="0">
                <a:solidFill>
                  <a:schemeClr val="bg1"/>
                </a:solidFill>
              </a:rPr>
              <a:t>жовтої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зони</a:t>
            </a:r>
            <a:r>
              <a:rPr lang="ru-RU" sz="2400" dirty="0" smtClean="0">
                <a:solidFill>
                  <a:schemeClr val="bg1"/>
                </a:solidFill>
              </a:rPr>
              <a:t> Вам </a:t>
            </a:r>
            <a:r>
              <a:rPr lang="ru-RU" sz="2400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помножити</a:t>
            </a:r>
            <a:r>
              <a:rPr lang="ru-RU" sz="2400" dirty="0" smtClean="0">
                <a:solidFill>
                  <a:schemeClr val="bg1"/>
                </a:solidFill>
              </a:rPr>
              <a:t> Ваш </a:t>
            </a:r>
            <a:r>
              <a:rPr lang="ru-RU" sz="2400" dirty="0" err="1" smtClean="0">
                <a:solidFill>
                  <a:schemeClr val="bg1"/>
                </a:solidFill>
              </a:rPr>
              <a:t>найкращий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показник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400" dirty="0" smtClean="0">
                <a:solidFill>
                  <a:schemeClr val="bg1"/>
                </a:solidFill>
              </a:rPr>
              <a:t> 500 л/</a:t>
            </a:r>
            <a:r>
              <a:rPr lang="ru-RU" sz="2400" dirty="0" err="1" smtClean="0">
                <a:solidFill>
                  <a:schemeClr val="bg1"/>
                </a:solidFill>
              </a:rPr>
              <a:t>хв</a:t>
            </a:r>
            <a:r>
              <a:rPr lang="ru-RU" sz="2400" dirty="0" smtClean="0">
                <a:solidFill>
                  <a:schemeClr val="bg1"/>
                </a:solidFill>
              </a:rPr>
              <a:t>) на 0,5, </a:t>
            </a:r>
            <a:r>
              <a:rPr lang="ru-RU" sz="2400" dirty="0" err="1" smtClean="0">
                <a:solidFill>
                  <a:schemeClr val="bg1"/>
                </a:solidFill>
              </a:rPr>
              <a:t>отриманий</a:t>
            </a:r>
            <a:r>
              <a:rPr lang="ru-RU" sz="2400" dirty="0" smtClean="0">
                <a:solidFill>
                  <a:schemeClr val="bg1"/>
                </a:solidFill>
              </a:rPr>
              <a:t> результат (250 л/</a:t>
            </a:r>
            <a:r>
              <a:rPr lang="ru-RU" sz="2400" dirty="0" err="1" smtClean="0">
                <a:solidFill>
                  <a:schemeClr val="bg1"/>
                </a:solidFill>
              </a:rPr>
              <a:t>хв</a:t>
            </a:r>
            <a:r>
              <a:rPr lang="ru-RU" sz="2400" dirty="0" smtClean="0">
                <a:solidFill>
                  <a:schemeClr val="bg1"/>
                </a:solidFill>
              </a:rPr>
              <a:t>) буде </a:t>
            </a:r>
            <a:r>
              <a:rPr lang="ru-RU" sz="2400" dirty="0" err="1" smtClean="0">
                <a:solidFill>
                  <a:schemeClr val="bg1"/>
                </a:solidFill>
              </a:rPr>
              <a:t>нижньою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межею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жовтої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зони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верхню</a:t>
            </a:r>
            <a:r>
              <a:rPr lang="ru-RU" sz="2400" dirty="0" smtClean="0">
                <a:solidFill>
                  <a:schemeClr val="bg1"/>
                </a:solidFill>
              </a:rPr>
              <a:t> межу ми </a:t>
            </a:r>
            <a:r>
              <a:rPr lang="ru-RU" sz="2400" dirty="0" err="1" smtClean="0">
                <a:solidFill>
                  <a:schemeClr val="bg1"/>
                </a:solidFill>
              </a:rPr>
              <a:t>вже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знаємо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раніше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підраховане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400" dirty="0" smtClean="0">
                <a:solidFill>
                  <a:schemeClr val="bg1"/>
                </a:solidFill>
              </a:rPr>
              <a:t>), т .е. </a:t>
            </a:r>
            <a:r>
              <a:rPr lang="ru-RU" sz="2400" dirty="0" err="1" smtClean="0">
                <a:solidFill>
                  <a:schemeClr val="bg1"/>
                </a:solidFill>
              </a:rPr>
              <a:t>жовта</a:t>
            </a:r>
            <a:r>
              <a:rPr lang="ru-RU" sz="2400" dirty="0" smtClean="0">
                <a:solidFill>
                  <a:schemeClr val="bg1"/>
                </a:solidFill>
              </a:rPr>
              <a:t> зона в </a:t>
            </a:r>
            <a:r>
              <a:rPr lang="ru-RU" sz="2400" dirty="0" err="1" smtClean="0">
                <a:solidFill>
                  <a:schemeClr val="bg1"/>
                </a:solidFill>
              </a:rPr>
              <a:t>нашому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прикладі</a:t>
            </a:r>
            <a:r>
              <a:rPr lang="ru-RU" sz="2400" dirty="0" smtClean="0">
                <a:solidFill>
                  <a:schemeClr val="bg1"/>
                </a:solidFill>
              </a:rPr>
              <a:t> буде </a:t>
            </a:r>
            <a:r>
              <a:rPr lang="ru-RU" sz="2400" dirty="0" err="1" smtClean="0">
                <a:solidFill>
                  <a:schemeClr val="bg1"/>
                </a:solidFill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</a:rPr>
              <a:t> 250 і 400 л/</a:t>
            </a:r>
            <a:r>
              <a:rPr lang="ru-RU" sz="2400" dirty="0" err="1" smtClean="0">
                <a:solidFill>
                  <a:schemeClr val="bg1"/>
                </a:solidFill>
              </a:rPr>
              <a:t>хв</a:t>
            </a:r>
            <a:r>
              <a:rPr lang="ru-RU" sz="2400" dirty="0" smtClean="0">
                <a:solidFill>
                  <a:schemeClr val="bg1"/>
                </a:solidFill>
              </a:rPr>
              <a:t>. Будь-</a:t>
            </a:r>
            <a:r>
              <a:rPr lang="ru-RU" sz="2400" dirty="0" err="1" smtClean="0">
                <a:solidFill>
                  <a:schemeClr val="bg1"/>
                </a:solidFill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показник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пікфлоуметрії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означає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Вам </a:t>
            </a:r>
            <a:r>
              <a:rPr lang="ru-RU" sz="2400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терміново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зв'язатися</a:t>
            </a:r>
            <a:r>
              <a:rPr lang="ru-RU" sz="2400" dirty="0" smtClean="0">
                <a:solidFill>
                  <a:schemeClr val="bg1"/>
                </a:solidFill>
              </a:rPr>
              <a:t> з Вашим </a:t>
            </a:r>
            <a:r>
              <a:rPr lang="ru-RU" sz="2400" dirty="0" err="1" smtClean="0">
                <a:solidFill>
                  <a:schemeClr val="bg1"/>
                </a:solidFill>
              </a:rPr>
              <a:t>лікарем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посилення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терапії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проводиться. </a:t>
            </a:r>
            <a:r>
              <a:rPr lang="ru-RU" sz="2400" dirty="0" err="1" smtClean="0">
                <a:solidFill>
                  <a:schemeClr val="bg1"/>
                </a:solidFill>
              </a:rPr>
              <a:t>Червона</a:t>
            </a:r>
            <a:r>
              <a:rPr lang="ru-RU" sz="2400" dirty="0" smtClean="0">
                <a:solidFill>
                  <a:schemeClr val="bg1"/>
                </a:solidFill>
              </a:rPr>
              <a:t> зона </a:t>
            </a:r>
            <a:r>
              <a:rPr lang="ru-RU" sz="2400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нижче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рівня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нижньої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межі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жовтої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зони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тобто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нашому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випадку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нижче</a:t>
            </a:r>
            <a:r>
              <a:rPr lang="ru-RU" sz="2400" dirty="0" smtClean="0">
                <a:solidFill>
                  <a:schemeClr val="bg1"/>
                </a:solidFill>
              </a:rPr>
              <a:t> 250 л/</a:t>
            </a:r>
            <a:r>
              <a:rPr lang="ru-RU" sz="2400" dirty="0" err="1" smtClean="0">
                <a:solidFill>
                  <a:schemeClr val="bg1"/>
                </a:solidFill>
              </a:rPr>
              <a:t>хв</a:t>
            </a:r>
            <a:r>
              <a:rPr lang="ru-RU" sz="2400" dirty="0" smtClean="0">
                <a:solidFill>
                  <a:schemeClr val="bg1"/>
                </a:solidFill>
              </a:rPr>
              <a:t>), будь-</a:t>
            </a:r>
            <a:r>
              <a:rPr lang="ru-RU" sz="2400" dirty="0" err="1" smtClean="0">
                <a:solidFill>
                  <a:schemeClr val="bg1"/>
                </a:solidFill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показник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пікфлоуметрії</a:t>
            </a:r>
            <a:r>
              <a:rPr lang="ru-RU" sz="2400" dirty="0" smtClean="0">
                <a:solidFill>
                  <a:schemeClr val="bg1"/>
                </a:solidFill>
              </a:rPr>
              <a:t> - повинен </a:t>
            </a:r>
            <a:r>
              <a:rPr lang="ru-RU" sz="2400" dirty="0" err="1" smtClean="0">
                <a:solidFill>
                  <a:schemeClr val="bg1"/>
                </a:solidFill>
              </a:rPr>
              <a:t>вимагати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негайних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заходів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щодо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покращення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прохідності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бронхів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за заходи та яка </a:t>
            </a:r>
            <a:r>
              <a:rPr lang="ru-RU" sz="2400" dirty="0" err="1" smtClean="0">
                <a:solidFill>
                  <a:schemeClr val="bg1"/>
                </a:solidFill>
              </a:rPr>
              <a:t>їхня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послідовність</a:t>
            </a:r>
            <a:r>
              <a:rPr lang="ru-RU" sz="2400" dirty="0" smtClean="0">
                <a:solidFill>
                  <a:schemeClr val="bg1"/>
                </a:solidFill>
              </a:rPr>
              <a:t> Ви </a:t>
            </a:r>
            <a:r>
              <a:rPr lang="ru-RU" sz="2400" dirty="0" err="1" smtClean="0">
                <a:solidFill>
                  <a:schemeClr val="bg1"/>
                </a:solidFill>
              </a:rPr>
              <a:t>повинні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заздалегідь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обговорити</a:t>
            </a:r>
            <a:r>
              <a:rPr lang="ru-RU" sz="2400" dirty="0" smtClean="0">
                <a:solidFill>
                  <a:schemeClr val="bg1"/>
                </a:solidFill>
              </a:rPr>
              <a:t> з Вашим </a:t>
            </a:r>
            <a:r>
              <a:rPr lang="ru-RU" sz="2400" dirty="0" err="1" smtClean="0">
                <a:solidFill>
                  <a:schemeClr val="bg1"/>
                </a:solidFill>
              </a:rPr>
              <a:t>лікарем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28596" y="357166"/>
            <a:ext cx="7786742" cy="98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ru-RU" sz="3600" dirty="0" smtClean="0">
                <a:solidFill>
                  <a:schemeClr val="bg1"/>
                </a:solidFill>
              </a:rPr>
              <a:t>ПОНЯТТЯ ЗОВНІШНЬОГО ДИХАННЯ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ru-RU" sz="2000" b="1" dirty="0" err="1">
                <a:solidFill>
                  <a:schemeClr val="bg1"/>
                </a:solidFill>
              </a:rPr>
              <a:t>Зовнішнє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дихання</a:t>
            </a:r>
            <a:r>
              <a:rPr lang="ru-RU" sz="2000" b="1" dirty="0">
                <a:solidFill>
                  <a:schemeClr val="bg1"/>
                </a:solidFill>
              </a:rPr>
              <a:t> - </a:t>
            </a:r>
            <a:r>
              <a:rPr lang="ru-RU" sz="2000" b="1" dirty="0" err="1">
                <a:solidFill>
                  <a:schemeClr val="bg1"/>
                </a:solidFill>
              </a:rPr>
              <a:t>це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збірний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термін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описує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процеси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руху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повітря</a:t>
            </a:r>
            <a:r>
              <a:rPr lang="ru-RU" sz="2000" b="1" dirty="0">
                <a:solidFill>
                  <a:schemeClr val="bg1"/>
                </a:solidFill>
              </a:rPr>
              <a:t> по </a:t>
            </a:r>
            <a:r>
              <a:rPr lang="ru-RU" sz="2000" b="1" dirty="0" err="1">
                <a:solidFill>
                  <a:schemeClr val="bg1"/>
                </a:solidFill>
              </a:rPr>
              <a:t>дихальних</a:t>
            </a:r>
            <a:r>
              <a:rPr lang="ru-RU" sz="2000" b="1" dirty="0">
                <a:solidFill>
                  <a:schemeClr val="bg1"/>
                </a:solidFill>
              </a:rPr>
              <a:t> шляхах, </a:t>
            </a:r>
            <a:r>
              <a:rPr lang="ru-RU" sz="2000" b="1" dirty="0" err="1">
                <a:solidFill>
                  <a:schemeClr val="bg1"/>
                </a:solidFill>
              </a:rPr>
              <a:t>розподілу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його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легенях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перенесення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газів</a:t>
            </a:r>
            <a:r>
              <a:rPr lang="ru-RU" sz="2000" b="1" dirty="0">
                <a:solidFill>
                  <a:schemeClr val="bg1"/>
                </a:solidFill>
              </a:rPr>
              <a:t> з </a:t>
            </a:r>
            <a:r>
              <a:rPr lang="ru-RU" sz="2000" b="1" dirty="0" err="1">
                <a:solidFill>
                  <a:schemeClr val="bg1"/>
                </a:solidFill>
              </a:rPr>
              <a:t>повітря</a:t>
            </a:r>
            <a:r>
              <a:rPr lang="ru-RU" sz="2000" b="1" dirty="0">
                <a:solidFill>
                  <a:schemeClr val="bg1"/>
                </a:solidFill>
              </a:rPr>
              <a:t> в кров і назад. </a:t>
            </a:r>
            <a:r>
              <a:rPr lang="ru-RU" sz="2000" b="1" dirty="0" err="1">
                <a:solidFill>
                  <a:schemeClr val="bg1"/>
                </a:solidFill>
              </a:rPr>
              <a:t>Відповідно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повноцінна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діагностика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функції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зовнішнього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дихання</a:t>
            </a:r>
            <a:r>
              <a:rPr lang="ru-RU" sz="2000" b="1" dirty="0">
                <a:solidFill>
                  <a:schemeClr val="bg1"/>
                </a:solidFill>
              </a:rPr>
              <a:t> (ФЗД) </a:t>
            </a:r>
            <a:r>
              <a:rPr lang="ru-RU" sz="2000" b="1" dirty="0" err="1">
                <a:solidFill>
                  <a:schemeClr val="bg1"/>
                </a:solidFill>
              </a:rPr>
              <a:t>передбачає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проведення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досліджень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кількох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типів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результати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яких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дають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уявлення</a:t>
            </a:r>
            <a:r>
              <a:rPr lang="ru-RU" sz="2000" b="1" dirty="0">
                <a:solidFill>
                  <a:schemeClr val="bg1"/>
                </a:solidFill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</a:rPr>
              <a:t>різні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аспекти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роботи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легень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endParaRPr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520"/>
            </a:pPr>
            <a:r>
              <a:rPr lang="ru-RU" sz="2520" b="1" dirty="0" smtClean="0">
                <a:solidFill>
                  <a:schemeClr val="bg1"/>
                </a:solidFill>
              </a:rPr>
              <a:t>ОБЛАСТІ ЗАСТОСУВАННЯ ДОСЛІДЖЕННЯ ФЗД</a:t>
            </a:r>
            <a:endParaRPr sz="2520" dirty="0">
              <a:solidFill>
                <a:schemeClr val="bg1"/>
              </a:solidFill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Діагностична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оцінка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впливу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функціональний</a:t>
            </a:r>
            <a:r>
              <a:rPr lang="ru-RU" sz="2400" dirty="0" smtClean="0">
                <a:solidFill>
                  <a:schemeClr val="bg1"/>
                </a:solidFill>
              </a:rPr>
              <a:t> стан </a:t>
            </a:r>
            <a:r>
              <a:rPr lang="ru-RU" sz="2400" dirty="0" err="1" smtClean="0">
                <a:solidFill>
                  <a:schemeClr val="bg1"/>
                </a:solidFill>
              </a:rPr>
              <a:t>легень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оцінка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функціонального</a:t>
            </a:r>
            <a:r>
              <a:rPr lang="ru-RU" sz="2400" dirty="0" smtClean="0">
                <a:solidFill>
                  <a:schemeClr val="bg1"/>
                </a:solidFill>
              </a:rPr>
              <a:t> стану </a:t>
            </a:r>
            <a:r>
              <a:rPr lang="ru-RU" sz="2400" dirty="0" err="1" smtClean="0">
                <a:solidFill>
                  <a:schemeClr val="bg1"/>
                </a:solidFill>
              </a:rPr>
              <a:t>легень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первинному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обстеженні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наявності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певних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клінічних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задишка</a:t>
            </a:r>
            <a:r>
              <a:rPr lang="ru-RU" sz="2400" dirty="0" smtClean="0">
                <a:solidFill>
                  <a:schemeClr val="bg1"/>
                </a:solidFill>
              </a:rPr>
              <a:t>, кашель…..) та </a:t>
            </a:r>
            <a:r>
              <a:rPr lang="ru-RU" sz="2400" dirty="0" err="1" smtClean="0">
                <a:solidFill>
                  <a:schemeClr val="bg1"/>
                </a:solidFill>
              </a:rPr>
              <a:t>лабораторних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зміна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рентгенологічної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картини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</a:rPr>
              <a:t>ознак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визначення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ризику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курці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працівники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шкідливих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виробництв</a:t>
            </a:r>
            <a:r>
              <a:rPr lang="ru-RU" sz="2400" dirty="0" smtClean="0">
                <a:solidFill>
                  <a:schemeClr val="bg1"/>
                </a:solidFill>
              </a:rPr>
              <a:t>);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оцінка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операційного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ризику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оцінка</a:t>
            </a:r>
            <a:r>
              <a:rPr lang="ru-RU" sz="2400" dirty="0" smtClean="0">
                <a:solidFill>
                  <a:schemeClr val="bg1"/>
                </a:solidFill>
              </a:rPr>
              <a:t> прогнозу </a:t>
            </a:r>
            <a:r>
              <a:rPr lang="ru-RU" sz="2400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оцінка</a:t>
            </a:r>
            <a:r>
              <a:rPr lang="ru-RU" sz="2400" dirty="0" smtClean="0">
                <a:solidFill>
                  <a:schemeClr val="bg1"/>
                </a:solidFill>
              </a:rPr>
              <a:t> стану </a:t>
            </a:r>
            <a:r>
              <a:rPr lang="ru-RU" sz="2400" dirty="0" err="1" smtClean="0">
                <a:solidFill>
                  <a:schemeClr val="bg1"/>
                </a:solidFill>
              </a:rPr>
              <a:t>здоров'я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18" name="Google Shape;118;p16" descr="C:\Users\Нурс\Desktop\криз\СПИРОГРАФИЯ\pic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198" y="4554148"/>
            <a:ext cx="3071802" cy="2303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idx="1"/>
          </p:nvPr>
        </p:nvSpPr>
        <p:spPr>
          <a:xfrm>
            <a:off x="357158" y="500043"/>
            <a:ext cx="8329642" cy="54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Експертна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оцінка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тимчасової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втрати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працездатності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оцінка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придатності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роботи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певних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умовах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оцінка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працездатності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ctr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Оцінка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здоров'я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населення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епідеміологічні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порівняння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здоров'я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різних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кліматичних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географічних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умовах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масові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обстеження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24" name="Google Shape;124;p17" descr="C:\Users\Нурс\Desktop\криз\СПИРОГРАФИЯ\spir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8" y="3852025"/>
            <a:ext cx="4143372" cy="30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 err="1" smtClean="0">
                <a:solidFill>
                  <a:schemeClr val="bg1"/>
                </a:solidFill>
              </a:rPr>
              <a:t>даний</a:t>
            </a:r>
            <a:r>
              <a:rPr lang="ru-RU" sz="2000" dirty="0" smtClean="0">
                <a:solidFill>
                  <a:schemeClr val="bg1"/>
                </a:solidFill>
              </a:rPr>
              <a:t> час при </a:t>
            </a:r>
            <a:r>
              <a:rPr lang="ru-RU" sz="2000" dirty="0" err="1" smtClean="0">
                <a:solidFill>
                  <a:schemeClr val="bg1"/>
                </a:solidFill>
              </a:rPr>
              <a:t>лікарському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обстеженні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функціонального</a:t>
            </a:r>
            <a:r>
              <a:rPr lang="ru-RU" sz="2000" dirty="0" smtClean="0">
                <a:solidFill>
                  <a:schemeClr val="bg1"/>
                </a:solidFill>
              </a:rPr>
              <a:t> стану </a:t>
            </a:r>
            <a:r>
              <a:rPr lang="ru-RU" sz="2000" dirty="0" err="1" smtClean="0">
                <a:solidFill>
                  <a:schemeClr val="bg1"/>
                </a:solidFill>
              </a:rPr>
              <a:t>системи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зовнішнього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оцінюється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2000" dirty="0" smtClean="0">
                <a:solidFill>
                  <a:schemeClr val="bg1"/>
                </a:solidFill>
              </a:rPr>
              <a:t> за результатами таких </a:t>
            </a:r>
            <a:r>
              <a:rPr lang="ru-RU" sz="2000" dirty="0" err="1" smtClean="0">
                <a:solidFill>
                  <a:schemeClr val="bg1"/>
                </a:solidFill>
              </a:rPr>
              <a:t>традиційних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методів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000" dirty="0" smtClean="0">
                <a:solidFill>
                  <a:schemeClr val="bg1"/>
                </a:solidFill>
              </a:rPr>
              <a:t>, як </a:t>
            </a:r>
            <a:r>
              <a:rPr lang="ru-RU" sz="2000" dirty="0" err="1" smtClean="0">
                <a:solidFill>
                  <a:schemeClr val="bg1"/>
                </a:solidFill>
              </a:rPr>
              <a:t>спірометрія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перкусія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аускультація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рентгеноскопія</a:t>
            </a:r>
            <a:r>
              <a:rPr lang="ru-RU" sz="2000" dirty="0" smtClean="0">
                <a:solidFill>
                  <a:schemeClr val="bg1"/>
                </a:solidFill>
              </a:rPr>
              <a:t>. У той </a:t>
            </a:r>
            <a:r>
              <a:rPr lang="ru-RU" sz="2000" dirty="0" err="1" smtClean="0">
                <a:solidFill>
                  <a:schemeClr val="bg1"/>
                </a:solidFill>
              </a:rPr>
              <a:t>самий</a:t>
            </a:r>
            <a:r>
              <a:rPr lang="ru-RU" sz="2000" dirty="0" smtClean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відомо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останніми</a:t>
            </a:r>
            <a:r>
              <a:rPr lang="ru-RU" sz="2000" dirty="0" smtClean="0">
                <a:solidFill>
                  <a:schemeClr val="bg1"/>
                </a:solidFill>
              </a:rPr>
              <a:t> роками </a:t>
            </a:r>
            <a:r>
              <a:rPr lang="ru-RU" sz="2000" dirty="0" err="1" smtClean="0">
                <a:solidFill>
                  <a:schemeClr val="bg1"/>
                </a:solidFill>
              </a:rPr>
              <a:t>клінічна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фізіологія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збагатилася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поруч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методичних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прийомів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дозволяють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виробляти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детальну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кількісну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якісну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оцінку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функціональних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показників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респіраторної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системи</a:t>
            </a:r>
            <a:r>
              <a:rPr lang="ru-RU" sz="2000" dirty="0" smtClean="0">
                <a:solidFill>
                  <a:schemeClr val="bg1"/>
                </a:solidFill>
              </a:rPr>
              <a:t>. До </a:t>
            </a:r>
            <a:r>
              <a:rPr lang="ru-RU" sz="2000" dirty="0" err="1" smtClean="0">
                <a:solidFill>
                  <a:schemeClr val="bg1"/>
                </a:solidFill>
              </a:rPr>
              <a:t>цих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методичних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досягнень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слід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віднести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створення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сучасних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засобів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методів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легеневих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обсягів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механіки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дихання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альвеолокапілярної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дифузії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газів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вентиляційно-перфузійних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відносин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регіонарної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гемодинаміки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легень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тощо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 descr="C:\Users\Нурс\Desktop\криз\СПИРОГРАФИЯ\spirografij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7576" y="4105648"/>
            <a:ext cx="5429508" cy="250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dirty="0" smtClean="0">
                <a:solidFill>
                  <a:schemeClr val="bg1"/>
                </a:solidFill>
              </a:rPr>
              <a:t>СПІРОГРАФІЯ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idx="1"/>
          </p:nvPr>
        </p:nvSpPr>
        <p:spPr>
          <a:xfrm>
            <a:off x="0" y="1000108"/>
            <a:ext cx="8729634" cy="342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Спірографія</a:t>
            </a:r>
            <a:r>
              <a:rPr lang="ru-RU" sz="1800" dirty="0" smtClean="0">
                <a:solidFill>
                  <a:schemeClr val="bg1"/>
                </a:solidFill>
              </a:rPr>
              <a:t> – метод для </a:t>
            </a:r>
            <a:r>
              <a:rPr lang="ru-RU" sz="1800" dirty="0" err="1" smtClean="0">
                <a:solidFill>
                  <a:schemeClr val="bg1"/>
                </a:solidFill>
              </a:rPr>
              <a:t>вимірювання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легеневих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обсягів</a:t>
            </a:r>
            <a:r>
              <a:rPr lang="ru-RU" sz="1800" dirty="0" smtClean="0">
                <a:solidFill>
                  <a:schemeClr val="bg1"/>
                </a:solidFill>
              </a:rPr>
              <a:t> та </a:t>
            </a:r>
            <a:r>
              <a:rPr lang="ru-RU" sz="1800" dirty="0" err="1" smtClean="0">
                <a:solidFill>
                  <a:schemeClr val="bg1"/>
                </a:solidFill>
              </a:rPr>
              <a:t>оцінки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вентиляційної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функції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легень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що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відображає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такі</a:t>
            </a:r>
            <a:r>
              <a:rPr lang="ru-RU" sz="1800" dirty="0" smtClean="0">
                <a:solidFill>
                  <a:schemeClr val="bg1"/>
                </a:solidFill>
              </a:rPr>
              <a:t> анатомо-</a:t>
            </a:r>
            <a:r>
              <a:rPr lang="ru-RU" sz="1800" dirty="0" err="1" smtClean="0">
                <a:solidFill>
                  <a:schemeClr val="bg1"/>
                </a:solidFill>
              </a:rPr>
              <a:t>фізіологічні</a:t>
            </a:r>
            <a:r>
              <a:rPr lang="ru-RU" sz="1800" dirty="0" smtClean="0">
                <a:solidFill>
                  <a:schemeClr val="bg1"/>
                </a:solidFill>
              </a:rPr>
              <a:t> характеристики </a:t>
            </a:r>
            <a:r>
              <a:rPr lang="ru-RU" sz="1800" dirty="0" err="1" smtClean="0">
                <a:solidFill>
                  <a:schemeClr val="bg1"/>
                </a:solidFill>
              </a:rPr>
              <a:t>респіраторної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системи</a:t>
            </a:r>
            <a:r>
              <a:rPr lang="ru-RU" sz="1800" dirty="0" smtClean="0">
                <a:solidFill>
                  <a:schemeClr val="bg1"/>
                </a:solidFill>
              </a:rPr>
              <a:t>, як </a:t>
            </a:r>
            <a:r>
              <a:rPr lang="ru-RU" sz="1800" dirty="0" err="1" smtClean="0">
                <a:solidFill>
                  <a:schemeClr val="bg1"/>
                </a:solidFill>
              </a:rPr>
              <a:t>еластичність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легень</a:t>
            </a:r>
            <a:r>
              <a:rPr lang="ru-RU" sz="1800" dirty="0" smtClean="0">
                <a:solidFill>
                  <a:schemeClr val="bg1"/>
                </a:solidFill>
              </a:rPr>
              <a:t> та </a:t>
            </a:r>
            <a:r>
              <a:rPr lang="ru-RU" sz="1800" dirty="0" err="1" smtClean="0">
                <a:solidFill>
                  <a:schemeClr val="bg1"/>
                </a:solidFill>
              </a:rPr>
              <a:t>грудної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клітки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опір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дихальних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шляхів</a:t>
            </a:r>
            <a:r>
              <a:rPr lang="ru-RU" sz="1800" dirty="0" smtClean="0">
                <a:solidFill>
                  <a:schemeClr val="bg1"/>
                </a:solidFill>
              </a:rPr>
              <a:t>, силу та </a:t>
            </a:r>
            <a:r>
              <a:rPr lang="ru-RU" sz="1800" dirty="0" err="1" smtClean="0">
                <a:solidFill>
                  <a:schemeClr val="bg1"/>
                </a:solidFill>
              </a:rPr>
              <a:t>координацію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дихальної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мускулатури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1800" dirty="0" err="1" smtClean="0">
                <a:solidFill>
                  <a:schemeClr val="bg1"/>
                </a:solidFill>
              </a:rPr>
              <a:t>Найбільш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інформативними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спірографічними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показниками</a:t>
            </a:r>
            <a:r>
              <a:rPr lang="ru-RU" sz="1800" dirty="0" smtClean="0">
                <a:solidFill>
                  <a:schemeClr val="bg1"/>
                </a:solidFill>
              </a:rPr>
              <a:t> є </a:t>
            </a:r>
            <a:r>
              <a:rPr lang="ru-RU" sz="1800" dirty="0" err="1" smtClean="0">
                <a:solidFill>
                  <a:schemeClr val="bg1"/>
                </a:solidFill>
              </a:rPr>
              <a:t>життєва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ємність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легень</a:t>
            </a:r>
            <a:r>
              <a:rPr lang="ru-RU" sz="1800" dirty="0" smtClean="0">
                <a:solidFill>
                  <a:schemeClr val="bg1"/>
                </a:solidFill>
              </a:rPr>
              <a:t> (ЖЕЛ), </a:t>
            </a:r>
            <a:r>
              <a:rPr lang="ru-RU" sz="1800" dirty="0" err="1" smtClean="0">
                <a:solidFill>
                  <a:schemeClr val="bg1"/>
                </a:solidFill>
              </a:rPr>
              <a:t>обсяг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форсованого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видиху</a:t>
            </a:r>
            <a:r>
              <a:rPr lang="ru-RU" sz="1800" dirty="0" smtClean="0">
                <a:solidFill>
                  <a:schemeClr val="bg1"/>
                </a:solidFill>
              </a:rPr>
              <a:t> за 1 с (ОФВ1,0) та максимальна </a:t>
            </a:r>
            <a:r>
              <a:rPr lang="ru-RU" sz="1800" dirty="0" err="1" smtClean="0">
                <a:solidFill>
                  <a:schemeClr val="bg1"/>
                </a:solidFill>
              </a:rPr>
              <a:t>вентиляція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легень</a:t>
            </a:r>
            <a:r>
              <a:rPr lang="ru-RU" sz="1800" dirty="0" smtClean="0">
                <a:solidFill>
                  <a:schemeClr val="bg1"/>
                </a:solidFill>
              </a:rPr>
              <a:t> (МВЛ). </a:t>
            </a:r>
            <a:r>
              <a:rPr lang="ru-RU" sz="1800" dirty="0" err="1" smtClean="0">
                <a:solidFill>
                  <a:schemeClr val="bg1"/>
                </a:solidFill>
              </a:rPr>
              <a:t>Зокрема</a:t>
            </a:r>
            <a:r>
              <a:rPr lang="ru-RU" sz="1800" dirty="0" smtClean="0">
                <a:solidFill>
                  <a:schemeClr val="bg1"/>
                </a:solidFill>
              </a:rPr>
              <a:t>, ЖЕЛ </a:t>
            </a:r>
            <a:r>
              <a:rPr lang="ru-RU" sz="1800" dirty="0" err="1" smtClean="0">
                <a:solidFill>
                  <a:schemeClr val="bg1"/>
                </a:solidFill>
              </a:rPr>
              <a:t>має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тісний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кореляційний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зв'язок</a:t>
            </a:r>
            <a:r>
              <a:rPr lang="ru-RU" sz="1800" dirty="0" smtClean="0">
                <a:solidFill>
                  <a:schemeClr val="bg1"/>
                </a:solidFill>
              </a:rPr>
              <a:t> з </a:t>
            </a:r>
            <a:r>
              <a:rPr lang="ru-RU" sz="1800" dirty="0" err="1" smtClean="0">
                <a:solidFill>
                  <a:schemeClr val="bg1"/>
                </a:solidFill>
              </a:rPr>
              <a:t>віком</a:t>
            </a:r>
            <a:r>
              <a:rPr lang="ru-RU" sz="1800" dirty="0" smtClean="0">
                <a:solidFill>
                  <a:schemeClr val="bg1"/>
                </a:solidFill>
              </a:rPr>
              <a:t> та </a:t>
            </a:r>
            <a:r>
              <a:rPr lang="ru-RU" sz="1800" dirty="0" err="1" smtClean="0">
                <a:solidFill>
                  <a:schemeClr val="bg1"/>
                </a:solidFill>
              </a:rPr>
              <a:t>антропометричними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даними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залежить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від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положення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тіла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фіброзних</a:t>
            </a:r>
            <a:r>
              <a:rPr lang="ru-RU" sz="1800" dirty="0" smtClean="0">
                <a:solidFill>
                  <a:schemeClr val="bg1"/>
                </a:solidFill>
              </a:rPr>
              <a:t> та </a:t>
            </a:r>
            <a:r>
              <a:rPr lang="ru-RU" sz="1800" dirty="0" err="1" smtClean="0">
                <a:solidFill>
                  <a:schemeClr val="bg1"/>
                </a:solidFill>
              </a:rPr>
              <a:t>склеротичних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процесів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що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призводять</a:t>
            </a:r>
            <a:r>
              <a:rPr lang="ru-RU" sz="1800" dirty="0" smtClean="0">
                <a:solidFill>
                  <a:schemeClr val="bg1"/>
                </a:solidFill>
              </a:rPr>
              <a:t> до </a:t>
            </a:r>
            <a:r>
              <a:rPr lang="ru-RU" sz="1800" dirty="0" err="1" smtClean="0">
                <a:solidFill>
                  <a:schemeClr val="bg1"/>
                </a:solidFill>
              </a:rPr>
              <a:t>рестриктивних</a:t>
            </a:r>
            <a:r>
              <a:rPr lang="ru-RU" sz="1800" dirty="0" smtClean="0">
                <a:solidFill>
                  <a:schemeClr val="bg1"/>
                </a:solidFill>
              </a:rPr>
              <a:t> форм </a:t>
            </a:r>
            <a:r>
              <a:rPr lang="ru-RU" sz="1800" dirty="0" err="1" smtClean="0">
                <a:solidFill>
                  <a:schemeClr val="bg1"/>
                </a:solidFill>
              </a:rPr>
              <a:t>порушення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вентиляції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легень</a:t>
            </a:r>
            <a:r>
              <a:rPr lang="ru-RU" sz="1800" dirty="0" smtClean="0">
                <a:solidFill>
                  <a:schemeClr val="bg1"/>
                </a:solidFill>
              </a:rPr>
              <a:t> та </a:t>
            </a:r>
            <a:r>
              <a:rPr lang="ru-RU" sz="1800" dirty="0" err="1" smtClean="0">
                <a:solidFill>
                  <a:schemeClr val="bg1"/>
                </a:solidFill>
              </a:rPr>
              <a:t>зменшення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площі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ефективного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газообміну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520"/>
            </a:pPr>
            <a:r>
              <a:rPr lang="ru-RU" sz="2520" b="1" dirty="0" smtClean="0">
                <a:solidFill>
                  <a:schemeClr val="bg1"/>
                </a:solidFill>
              </a:rPr>
              <a:t>ПІДГОТОВКА ПАЦІЄНТА ДО СПІРОГРАФІЧНОГО ДОСЛІДЖЕННЯ</a:t>
            </a:r>
            <a:endParaRPr sz="2520" dirty="0">
              <a:solidFill>
                <a:schemeClr val="bg1"/>
              </a:solidFill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idx="1"/>
          </p:nvPr>
        </p:nvSpPr>
        <p:spPr>
          <a:xfrm>
            <a:off x="0" y="1600200"/>
            <a:ext cx="9144000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Обстеження</a:t>
            </a:r>
            <a:r>
              <a:rPr lang="ru-RU" sz="2000" dirty="0" smtClean="0">
                <a:solidFill>
                  <a:schemeClr val="bg1"/>
                </a:solidFill>
              </a:rPr>
              <a:t> проводиться </a:t>
            </a:r>
            <a:r>
              <a:rPr lang="ru-RU" sz="2000" dirty="0" err="1" smtClean="0">
                <a:solidFill>
                  <a:schemeClr val="bg1"/>
                </a:solidFill>
              </a:rPr>
              <a:t>вранці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натщесерце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</a:rPr>
              <a:t> 15-20 </a:t>
            </a:r>
            <a:r>
              <a:rPr lang="ru-RU" sz="2000" dirty="0" err="1" smtClean="0">
                <a:solidFill>
                  <a:schemeClr val="bg1"/>
                </a:solidFill>
              </a:rPr>
              <a:t>хвилинного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відпочинку</a:t>
            </a:r>
            <a:r>
              <a:rPr lang="ru-RU" sz="2000" dirty="0" smtClean="0">
                <a:solidFill>
                  <a:schemeClr val="bg1"/>
                </a:solidFill>
              </a:rPr>
              <a:t>. Як </a:t>
            </a:r>
            <a:r>
              <a:rPr lang="ru-RU" sz="2000" dirty="0" err="1" smtClean="0">
                <a:solidFill>
                  <a:schemeClr val="bg1"/>
                </a:solidFill>
              </a:rPr>
              <a:t>мінімум</a:t>
            </a:r>
            <a:r>
              <a:rPr lang="ru-RU" sz="2000" dirty="0" smtClean="0">
                <a:solidFill>
                  <a:schemeClr val="bg1"/>
                </a:solidFill>
              </a:rPr>
              <a:t> за годину до </a:t>
            </a:r>
            <a:r>
              <a:rPr lang="ru-RU" sz="20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рекомендується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утриматися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куріння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вживання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міцної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кави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Бронхолітичні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препарати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скасовують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фармакокінетики</a:t>
            </a:r>
            <a:r>
              <a:rPr lang="ru-RU" sz="2000" dirty="0" smtClean="0">
                <a:solidFill>
                  <a:schemeClr val="bg1"/>
                </a:solidFill>
              </a:rPr>
              <a:t>: бета-2 </a:t>
            </a:r>
            <a:r>
              <a:rPr lang="ru-RU" sz="2000" dirty="0" err="1" smtClean="0">
                <a:solidFill>
                  <a:schemeClr val="bg1"/>
                </a:solidFill>
              </a:rPr>
              <a:t>агоністи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короткої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дії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комбіновані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препарати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включають</a:t>
            </a:r>
            <a:r>
              <a:rPr lang="ru-RU" sz="2000" dirty="0" smtClean="0">
                <a:solidFill>
                  <a:schemeClr val="bg1"/>
                </a:solidFill>
              </a:rPr>
              <a:t> бета-2 </a:t>
            </a:r>
            <a:r>
              <a:rPr lang="ru-RU" sz="2000" dirty="0" err="1" smtClean="0">
                <a:solidFill>
                  <a:schemeClr val="bg1"/>
                </a:solidFill>
              </a:rPr>
              <a:t>агоністи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короткої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дії</a:t>
            </a:r>
            <a:r>
              <a:rPr lang="ru-RU" sz="2000" dirty="0" smtClean="0">
                <a:solidFill>
                  <a:schemeClr val="bg1"/>
                </a:solidFill>
              </a:rPr>
              <a:t>, за 6 годин до </a:t>
            </a:r>
            <a:r>
              <a:rPr lang="ru-RU" sz="20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тривало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діючі</a:t>
            </a:r>
            <a:r>
              <a:rPr lang="ru-RU" sz="2000" dirty="0" smtClean="0">
                <a:solidFill>
                  <a:schemeClr val="bg1"/>
                </a:solidFill>
              </a:rPr>
              <a:t> бета-2 </a:t>
            </a:r>
            <a:r>
              <a:rPr lang="ru-RU" sz="2000" dirty="0" err="1" smtClean="0">
                <a:solidFill>
                  <a:schemeClr val="bg1"/>
                </a:solidFill>
              </a:rPr>
              <a:t>агоністи</a:t>
            </a:r>
            <a:r>
              <a:rPr lang="ru-RU" sz="2000" dirty="0" smtClean="0">
                <a:solidFill>
                  <a:schemeClr val="bg1"/>
                </a:solidFill>
              </a:rPr>
              <a:t> – за 12 годин, </a:t>
            </a:r>
            <a:r>
              <a:rPr lang="ru-RU" sz="2000" dirty="0" err="1" smtClean="0">
                <a:solidFill>
                  <a:schemeClr val="bg1"/>
                </a:solidFill>
              </a:rPr>
              <a:t>пролонговані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теофіліни</a:t>
            </a:r>
            <a:r>
              <a:rPr lang="ru-RU" sz="2000" dirty="0" smtClean="0">
                <a:solidFill>
                  <a:schemeClr val="bg1"/>
                </a:solidFill>
              </a:rPr>
              <a:t> – за 24 </a:t>
            </a:r>
            <a:r>
              <a:rPr lang="ru-RU" sz="2000" dirty="0" err="1" smtClean="0">
                <a:solidFill>
                  <a:schemeClr val="bg1"/>
                </a:solidFill>
              </a:rPr>
              <a:t>години</a:t>
            </a:r>
            <a:r>
              <a:rPr lang="ru-RU" sz="2000" dirty="0" smtClean="0">
                <a:solidFill>
                  <a:schemeClr val="bg1"/>
                </a:solidFill>
              </a:rPr>
              <a:t> 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000" dirty="0" smtClean="0">
                <a:solidFill>
                  <a:schemeClr val="bg1"/>
                </a:solidFill>
              </a:rPr>
              <a:t> проводиться у </a:t>
            </a:r>
            <a:r>
              <a:rPr lang="ru-RU" sz="2000" dirty="0" err="1" smtClean="0">
                <a:solidFill>
                  <a:schemeClr val="bg1"/>
                </a:solidFill>
              </a:rPr>
              <a:t>положенні</a:t>
            </a:r>
            <a:r>
              <a:rPr lang="ru-RU" sz="2000" dirty="0" smtClean="0">
                <a:solidFill>
                  <a:schemeClr val="bg1"/>
                </a:solidFill>
              </a:rPr>
              <a:t> хворого </a:t>
            </a:r>
            <a:r>
              <a:rPr lang="ru-RU" sz="2000" dirty="0" err="1" smtClean="0">
                <a:solidFill>
                  <a:schemeClr val="bg1"/>
                </a:solidFill>
              </a:rPr>
              <a:t>сидячи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Висота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ротової</a:t>
            </a:r>
            <a:r>
              <a:rPr lang="ru-RU" sz="2000" dirty="0" smtClean="0">
                <a:solidFill>
                  <a:schemeClr val="bg1"/>
                </a:solidFill>
              </a:rPr>
              <a:t> трубки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висота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сидіння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регулюються</a:t>
            </a:r>
            <a:r>
              <a:rPr lang="ru-RU" sz="2000" dirty="0" smtClean="0">
                <a:solidFill>
                  <a:schemeClr val="bg1"/>
                </a:solidFill>
              </a:rPr>
              <a:t> таким чином, </a:t>
            </a:r>
            <a:r>
              <a:rPr lang="ru-RU" sz="2000" dirty="0" err="1" smtClean="0">
                <a:solidFill>
                  <a:schemeClr val="bg1"/>
                </a:solidFill>
              </a:rPr>
              <a:t>щоб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обстежуваному</a:t>
            </a:r>
            <a:r>
              <a:rPr lang="ru-RU" sz="2000" dirty="0" smtClean="0">
                <a:solidFill>
                  <a:schemeClr val="bg1"/>
                </a:solidFill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</a:rPr>
              <a:t>доводилося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нахиляти</a:t>
            </a:r>
            <a:r>
              <a:rPr lang="ru-RU" sz="2000" dirty="0" smtClean="0">
                <a:solidFill>
                  <a:schemeClr val="bg1"/>
                </a:solidFill>
              </a:rPr>
              <a:t> голову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надмірно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витягати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шию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Слід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уникати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нахилів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тулуба</a:t>
            </a:r>
            <a:r>
              <a:rPr lang="ru-RU" sz="2000" dirty="0" smtClean="0">
                <a:solidFill>
                  <a:schemeClr val="bg1"/>
                </a:solidFill>
              </a:rPr>
              <a:t> вперед </a:t>
            </a:r>
            <a:r>
              <a:rPr lang="ru-RU" sz="2000" dirty="0" err="1" smtClean="0">
                <a:solidFill>
                  <a:schemeClr val="bg1"/>
                </a:solidFill>
              </a:rPr>
              <a:t>під</a:t>
            </a:r>
            <a:r>
              <a:rPr lang="ru-RU" sz="2000" dirty="0" smtClean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виконання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видиху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Одяг</a:t>
            </a:r>
            <a:r>
              <a:rPr lang="ru-RU" sz="2000" dirty="0" smtClean="0">
                <a:solidFill>
                  <a:schemeClr val="bg1"/>
                </a:solidFill>
              </a:rPr>
              <a:t> не повинен </a:t>
            </a:r>
            <a:r>
              <a:rPr lang="ru-RU" sz="2000" dirty="0" err="1" smtClean="0">
                <a:solidFill>
                  <a:schemeClr val="bg1"/>
                </a:solidFill>
              </a:rPr>
              <a:t>обмежувати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екскурсії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грудної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клітки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dirty="0" smtClean="0">
                <a:solidFill>
                  <a:schemeClr val="bg1"/>
                </a:solidFill>
              </a:rPr>
              <a:t>ПОЧАТОК ДОСЛІДЖЕННЯ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idx="1"/>
          </p:nvPr>
        </p:nvSpPr>
        <p:spPr>
          <a:xfrm>
            <a:off x="0" y="1357298"/>
            <a:ext cx="9144000" cy="371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Починають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обстеження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зазвичай</a:t>
            </a:r>
            <a:r>
              <a:rPr lang="ru-RU" sz="2400" dirty="0" smtClean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тестів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потребують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максимальних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зусиль</a:t>
            </a:r>
            <a:r>
              <a:rPr lang="ru-RU" sz="2400" dirty="0" smtClean="0">
                <a:solidFill>
                  <a:schemeClr val="bg1"/>
                </a:solidFill>
              </a:rPr>
              <a:t>. За </a:t>
            </a:r>
            <a:r>
              <a:rPr lang="ru-RU" sz="2400" dirty="0" err="1" smtClean="0">
                <a:solidFill>
                  <a:schemeClr val="bg1"/>
                </a:solidFill>
              </a:rPr>
              <a:t>наявності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приладі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відповідної</a:t>
            </a:r>
            <a:r>
              <a:rPr lang="ru-RU" sz="2400" dirty="0" smtClean="0">
                <a:solidFill>
                  <a:schemeClr val="bg1"/>
                </a:solidFill>
              </a:rPr>
              <a:t> приставки для </a:t>
            </a:r>
            <a:r>
              <a:rPr lang="ru-RU" sz="2400" dirty="0" err="1" smtClean="0">
                <a:solidFill>
                  <a:schemeClr val="bg1"/>
                </a:solidFill>
              </a:rPr>
              <a:t>вимірювання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бронхіального</a:t>
            </a:r>
            <a:r>
              <a:rPr lang="ru-RU" sz="2400" dirty="0" smtClean="0">
                <a:solidFill>
                  <a:schemeClr val="bg1"/>
                </a:solidFill>
              </a:rPr>
              <a:t> опору методом </a:t>
            </a:r>
            <a:r>
              <a:rPr lang="ru-RU" sz="2400" dirty="0" err="1" smtClean="0">
                <a:solidFill>
                  <a:schemeClr val="bg1"/>
                </a:solidFill>
              </a:rPr>
              <a:t>короткочасного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переривання</a:t>
            </a:r>
            <a:r>
              <a:rPr lang="ru-RU" sz="2400" dirty="0" smtClean="0">
                <a:solidFill>
                  <a:schemeClr val="bg1"/>
                </a:solidFill>
              </a:rPr>
              <a:t> потоку </a:t>
            </a:r>
            <a:r>
              <a:rPr lang="ru-RU" sz="2400" dirty="0" err="1" smtClean="0">
                <a:solidFill>
                  <a:schemeClr val="bg1"/>
                </a:solidFill>
              </a:rPr>
              <a:t>починають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саме</a:t>
            </a:r>
            <a:r>
              <a:rPr lang="ru-RU" sz="2400" dirty="0" smtClean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цього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оскільки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воно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виконується</a:t>
            </a:r>
            <a:r>
              <a:rPr lang="ru-RU" sz="2400" dirty="0" smtClean="0">
                <a:solidFill>
                  <a:schemeClr val="bg1"/>
                </a:solidFill>
              </a:rPr>
              <a:t> за нормального </a:t>
            </a:r>
            <a:r>
              <a:rPr lang="ru-RU" sz="2400" dirty="0" err="1" smtClean="0">
                <a:solidFill>
                  <a:schemeClr val="bg1"/>
                </a:solidFill>
              </a:rPr>
              <a:t>спокійного</a:t>
            </a:r>
            <a:r>
              <a:rPr lang="ru-RU" sz="2400" dirty="0" smtClean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рівного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дихання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Потім</a:t>
            </a:r>
            <a:r>
              <a:rPr lang="ru-RU" sz="2400" dirty="0" smtClean="0">
                <a:solidFill>
                  <a:schemeClr val="bg1"/>
                </a:solidFill>
              </a:rPr>
              <a:t> проводиться </a:t>
            </a:r>
            <a:r>
              <a:rPr lang="ru-RU" sz="2400" dirty="0" err="1" smtClean="0">
                <a:solidFill>
                  <a:schemeClr val="bg1"/>
                </a:solidFill>
              </a:rPr>
              <a:t>вимір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хвилинного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об'єму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дихання</a:t>
            </a:r>
            <a:r>
              <a:rPr lang="ru-RU" sz="2400" dirty="0" smtClean="0">
                <a:solidFill>
                  <a:schemeClr val="bg1"/>
                </a:solidFill>
              </a:rPr>
              <a:t> (ХОД)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49" name="Google Shape;149;p21" descr="C:\Users\Нурс\Desktop\криз\СПИРОГРАФИЯ\04021525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4115960"/>
            <a:ext cx="3357554" cy="2487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1667</Words>
  <Application>Microsoft Office PowerPoint</Application>
  <PresentationFormat>Экран (4:3)</PresentationFormat>
  <Paragraphs>89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Wingdings</vt:lpstr>
      <vt:lpstr>Times New Roman</vt:lpstr>
      <vt:lpstr>Calibri</vt:lpstr>
      <vt:lpstr>Arial</vt:lpstr>
      <vt:lpstr>Book Antiqua</vt:lpstr>
      <vt:lpstr>Тема Office</vt:lpstr>
      <vt:lpstr>Презентация PowerPoint</vt:lpstr>
      <vt:lpstr>ПЛАН:</vt:lpstr>
      <vt:lpstr>ПОНЯТТЯ ЗОВНІШНЬОГО ДИХАННЯ</vt:lpstr>
      <vt:lpstr>ОБЛАСТІ ЗАСТОСУВАННЯ ДОСЛІДЖЕННЯ ФЗД</vt:lpstr>
      <vt:lpstr>Презентация PowerPoint</vt:lpstr>
      <vt:lpstr>Презентация PowerPoint</vt:lpstr>
      <vt:lpstr>СПІРОГРАФІЯ</vt:lpstr>
      <vt:lpstr>ПІДГОТОВКА ПАЦІЄНТА ДО СПІРОГРАФІЧНОГО ДОСЛІДЖЕННЯ</vt:lpstr>
      <vt:lpstr>ПОЧАТОК ДОСЛІДЖЕННЯ</vt:lpstr>
      <vt:lpstr>Презентация PowerPoint</vt:lpstr>
      <vt:lpstr>Презентация PowerPoint</vt:lpstr>
      <vt:lpstr>Презентация PowerPoint</vt:lpstr>
      <vt:lpstr>ХВИЛИННИЙ ОБСЯГ ДИХАННЯ (ХОД):</vt:lpstr>
      <vt:lpstr>ТЕСТ ФЖЄЛ (ФОРСОВАНА ЖИТТЄВА ЄМНІСТЬ ЛЕГЕНЬ)</vt:lpstr>
      <vt:lpstr>Презентация PowerPoint</vt:lpstr>
      <vt:lpstr>Презентация PowerPoint</vt:lpstr>
      <vt:lpstr>МАКСИМАЛЬНА ДОВІЛЬНА ВЕНТИЛЯЦІЯ ЛЕГЕНЬ:</vt:lpstr>
      <vt:lpstr>Презентация PowerPoint</vt:lpstr>
      <vt:lpstr>ПОСТ БД ОБСТЕЖЕННЯ (БРОНХОДИЛАТАЦІЙНІ ПРОБИ):</vt:lpstr>
      <vt:lpstr>ПІКФЛОУМЕТРІЯ</vt:lpstr>
      <vt:lpstr>СПОСІБ ПРОВЕДЕННЯ</vt:lpstr>
      <vt:lpstr>ЧАСТОТА ПРОВЕДЕННЯ</vt:lpstr>
      <vt:lpstr>ОЦІНКА РЕЗУЛЬТАТІВ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modified xsi:type="dcterms:W3CDTF">2022-12-11T23:18:38Z</dcterms:modified>
</cp:coreProperties>
</file>