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73" r:id="rId4"/>
    <p:sldId id="284" r:id="rId5"/>
    <p:sldId id="272" r:id="rId6"/>
    <p:sldId id="286" r:id="rId7"/>
    <p:sldId id="285" r:id="rId8"/>
    <p:sldId id="274" r:id="rId9"/>
    <p:sldId id="275" r:id="rId10"/>
    <p:sldId id="276" r:id="rId11"/>
    <p:sldId id="282" r:id="rId12"/>
    <p:sldId id="281" r:id="rId1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7133" autoAdjust="0"/>
  </p:normalViewPr>
  <p:slideViewPr>
    <p:cSldViewPr>
      <p:cViewPr varScale="1">
        <p:scale>
          <a:sx n="68" d="100"/>
          <a:sy n="68" d="100"/>
        </p:scale>
        <p:origin x="148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A0DEF6-4898-4EA3-B71A-A787F0425206}" type="datetimeFigureOut">
              <a:rPr lang="ru-RU"/>
              <a:pPr>
                <a:defRPr/>
              </a:pPr>
              <a:t>12.10.2020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87BE8379-962F-4601-88A6-388B7910345D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4100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F7EA4C1-BACC-4F98-9D24-B9B089CCDD2B}" type="slidenum">
              <a:rPr lang="ru-RU" altLang="uk-UA"/>
              <a:pPr/>
              <a:t>1</a:t>
            </a:fld>
            <a:endParaRPr lang="ru-RU" altLang="uk-U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16388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F6FAE1C-16A0-4E29-BE35-FF72FBBE87FD}" type="slidenum">
              <a:rPr lang="ru-RU" altLang="uk-UA"/>
              <a:pPr/>
              <a:t>10</a:t>
            </a:fld>
            <a:endParaRPr lang="ru-RU" altLang="uk-U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18436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3211FE-DDA5-4D3B-A073-64A6C96DF4E0}" type="slidenum">
              <a:rPr lang="ru-RU" altLang="uk-UA"/>
              <a:pPr/>
              <a:t>11</a:t>
            </a:fld>
            <a:endParaRPr lang="ru-RU" altLang="uk-U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24580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90271C6-67F7-4BD4-A2F9-C24C6582C60B}" type="slidenum">
              <a:rPr lang="ru-RU" altLang="uk-UA"/>
              <a:pPr/>
              <a:t>12</a:t>
            </a:fld>
            <a:endParaRPr lang="ru-RU" alt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6148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05C0E98-BAFC-418A-AB05-D52B7520CA05}" type="slidenum">
              <a:rPr lang="ru-RU" altLang="uk-UA"/>
              <a:pPr/>
              <a:t>2</a:t>
            </a:fld>
            <a:endParaRPr lang="ru-RU" alt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10244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DF000C-5FB4-4B44-BA42-A2E1217C4F05}" type="slidenum">
              <a:rPr lang="ru-RU" altLang="uk-UA"/>
              <a:pPr/>
              <a:t>3</a:t>
            </a:fld>
            <a:endParaRPr lang="ru-RU" alt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8196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BD1B28-B6BA-43CC-909A-50F828107AB3}" type="slidenum">
              <a:rPr lang="ru-RU" altLang="uk-UA"/>
              <a:pPr/>
              <a:t>4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610886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8196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BD1B28-B6BA-43CC-909A-50F828107AB3}" type="slidenum">
              <a:rPr lang="ru-RU" altLang="uk-UA"/>
              <a:pPr/>
              <a:t>5</a:t>
            </a:fld>
            <a:endParaRPr lang="ru-RU" altLang="uk-U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8196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BD1B28-B6BA-43CC-909A-50F828107AB3}" type="slidenum">
              <a:rPr lang="ru-RU" altLang="uk-UA"/>
              <a:pPr/>
              <a:t>6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276371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8196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BD1B28-B6BA-43CC-909A-50F828107AB3}" type="slidenum">
              <a:rPr lang="ru-RU" altLang="uk-UA"/>
              <a:pPr/>
              <a:t>7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413734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12292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F6F281E-ECC8-4DE1-9244-E853E246C615}" type="slidenum">
              <a:rPr lang="ru-RU" altLang="uk-UA"/>
              <a:pPr/>
              <a:t>8</a:t>
            </a:fld>
            <a:endParaRPr lang="ru-RU" altLang="uk-U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uk-UA"/>
          </a:p>
        </p:txBody>
      </p:sp>
      <p:sp>
        <p:nvSpPr>
          <p:cNvPr id="14340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A1B651-DD73-437B-93C0-F1D39AEAC24D}" type="slidenum">
              <a:rPr lang="ru-RU" altLang="uk-UA"/>
              <a:pPr/>
              <a:t>9</a:t>
            </a:fld>
            <a:endParaRPr lang="ru-RU" alt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23B3B-2420-445B-B791-DB44E50B6188}" type="datetimeFigureOut">
              <a:rPr lang="ru-RU"/>
              <a:pPr>
                <a:defRPr/>
              </a:pPr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743E0-D328-4F0A-BCB8-E7EF89AA5905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D9440-64E9-46B1-B98B-DEF91637C899}" type="datetimeFigureOut">
              <a:rPr lang="ru-RU"/>
              <a:pPr>
                <a:defRPr/>
              </a:pPr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1E2FE-C935-4910-8F12-73DE534A1712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FC3B8-0747-4E3E-8487-B1B31B807DF3}" type="datetimeFigureOut">
              <a:rPr lang="ru-RU"/>
              <a:pPr>
                <a:defRPr/>
              </a:pPr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02F5D-CFD6-4A6F-90B4-9F631D95F722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C4598-F186-4784-9EE3-78E3E0B80C53}" type="datetimeFigureOut">
              <a:rPr lang="ru-RU"/>
              <a:pPr>
                <a:defRPr/>
              </a:pPr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182A0-3D51-46A1-8819-3C4631BFE39C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05194-D601-4088-99C2-D0A7999B2BBC}" type="datetimeFigureOut">
              <a:rPr lang="ru-RU"/>
              <a:pPr>
                <a:defRPr/>
              </a:pPr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90F73-8082-4E92-94A1-163BCD9CA2B8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A566F-AB67-453D-8FBC-082242A72392}" type="datetimeFigureOut">
              <a:rPr lang="ru-RU"/>
              <a:pPr>
                <a:defRPr/>
              </a:pPr>
              <a:t>12.10.2020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FADD9-C996-4101-ABEC-AC8FB31000D2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94C40-1EC0-45BD-BA68-53BEC2BD2D13}" type="datetimeFigureOut">
              <a:rPr lang="ru-RU"/>
              <a:pPr>
                <a:defRPr/>
              </a:pPr>
              <a:t>12.10.2020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28863-CC29-4816-99D6-414696385A00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2255C-C573-4342-88AB-D56E8B2A2807}" type="datetimeFigureOut">
              <a:rPr lang="ru-RU"/>
              <a:pPr>
                <a:defRPr/>
              </a:pPr>
              <a:t>12.10.2020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A1BDA-86DB-4CA6-9AF9-9BF128C92022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B55B8-3D57-41DD-A715-4074DE2EE6DB}" type="datetimeFigureOut">
              <a:rPr lang="ru-RU"/>
              <a:pPr>
                <a:defRPr/>
              </a:pPr>
              <a:t>12.10.2020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891D8-046C-40E7-B9FE-7DA1B16287E3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6D283-7AFF-48F5-924D-C1A6FBF90CE5}" type="datetimeFigureOut">
              <a:rPr lang="ru-RU"/>
              <a:pPr>
                <a:defRPr/>
              </a:pPr>
              <a:t>12.10.2020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8BC68-88BA-4D54-9A73-D728DEC53E33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3C99F-1287-4638-8511-A4A3F5C0B3B3}" type="datetimeFigureOut">
              <a:rPr lang="ru-RU"/>
              <a:pPr>
                <a:defRPr/>
              </a:pPr>
              <a:t>12.10.2020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5F844-3240-463F-AD44-3781B4C3EEB1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текста</a:t>
            </a:r>
          </a:p>
          <a:p>
            <a:pPr lvl="1"/>
            <a:r>
              <a:rPr lang="ru-RU" altLang="uk-UA"/>
              <a:t>Второй уровень</a:t>
            </a:r>
          </a:p>
          <a:p>
            <a:pPr lvl="2"/>
            <a:r>
              <a:rPr lang="ru-RU" altLang="uk-UA"/>
              <a:t>Третий уровень</a:t>
            </a:r>
          </a:p>
          <a:p>
            <a:pPr lvl="3"/>
            <a:r>
              <a:rPr lang="ru-RU" altLang="uk-UA"/>
              <a:t>Четвертый уровень</a:t>
            </a:r>
          </a:p>
          <a:p>
            <a:pPr lvl="4"/>
            <a:r>
              <a:rPr lang="ru-RU" altLang="uk-UA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B64807-75A8-4C2C-843B-9184E6C9063A}" type="datetimeFigureOut">
              <a:rPr lang="ru-RU"/>
              <a:pPr>
                <a:defRPr/>
              </a:pPr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E1DDB736-4464-47B1-B886-D335AA109387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hyperlink" Target="https://www.youtube.com/watch?v=asmXyJaXBC8" TargetMode="External"/><Relationship Id="rId5" Type="http://schemas.openxmlformats.org/officeDocument/2006/relationships/hyperlink" Target="https://www.simplypsychology.org/pavlov.html" TargetMode="Externa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hyperlink" Target="https://www.simplypsychology.org/classical-conditioning.html#littl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s://www.youtube.com/watch?v=9hBfnXACsOI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hyperlink" Target="https://www.simplypsychology.org/classical-conditioning.html#littl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hyperlink" Target="https://www.youtube.com/watch?v=bKvWdXZiSy8" TargetMode="External"/><Relationship Id="rId4" Type="http://schemas.openxmlformats.org/officeDocument/2006/relationships/hyperlink" Target="https://www.youtube.com/watch?v=RuQvCxsa5N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38" y="3311525"/>
            <a:ext cx="7929562" cy="2565400"/>
          </a:xfrm>
        </p:spPr>
        <p:txBody>
          <a:bodyPr/>
          <a:lstStyle/>
          <a:p>
            <a:pPr eaLnBrk="1" hangingPunct="1"/>
            <a:r>
              <a:rPr lang="uk-UA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Наукові теорії про особистість</a:t>
            </a:r>
            <a:r>
              <a:rPr lang="en-US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r>
              <a:rPr lang="en-US" altLang="uk-UA" sz="5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uk-UA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Біхевіоризм та Етологія</a:t>
            </a:r>
            <a:endParaRPr lang="en-US" altLang="uk-UA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uk-UA" altLang="uk-UA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 поведінку людини </a:t>
            </a:r>
            <a:endParaRPr lang="en-US" altLang="uk-UA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uk-UA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uk-UA" sz="5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Faculty of sociology and administration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3077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3079" name="Рисунок 6" descr="герб 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25" y="714375"/>
            <a:ext cx="25400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Faculty of sociology and administration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15364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15366" name="Рисунок 6" descr="герб 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285750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Підзаголовок 10"/>
          <p:cNvSpPr>
            <a:spLocks noGrp="1"/>
          </p:cNvSpPr>
          <p:nvPr>
            <p:ph type="subTitle" idx="1"/>
          </p:nvPr>
        </p:nvSpPr>
        <p:spPr>
          <a:xfrm>
            <a:off x="1907704" y="500063"/>
            <a:ext cx="5544616" cy="5929312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uk-UA" alt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Дослідження К. Лоренца та його послідовників показали, що імпринтинг характерний не тільки для тварин, а і для людей. Імпринтинг сприяє утворенню теплих емоційних </a:t>
            </a:r>
            <a:r>
              <a:rPr lang="uk-UA" altLang="uk-UA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зв’язків</a:t>
            </a:r>
            <a:r>
              <a:rPr lang="uk-UA" alt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між дитиною та матір’ю (батьком) при народженні. Важливою умовою імпринтингу у людей є фізичний контакт матері та дитини в перші хвилини після народження.</a:t>
            </a:r>
          </a:p>
          <a:p>
            <a:pPr algn="just">
              <a:spcBef>
                <a:spcPts val="0"/>
              </a:spcBef>
            </a:pPr>
            <a:r>
              <a:rPr lang="uk-UA" alt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етології велика увага приділяється вивченню агресивності у поведінці тварин і людини. (</a:t>
            </a:r>
            <a:r>
              <a:rPr lang="uk-UA" altLang="uk-UA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К.Лоренц</a:t>
            </a:r>
            <a:r>
              <a:rPr lang="uk-UA" alt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Агресія або так зване зло). Етологи дійшли висновку, що природний рівень агресивності у людини набагато перевищений. Це наслідок соціальних впливів, зокрема засобів масової інформації.</a:t>
            </a:r>
          </a:p>
          <a:p>
            <a:pPr algn="just">
              <a:spcBef>
                <a:spcPts val="0"/>
              </a:spcBef>
            </a:pPr>
            <a:r>
              <a:rPr lang="uk-UA" alt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людей, нажаль,  нехарактерне природне внутрішньовидове обмеження агресивності, яке характерне для світу тварин.</a:t>
            </a:r>
          </a:p>
        </p:txBody>
      </p:sp>
      <p:sp>
        <p:nvSpPr>
          <p:cNvPr id="15368" name="AutoShape 2" descr="Картинки по запросу шпрангер эдуар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uk-UA" altLang="uk-UA"/>
          </a:p>
        </p:txBody>
      </p:sp>
      <p:pic>
        <p:nvPicPr>
          <p:cNvPr id="13" name="Picture 8" descr="Amazon.com: The Foundations of Ethology: The Principal Ideas and ...">
            <a:extLst>
              <a:ext uri="{FF2B5EF4-FFF2-40B4-BE49-F238E27FC236}">
                <a16:creationId xmlns:a16="http://schemas.microsoft.com/office/drawing/2014/main" id="{24FBD018-6725-4305-893E-D76F22791F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19" y="1059702"/>
            <a:ext cx="1659537" cy="2493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Amazon.com: On Aggression Pa (Harvest Book, Hb 291) (9780156687416 ...">
            <a:extLst>
              <a:ext uri="{FF2B5EF4-FFF2-40B4-BE49-F238E27FC236}">
                <a16:creationId xmlns:a16="http://schemas.microsoft.com/office/drawing/2014/main" id="{7B703830-6E55-4193-BC51-2A78DE5A9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1" y="3257010"/>
            <a:ext cx="1724025" cy="265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Faculty of sociology and administration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17412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17414" name="Рисунок 6" descr="герб 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285750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Підзаголовок 10"/>
          <p:cNvSpPr>
            <a:spLocks noGrp="1"/>
          </p:cNvSpPr>
          <p:nvPr>
            <p:ph type="subTitle" idx="1"/>
          </p:nvPr>
        </p:nvSpPr>
        <p:spPr>
          <a:xfrm>
            <a:off x="252413" y="304801"/>
            <a:ext cx="5956139" cy="4132311"/>
          </a:xfrm>
        </p:spPr>
        <p:txBody>
          <a:bodyPr/>
          <a:lstStyle/>
          <a:p>
            <a:endParaRPr lang="en-US" alt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alt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Етологія</a:t>
            </a:r>
            <a:r>
              <a:rPr lang="en-US" alt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alt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Джейн </a:t>
            </a:r>
            <a:r>
              <a:rPr lang="uk-UA" altLang="uk-UA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Гудолл</a:t>
            </a:r>
            <a:r>
              <a:rPr lang="uk-UA" alt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altLang="uk-UA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Jane Goodall </a:t>
            </a:r>
            <a:r>
              <a:rPr lang="uk-UA" altLang="uk-UA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досліджувала поведінку та життя шимпанзе в Танзанії (1970-2005). Вона дійшла висновку, що прояви симпатії та агресії в поведінці людини та шимпанзе дуже схожі. Це підтверджує біологічне походження поведінки людини.</a:t>
            </a:r>
            <a:endParaRPr lang="en-US" alt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alt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uk-UA" alt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6" name="AutoShape 2" descr="Картинки по запросу шпрангер эдуар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uk-UA" altLang="uk-UA"/>
          </a:p>
        </p:txBody>
      </p:sp>
      <p:pic>
        <p:nvPicPr>
          <p:cNvPr id="10242" name="Picture 2" descr="Goodall's findings confirmed: chimps have stable | Cosmos">
            <a:extLst>
              <a:ext uri="{FF2B5EF4-FFF2-40B4-BE49-F238E27FC236}">
                <a16:creationId xmlns:a16="http://schemas.microsoft.com/office/drawing/2014/main" id="{01CA90B0-7C69-4B1F-AFF2-13A6B626E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4246852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Ten Facts You Should Know about Jane Goodall">
            <a:extLst>
              <a:ext uri="{FF2B5EF4-FFF2-40B4-BE49-F238E27FC236}">
                <a16:creationId xmlns:a16="http://schemas.microsoft.com/office/drawing/2014/main" id="{C8D66077-3C3A-4D79-AF2A-AD999854C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261" y="2370956"/>
            <a:ext cx="2995612" cy="300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66" name="Picture 2" descr="F:\Матеріали до курсів\Personology\personalit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245197">
            <a:off x="398240" y="2132134"/>
            <a:ext cx="2471532" cy="281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Faculty of sociology and administration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 E-mail: hannaboyko@ukr.net</a:t>
            </a:r>
          </a:p>
        </p:txBody>
      </p:sp>
      <p:pic>
        <p:nvPicPr>
          <p:cNvPr id="23558" name="Рисунок 6" descr="герб 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" y="285750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Підзаголовок 10"/>
          <p:cNvSpPr>
            <a:spLocks noGrp="1"/>
          </p:cNvSpPr>
          <p:nvPr>
            <p:ph type="subTitle" idx="1"/>
          </p:nvPr>
        </p:nvSpPr>
        <p:spPr>
          <a:xfrm>
            <a:off x="3071813" y="928688"/>
            <a:ext cx="5786437" cy="4372520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None/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defRPr/>
            </a:pPr>
            <a:r>
              <a:rPr lang="uk-UA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ЗАВДАННЯ ДЛЯ СТУДЕНТІВ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 спільного між біхевіоризмом та етологією при вивченні особистості?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чому різниця між біхевіоризмом та етологією при вивченні особистості?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вашу думку, як ми можемо використовувати теорію поведінки </a:t>
            </a:r>
            <a:r>
              <a:rPr lang="uk-UA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Б.Ф.Скіннера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щодня у стосунках з друзями, однокласниками та іншими? Наведіть приклад.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Як, на вашу думку, теорію поведінки можна використовувати в соціальній роботі? Наведіть приклад.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defRPr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defRPr/>
            </a:pP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60" name="AutoShape 2" descr="Картинки по запросу шпрангер эдуар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uk-UA" altLang="uk-UA"/>
          </a:p>
        </p:txBody>
      </p:sp>
      <p:sp>
        <p:nvSpPr>
          <p:cNvPr id="23561" name="AutoShape 6" descr="Результат пошуку зображень за запитом &quot;Генрі Мюррей ТАТ картинки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uk-UA" altLang="uk-UA"/>
          </a:p>
        </p:txBody>
      </p:sp>
      <p:sp>
        <p:nvSpPr>
          <p:cNvPr id="23562" name="AutoShape 8" descr="Результат пошуку зображень за запитом &quot;Генрі Мюррей ТАТ картинки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uk-UA" altLang="uk-UA"/>
          </a:p>
        </p:txBody>
      </p:sp>
      <p:sp>
        <p:nvSpPr>
          <p:cNvPr id="23563" name="AutoShape 10" descr="Результат пошуку зображень за запитом &quot;Генрі Мюррей ТАТ картинки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uk-UA" altLang="uk-UA"/>
          </a:p>
        </p:txBody>
      </p:sp>
      <p:sp>
        <p:nvSpPr>
          <p:cNvPr id="23564" name="AutoShape 12" descr="Результат пошуку зображень за запитом Генрі Мюррей ТАТ картин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uk-UA" altLang="uk-UA"/>
          </a:p>
        </p:txBody>
      </p:sp>
      <p:sp>
        <p:nvSpPr>
          <p:cNvPr id="23565" name="AutoShape 14" descr="Результат пошуку зображень за запитом Генрі Мюррей ТАТ картин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uk-UA" alt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25" y="857250"/>
            <a:ext cx="7143750" cy="642938"/>
          </a:xfrm>
        </p:spPr>
        <p:txBody>
          <a:bodyPr/>
          <a:lstStyle/>
          <a:p>
            <a:pPr eaLnBrk="1" hangingPunct="1"/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Scientific theories of personality began to develop from the early 20th century</a:t>
            </a:r>
            <a:endPara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uk-UA" altLang="uk-UA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Faculty of sociology and administration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5125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5127" name="Рисунок 6" descr="герб 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285750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TextBox 7"/>
          <p:cNvSpPr txBox="1">
            <a:spLocks noChangeArrowheads="1"/>
          </p:cNvSpPr>
          <p:nvPr/>
        </p:nvSpPr>
        <p:spPr bwMode="auto">
          <a:xfrm>
            <a:off x="1331913" y="1500188"/>
            <a:ext cx="74549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Ці теорії аналізують що є особистість, як вона розвивається, що на неї впливає?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Ці теорії по різному пояснюють, що є особистість?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9" name="Picture 12" descr="Theory of Mind: Understanding Others in a Social World ..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7637" y="3972035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4" descr="15 Learning Theories In Education (A Complete Summary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78238" y="3880742"/>
            <a:ext cx="27622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6" descr="Theories of Child Development: The MGH Clay Cente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89150" y="4465638"/>
            <a:ext cx="240982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18" descr="What is McClelland Theory of Motivation? Practically explained ...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24538" y="4699000"/>
            <a:ext cx="302895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Faculty of sociology and administration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9220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9222" name="Рисунок 6" descr="герб 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" y="285750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5C39010-5C61-459F-ADB2-CEFDB477DF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0088" y="642938"/>
            <a:ext cx="6602412" cy="4995862"/>
          </a:xfrm>
        </p:spPr>
        <p:txBody>
          <a:bodyPr/>
          <a:lstStyle/>
          <a:p>
            <a:r>
              <a:rPr lang="uk-UA" altLang="uk-UA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Бихевіоризм</a:t>
            </a:r>
            <a:r>
              <a:rPr lang="uk-UA" altLang="uk-UA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в особистості головне та першочергове це поведінка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/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Історія біхевіоризму починається з досліджень російського психофізіолога Івана Павлова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/>
            <a:r>
              <a:rPr lang="uk-UA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І.П.Павлов</a:t>
            </a: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1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897</a:t>
            </a:r>
            <a:r>
              <a:rPr lang="uk-UA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публікую результати експериментів по класичному обумовленню у собак.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>
                <a:hlinkClick r:id="rId6"/>
              </a:rPr>
              <a:t>https://www.youtube.com/watch?v=asmXyJaXBC8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/>
          </a:p>
        </p:txBody>
      </p:sp>
      <p:pic>
        <p:nvPicPr>
          <p:cNvPr id="7170" name="Picture 2" descr="Ivan Pavlov - Posts | Facebook">
            <a:extLst>
              <a:ext uri="{FF2B5EF4-FFF2-40B4-BE49-F238E27FC236}">
                <a16:creationId xmlns:a16="http://schemas.microsoft.com/office/drawing/2014/main" id="{2E002074-B466-4388-8DF1-AB1E4F9A0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5674436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Ivan Pavlov - Wikipedia">
            <a:extLst>
              <a:ext uri="{FF2B5EF4-FFF2-40B4-BE49-F238E27FC236}">
                <a16:creationId xmlns:a16="http://schemas.microsoft.com/office/drawing/2014/main" id="{D9C0FB65-94F1-40A5-9734-C474D4B3E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3" y="1959659"/>
            <a:ext cx="18002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5938" y="1012825"/>
            <a:ext cx="7358062" cy="4630738"/>
          </a:xfrm>
        </p:spPr>
        <p:txBody>
          <a:bodyPr/>
          <a:lstStyle/>
          <a:p>
            <a:r>
              <a:rPr lang="uk-UA" alt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Біхевіоризм, як напрямок у вивченні поведінки людини сформувався  розвинувся на початку 20 століття у США.</a:t>
            </a:r>
            <a:r>
              <a:rPr lang="en-US" alt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 засновник Джон </a:t>
            </a:r>
            <a:r>
              <a:rPr lang="uk-UA" altLang="uk-UA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Уотсон</a:t>
            </a:r>
            <a:endParaRPr lang="en-US" alt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1913 році закладає </a:t>
            </a:r>
            <a:r>
              <a:rPr lang="uk-UA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грунт</a:t>
            </a: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біхевіоризму в психології публікуючи статтю на тему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Психологія та </a:t>
            </a:r>
            <a:r>
              <a:rPr lang="uk-UA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біхевіоральний</a:t>
            </a: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погляд на неї»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endParaRPr lang="en-US" alt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alt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Faculty of sociology and administration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173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7175" name="Рисунок 6" descr="герб 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285750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Прямоугольник 4"/>
          <p:cNvSpPr>
            <a:spLocks noChangeArrowheads="1"/>
          </p:cNvSpPr>
          <p:nvPr/>
        </p:nvSpPr>
        <p:spPr bwMode="auto">
          <a:xfrm>
            <a:off x="3419475" y="2274888"/>
            <a:ext cx="54737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uk-UA" dirty="0"/>
          </a:p>
        </p:txBody>
      </p:sp>
      <p:pic>
        <p:nvPicPr>
          <p:cNvPr id="1028" name="Picture 4" descr="Amazon.com: Behaviorism (9780393005240): Watson, John B.: Books">
            <a:extLst>
              <a:ext uri="{FF2B5EF4-FFF2-40B4-BE49-F238E27FC236}">
                <a16:creationId xmlns:a16="http://schemas.microsoft.com/office/drawing/2014/main" id="{B24669EE-F901-4874-90EE-7CD4851EB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31707">
            <a:off x="864895" y="3230661"/>
            <a:ext cx="1685925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John B. Watson Quotes - 3 Science Quotes - Dictionary of Science ...">
            <a:extLst>
              <a:ext uri="{FF2B5EF4-FFF2-40B4-BE49-F238E27FC236}">
                <a16:creationId xmlns:a16="http://schemas.microsoft.com/office/drawing/2014/main" id="{E6BDDFF8-C78E-403A-AFB0-C47F2262F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429000"/>
            <a:ext cx="5040559" cy="2786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797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36850" y="1146175"/>
            <a:ext cx="6407150" cy="898242"/>
          </a:xfrm>
        </p:spPr>
        <p:txBody>
          <a:bodyPr/>
          <a:lstStyle/>
          <a:p>
            <a:r>
              <a:rPr lang="uk-UA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Джон </a:t>
            </a:r>
            <a:r>
              <a:rPr lang="uk-UA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Уотсон</a:t>
            </a:r>
            <a:r>
              <a:rPr lang="uk-UA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проводить серію експериментів та обґрунтовує основну формулу поведінки людини </a:t>
            </a: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     R</a:t>
            </a:r>
          </a:p>
          <a:p>
            <a:pPr algn="just"/>
            <a:r>
              <a:rPr lang="uk-UA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</a:t>
            </a: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(S) – </a:t>
            </a:r>
            <a:r>
              <a:rPr lang="uk-UA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 впливи, стимули, зокрема і</a:t>
            </a:r>
          </a:p>
          <a:p>
            <a:pPr algn="just"/>
            <a:r>
              <a:rPr lang="uk-UA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та очікування інших людей</a:t>
            </a: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(R) </a:t>
            </a:r>
            <a:r>
              <a:rPr lang="uk-UA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Реакція, як поведінка людини у відповідь на стимули</a:t>
            </a: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uk-U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alt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Faculty of sociology and administration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173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7175" name="Рисунок 6" descr="герб 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285750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Прямоугольник 4"/>
          <p:cNvSpPr>
            <a:spLocks noChangeArrowheads="1"/>
          </p:cNvSpPr>
          <p:nvPr/>
        </p:nvSpPr>
        <p:spPr bwMode="auto">
          <a:xfrm>
            <a:off x="3419475" y="2274888"/>
            <a:ext cx="54737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uk-UA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F7C5362-C3DE-424D-9031-F14DC4D61E17}"/>
              </a:ext>
            </a:extLst>
          </p:cNvPr>
          <p:cNvSpPr/>
          <p:nvPr/>
        </p:nvSpPr>
        <p:spPr>
          <a:xfrm>
            <a:off x="2398713" y="1928376"/>
            <a:ext cx="6286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3" name="Стрелка: вправо 2">
            <a:extLst>
              <a:ext uri="{FF2B5EF4-FFF2-40B4-BE49-F238E27FC236}">
                <a16:creationId xmlns:a16="http://schemas.microsoft.com/office/drawing/2014/main" id="{67E7AFD9-29E6-4677-AADB-C8ECD86CDEF8}"/>
              </a:ext>
            </a:extLst>
          </p:cNvPr>
          <p:cNvSpPr/>
          <p:nvPr/>
        </p:nvSpPr>
        <p:spPr>
          <a:xfrm>
            <a:off x="5832487" y="1745967"/>
            <a:ext cx="215875" cy="3910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7" name="Picture 6" descr="John B. Watson B. F. Skinner Benjamin Bloom - ppt video online ...">
            <a:extLst>
              <a:ext uri="{FF2B5EF4-FFF2-40B4-BE49-F238E27FC236}">
                <a16:creationId xmlns:a16="http://schemas.microsoft.com/office/drawing/2014/main" id="{EDC77CAF-3C8C-4EFE-BDB3-5D20354A1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096292"/>
            <a:ext cx="5257279" cy="306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6025" y="690414"/>
            <a:ext cx="6407150" cy="796488"/>
          </a:xfrm>
        </p:spPr>
        <p:txBody>
          <a:bodyPr/>
          <a:lstStyle/>
          <a:p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Джон </a:t>
            </a:r>
            <a:r>
              <a:rPr lang="uk-UA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Уотсон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зі своєю асистенткою </a:t>
            </a:r>
            <a:r>
              <a:rPr lang="uk-UA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Розалі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Райнер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(1920)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експерименти, які отримали назву «маленький Альберт»</a:t>
            </a:r>
            <a:endParaRPr lang="uk-UA" alt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Faculty of sociology and administration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173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7175" name="Рисунок 6" descr="герб 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285750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Прямоугольник 4"/>
          <p:cNvSpPr>
            <a:spLocks noChangeArrowheads="1"/>
          </p:cNvSpPr>
          <p:nvPr/>
        </p:nvSpPr>
        <p:spPr bwMode="auto">
          <a:xfrm>
            <a:off x="3419475" y="2274888"/>
            <a:ext cx="54737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  <a:endParaRPr lang="uk-UA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F7C5362-C3DE-424D-9031-F14DC4D61E17}"/>
              </a:ext>
            </a:extLst>
          </p:cNvPr>
          <p:cNvSpPr/>
          <p:nvPr/>
        </p:nvSpPr>
        <p:spPr>
          <a:xfrm>
            <a:off x="2596692" y="2274789"/>
            <a:ext cx="61762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Джон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Уотсон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отримав багато зауважень щодо етичної сторони цих експериментів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Але він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обгрунтував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важливу роль, яку відіграють зовнішні впливи у формуванні реакцій та поведінки людини</a:t>
            </a:r>
            <a:endParaRPr lang="en-US" dirty="0"/>
          </a:p>
        </p:txBody>
      </p:sp>
      <p:pic>
        <p:nvPicPr>
          <p:cNvPr id="4098" name="Picture 2" descr="The Case of Little Albert (Psychology Classics Book 1) - Kindle ...">
            <a:extLst>
              <a:ext uri="{FF2B5EF4-FFF2-40B4-BE49-F238E27FC236}">
                <a16:creationId xmlns:a16="http://schemas.microsoft.com/office/drawing/2014/main" id="{AE7BE709-3300-44DB-8638-A9CCF977D8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7" y="1570038"/>
            <a:ext cx="1685925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11 Best John Watson images | John watson, Psychology, History of ...">
            <a:extLst>
              <a:ext uri="{FF2B5EF4-FFF2-40B4-BE49-F238E27FC236}">
                <a16:creationId xmlns:a16="http://schemas.microsoft.com/office/drawing/2014/main" id="{5C488885-3CA5-43C6-BE2F-698D5DA58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3467" y="4009560"/>
            <a:ext cx="222885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5F882E1-3DE2-47EE-80F3-503DE91A2876}"/>
              </a:ext>
            </a:extLst>
          </p:cNvPr>
          <p:cNvSpPr txBox="1"/>
          <p:nvPr/>
        </p:nvSpPr>
        <p:spPr>
          <a:xfrm>
            <a:off x="1009056" y="5077754"/>
            <a:ext cx="53287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Джон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Уотсон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проводить експерименти з Маленьким Альбертом</a:t>
            </a:r>
            <a:endParaRPr lang="uk-UA" altLang="uk-UA" i="1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hlinkClick r:id="rId7"/>
              </a:rPr>
              <a:t>https://www.youtube.com/watch?v=9hBfnXACsOI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33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38828" y="596822"/>
            <a:ext cx="6407150" cy="795338"/>
          </a:xfrm>
        </p:spPr>
        <p:txBody>
          <a:bodyPr/>
          <a:lstStyle/>
          <a:p>
            <a:r>
              <a:rPr lang="uk-UA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Беррес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Фредерік </a:t>
            </a:r>
            <a:r>
              <a:rPr lang="uk-UA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Скіннер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засновник класичного обумовлення</a:t>
            </a:r>
          </a:p>
          <a:p>
            <a:endParaRPr lang="uk-UA" alt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Faculty of sociology and administration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173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7175" name="Рисунок 6" descr="герб 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285750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Прямоугольник 4"/>
          <p:cNvSpPr>
            <a:spLocks noChangeArrowheads="1"/>
          </p:cNvSpPr>
          <p:nvPr/>
        </p:nvSpPr>
        <p:spPr bwMode="auto">
          <a:xfrm>
            <a:off x="3419475" y="2274888"/>
            <a:ext cx="54737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uk-UA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F7C5362-C3DE-424D-9031-F14DC4D61E17}"/>
              </a:ext>
            </a:extLst>
          </p:cNvPr>
          <p:cNvSpPr/>
          <p:nvPr/>
        </p:nvSpPr>
        <p:spPr>
          <a:xfrm>
            <a:off x="2606675" y="2573239"/>
            <a:ext cx="62865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B.F. Skinner (1936)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видає роботу «Поведінка організмів»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B.F. Skinner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обгрунтовує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людьська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поведінка залежить від кількох чинників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Заохочення розвиває поведінку в потрібному напрямку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тобі добре вдається, пробуй ще!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Покарання обмежує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роби так!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en-US" dirty="0"/>
          </a:p>
          <a:p>
            <a:pPr algn="just"/>
            <a:r>
              <a:rPr lang="en-US" altLang="uk-UA" dirty="0">
                <a:solidFill>
                  <a:srgbClr val="000000"/>
                </a:solidFill>
                <a:latin typeface="var(--ytd-video-primary-info-renderer-title-font-family, inherit)"/>
              </a:rPr>
              <a:t>(</a:t>
            </a:r>
            <a:r>
              <a:rPr lang="uk-UA" altLang="uk-UA" i="1" dirty="0">
                <a:solidFill>
                  <a:srgbClr val="000000"/>
                </a:solidFill>
                <a:latin typeface="var(--ytd-video-primary-info-renderer-title-font-family, inherit)"/>
              </a:rPr>
              <a:t>B.F. </a:t>
            </a:r>
            <a:r>
              <a:rPr lang="uk-UA" altLang="uk-UA" i="1" dirty="0" err="1">
                <a:solidFill>
                  <a:srgbClr val="000000"/>
                </a:solidFill>
                <a:latin typeface="var(--ytd-video-primary-info-renderer-title-font-family, inherit)"/>
              </a:rPr>
              <a:t>Skinner</a:t>
            </a:r>
            <a:r>
              <a:rPr lang="uk-UA" altLang="uk-UA" i="1" dirty="0">
                <a:solidFill>
                  <a:srgbClr val="000000"/>
                </a:solidFill>
                <a:latin typeface="var(--ytd-video-primary-info-renderer-title-font-family, inherit)"/>
              </a:rPr>
              <a:t> </a:t>
            </a:r>
            <a:r>
              <a:rPr lang="uk-UA" altLang="uk-UA" i="1" dirty="0" err="1">
                <a:solidFill>
                  <a:srgbClr val="000000"/>
                </a:solidFill>
                <a:latin typeface="var(--ytd-video-primary-info-renderer-title-font-family, inherit)"/>
              </a:rPr>
              <a:t>Оперантне</a:t>
            </a:r>
            <a:r>
              <a:rPr lang="uk-UA" altLang="uk-UA" i="1" dirty="0">
                <a:solidFill>
                  <a:srgbClr val="000000"/>
                </a:solidFill>
                <a:latin typeface="var(--ytd-video-primary-info-renderer-title-font-family, inherit)"/>
              </a:rPr>
              <a:t> обумовлення</a:t>
            </a:r>
            <a:r>
              <a:rPr lang="en-US" altLang="uk-UA" dirty="0">
                <a:solidFill>
                  <a:srgbClr val="000000"/>
                </a:solidFill>
                <a:latin typeface="var(--ytd-video-primary-info-renderer-title-font-family, inherit)"/>
              </a:rPr>
              <a:t>):</a:t>
            </a:r>
            <a:endParaRPr lang="en-US" dirty="0"/>
          </a:p>
          <a:p>
            <a:pPr algn="just"/>
            <a:r>
              <a:rPr lang="en-US" dirty="0">
                <a:hlinkClick r:id="rId4"/>
              </a:rPr>
              <a:t>https://www.youtube.com/watch?v=RuQvCxsa5Ns</a:t>
            </a:r>
            <a:endParaRPr lang="en-US" dirty="0"/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F33E503B-945E-4A01-BC7A-A6CF1BAF0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uk-UA" altLang="uk-UA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</a:rPr>
            </a:br>
            <a:endParaRPr kumimoji="0" lang="uk-UA" altLang="uk-UA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>
            <a:hlinkClick r:id="rId5" tooltip="Далі (SHIFT+n)"/>
            <a:extLst>
              <a:ext uri="{FF2B5EF4-FFF2-40B4-BE49-F238E27FC236}">
                <a16:creationId xmlns:a16="http://schemas.microsoft.com/office/drawing/2014/main" id="{53CB8B5C-F0D9-41C7-9D2D-6D857BDCD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5549900" cy="0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56064B2C-7078-4A90-9996-FB895DBE8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uk-UA" altLang="uk-UA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</a:rPr>
            </a:br>
            <a:endParaRPr kumimoji="0" lang="uk-UA" altLang="uk-UA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5">
            <a:hlinkClick r:id="rId5" tooltip="Далі (SHIFT+n)"/>
            <a:extLst>
              <a:ext uri="{FF2B5EF4-FFF2-40B4-BE49-F238E27FC236}">
                <a16:creationId xmlns:a16="http://schemas.microsoft.com/office/drawing/2014/main" id="{34032B01-62C3-486C-B4C4-8DBCEEF82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5549900" cy="0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B61D2CC1-9BC7-4CC4-BA07-C0100443D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uk-UA" altLang="uk-UA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</a:rPr>
            </a:br>
            <a:endParaRPr kumimoji="0" lang="uk-UA" altLang="uk-UA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8">
            <a:hlinkClick r:id="rId5" tooltip="Далі (SHIFT+n)"/>
            <a:extLst>
              <a:ext uri="{FF2B5EF4-FFF2-40B4-BE49-F238E27FC236}">
                <a16:creationId xmlns:a16="http://schemas.microsoft.com/office/drawing/2014/main" id="{BAF24C7C-2E4C-4360-8B70-213BA4313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5549900" cy="0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F44407AF-2C68-48D6-83D6-458D568CF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uk-UA" altLang="uk-UA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</a:rPr>
            </a:br>
            <a:endParaRPr kumimoji="0" lang="uk-UA" altLang="uk-UA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1">
            <a:hlinkClick r:id="rId5" tooltip="Далі (SHIFT+n)"/>
            <a:extLst>
              <a:ext uri="{FF2B5EF4-FFF2-40B4-BE49-F238E27FC236}">
                <a16:creationId xmlns:a16="http://schemas.microsoft.com/office/drawing/2014/main" id="{8EAEB86C-0D84-4072-9CE6-C8BD52161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5549900" cy="0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23" name="Picture 4" descr="Behaviourism | psychology | Britannica">
            <a:extLst>
              <a:ext uri="{FF2B5EF4-FFF2-40B4-BE49-F238E27FC236}">
                <a16:creationId xmlns:a16="http://schemas.microsoft.com/office/drawing/2014/main" id="{3B799D86-DC6B-4EA2-820E-62BBFA699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43" y="1913652"/>
            <a:ext cx="2078990" cy="3378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596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Faculty of sociology and administration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11270" name="Рисунок 6" descr="герб 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285750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Підзаголовок 10"/>
          <p:cNvSpPr>
            <a:spLocks noGrp="1"/>
          </p:cNvSpPr>
          <p:nvPr>
            <p:ph type="subTitle" idx="1"/>
          </p:nvPr>
        </p:nvSpPr>
        <p:spPr>
          <a:xfrm>
            <a:off x="1908175" y="642938"/>
            <a:ext cx="6878638" cy="717550"/>
          </a:xfrm>
        </p:spPr>
        <p:txBody>
          <a:bodyPr/>
          <a:lstStyle/>
          <a:p>
            <a:r>
              <a:rPr lang="uk-UA" alt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Біологічна природа людини</a:t>
            </a:r>
            <a:r>
              <a:rPr lang="en-US" alt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uk-UA" altLang="uk-UA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ЕТОЛОГІЯ</a:t>
            </a:r>
          </a:p>
        </p:txBody>
      </p:sp>
      <p:sp>
        <p:nvSpPr>
          <p:cNvPr id="11272" name="AutoShape 2" descr="Картинки по запросу шпрангер эдуар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uk-UA" altLang="uk-UA"/>
          </a:p>
        </p:txBody>
      </p:sp>
      <p:pic>
        <p:nvPicPr>
          <p:cNvPr id="8198" name="Picture 6" descr="Konrad Lorenz - Biography, Books and Theories">
            <a:extLst>
              <a:ext uri="{FF2B5EF4-FFF2-40B4-BE49-F238E27FC236}">
                <a16:creationId xmlns:a16="http://schemas.microsoft.com/office/drawing/2014/main" id="{009FE023-2F58-4931-AC14-BDDDD71D6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68959"/>
            <a:ext cx="3425389" cy="294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 descr="Konrad Lorenz's Ethological Theory - ppt download">
            <a:extLst>
              <a:ext uri="{FF2B5EF4-FFF2-40B4-BE49-F238E27FC236}">
                <a16:creationId xmlns:a16="http://schemas.microsoft.com/office/drawing/2014/main" id="{00C08F66-8CE2-4981-847C-6662C14C80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503363"/>
            <a:ext cx="5580112" cy="450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Faculty of sociology and administration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5500688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5357813" y="42862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uk-UA" altLang="uk-UA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Ganna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Boyko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		 E-mail: hannaboyko@ukr.net</a:t>
            </a:r>
          </a:p>
        </p:txBody>
      </p:sp>
      <p:pic>
        <p:nvPicPr>
          <p:cNvPr id="13318" name="Рисунок 6" descr="герб 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285750"/>
            <a:ext cx="121443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Підзаголовок 10"/>
          <p:cNvSpPr>
            <a:spLocks noGrp="1"/>
          </p:cNvSpPr>
          <p:nvPr>
            <p:ph type="subTitle" idx="1"/>
          </p:nvPr>
        </p:nvSpPr>
        <p:spPr>
          <a:xfrm>
            <a:off x="2843213" y="461963"/>
            <a:ext cx="5999162" cy="3759200"/>
          </a:xfrm>
        </p:spPr>
        <p:txBody>
          <a:bodyPr/>
          <a:lstStyle/>
          <a:p>
            <a:pPr algn="just">
              <a:buFont typeface="Arial" panose="020B0604020202020204" pitchFamily="34" charset="0"/>
              <a:buNone/>
              <a:defRPr/>
            </a:pPr>
            <a:endParaRPr lang="en-US" alt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defRPr/>
            </a:pPr>
            <a:r>
              <a:rPr lang="uk-UA" altLang="uk-UA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імпринтингу Конрада Лоренца</a:t>
            </a:r>
            <a:endParaRPr lang="en-US" altLang="uk-UA" sz="24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uk-UA" sz="24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K. Lorenz (1935) </a:t>
            </a:r>
            <a:r>
              <a:rPr lang="uk-UA" alt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обгрунтовує</a:t>
            </a:r>
            <a:r>
              <a:rPr lang="uk-UA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велике значення явища імпринтингу</a:t>
            </a:r>
            <a:r>
              <a:rPr lang="en-US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яке </a:t>
            </a:r>
            <a:r>
              <a:rPr lang="ru-RU" alt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alt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утворюють</a:t>
            </a:r>
            <a:r>
              <a:rPr lang="ru-RU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прив’язку</a:t>
            </a:r>
            <a:r>
              <a:rPr lang="ru-RU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alt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великого </a:t>
            </a:r>
            <a:r>
              <a:rPr lang="ru-RU" alt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рухомого</a:t>
            </a:r>
            <a:r>
              <a:rPr lang="ru-RU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alt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alt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зустрічаються</a:t>
            </a:r>
            <a:r>
              <a:rPr lang="en-US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r>
              <a:rPr lang="uk-UA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Імпринтинг свідчить про те, що прихильність є вродженою і запрограмована генетично. </a:t>
            </a:r>
            <a:r>
              <a:rPr lang="uk-UA" alt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К.Лоренц</a:t>
            </a:r>
            <a:r>
              <a:rPr lang="uk-UA" alt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узяв велику кладку гусячих яєць і тримав їх, поки не  прийшов їм час вилупитися. Потім половину яєць поміщали під маму-гуску, тоді як Лоренц тримав іншу половину в інкубаторі. Так Лоренц переконався, що він був першим рухомим об'єктом, з яким зіткнулися щойно виведені гусенята. Гусенята, які вилупилися від природи, пішли за своєю матір’ю, тоді як висиділися в інкубаторі - за Лоренцом.</a:t>
            </a:r>
          </a:p>
        </p:txBody>
      </p:sp>
      <p:sp>
        <p:nvSpPr>
          <p:cNvPr id="13320" name="AutoShape 2" descr="Картинки по запросу шпрангер эдуар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uk-UA" altLang="uk-UA"/>
          </a:p>
        </p:txBody>
      </p:sp>
      <p:sp>
        <p:nvSpPr>
          <p:cNvPr id="13321" name="AutoShape 6" descr="Результат пошуку зображень за запитом William Ster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uk-UA" altLang="uk-UA"/>
          </a:p>
        </p:txBody>
      </p:sp>
      <p:pic>
        <p:nvPicPr>
          <p:cNvPr id="9218" name="Picture 2" descr="konrad lorenz | Tumblr">
            <a:extLst>
              <a:ext uri="{FF2B5EF4-FFF2-40B4-BE49-F238E27FC236}">
                <a16:creationId xmlns:a16="http://schemas.microsoft.com/office/drawing/2014/main" id="{D47A957D-3CB3-461E-87CE-04CB6E844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1798638"/>
            <a:ext cx="2494317" cy="421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3576</TotalTime>
  <Words>963</Words>
  <Application>Microsoft Office PowerPoint</Application>
  <PresentationFormat>Экран (4:3)</PresentationFormat>
  <Paragraphs>125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var(--ytd-video-primary-info-renderer-title-font-family, inherit)</vt:lpstr>
      <vt:lpstr>YouTube Noto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Карина</dc:creator>
  <cp:lastModifiedBy>Ganna</cp:lastModifiedBy>
  <cp:revision>232</cp:revision>
  <dcterms:created xsi:type="dcterms:W3CDTF">2015-12-07T15:08:13Z</dcterms:created>
  <dcterms:modified xsi:type="dcterms:W3CDTF">2020-10-12T18:09:46Z</dcterms:modified>
</cp:coreProperties>
</file>