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1" r:id="rId9"/>
    <p:sldId id="265" r:id="rId10"/>
    <p:sldId id="266" r:id="rId11"/>
    <p:sldId id="267" r:id="rId12"/>
    <p:sldId id="268" r:id="rId13"/>
    <p:sldId id="269" r:id="rId14"/>
    <p:sldId id="263" r:id="rId15"/>
    <p:sldId id="270" r:id="rId16"/>
    <p:sldId id="275" r:id="rId17"/>
    <p:sldId id="277" r:id="rId18"/>
    <p:sldId id="278" r:id="rId19"/>
    <p:sldId id="279" r:id="rId20"/>
    <p:sldId id="272" r:id="rId21"/>
    <p:sldId id="276" r:id="rId22"/>
    <p:sldId id="280" r:id="rId23"/>
    <p:sldId id="271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39AE-C716-4E98-B089-CFC13723873E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E634-247E-4462-A34B-D4CB8EED0118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39AE-C716-4E98-B089-CFC13723873E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E634-247E-4462-A34B-D4CB8EED01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39AE-C716-4E98-B089-CFC13723873E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E634-247E-4462-A34B-D4CB8EED01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39AE-C716-4E98-B089-CFC13723873E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E634-247E-4462-A34B-D4CB8EED01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39AE-C716-4E98-B089-CFC13723873E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E634-247E-4462-A34B-D4CB8EED011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39AE-C716-4E98-B089-CFC13723873E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E634-247E-4462-A34B-D4CB8EED01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39AE-C716-4E98-B089-CFC13723873E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E634-247E-4462-A34B-D4CB8EED01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39AE-C716-4E98-B089-CFC13723873E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E634-247E-4462-A34B-D4CB8EED01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39AE-C716-4E98-B089-CFC13723873E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E634-247E-4462-A34B-D4CB8EED01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39AE-C716-4E98-B089-CFC13723873E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E634-247E-4462-A34B-D4CB8EED0118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39AE-C716-4E98-B089-CFC13723873E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E634-247E-4462-A34B-D4CB8EED0118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71639AE-C716-4E98-B089-CFC13723873E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7D3E634-247E-4462-A34B-D4CB8EED011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Фізична терапія при </a:t>
            </a:r>
            <a:br>
              <a:rPr lang="uk-UA" dirty="0" smtClean="0"/>
            </a:br>
            <a:r>
              <a:rPr lang="uk-UA" dirty="0" smtClean="0"/>
              <a:t>бронхіальній астмі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9894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ТИПИ </a:t>
            </a:r>
            <a:r>
              <a:rPr lang="ru-RU" dirty="0" err="1" smtClean="0"/>
              <a:t>бронхіальної</a:t>
            </a:r>
            <a:r>
              <a:rPr lang="ru-RU" dirty="0" smtClean="0"/>
              <a:t> </a:t>
            </a:r>
            <a:r>
              <a:rPr lang="ru-RU" dirty="0" err="1" smtClean="0"/>
              <a:t>обструкції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Гостра</a:t>
            </a: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dirty="0" err="1"/>
              <a:t>обумовлена</a:t>
            </a:r>
            <a:r>
              <a:rPr lang="ru-RU" dirty="0"/>
              <a:t> ​​спазмом </a:t>
            </a:r>
            <a:r>
              <a:rPr lang="ru-RU" dirty="0" err="1"/>
              <a:t>гладкої</a:t>
            </a:r>
            <a:r>
              <a:rPr lang="ru-RU" dirty="0"/>
              <a:t> </a:t>
            </a:r>
            <a:r>
              <a:rPr lang="ru-RU" dirty="0" err="1"/>
              <a:t>мускулатури</a:t>
            </a:r>
            <a:r>
              <a:rPr lang="ru-RU" dirty="0"/>
              <a:t> </a:t>
            </a:r>
            <a:r>
              <a:rPr lang="ru-RU" dirty="0" err="1" smtClean="0"/>
              <a:t>бронхів</a:t>
            </a:r>
            <a:endParaRPr lang="ru-RU" dirty="0" smtClean="0"/>
          </a:p>
          <a:p>
            <a:r>
              <a:rPr lang="ru-RU" dirty="0" err="1" smtClean="0"/>
              <a:t>Підостра</a:t>
            </a: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набряку</a:t>
            </a:r>
            <a:r>
              <a:rPr lang="ru-RU" dirty="0"/>
              <a:t> </a:t>
            </a:r>
            <a:r>
              <a:rPr lang="ru-RU" dirty="0" err="1"/>
              <a:t>слизової</a:t>
            </a:r>
            <a:r>
              <a:rPr lang="ru-RU" dirty="0"/>
              <a:t> </a:t>
            </a:r>
            <a:r>
              <a:rPr lang="ru-RU" dirty="0" err="1"/>
              <a:t>бронхів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 smtClean="0"/>
              <a:t>Хронічна</a:t>
            </a:r>
            <a:r>
              <a:rPr lang="ru-RU" dirty="0" smtClean="0"/>
              <a:t> </a:t>
            </a:r>
            <a:r>
              <a:rPr lang="ru-RU" dirty="0"/>
              <a:t>-закупорка </a:t>
            </a:r>
            <a:r>
              <a:rPr lang="ru-RU" dirty="0" err="1"/>
              <a:t>дрібних</a:t>
            </a:r>
            <a:r>
              <a:rPr lang="ru-RU" dirty="0"/>
              <a:t> і </a:t>
            </a:r>
            <a:r>
              <a:rPr lang="ru-RU" dirty="0" err="1"/>
              <a:t>середніх</a:t>
            </a:r>
            <a:r>
              <a:rPr lang="ru-RU" dirty="0"/>
              <a:t> </a:t>
            </a:r>
            <a:r>
              <a:rPr lang="ru-RU" dirty="0" err="1"/>
              <a:t>бронхів</a:t>
            </a:r>
            <a:r>
              <a:rPr lang="ru-RU" dirty="0"/>
              <a:t> </a:t>
            </a:r>
            <a:r>
              <a:rPr lang="ru-RU" dirty="0" err="1"/>
              <a:t>в'язким</a:t>
            </a:r>
            <a:r>
              <a:rPr lang="ru-RU" dirty="0"/>
              <a:t> </a:t>
            </a:r>
            <a:r>
              <a:rPr lang="ru-RU" dirty="0" smtClean="0"/>
              <a:t>секретом</a:t>
            </a:r>
          </a:p>
          <a:p>
            <a:r>
              <a:rPr lang="ru-RU" dirty="0" err="1" smtClean="0"/>
              <a:t>Необоротна</a:t>
            </a: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склеротичних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в </a:t>
            </a:r>
            <a:r>
              <a:rPr lang="ru-RU" dirty="0" err="1"/>
              <a:t>стінці</a:t>
            </a:r>
            <a:r>
              <a:rPr lang="ru-RU" dirty="0"/>
              <a:t> </a:t>
            </a:r>
            <a:r>
              <a:rPr lang="ru-RU" dirty="0" err="1"/>
              <a:t>бронхів</a:t>
            </a:r>
            <a:r>
              <a:rPr lang="ru-RU" dirty="0"/>
              <a:t> при </a:t>
            </a:r>
            <a:r>
              <a:rPr lang="ru-RU" dirty="0" err="1"/>
              <a:t>тривалому</a:t>
            </a:r>
            <a:r>
              <a:rPr lang="ru-RU" dirty="0"/>
              <a:t> і </a:t>
            </a:r>
            <a:r>
              <a:rPr lang="ru-RU" dirty="0" err="1"/>
              <a:t>важкому</a:t>
            </a:r>
            <a:r>
              <a:rPr lang="ru-RU" dirty="0"/>
              <a:t> </a:t>
            </a:r>
            <a:r>
              <a:rPr lang="ru-RU" dirty="0" err="1"/>
              <a:t>перебігу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406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408712"/>
          </a:xfrm>
        </p:spPr>
        <p:txBody>
          <a:bodyPr>
            <a:normAutofit/>
          </a:bodyPr>
          <a:lstStyle/>
          <a:p>
            <a:pPr algn="ctr"/>
            <a:r>
              <a:rPr lang="ru-RU" b="1" u="sng" dirty="0" err="1"/>
              <a:t>Сприятливі</a:t>
            </a:r>
            <a:r>
              <a:rPr lang="ru-RU" b="1" u="sng" dirty="0"/>
              <a:t> </a:t>
            </a:r>
            <a:r>
              <a:rPr lang="ru-RU" b="1" u="sng" dirty="0" err="1"/>
              <a:t>фактори</a:t>
            </a:r>
            <a:r>
              <a:rPr lang="ru-RU" b="1" u="sng" dirty="0"/>
              <a:t>:</a:t>
            </a:r>
          </a:p>
          <a:p>
            <a:r>
              <a:rPr lang="ru-RU" dirty="0" err="1"/>
              <a:t>Атопія</a:t>
            </a:r>
            <a:r>
              <a:rPr lang="ru-RU" dirty="0"/>
              <a:t> - </a:t>
            </a:r>
            <a:r>
              <a:rPr lang="ru-RU" dirty="0" err="1"/>
              <a:t>спадкова</a:t>
            </a:r>
            <a:r>
              <a:rPr lang="ru-RU" dirty="0"/>
              <a:t> </a:t>
            </a:r>
            <a:r>
              <a:rPr lang="ru-RU" dirty="0" err="1"/>
              <a:t>схильність</a:t>
            </a:r>
            <a:r>
              <a:rPr lang="ru-RU" dirty="0"/>
              <a:t> до </a:t>
            </a:r>
            <a:r>
              <a:rPr lang="ru-RU" dirty="0" err="1"/>
              <a:t>алергічних</a:t>
            </a:r>
            <a:r>
              <a:rPr lang="ru-RU" dirty="0"/>
              <a:t> </a:t>
            </a:r>
            <a:r>
              <a:rPr lang="ru-RU" dirty="0" err="1"/>
              <a:t>реакцій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 smtClean="0"/>
              <a:t>Гіперреактивність</a:t>
            </a:r>
            <a:r>
              <a:rPr lang="ru-RU" dirty="0" smtClean="0"/>
              <a:t> </a:t>
            </a:r>
            <a:r>
              <a:rPr lang="ru-RU" dirty="0" err="1"/>
              <a:t>бронхів</a:t>
            </a:r>
            <a:r>
              <a:rPr lang="ru-RU" dirty="0"/>
              <a:t> - </a:t>
            </a:r>
            <a:r>
              <a:rPr lang="ru-RU" dirty="0" err="1"/>
              <a:t>підвищений</a:t>
            </a:r>
            <a:r>
              <a:rPr lang="ru-RU" dirty="0"/>
              <a:t> </a:t>
            </a:r>
            <a:r>
              <a:rPr lang="ru-RU" dirty="0" err="1"/>
              <a:t>відповідь</a:t>
            </a:r>
            <a:r>
              <a:rPr lang="ru-RU" dirty="0"/>
              <a:t> </a:t>
            </a:r>
            <a:r>
              <a:rPr lang="ru-RU" dirty="0" err="1"/>
              <a:t>бронхіального</a:t>
            </a:r>
            <a:r>
              <a:rPr lang="ru-RU" dirty="0"/>
              <a:t> дерева на </a:t>
            </a:r>
            <a:r>
              <a:rPr lang="ru-RU" dirty="0" err="1"/>
              <a:t>специфічні</a:t>
            </a:r>
            <a:r>
              <a:rPr lang="ru-RU" dirty="0"/>
              <a:t> і </a:t>
            </a:r>
            <a:r>
              <a:rPr lang="ru-RU" dirty="0" err="1"/>
              <a:t>неспецифічні</a:t>
            </a:r>
            <a:r>
              <a:rPr lang="ru-RU" dirty="0"/>
              <a:t> </a:t>
            </a:r>
            <a:r>
              <a:rPr lang="ru-RU" dirty="0" err="1"/>
              <a:t>стимули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 smtClean="0"/>
              <a:t>Гіперпродукція</a:t>
            </a:r>
            <a:r>
              <a:rPr lang="ru-RU" dirty="0" smtClean="0"/>
              <a:t> </a:t>
            </a:r>
            <a:r>
              <a:rPr lang="ru-RU" dirty="0" err="1"/>
              <a:t>імуноглобуліну</a:t>
            </a:r>
            <a:r>
              <a:rPr lang="ru-RU" dirty="0"/>
              <a:t> Е</a:t>
            </a:r>
          </a:p>
          <a:p>
            <a:pPr algn="ctr"/>
            <a:r>
              <a:rPr lang="ru-RU" b="1" u="sng" dirty="0" err="1"/>
              <a:t>Фактори</a:t>
            </a:r>
            <a:r>
              <a:rPr lang="ru-RU" b="1" u="sng" dirty="0"/>
              <a:t> </a:t>
            </a:r>
            <a:r>
              <a:rPr lang="ru-RU" b="1" u="sng" dirty="0" err="1"/>
              <a:t>сенсибілізації</a:t>
            </a:r>
            <a:r>
              <a:rPr lang="ru-RU" b="1" u="sng" dirty="0"/>
              <a:t>:</a:t>
            </a:r>
          </a:p>
          <a:p>
            <a:r>
              <a:rPr lang="ru-RU" dirty="0" err="1"/>
              <a:t>Побутові</a:t>
            </a:r>
            <a:r>
              <a:rPr lang="ru-RU" dirty="0"/>
              <a:t>: </a:t>
            </a:r>
            <a:r>
              <a:rPr lang="ru-RU" dirty="0" err="1"/>
              <a:t>домашня</a:t>
            </a:r>
            <a:r>
              <a:rPr lang="ru-RU" dirty="0"/>
              <a:t> і </a:t>
            </a:r>
            <a:r>
              <a:rPr lang="ru-RU" dirty="0" err="1"/>
              <a:t>бібліотечний</a:t>
            </a:r>
            <a:r>
              <a:rPr lang="ru-RU" dirty="0"/>
              <a:t> пил, </a:t>
            </a:r>
            <a:r>
              <a:rPr lang="ru-RU" dirty="0" err="1"/>
              <a:t>продукти</a:t>
            </a:r>
            <a:r>
              <a:rPr lang="ru-RU" dirty="0"/>
              <a:t> </a:t>
            </a:r>
            <a:r>
              <a:rPr lang="ru-RU" dirty="0" err="1"/>
              <a:t>життєдіяльності</a:t>
            </a:r>
            <a:r>
              <a:rPr lang="ru-RU" dirty="0"/>
              <a:t> </a:t>
            </a:r>
            <a:r>
              <a:rPr lang="ru-RU" dirty="0" err="1"/>
              <a:t>кліщів</a:t>
            </a:r>
            <a:r>
              <a:rPr lang="ru-RU" dirty="0"/>
              <a:t> </a:t>
            </a:r>
            <a:r>
              <a:rPr lang="ru-RU" dirty="0" err="1"/>
              <a:t>домашнього</a:t>
            </a:r>
            <a:r>
              <a:rPr lang="ru-RU" dirty="0"/>
              <a:t> пилу, </a:t>
            </a:r>
            <a:r>
              <a:rPr lang="ru-RU" dirty="0" err="1"/>
              <a:t>тарганів</a:t>
            </a:r>
            <a:r>
              <a:rPr lang="ru-RU" dirty="0"/>
              <a:t>, </a:t>
            </a:r>
            <a:r>
              <a:rPr lang="ru-RU" dirty="0" err="1"/>
              <a:t>сухий</a:t>
            </a:r>
            <a:r>
              <a:rPr lang="ru-RU" dirty="0"/>
              <a:t> корм для </a:t>
            </a:r>
            <a:r>
              <a:rPr lang="ru-RU" dirty="0" err="1"/>
              <a:t>рибок</a:t>
            </a:r>
            <a:r>
              <a:rPr lang="ru-RU" dirty="0"/>
              <a:t>, перо подушки </a:t>
            </a:r>
            <a:r>
              <a:rPr lang="ru-RU" dirty="0" err="1"/>
              <a:t>Непатогенні</a:t>
            </a:r>
            <a:r>
              <a:rPr lang="ru-RU" dirty="0"/>
              <a:t> </a:t>
            </a:r>
            <a:r>
              <a:rPr lang="ru-RU" dirty="0" err="1"/>
              <a:t>гриби</a:t>
            </a:r>
            <a:r>
              <a:rPr lang="ru-RU" dirty="0"/>
              <a:t> (</a:t>
            </a:r>
            <a:r>
              <a:rPr lang="ru-RU" dirty="0" err="1"/>
              <a:t>цвілеві</a:t>
            </a:r>
            <a:r>
              <a:rPr lang="ru-RU" dirty="0"/>
              <a:t>, </a:t>
            </a:r>
            <a:r>
              <a:rPr lang="ru-RU" dirty="0" err="1"/>
              <a:t>дріжджові</a:t>
            </a:r>
            <a:r>
              <a:rPr lang="ru-RU" dirty="0" smtClean="0"/>
              <a:t>).</a:t>
            </a:r>
          </a:p>
          <a:p>
            <a:r>
              <a:rPr lang="ru-RU" dirty="0" smtClean="0"/>
              <a:t> </a:t>
            </a:r>
            <a:r>
              <a:rPr lang="ru-RU" dirty="0" err="1"/>
              <a:t>Епідермальні</a:t>
            </a:r>
            <a:r>
              <a:rPr lang="ru-RU" dirty="0"/>
              <a:t> </a:t>
            </a:r>
            <a:r>
              <a:rPr lang="ru-RU" dirty="0" err="1"/>
              <a:t>алергени</a:t>
            </a:r>
            <a:r>
              <a:rPr lang="ru-RU" dirty="0"/>
              <a:t> (</a:t>
            </a:r>
            <a:r>
              <a:rPr lang="ru-RU" dirty="0" err="1"/>
              <a:t>кішок</a:t>
            </a:r>
            <a:r>
              <a:rPr lang="ru-RU" dirty="0"/>
              <a:t>, собак) </a:t>
            </a:r>
            <a:endParaRPr lang="ru-RU" dirty="0" smtClean="0"/>
          </a:p>
          <a:p>
            <a:r>
              <a:rPr lang="ru-RU" dirty="0" err="1" smtClean="0"/>
              <a:t>Рослинні</a:t>
            </a:r>
            <a:r>
              <a:rPr lang="ru-RU" dirty="0" smtClean="0"/>
              <a:t> </a:t>
            </a:r>
            <a:r>
              <a:rPr lang="ru-RU" dirty="0" err="1"/>
              <a:t>алергени</a:t>
            </a:r>
            <a:r>
              <a:rPr lang="ru-RU" dirty="0"/>
              <a:t> (пилок дерев, </a:t>
            </a:r>
            <a:r>
              <a:rPr lang="ru-RU" dirty="0" err="1"/>
              <a:t>бур'янів</a:t>
            </a:r>
            <a:r>
              <a:rPr lang="ru-RU" dirty="0"/>
              <a:t>, </a:t>
            </a:r>
            <a:r>
              <a:rPr lang="ru-RU" dirty="0" err="1"/>
              <a:t>квітів</a:t>
            </a:r>
            <a:r>
              <a:rPr lang="ru-RU" dirty="0"/>
              <a:t>) </a:t>
            </a:r>
            <a:endParaRPr lang="ru-RU" dirty="0" smtClean="0"/>
          </a:p>
          <a:p>
            <a:r>
              <a:rPr lang="ru-RU" dirty="0" err="1" smtClean="0"/>
              <a:t>Велику</a:t>
            </a:r>
            <a:r>
              <a:rPr lang="ru-RU" dirty="0" smtClean="0"/>
              <a:t> </a:t>
            </a:r>
            <a:r>
              <a:rPr lang="ru-RU" dirty="0"/>
              <a:t>роль </a:t>
            </a:r>
            <a:r>
              <a:rPr lang="ru-RU" dirty="0" err="1"/>
              <a:t>відіграє</a:t>
            </a:r>
            <a:r>
              <a:rPr lang="ru-RU" dirty="0"/>
              <a:t> </a:t>
            </a:r>
            <a:r>
              <a:rPr lang="ru-RU" dirty="0" err="1"/>
              <a:t>недоношеність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незрілості</a:t>
            </a:r>
            <a:r>
              <a:rPr lang="ru-RU" dirty="0"/>
              <a:t> </a:t>
            </a:r>
            <a:r>
              <a:rPr lang="ru-RU" dirty="0" err="1"/>
              <a:t>легеневої</a:t>
            </a:r>
            <a:r>
              <a:rPr lang="ru-RU" dirty="0"/>
              <a:t> </a:t>
            </a:r>
            <a:r>
              <a:rPr lang="ru-RU" dirty="0" err="1"/>
              <a:t>тканини</a:t>
            </a:r>
            <a:r>
              <a:rPr lang="ru-RU" dirty="0"/>
              <a:t> і </a:t>
            </a:r>
            <a:r>
              <a:rPr lang="ru-RU" dirty="0" err="1"/>
              <a:t>імунної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0158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Тригери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525963"/>
          </a:xfrm>
        </p:spPr>
        <p:txBody>
          <a:bodyPr/>
          <a:lstStyle/>
          <a:p>
            <a:r>
              <a:rPr lang="ru-RU" dirty="0" err="1" smtClean="0"/>
              <a:t>Поллютанти</a:t>
            </a: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dirty="0" err="1"/>
              <a:t>сполуки</a:t>
            </a:r>
            <a:r>
              <a:rPr lang="ru-RU" dirty="0"/>
              <a:t> </a:t>
            </a:r>
            <a:r>
              <a:rPr lang="ru-RU" dirty="0" err="1"/>
              <a:t>сірки</a:t>
            </a:r>
            <a:r>
              <a:rPr lang="ru-RU" dirty="0"/>
              <a:t>, азоту, </a:t>
            </a:r>
            <a:r>
              <a:rPr lang="ru-RU" dirty="0" err="1"/>
              <a:t>нікелю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СО </a:t>
            </a:r>
            <a:r>
              <a:rPr lang="ru-RU" dirty="0"/>
              <a:t>- результат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заводів</a:t>
            </a:r>
            <a:r>
              <a:rPr lang="ru-RU" dirty="0"/>
              <a:t>, </a:t>
            </a:r>
            <a:r>
              <a:rPr lang="ru-RU" dirty="0" err="1"/>
              <a:t>вихлопні</a:t>
            </a:r>
            <a:r>
              <a:rPr lang="ru-RU" dirty="0"/>
              <a:t> гази машин </a:t>
            </a:r>
            <a:endParaRPr lang="ru-RU" dirty="0" smtClean="0"/>
          </a:p>
          <a:p>
            <a:r>
              <a:rPr lang="ru-RU" dirty="0" err="1" smtClean="0"/>
              <a:t>Куріння</a:t>
            </a: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dirty="0" err="1"/>
              <a:t>активне</a:t>
            </a:r>
            <a:r>
              <a:rPr lang="ru-RU" dirty="0"/>
              <a:t> і </a:t>
            </a:r>
            <a:r>
              <a:rPr lang="ru-RU" dirty="0" err="1"/>
              <a:t>пасивне</a:t>
            </a:r>
            <a:r>
              <a:rPr lang="ru-RU" dirty="0"/>
              <a:t> ГРВІ </a:t>
            </a:r>
            <a:endParaRPr lang="ru-RU" dirty="0" smtClean="0"/>
          </a:p>
          <a:p>
            <a:r>
              <a:rPr lang="ru-RU" dirty="0" err="1" smtClean="0"/>
              <a:t>Продукти</a:t>
            </a:r>
            <a:r>
              <a:rPr lang="ru-RU" dirty="0" smtClean="0"/>
              <a:t> </a:t>
            </a:r>
            <a:r>
              <a:rPr lang="ru-RU" dirty="0" err="1" smtClean="0"/>
              <a:t>харчування</a:t>
            </a:r>
            <a:r>
              <a:rPr lang="ru-RU" dirty="0"/>
              <a:t>,</a:t>
            </a:r>
            <a:r>
              <a:rPr lang="ru-RU" dirty="0" smtClean="0"/>
              <a:t> </a:t>
            </a:r>
            <a:r>
              <a:rPr lang="ru-RU" dirty="0" err="1"/>
              <a:t>Побутові</a:t>
            </a:r>
            <a:r>
              <a:rPr lang="ru-RU" dirty="0"/>
              <a:t>, </a:t>
            </a:r>
            <a:r>
              <a:rPr lang="ru-RU" dirty="0" err="1"/>
              <a:t>рослинні</a:t>
            </a:r>
            <a:r>
              <a:rPr lang="ru-RU" dirty="0"/>
              <a:t> і </a:t>
            </a:r>
            <a:r>
              <a:rPr lang="ru-RU" dirty="0" err="1" smtClean="0"/>
              <a:t>др.аллергени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/>
              <a:t>Фізичне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 </a:t>
            </a:r>
            <a:r>
              <a:rPr lang="ru-RU" dirty="0" err="1"/>
              <a:t>Стрес</a:t>
            </a:r>
            <a:r>
              <a:rPr lang="ru-RU" dirty="0"/>
              <a:t> </a:t>
            </a:r>
            <a:r>
              <a:rPr lang="ru-RU" dirty="0" err="1"/>
              <a:t>Метеорологічні</a:t>
            </a:r>
            <a:r>
              <a:rPr lang="ru-RU" dirty="0"/>
              <a:t> </a:t>
            </a:r>
            <a:r>
              <a:rPr lang="ru-RU" dirty="0" err="1"/>
              <a:t>фактори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789040"/>
            <a:ext cx="5050691" cy="277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510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ru-RU" u="sng" dirty="0">
                <a:latin typeface="+mn-lt"/>
              </a:rPr>
              <a:t>КЛІНІЧНА КАРТИНА ТА ТИПОВИЙ ПЕРЕБІГ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76064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1.</a:t>
            </a:r>
            <a:r>
              <a:rPr lang="ru-RU" b="1" dirty="0"/>
              <a:t> </a:t>
            </a:r>
            <a:r>
              <a:rPr lang="ru-RU" b="1" dirty="0" err="1"/>
              <a:t>Суб’єктивні</a:t>
            </a:r>
            <a:r>
              <a:rPr lang="ru-RU" b="1" dirty="0"/>
              <a:t> </a:t>
            </a:r>
            <a:r>
              <a:rPr lang="ru-RU" b="1" dirty="0" err="1"/>
              <a:t>симптоми</a:t>
            </a:r>
            <a:r>
              <a:rPr lang="ru-RU" b="1" dirty="0"/>
              <a:t>:</a:t>
            </a:r>
            <a:r>
              <a:rPr lang="ru-RU" dirty="0"/>
              <a:t> </a:t>
            </a:r>
            <a:r>
              <a:rPr lang="ru-RU" dirty="0" err="1"/>
              <a:t>нападоподібна</a:t>
            </a:r>
            <a:r>
              <a:rPr lang="ru-RU" dirty="0"/>
              <a:t> </a:t>
            </a:r>
            <a:r>
              <a:rPr lang="ru-RU" dirty="0" err="1"/>
              <a:t>задишка</a:t>
            </a:r>
            <a:r>
              <a:rPr lang="ru-RU" dirty="0"/>
              <a:t>,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експіраторна</a:t>
            </a:r>
            <a:r>
              <a:rPr lang="ru-RU" dirty="0"/>
              <a:t> (</a:t>
            </a:r>
            <a:r>
              <a:rPr lang="ru-RU" dirty="0" err="1"/>
              <a:t>інколи</a:t>
            </a:r>
            <a:r>
              <a:rPr lang="ru-RU" dirty="0"/>
              <a:t> – </a:t>
            </a:r>
            <a:r>
              <a:rPr lang="ru-RU" dirty="0" err="1"/>
              <a:t>відчуття</a:t>
            </a:r>
            <a:r>
              <a:rPr lang="ru-RU" dirty="0"/>
              <a:t> </a:t>
            </a:r>
            <a:r>
              <a:rPr lang="ru-RU" dirty="0" err="1"/>
              <a:t>стискання</a:t>
            </a:r>
            <a:r>
              <a:rPr lang="ru-RU" dirty="0"/>
              <a:t> у </a:t>
            </a:r>
            <a:r>
              <a:rPr lang="ru-RU" dirty="0" err="1"/>
              <a:t>грудній</a:t>
            </a:r>
            <a:r>
              <a:rPr lang="ru-RU" dirty="0"/>
              <a:t> </a:t>
            </a:r>
            <a:r>
              <a:rPr lang="ru-RU" dirty="0" err="1"/>
              <a:t>клітці</a:t>
            </a:r>
            <a:r>
              <a:rPr lang="ru-RU" dirty="0"/>
              <a:t>), яка </a:t>
            </a:r>
            <a:r>
              <a:rPr lang="ru-RU" dirty="0" err="1"/>
              <a:t>минає</a:t>
            </a:r>
            <a:r>
              <a:rPr lang="ru-RU" dirty="0"/>
              <a:t> </a:t>
            </a:r>
            <a:r>
              <a:rPr lang="ru-RU" dirty="0" err="1"/>
              <a:t>самостійно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 </a:t>
            </a:r>
            <a:r>
              <a:rPr lang="ru-RU" dirty="0" err="1"/>
              <a:t>лікування</a:t>
            </a:r>
            <a:r>
              <a:rPr lang="ru-RU" dirty="0"/>
              <a:t>; </a:t>
            </a:r>
            <a:r>
              <a:rPr lang="ru-RU" dirty="0" err="1"/>
              <a:t>свистяче</a:t>
            </a:r>
            <a:r>
              <a:rPr lang="ru-RU" dirty="0"/>
              <a:t> </a:t>
            </a:r>
            <a:r>
              <a:rPr lang="ru-RU" dirty="0" err="1"/>
              <a:t>дихання</a:t>
            </a:r>
            <a:r>
              <a:rPr lang="ru-RU" dirty="0"/>
              <a:t>; </a:t>
            </a:r>
            <a:r>
              <a:rPr lang="ru-RU" dirty="0" err="1"/>
              <a:t>сухий</a:t>
            </a:r>
            <a:r>
              <a:rPr lang="ru-RU" dirty="0"/>
              <a:t> </a:t>
            </a:r>
            <a:r>
              <a:rPr lang="ru-RU" dirty="0" err="1"/>
              <a:t>нападоподібний</a:t>
            </a:r>
            <a:r>
              <a:rPr lang="ru-RU" dirty="0"/>
              <a:t> кашель (</a:t>
            </a:r>
            <a:r>
              <a:rPr lang="ru-RU" dirty="0" err="1"/>
              <a:t>супроводжує</a:t>
            </a:r>
            <a:r>
              <a:rPr lang="ru-RU" dirty="0"/>
              <a:t> </a:t>
            </a:r>
            <a:r>
              <a:rPr lang="ru-RU" dirty="0" err="1"/>
              <a:t>задишку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виступає</a:t>
            </a:r>
            <a:r>
              <a:rPr lang="ru-RU" dirty="0"/>
              <a:t> як </a:t>
            </a:r>
            <a:r>
              <a:rPr lang="ru-RU" dirty="0" err="1"/>
              <a:t>єдиний</a:t>
            </a:r>
            <a:r>
              <a:rPr lang="ru-RU" dirty="0"/>
              <a:t> симптом [</a:t>
            </a:r>
            <a:r>
              <a:rPr lang="ru-RU" dirty="0" err="1"/>
              <a:t>т.зв</a:t>
            </a:r>
            <a:r>
              <a:rPr lang="ru-RU" dirty="0"/>
              <a:t>. </a:t>
            </a:r>
            <a:r>
              <a:rPr lang="ru-RU" dirty="0" err="1"/>
              <a:t>кашльовий</a:t>
            </a:r>
            <a:r>
              <a:rPr lang="ru-RU" dirty="0"/>
              <a:t> </a:t>
            </a:r>
            <a:r>
              <a:rPr lang="ru-RU" dirty="0" err="1"/>
              <a:t>варіант</a:t>
            </a:r>
            <a:r>
              <a:rPr lang="ru-RU" dirty="0"/>
              <a:t> БА]; у </a:t>
            </a:r>
            <a:r>
              <a:rPr lang="ru-RU" dirty="0" err="1"/>
              <a:t>дорослих</a:t>
            </a:r>
            <a:r>
              <a:rPr lang="ru-RU" dirty="0"/>
              <a:t> </a:t>
            </a:r>
            <a:r>
              <a:rPr lang="ru-RU" dirty="0" err="1"/>
              <a:t>ізольований</a:t>
            </a:r>
            <a:r>
              <a:rPr lang="ru-RU" dirty="0"/>
              <a:t> кашель </a:t>
            </a:r>
            <a:r>
              <a:rPr lang="ru-RU" dirty="0" err="1"/>
              <a:t>рідко</a:t>
            </a:r>
            <a:r>
              <a:rPr lang="ru-RU" dirty="0"/>
              <a:t> є симптомом БА). У </a:t>
            </a:r>
            <a:r>
              <a:rPr lang="ru-RU" dirty="0" err="1"/>
              <a:t>пацієнтів</a:t>
            </a:r>
            <a:r>
              <a:rPr lang="ru-RU" dirty="0"/>
              <a:t> з </a:t>
            </a:r>
            <a:r>
              <a:rPr lang="ru-RU" dirty="0" err="1"/>
              <a:t>алергічною</a:t>
            </a:r>
            <a:r>
              <a:rPr lang="ru-RU" dirty="0"/>
              <a:t> астмою </a:t>
            </a:r>
            <a:r>
              <a:rPr lang="ru-RU" dirty="0" err="1"/>
              <a:t>співіснують</a:t>
            </a:r>
            <a:r>
              <a:rPr lang="ru-RU" dirty="0"/>
              <a:t> </a:t>
            </a:r>
            <a:r>
              <a:rPr lang="ru-RU" dirty="0" err="1"/>
              <a:t>ознаки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алергічних</a:t>
            </a:r>
            <a:r>
              <a:rPr lang="ru-RU" dirty="0"/>
              <a:t> </a:t>
            </a:r>
            <a:r>
              <a:rPr lang="ru-RU" dirty="0" err="1"/>
              <a:t>захворювань</a:t>
            </a:r>
            <a:r>
              <a:rPr lang="ru-RU" dirty="0"/>
              <a:t>, </a:t>
            </a:r>
            <a:r>
              <a:rPr lang="ru-RU" dirty="0" err="1"/>
              <a:t>найчастіше</a:t>
            </a:r>
            <a:r>
              <a:rPr lang="ru-RU" dirty="0"/>
              <a:t> </a:t>
            </a:r>
            <a:r>
              <a:rPr lang="ru-RU" dirty="0" err="1"/>
              <a:t>алергічного</a:t>
            </a:r>
            <a:r>
              <a:rPr lang="ru-RU" dirty="0"/>
              <a:t> </a:t>
            </a:r>
            <a:r>
              <a:rPr lang="ru-RU" dirty="0" err="1"/>
              <a:t>риніту</a:t>
            </a:r>
            <a:r>
              <a:rPr lang="ru-RU" dirty="0"/>
              <a:t>. </a:t>
            </a:r>
            <a:r>
              <a:rPr lang="ru-RU" dirty="0" err="1"/>
              <a:t>Суб’єктивні</a:t>
            </a:r>
            <a:r>
              <a:rPr lang="ru-RU" dirty="0"/>
              <a:t> та </a:t>
            </a:r>
            <a:r>
              <a:rPr lang="ru-RU" dirty="0" err="1"/>
              <a:t>об’єктивні</a:t>
            </a:r>
            <a:r>
              <a:rPr lang="ru-RU" dirty="0"/>
              <a:t> </a:t>
            </a:r>
            <a:r>
              <a:rPr lang="ru-RU" dirty="0" err="1"/>
              <a:t>симптоми</a:t>
            </a:r>
            <a:r>
              <a:rPr lang="ru-RU" dirty="0"/>
              <a:t> </a:t>
            </a:r>
            <a:r>
              <a:rPr lang="ru-RU" dirty="0" err="1"/>
              <a:t>характеризуються</a:t>
            </a:r>
            <a:r>
              <a:rPr lang="ru-RU" dirty="0"/>
              <a:t> </a:t>
            </a:r>
            <a:r>
              <a:rPr lang="ru-RU" dirty="0" err="1"/>
              <a:t>змінною</a:t>
            </a:r>
            <a:r>
              <a:rPr lang="ru-RU" dirty="0"/>
              <a:t> </a:t>
            </a:r>
            <a:r>
              <a:rPr lang="ru-RU" dirty="0" err="1"/>
              <a:t>інтенсивністю</a:t>
            </a:r>
            <a:r>
              <a:rPr lang="ru-RU" dirty="0"/>
              <a:t>, а 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епізодами</a:t>
            </a:r>
            <a:r>
              <a:rPr lang="ru-RU" dirty="0"/>
              <a:t> </a:t>
            </a:r>
            <a:r>
              <a:rPr lang="ru-RU" dirty="0" err="1"/>
              <a:t>нападів</a:t>
            </a:r>
            <a:r>
              <a:rPr lang="ru-RU" dirty="0"/>
              <a:t> і </a:t>
            </a:r>
            <a:r>
              <a:rPr lang="ru-RU" dirty="0" err="1"/>
              <a:t>загострень</a:t>
            </a:r>
            <a:r>
              <a:rPr lang="ru-RU" dirty="0"/>
              <a:t> БА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відсутні</a:t>
            </a:r>
            <a:r>
              <a:rPr lang="ru-RU" dirty="0"/>
              <a:t>.</a:t>
            </a:r>
          </a:p>
          <a:p>
            <a:r>
              <a:rPr lang="ru-RU" dirty="0"/>
              <a:t>2. </a:t>
            </a:r>
            <a:r>
              <a:rPr lang="ru-RU" b="1" dirty="0" err="1"/>
              <a:t>Об’єктивні</a:t>
            </a:r>
            <a:r>
              <a:rPr lang="ru-RU" b="1" dirty="0"/>
              <a:t> </a:t>
            </a:r>
            <a:r>
              <a:rPr lang="ru-RU" b="1" dirty="0" err="1"/>
              <a:t>симптоми</a:t>
            </a:r>
            <a:r>
              <a:rPr lang="ru-RU" b="1" dirty="0"/>
              <a:t>:</a:t>
            </a:r>
            <a:r>
              <a:rPr lang="ru-RU" dirty="0"/>
              <a:t> </a:t>
            </a:r>
            <a:r>
              <a:rPr lang="ru-RU" dirty="0" err="1"/>
              <a:t>дифузні</a:t>
            </a:r>
            <a:r>
              <a:rPr lang="ru-RU" dirty="0"/>
              <a:t> </a:t>
            </a:r>
            <a:r>
              <a:rPr lang="ru-RU" dirty="0" err="1"/>
              <a:t>двобічні</a:t>
            </a:r>
            <a:r>
              <a:rPr lang="ru-RU" dirty="0"/>
              <a:t> </a:t>
            </a:r>
            <a:r>
              <a:rPr lang="ru-RU" dirty="0" err="1"/>
              <a:t>свистячі</a:t>
            </a:r>
            <a:r>
              <a:rPr lang="ru-RU" dirty="0"/>
              <a:t> хрипи (</a:t>
            </a:r>
            <a:r>
              <a:rPr lang="ru-RU" dirty="0" err="1"/>
              <a:t>переважно</a:t>
            </a:r>
            <a:r>
              <a:rPr lang="ru-RU" dirty="0"/>
              <a:t> на </a:t>
            </a:r>
            <a:r>
              <a:rPr lang="ru-RU" dirty="0" err="1"/>
              <a:t>видиху</a:t>
            </a:r>
            <a:r>
              <a:rPr lang="ru-RU" dirty="0"/>
              <a:t>) і </a:t>
            </a:r>
            <a:r>
              <a:rPr lang="ru-RU" dirty="0" err="1"/>
              <a:t>дзижчачі</a:t>
            </a:r>
            <a:r>
              <a:rPr lang="ru-RU" dirty="0"/>
              <a:t> хрипи, </a:t>
            </a:r>
            <a:r>
              <a:rPr lang="ru-RU" dirty="0" err="1"/>
              <a:t>подовжений</a:t>
            </a:r>
            <a:r>
              <a:rPr lang="ru-RU" dirty="0"/>
              <a:t> </a:t>
            </a:r>
            <a:r>
              <a:rPr lang="ru-RU" dirty="0" err="1"/>
              <a:t>видих</a:t>
            </a:r>
            <a:r>
              <a:rPr lang="ru-RU" dirty="0"/>
              <a:t> (</a:t>
            </a:r>
            <a:r>
              <a:rPr lang="ru-RU" dirty="0" err="1"/>
              <a:t>інколи</a:t>
            </a:r>
            <a:r>
              <a:rPr lang="ru-RU" dirty="0"/>
              <a:t> </a:t>
            </a:r>
            <a:r>
              <a:rPr lang="ru-RU" dirty="0" err="1"/>
              <a:t>симптоми</a:t>
            </a:r>
            <a:r>
              <a:rPr lang="ru-RU" dirty="0"/>
              <a:t> </a:t>
            </a:r>
            <a:r>
              <a:rPr lang="ru-RU" dirty="0" err="1"/>
              <a:t>доступні</a:t>
            </a:r>
            <a:r>
              <a:rPr lang="ru-RU" dirty="0"/>
              <a:t> </a:t>
            </a:r>
            <a:r>
              <a:rPr lang="ru-RU" dirty="0" err="1"/>
              <a:t>аускультації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форсованого</a:t>
            </a:r>
            <a:r>
              <a:rPr lang="ru-RU" dirty="0"/>
              <a:t> </a:t>
            </a:r>
            <a:r>
              <a:rPr lang="ru-RU" dirty="0" err="1"/>
              <a:t>видиху</a:t>
            </a:r>
            <a:r>
              <a:rPr lang="ru-RU" dirty="0"/>
              <a:t>);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загострень</a:t>
            </a:r>
            <a:r>
              <a:rPr lang="ru-RU" dirty="0"/>
              <a:t> – участь </a:t>
            </a:r>
            <a:r>
              <a:rPr lang="ru-RU" dirty="0" err="1"/>
              <a:t>допоміжної</a:t>
            </a:r>
            <a:r>
              <a:rPr lang="ru-RU" dirty="0"/>
              <a:t> </a:t>
            </a:r>
            <a:r>
              <a:rPr lang="ru-RU" dirty="0" err="1"/>
              <a:t>дихальної</a:t>
            </a:r>
            <a:r>
              <a:rPr lang="ru-RU" dirty="0"/>
              <a:t> </a:t>
            </a:r>
            <a:r>
              <a:rPr lang="ru-RU" dirty="0" err="1"/>
              <a:t>мускулатури</a:t>
            </a:r>
            <a:r>
              <a:rPr lang="ru-RU" dirty="0"/>
              <a:t> і </a:t>
            </a:r>
            <a:r>
              <a:rPr lang="ru-RU" dirty="0" err="1"/>
              <a:t>тахікардія</a:t>
            </a:r>
            <a:r>
              <a:rPr lang="ru-RU" dirty="0"/>
              <a:t>. При </a:t>
            </a:r>
            <a:r>
              <a:rPr lang="ru-RU" dirty="0" err="1"/>
              <a:t>вкрай</a:t>
            </a:r>
            <a:r>
              <a:rPr lang="ru-RU" dirty="0"/>
              <a:t> тяжкому </a:t>
            </a:r>
            <a:r>
              <a:rPr lang="ru-RU" dirty="0" err="1"/>
              <a:t>перебігу</a:t>
            </a:r>
            <a:r>
              <a:rPr lang="ru-RU" dirty="0"/>
              <a:t> </a:t>
            </a:r>
            <a:r>
              <a:rPr lang="ru-RU" dirty="0" err="1"/>
              <a:t>загострення</a:t>
            </a:r>
            <a:r>
              <a:rPr lang="ru-RU" dirty="0"/>
              <a:t> </a:t>
            </a:r>
            <a:r>
              <a:rPr lang="ru-RU" dirty="0" err="1"/>
              <a:t>аускультативні</a:t>
            </a:r>
            <a:r>
              <a:rPr lang="ru-RU" dirty="0"/>
              <a:t> шуми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відсутні</a:t>
            </a:r>
            <a:r>
              <a:rPr lang="ru-RU" dirty="0"/>
              <a:t> (</a:t>
            </a:r>
            <a:r>
              <a:rPr lang="ru-RU" dirty="0" err="1"/>
              <a:t>т.зв</a:t>
            </a:r>
            <a:r>
              <a:rPr lang="ru-RU" dirty="0"/>
              <a:t>. </a:t>
            </a:r>
            <a:r>
              <a:rPr lang="ru-RU" dirty="0" err="1"/>
              <a:t>німа</a:t>
            </a:r>
            <a:r>
              <a:rPr lang="ru-RU" dirty="0"/>
              <a:t> </a:t>
            </a:r>
            <a:r>
              <a:rPr lang="ru-RU" dirty="0" err="1"/>
              <a:t>грудна</a:t>
            </a:r>
            <a:r>
              <a:rPr lang="ru-RU" dirty="0"/>
              <a:t> </a:t>
            </a:r>
            <a:r>
              <a:rPr lang="ru-RU" dirty="0" err="1"/>
              <a:t>клітка</a:t>
            </a:r>
            <a:r>
              <a:rPr lang="ru-RU" dirty="0"/>
              <a:t>).</a:t>
            </a:r>
          </a:p>
          <a:p>
            <a:r>
              <a:rPr lang="ru-RU" dirty="0"/>
              <a:t>3.</a:t>
            </a:r>
            <a:r>
              <a:rPr lang="ru-RU" b="1" dirty="0"/>
              <a:t> </a:t>
            </a:r>
            <a:r>
              <a:rPr lang="ru-RU" b="1" dirty="0" err="1"/>
              <a:t>Типовий</a:t>
            </a:r>
            <a:r>
              <a:rPr lang="ru-RU" b="1" dirty="0"/>
              <a:t> </a:t>
            </a:r>
            <a:r>
              <a:rPr lang="ru-RU" b="1" dirty="0" err="1"/>
              <a:t>перебіг</a:t>
            </a:r>
            <a:r>
              <a:rPr lang="ru-RU" b="1" dirty="0"/>
              <a:t>:</a:t>
            </a:r>
            <a:r>
              <a:rPr lang="ru-RU" dirty="0"/>
              <a:t> БА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виникнути</a:t>
            </a:r>
            <a:r>
              <a:rPr lang="ru-RU" dirty="0"/>
              <a:t> у будь-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віці</a:t>
            </a:r>
            <a:r>
              <a:rPr lang="ru-RU" dirty="0"/>
              <a:t>. При </a:t>
            </a:r>
            <a:r>
              <a:rPr lang="ru-RU" dirty="0" err="1"/>
              <a:t>дебюті</a:t>
            </a:r>
            <a:r>
              <a:rPr lang="ru-RU" dirty="0"/>
              <a:t> у </a:t>
            </a:r>
            <a:r>
              <a:rPr lang="ru-RU" dirty="0" err="1"/>
              <a:t>дорослому</a:t>
            </a:r>
            <a:r>
              <a:rPr lang="ru-RU" dirty="0"/>
              <a:t> </a:t>
            </a:r>
            <a:r>
              <a:rPr lang="ru-RU" dirty="0" err="1"/>
              <a:t>віці</a:t>
            </a:r>
            <a:r>
              <a:rPr lang="ru-RU" dirty="0"/>
              <a:t> </a:t>
            </a:r>
            <a:r>
              <a:rPr lang="ru-RU" dirty="0" err="1"/>
              <a:t>частіше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неалергічний</a:t>
            </a:r>
            <a:r>
              <a:rPr lang="ru-RU" dirty="0"/>
              <a:t> характер і </a:t>
            </a:r>
            <a:r>
              <a:rPr lang="ru-RU" dirty="0" err="1"/>
              <a:t>тяжчий</a:t>
            </a:r>
            <a:r>
              <a:rPr lang="ru-RU" dirty="0"/>
              <a:t> </a:t>
            </a:r>
            <a:r>
              <a:rPr lang="ru-RU" dirty="0" err="1"/>
              <a:t>перебіг</a:t>
            </a:r>
            <a:r>
              <a:rPr lang="ru-RU" dirty="0"/>
              <a:t>. </a:t>
            </a:r>
            <a:r>
              <a:rPr lang="ru-RU" dirty="0" err="1"/>
              <a:t>Перебіг</a:t>
            </a:r>
            <a:r>
              <a:rPr lang="ru-RU" dirty="0"/>
              <a:t> БА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виникненням</a:t>
            </a:r>
            <a:r>
              <a:rPr lang="ru-RU" dirty="0"/>
              <a:t> </a:t>
            </a:r>
            <a:r>
              <a:rPr lang="ru-RU" dirty="0" err="1"/>
              <a:t>загострень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розвиваються</a:t>
            </a:r>
            <a:r>
              <a:rPr lang="ru-RU" dirty="0"/>
              <a:t> </a:t>
            </a:r>
            <a:r>
              <a:rPr lang="ru-RU" dirty="0" err="1"/>
              <a:t>раптово</a:t>
            </a:r>
            <a:r>
              <a:rPr lang="ru-RU" dirty="0"/>
              <a:t> (</a:t>
            </a:r>
            <a:r>
              <a:rPr lang="ru-RU" dirty="0" err="1"/>
              <a:t>впродовж</a:t>
            </a:r>
            <a:r>
              <a:rPr lang="ru-RU" dirty="0"/>
              <a:t> </a:t>
            </a:r>
            <a:r>
              <a:rPr lang="ru-RU" dirty="0" err="1"/>
              <a:t>хвилин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годин)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поступово</a:t>
            </a:r>
            <a:r>
              <a:rPr lang="ru-RU" dirty="0"/>
              <a:t> (</a:t>
            </a:r>
            <a:r>
              <a:rPr lang="ru-RU" dirty="0" err="1"/>
              <a:t>впродовж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> годин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днів</a:t>
            </a:r>
            <a:r>
              <a:rPr lang="ru-RU" dirty="0"/>
              <a:t>), і при </a:t>
            </a:r>
            <a:r>
              <a:rPr lang="ru-RU" dirty="0" err="1"/>
              <a:t>відсутності</a:t>
            </a:r>
            <a:r>
              <a:rPr lang="ru-RU" dirty="0"/>
              <a:t> </a:t>
            </a:r>
            <a:r>
              <a:rPr lang="ru-RU" dirty="0" err="1"/>
              <a:t>лікування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призводити</a:t>
            </a:r>
            <a:r>
              <a:rPr lang="ru-RU" dirty="0"/>
              <a:t> до </a:t>
            </a:r>
            <a:r>
              <a:rPr lang="ru-RU" dirty="0" err="1"/>
              <a:t>смерті</a:t>
            </a:r>
            <a:r>
              <a:rPr lang="ru-RU" dirty="0"/>
              <a:t>. </a:t>
            </a:r>
            <a:r>
              <a:rPr lang="ru-RU" dirty="0" err="1"/>
              <a:t>Багаторічна</a:t>
            </a:r>
            <a:r>
              <a:rPr lang="ru-RU" dirty="0"/>
              <a:t> </a:t>
            </a:r>
            <a:r>
              <a:rPr lang="ru-RU" dirty="0" err="1"/>
              <a:t>неконтрольована</a:t>
            </a:r>
            <a:r>
              <a:rPr lang="ru-RU" dirty="0"/>
              <a:t> </a:t>
            </a:r>
            <a:r>
              <a:rPr lang="ru-RU" dirty="0" err="1"/>
              <a:t>бронхіальна</a:t>
            </a:r>
            <a:r>
              <a:rPr lang="ru-RU" dirty="0"/>
              <a:t> астма </a:t>
            </a:r>
            <a:r>
              <a:rPr lang="ru-RU" dirty="0" err="1"/>
              <a:t>веде</a:t>
            </a:r>
            <a:r>
              <a:rPr lang="ru-RU" dirty="0"/>
              <a:t> до </a:t>
            </a:r>
            <a:r>
              <a:rPr lang="ru-RU" dirty="0" err="1"/>
              <a:t>прогресуючої</a:t>
            </a:r>
            <a:r>
              <a:rPr lang="ru-RU" dirty="0"/>
              <a:t> </a:t>
            </a:r>
            <a:r>
              <a:rPr lang="ru-RU" dirty="0" err="1"/>
              <a:t>незворотної</a:t>
            </a:r>
            <a:r>
              <a:rPr lang="ru-RU" dirty="0"/>
              <a:t> </a:t>
            </a:r>
            <a:r>
              <a:rPr lang="ru-RU" dirty="0" err="1"/>
              <a:t>бронхообструкції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5001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83530"/>
            <a:ext cx="8229600" cy="3559302"/>
          </a:xfrm>
        </p:spPr>
      </p:pic>
    </p:spTree>
    <p:extLst>
      <p:ext uri="{BB962C8B-B14F-4D97-AF65-F5344CB8AC3E}">
        <p14:creationId xmlns:p14="http://schemas.microsoft.com/office/powerpoint/2010/main" val="4176736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06090"/>
          </a:xfrm>
        </p:spPr>
        <p:txBody>
          <a:bodyPr>
            <a:normAutofit/>
          </a:bodyPr>
          <a:lstStyle/>
          <a:p>
            <a:r>
              <a:rPr lang="ru-RU" dirty="0" err="1" smtClean="0"/>
              <a:t>Спірометрія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3"/>
            <a:ext cx="8496944" cy="316835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	</a:t>
            </a:r>
            <a:r>
              <a:rPr lang="ru-RU" dirty="0" err="1" smtClean="0"/>
              <a:t>Оцінює</a:t>
            </a:r>
            <a:r>
              <a:rPr lang="ru-RU" dirty="0" smtClean="0"/>
              <a:t> </a:t>
            </a:r>
            <a:r>
              <a:rPr lang="ru-RU" dirty="0" err="1" smtClean="0"/>
              <a:t>ступінь</a:t>
            </a:r>
            <a:r>
              <a:rPr lang="ru-RU" dirty="0" smtClean="0"/>
              <a:t> </a:t>
            </a:r>
            <a:r>
              <a:rPr lang="ru-RU" dirty="0" err="1" smtClean="0"/>
              <a:t>обструкції</a:t>
            </a:r>
            <a:r>
              <a:rPr lang="ru-RU" dirty="0" smtClean="0"/>
              <a:t>,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обратимість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err="1" smtClean="0"/>
              <a:t>варіативність</a:t>
            </a:r>
            <a:r>
              <a:rPr lang="ru-RU" dirty="0" smtClean="0"/>
              <a:t>, </a:t>
            </a:r>
            <a:r>
              <a:rPr lang="ru-RU" dirty="0"/>
              <a:t>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тяжкість</a:t>
            </a:r>
            <a:r>
              <a:rPr lang="ru-RU" dirty="0" smtClean="0"/>
              <a:t> </a:t>
            </a:r>
            <a:r>
              <a:rPr lang="ru-RU" dirty="0" err="1" smtClean="0"/>
              <a:t>течії</a:t>
            </a:r>
            <a:r>
              <a:rPr lang="ru-RU" dirty="0" smtClean="0"/>
              <a:t> </a:t>
            </a:r>
            <a:r>
              <a:rPr lang="ru-RU" dirty="0" err="1" smtClean="0"/>
              <a:t>захворювання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	</a:t>
            </a:r>
            <a:r>
              <a:rPr lang="ru-RU" dirty="0" err="1" smtClean="0"/>
              <a:t>Функція</a:t>
            </a:r>
            <a:r>
              <a:rPr lang="ru-RU" dirty="0" smtClean="0"/>
              <a:t> </a:t>
            </a:r>
            <a:r>
              <a:rPr lang="ru-RU" dirty="0"/>
              <a:t>легких </a:t>
            </a:r>
            <a:r>
              <a:rPr lang="ru-RU" dirty="0" smtClean="0"/>
              <a:t>у </a:t>
            </a:r>
            <a:r>
              <a:rPr lang="ru-RU" dirty="0" err="1" smtClean="0"/>
              <a:t>нормі</a:t>
            </a:r>
            <a:r>
              <a:rPr lang="ru-RU" dirty="0" smtClean="0"/>
              <a:t> </a:t>
            </a:r>
            <a:r>
              <a:rPr lang="ru-RU" dirty="0"/>
              <a:t>при </a:t>
            </a:r>
            <a:r>
              <a:rPr lang="ru-RU" dirty="0" err="1" smtClean="0"/>
              <a:t>віднотношенні</a:t>
            </a:r>
            <a:r>
              <a:rPr lang="ru-RU" dirty="0" smtClean="0"/>
              <a:t> </a:t>
            </a:r>
            <a:r>
              <a:rPr lang="ru-RU" dirty="0"/>
              <a:t>ОФВ к ФЖЕЛ, </a:t>
            </a:r>
            <a:r>
              <a:rPr lang="ru-RU" dirty="0" err="1" smtClean="0"/>
              <a:t>дорівнювльній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за </a:t>
            </a:r>
            <a:r>
              <a:rPr lang="ru-RU" dirty="0"/>
              <a:t>80-90%.</a:t>
            </a:r>
          </a:p>
          <a:p>
            <a:r>
              <a:rPr lang="ru-RU" dirty="0"/>
              <a:t>	</a:t>
            </a:r>
            <a:r>
              <a:rPr lang="ru-RU" dirty="0" smtClean="0"/>
              <a:t>будь-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/>
              <a:t>значения </a:t>
            </a:r>
            <a:r>
              <a:rPr lang="ru-RU" dirty="0" err="1" smtClean="0"/>
              <a:t>нижче</a:t>
            </a:r>
            <a:r>
              <a:rPr lang="ru-RU" dirty="0" smtClean="0"/>
              <a:t> </a:t>
            </a:r>
            <a:r>
              <a:rPr lang="ru-RU" dirty="0"/>
              <a:t>предполагают </a:t>
            </a:r>
            <a:r>
              <a:rPr lang="ru-RU" dirty="0" err="1" smtClean="0"/>
              <a:t>бронхіальну</a:t>
            </a:r>
            <a:r>
              <a:rPr lang="ru-RU" dirty="0" smtClean="0"/>
              <a:t> </a:t>
            </a:r>
            <a:r>
              <a:rPr lang="ru-RU" dirty="0" err="1" smtClean="0"/>
              <a:t>обструкцію</a:t>
            </a:r>
            <a:r>
              <a:rPr lang="ru-RU" dirty="0"/>
              <a:t>.</a:t>
            </a:r>
          </a:p>
          <a:p>
            <a:r>
              <a:rPr lang="ru-RU" dirty="0"/>
              <a:t>	</a:t>
            </a:r>
            <a:r>
              <a:rPr lang="ru-RU" dirty="0" err="1" smtClean="0"/>
              <a:t>Ингаляція</a:t>
            </a:r>
            <a:r>
              <a:rPr lang="ru-RU" dirty="0" smtClean="0"/>
              <a:t> </a:t>
            </a:r>
            <a:r>
              <a:rPr lang="ru-RU" dirty="0" err="1"/>
              <a:t>бронхолитика</a:t>
            </a:r>
            <a:r>
              <a:rPr lang="ru-RU" dirty="0"/>
              <a:t> при БА вызывает увеличение ОФВ более 12%.</a:t>
            </a:r>
          </a:p>
          <a:p>
            <a:r>
              <a:rPr lang="ru-RU" dirty="0"/>
              <a:t>	С помощью этих же методов подбирается наиболее эффективный для данного больного </a:t>
            </a:r>
            <a:r>
              <a:rPr lang="ru-RU" dirty="0" err="1"/>
              <a:t>бронхолитик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077072"/>
            <a:ext cx="3816424" cy="254269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403444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Для диагностики БА наибольшее значение имеют следующие показатели:</a:t>
            </a:r>
          </a:p>
          <a:p>
            <a:r>
              <a:rPr lang="ru-RU" dirty="0" smtClean="0"/>
              <a:t>	ОФВ 1 – объем форсированного выдоха в первую секунду,</a:t>
            </a:r>
          </a:p>
          <a:p>
            <a:r>
              <a:rPr lang="ru-RU" dirty="0" smtClean="0"/>
              <a:t>	ФЖЕЛ – форсированная жизненная емкость</a:t>
            </a:r>
          </a:p>
          <a:p>
            <a:r>
              <a:rPr lang="ru-RU" dirty="0" smtClean="0"/>
              <a:t>	ПСВ – пиковая скорость выдоха</a:t>
            </a:r>
          </a:p>
          <a:p>
            <a:r>
              <a:rPr lang="ru-RU" dirty="0" smtClean="0"/>
              <a:t>	Показатели гиперреактивности дыхательных путей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0157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435280" cy="5937523"/>
          </a:xfrm>
        </p:spPr>
        <p:txBody>
          <a:bodyPr>
            <a:normAutofit fontScale="92500" lnSpcReduction="20000"/>
          </a:bodyPr>
          <a:lstStyle/>
          <a:p>
            <a:r>
              <a:rPr lang="ru-RU" u="sng" dirty="0" err="1" smtClean="0"/>
              <a:t>Спірометрія</a:t>
            </a:r>
            <a:endParaRPr lang="ru-RU" u="sng" dirty="0"/>
          </a:p>
          <a:p>
            <a:endParaRPr lang="ru-RU" dirty="0"/>
          </a:p>
          <a:p>
            <a:r>
              <a:rPr lang="ru-RU" dirty="0" err="1"/>
              <a:t>Зайняти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</a:t>
            </a:r>
            <a:r>
              <a:rPr lang="ru-RU" dirty="0" err="1"/>
              <a:t>сидячи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злегка</a:t>
            </a:r>
            <a:r>
              <a:rPr lang="ru-RU" dirty="0"/>
              <a:t> </a:t>
            </a:r>
            <a:r>
              <a:rPr lang="ru-RU" dirty="0" err="1"/>
              <a:t>піднесеним</a:t>
            </a:r>
            <a:r>
              <a:rPr lang="ru-RU" dirty="0"/>
              <a:t> </a:t>
            </a:r>
            <a:r>
              <a:rPr lang="ru-RU" dirty="0" err="1"/>
              <a:t>підборіддям</a:t>
            </a:r>
            <a:r>
              <a:rPr lang="ru-RU" dirty="0"/>
              <a:t>.</a:t>
            </a:r>
          </a:p>
          <a:p>
            <a:r>
              <a:rPr lang="ru-RU" dirty="0" err="1"/>
              <a:t>Затиснути</a:t>
            </a:r>
            <a:r>
              <a:rPr lang="ru-RU" dirty="0"/>
              <a:t> мундштук </a:t>
            </a:r>
            <a:r>
              <a:rPr lang="ru-RU" dirty="0" err="1"/>
              <a:t>приладу</a:t>
            </a:r>
            <a:r>
              <a:rPr lang="ru-RU" dirty="0"/>
              <a:t> губами.</a:t>
            </a:r>
          </a:p>
          <a:p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хвилини</a:t>
            </a:r>
            <a:r>
              <a:rPr lang="ru-RU" dirty="0"/>
              <a:t> </a:t>
            </a:r>
            <a:r>
              <a:rPr lang="ru-RU" dirty="0" err="1"/>
              <a:t>дихати</a:t>
            </a:r>
            <a:r>
              <a:rPr lang="ru-RU" dirty="0"/>
              <a:t> в </a:t>
            </a:r>
            <a:r>
              <a:rPr lang="ru-RU" dirty="0" err="1"/>
              <a:t>спокійному</a:t>
            </a:r>
            <a:r>
              <a:rPr lang="ru-RU" dirty="0"/>
              <a:t> </a:t>
            </a:r>
            <a:r>
              <a:rPr lang="ru-RU" dirty="0" err="1"/>
              <a:t>темпі</a:t>
            </a:r>
            <a:r>
              <a:rPr lang="ru-RU" dirty="0"/>
              <a:t>.</a:t>
            </a:r>
          </a:p>
          <a:p>
            <a:r>
              <a:rPr lang="ru-RU" dirty="0" err="1"/>
              <a:t>Виконати</a:t>
            </a:r>
            <a:r>
              <a:rPr lang="ru-RU" dirty="0"/>
              <a:t> тест з </a:t>
            </a:r>
            <a:r>
              <a:rPr lang="ru-RU" dirty="0" err="1"/>
              <a:t>глибоким</a:t>
            </a:r>
            <a:r>
              <a:rPr lang="ru-RU" dirty="0"/>
              <a:t> </a:t>
            </a:r>
            <a:r>
              <a:rPr lang="ru-RU" dirty="0" err="1"/>
              <a:t>вдихом</a:t>
            </a:r>
            <a:r>
              <a:rPr lang="ru-RU" dirty="0"/>
              <a:t> і </a:t>
            </a:r>
            <a:r>
              <a:rPr lang="ru-RU" dirty="0" err="1"/>
              <a:t>повільним</a:t>
            </a:r>
            <a:r>
              <a:rPr lang="ru-RU" dirty="0"/>
              <a:t> </a:t>
            </a:r>
            <a:r>
              <a:rPr lang="ru-RU" dirty="0" err="1"/>
              <a:t>видихом</a:t>
            </a:r>
            <a:r>
              <a:rPr lang="ru-RU" dirty="0"/>
              <a:t>.</a:t>
            </a:r>
          </a:p>
          <a:p>
            <a:r>
              <a:rPr lang="ru-RU" dirty="0" err="1"/>
              <a:t>Протягом</a:t>
            </a:r>
            <a:r>
              <a:rPr lang="ru-RU" dirty="0"/>
              <a:t> 12 с. </a:t>
            </a:r>
            <a:r>
              <a:rPr lang="ru-RU" dirty="0" err="1"/>
              <a:t>здійснювати</a:t>
            </a:r>
            <a:r>
              <a:rPr lang="ru-RU" dirty="0"/>
              <a:t> </a:t>
            </a:r>
            <a:r>
              <a:rPr lang="ru-RU" dirty="0" err="1"/>
              <a:t>часті</a:t>
            </a:r>
            <a:r>
              <a:rPr lang="ru-RU" dirty="0"/>
              <a:t> і </a:t>
            </a:r>
            <a:r>
              <a:rPr lang="ru-RU" dirty="0" err="1"/>
              <a:t>неглибокі</a:t>
            </a:r>
            <a:r>
              <a:rPr lang="ru-RU" dirty="0"/>
              <a:t> </a:t>
            </a:r>
            <a:r>
              <a:rPr lang="ru-RU" dirty="0" err="1"/>
              <a:t>вдихи</a:t>
            </a:r>
            <a:r>
              <a:rPr lang="ru-RU" dirty="0"/>
              <a:t>.</a:t>
            </a:r>
          </a:p>
          <a:p>
            <a:r>
              <a:rPr lang="ru-RU" dirty="0"/>
              <a:t>В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 процедура </a:t>
            </a:r>
            <a:r>
              <a:rPr lang="ru-RU" dirty="0" err="1"/>
              <a:t>виконується</a:t>
            </a:r>
            <a:r>
              <a:rPr lang="ru-RU" dirty="0"/>
              <a:t> з </a:t>
            </a:r>
            <a:r>
              <a:rPr lang="ru-RU" dirty="0" err="1"/>
              <a:t>бронхолітиком</a:t>
            </a:r>
            <a:r>
              <a:rPr lang="ru-RU" dirty="0"/>
              <a:t>. З </a:t>
            </a:r>
            <a:r>
              <a:rPr lang="ru-RU" dirty="0" err="1"/>
              <a:t>цією</a:t>
            </a:r>
            <a:r>
              <a:rPr lang="ru-RU" dirty="0"/>
              <a:t> метою </a:t>
            </a:r>
            <a:r>
              <a:rPr lang="ru-RU" dirty="0" err="1"/>
              <a:t>застосовують</a:t>
            </a:r>
            <a:r>
              <a:rPr lang="ru-RU" dirty="0"/>
              <a:t> </a:t>
            </a:r>
            <a:r>
              <a:rPr lang="ru-RU" dirty="0" err="1"/>
              <a:t>Сальбутамол</a:t>
            </a:r>
            <a:r>
              <a:rPr lang="ru-RU" dirty="0"/>
              <a:t>, </a:t>
            </a:r>
            <a:r>
              <a:rPr lang="ru-RU" dirty="0" err="1"/>
              <a:t>Іпратропіум</a:t>
            </a:r>
            <a:r>
              <a:rPr lang="ru-RU" dirty="0"/>
              <a:t> </a:t>
            </a:r>
            <a:r>
              <a:rPr lang="ru-RU" dirty="0" err="1"/>
              <a:t>броміду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комбінацію</a:t>
            </a:r>
            <a:r>
              <a:rPr lang="ru-RU" dirty="0"/>
              <a:t> </a:t>
            </a:r>
            <a:r>
              <a:rPr lang="ru-RU" dirty="0" err="1"/>
              <a:t>обох</a:t>
            </a:r>
            <a:r>
              <a:rPr lang="ru-RU" dirty="0"/>
              <a:t> </a:t>
            </a:r>
            <a:r>
              <a:rPr lang="ru-RU" dirty="0" err="1"/>
              <a:t>препаратів</a:t>
            </a:r>
            <a:r>
              <a:rPr lang="ru-RU" dirty="0"/>
              <a:t>.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dirty="0" err="1"/>
              <a:t>діагностику</a:t>
            </a:r>
            <a:r>
              <a:rPr lang="ru-RU" dirty="0"/>
              <a:t> до і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прийому</a:t>
            </a:r>
            <a:r>
              <a:rPr lang="ru-RU" dirty="0"/>
              <a:t> </a:t>
            </a:r>
            <a:r>
              <a:rPr lang="ru-RU" dirty="0" err="1"/>
              <a:t>бронхолітику</a:t>
            </a:r>
            <a:r>
              <a:rPr lang="ru-RU" dirty="0"/>
              <a:t> (з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інгалятора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небулайзера</a:t>
            </a:r>
            <a:r>
              <a:rPr lang="ru-RU" dirty="0"/>
              <a:t>).</a:t>
            </a:r>
          </a:p>
          <a:p>
            <a:endParaRPr lang="ru-RU" dirty="0"/>
          </a:p>
          <a:p>
            <a:r>
              <a:rPr lang="ru-RU" dirty="0" err="1"/>
              <a:t>Розшифровка</a:t>
            </a:r>
            <a:r>
              <a:rPr lang="ru-RU" dirty="0"/>
              <a:t> </a:t>
            </a:r>
            <a:r>
              <a:rPr lang="ru-RU" dirty="0" err="1"/>
              <a:t>спірограми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порівняння</a:t>
            </a:r>
            <a:r>
              <a:rPr lang="ru-RU" dirty="0"/>
              <a:t> </a:t>
            </a:r>
            <a:r>
              <a:rPr lang="ru-RU" dirty="0" err="1"/>
              <a:t>отриманих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з </a:t>
            </a:r>
            <a:r>
              <a:rPr lang="ru-RU" dirty="0" err="1"/>
              <a:t>встановленими</a:t>
            </a:r>
            <a:r>
              <a:rPr lang="ru-RU" dirty="0"/>
              <a:t> нормами.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безпомилковими</a:t>
            </a:r>
            <a:r>
              <a:rPr lang="ru-RU" dirty="0"/>
              <a:t>,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дотримуватися</a:t>
            </a:r>
            <a:r>
              <a:rPr lang="ru-RU" dirty="0"/>
              <a:t> таких правил: по </a:t>
            </a:r>
            <a:r>
              <a:rPr lang="ru-RU" dirty="0" err="1"/>
              <a:t>команді</a:t>
            </a:r>
            <a:r>
              <a:rPr lang="ru-RU" dirty="0"/>
              <a:t> </a:t>
            </a:r>
            <a:r>
              <a:rPr lang="ru-RU" dirty="0" err="1"/>
              <a:t>виконувати</a:t>
            </a:r>
            <a:r>
              <a:rPr lang="ru-RU" dirty="0"/>
              <a:t> </a:t>
            </a:r>
            <a:r>
              <a:rPr lang="ru-RU" dirty="0" err="1"/>
              <a:t>повний</a:t>
            </a:r>
            <a:r>
              <a:rPr lang="ru-RU" dirty="0"/>
              <a:t> </a:t>
            </a:r>
            <a:r>
              <a:rPr lang="ru-RU" dirty="0" err="1"/>
              <a:t>вдих</a:t>
            </a:r>
            <a:r>
              <a:rPr lang="ru-RU" dirty="0"/>
              <a:t> і </a:t>
            </a:r>
            <a:r>
              <a:rPr lang="ru-RU" dirty="0" err="1"/>
              <a:t>видих</a:t>
            </a:r>
            <a:r>
              <a:rPr lang="ru-RU" dirty="0"/>
              <a:t>, </a:t>
            </a:r>
            <a:r>
              <a:rPr lang="ru-RU" dirty="0" err="1"/>
              <a:t>щільно</a:t>
            </a:r>
            <a:r>
              <a:rPr lang="ru-RU" dirty="0"/>
              <a:t>, але без </a:t>
            </a:r>
            <a:r>
              <a:rPr lang="ru-RU" dirty="0" err="1"/>
              <a:t>зайвих</a:t>
            </a:r>
            <a:r>
              <a:rPr lang="ru-RU" dirty="0"/>
              <a:t> </a:t>
            </a:r>
            <a:r>
              <a:rPr lang="ru-RU" dirty="0" err="1"/>
              <a:t>зусиль</a:t>
            </a:r>
            <a:r>
              <a:rPr lang="ru-RU" dirty="0"/>
              <a:t> </a:t>
            </a:r>
            <a:r>
              <a:rPr lang="ru-RU" dirty="0" err="1"/>
              <a:t>зажувати</a:t>
            </a:r>
            <a:r>
              <a:rPr lang="ru-RU" dirty="0"/>
              <a:t> загубник, </a:t>
            </a:r>
            <a:r>
              <a:rPr lang="ru-RU" dirty="0" err="1"/>
              <a:t>уникати</a:t>
            </a:r>
            <a:r>
              <a:rPr lang="ru-RU" dirty="0"/>
              <a:t> кашлю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процедури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8565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76893"/>
          </a:xfrm>
        </p:spPr>
      </p:pic>
    </p:spTree>
    <p:extLst>
      <p:ext uri="{BB962C8B-B14F-4D97-AF65-F5344CB8AC3E}">
        <p14:creationId xmlns:p14="http://schemas.microsoft.com/office/powerpoint/2010/main" val="3422587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49071"/>
          </a:xfrm>
        </p:spPr>
      </p:pic>
    </p:spTree>
    <p:extLst>
      <p:ext uri="{BB962C8B-B14F-4D97-AF65-F5344CB8AC3E}">
        <p14:creationId xmlns:p14="http://schemas.microsoft.com/office/powerpoint/2010/main" val="2512376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72" y="-23976"/>
            <a:ext cx="9187931" cy="6881976"/>
          </a:xfrm>
        </p:spPr>
      </p:pic>
    </p:spTree>
    <p:extLst>
      <p:ext uri="{BB962C8B-B14F-4D97-AF65-F5344CB8AC3E}">
        <p14:creationId xmlns:p14="http://schemas.microsoft.com/office/powerpoint/2010/main" val="3903187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u="sng" dirty="0"/>
              <a:t>Поняття бронхіальної астми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/>
              <a:t>Бронхіальна астма (БА) </a:t>
            </a:r>
            <a:endParaRPr lang="uk-UA" dirty="0" smtClean="0"/>
          </a:p>
          <a:p>
            <a:r>
              <a:rPr lang="uk-UA" dirty="0" smtClean="0"/>
              <a:t>– це  </a:t>
            </a:r>
            <a:r>
              <a:rPr lang="uk-UA" dirty="0"/>
              <a:t>захворювання, що характеризується хронічним запаленням в </a:t>
            </a:r>
            <a:r>
              <a:rPr lang="uk-UA" dirty="0" err="1"/>
              <a:t>повітроносних</a:t>
            </a:r>
            <a:r>
              <a:rPr lang="uk-UA" dirty="0"/>
              <a:t> шляхах, що призводить до підвищеної </a:t>
            </a:r>
            <a:r>
              <a:rPr lang="uk-UA" dirty="0" err="1"/>
              <a:t>гіперреактивності</a:t>
            </a:r>
            <a:r>
              <a:rPr lang="uk-UA" dirty="0"/>
              <a:t> у відповідь на різні стимули і </a:t>
            </a:r>
            <a:r>
              <a:rPr lang="uk-UA" dirty="0" err="1"/>
              <a:t>повторюючимися</a:t>
            </a:r>
            <a:r>
              <a:rPr lang="uk-UA" dirty="0"/>
              <a:t> нападами бронхіальної обструкції, які оборотні спонтанно або під впливом відповідного </a:t>
            </a:r>
            <a:r>
              <a:rPr lang="uk-UA" dirty="0" smtClean="0"/>
              <a:t>лікування.</a:t>
            </a:r>
          </a:p>
          <a:p>
            <a:r>
              <a:rPr lang="uk-UA" dirty="0"/>
              <a:t> </a:t>
            </a:r>
            <a:r>
              <a:rPr lang="uk-UA" dirty="0" smtClean="0"/>
              <a:t>- це </a:t>
            </a:r>
            <a:r>
              <a:rPr lang="uk-UA" dirty="0"/>
              <a:t>алергічна хвороба, </a:t>
            </a:r>
            <a:r>
              <a:rPr lang="uk-UA" dirty="0" err="1"/>
              <a:t>аллергоз</a:t>
            </a:r>
            <a:r>
              <a:rPr lang="uk-UA" dirty="0"/>
              <a:t> дихальних шляхів, що клінічно виявляється частково або повністю оборотною обструкцією, переважно дрібних і середніх бронхів за рахунок спазму гладкої мускулатури бронхів, набряку їх слизової і гіперсекреції слизу, в основі яких лежить змінена чутливість (реактивність) бронхів до різних стимулів. БА проявляється в нападах задухи, в основі яких лежить спазм мускулатури середніх і дрібних бронхів або набряк їх слизової </a:t>
            </a:r>
            <a:r>
              <a:rPr lang="uk-UA" dirty="0" smtClean="0"/>
              <a:t>оболонки.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9877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>Самоконтроль - </a:t>
            </a:r>
            <a:r>
              <a:rPr lang="ru-RU" u="sng" dirty="0" err="1" smtClean="0"/>
              <a:t>пікфлуометрія</a:t>
            </a:r>
            <a:r>
              <a:rPr lang="ru-RU" u="sng" dirty="0" smtClean="0"/>
              <a:t> </a:t>
            </a:r>
            <a:r>
              <a:rPr lang="ru-RU" u="sng" dirty="0"/>
              <a:t/>
            </a:r>
            <a:br>
              <a:rPr lang="ru-RU" u="sng" dirty="0"/>
            </a:br>
            <a:endParaRPr lang="ru-RU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25963"/>
          </a:xfrm>
        </p:spPr>
        <p:txBody>
          <a:bodyPr>
            <a:normAutofit fontScale="85000" lnSpcReduction="10000"/>
          </a:bodyPr>
          <a:lstStyle/>
          <a:p>
            <a:endParaRPr lang="ru-RU" dirty="0"/>
          </a:p>
          <a:p>
            <a:r>
              <a:rPr lang="ru-RU" dirty="0"/>
              <a:t>-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пікової</a:t>
            </a:r>
            <a:r>
              <a:rPr lang="ru-RU" dirty="0"/>
              <a:t> </a:t>
            </a:r>
            <a:r>
              <a:rPr lang="ru-RU" dirty="0" err="1"/>
              <a:t>швидкості</a:t>
            </a:r>
            <a:r>
              <a:rPr lang="ru-RU" dirty="0"/>
              <a:t> </a:t>
            </a:r>
            <a:r>
              <a:rPr lang="ru-RU" dirty="0" err="1"/>
              <a:t>видиху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При БА </a:t>
            </a:r>
            <a:r>
              <a:rPr lang="ru-RU" dirty="0" err="1"/>
              <a:t>пікова</a:t>
            </a:r>
            <a:r>
              <a:rPr lang="ru-RU" dirty="0"/>
              <a:t> 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видиху</a:t>
            </a:r>
            <a:r>
              <a:rPr lang="ru-RU" dirty="0"/>
              <a:t> (ПСВ) </a:t>
            </a:r>
            <a:r>
              <a:rPr lang="ru-RU" dirty="0" err="1"/>
              <a:t>збільшується</a:t>
            </a:r>
            <a:r>
              <a:rPr lang="ru-RU" dirty="0"/>
              <a:t> не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на 15%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інгаляції</a:t>
            </a:r>
            <a:r>
              <a:rPr lang="ru-RU" dirty="0"/>
              <a:t> </a:t>
            </a:r>
            <a:r>
              <a:rPr lang="ru-RU" dirty="0" err="1"/>
              <a:t>легень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Для контролю за БА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враховується</a:t>
            </a:r>
            <a:r>
              <a:rPr lang="ru-RU" dirty="0"/>
              <a:t> </a:t>
            </a:r>
            <a:r>
              <a:rPr lang="ru-RU" dirty="0" err="1"/>
              <a:t>різниця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 у </a:t>
            </a:r>
            <a:r>
              <a:rPr lang="ru-RU" dirty="0" err="1"/>
              <a:t>вечірні</a:t>
            </a:r>
            <a:r>
              <a:rPr lang="ru-RU" dirty="0"/>
              <a:t> та </a:t>
            </a:r>
            <a:r>
              <a:rPr lang="ru-RU" dirty="0" err="1"/>
              <a:t>ранкові</a:t>
            </a:r>
            <a:r>
              <a:rPr lang="ru-RU" dirty="0"/>
              <a:t> </a:t>
            </a:r>
            <a:r>
              <a:rPr lang="ru-RU" dirty="0" err="1"/>
              <a:t>години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Метод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проводити</a:t>
            </a:r>
            <a:r>
              <a:rPr lang="ru-RU" dirty="0"/>
              <a:t> </a:t>
            </a:r>
            <a:r>
              <a:rPr lang="ru-RU" dirty="0" err="1"/>
              <a:t>пацієнтам</a:t>
            </a:r>
            <a:r>
              <a:rPr lang="ru-RU" dirty="0"/>
              <a:t> </a:t>
            </a:r>
            <a:r>
              <a:rPr lang="ru-RU" dirty="0" err="1"/>
              <a:t>самостійний</a:t>
            </a:r>
            <a:r>
              <a:rPr lang="ru-RU" dirty="0"/>
              <a:t> </a:t>
            </a:r>
            <a:r>
              <a:rPr lang="ru-RU" dirty="0" err="1"/>
              <a:t>щоденний</a:t>
            </a:r>
            <a:r>
              <a:rPr lang="ru-RU" dirty="0"/>
              <a:t> </a:t>
            </a:r>
            <a:r>
              <a:rPr lang="ru-RU" dirty="0" err="1"/>
              <a:t>моніторинг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стану </a:t>
            </a:r>
            <a:r>
              <a:rPr lang="ru-RU" dirty="0" err="1"/>
              <a:t>протягом</a:t>
            </a:r>
            <a:r>
              <a:rPr lang="ru-RU" dirty="0"/>
              <a:t> 2-3 </a:t>
            </a:r>
            <a:r>
              <a:rPr lang="ru-RU" dirty="0" err="1"/>
              <a:t>місяців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для </a:t>
            </a:r>
            <a:r>
              <a:rPr lang="ru-RU" dirty="0" err="1"/>
              <a:t>корекції</a:t>
            </a:r>
            <a:r>
              <a:rPr lang="ru-RU" dirty="0"/>
              <a:t> </a:t>
            </a:r>
            <a:r>
              <a:rPr lang="ru-RU" dirty="0" err="1"/>
              <a:t>терапії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ступенчатому </a:t>
            </a:r>
            <a:r>
              <a:rPr lang="ru-RU" dirty="0" err="1"/>
              <a:t>підходу</a:t>
            </a:r>
            <a:r>
              <a:rPr lang="ru-RU" dirty="0"/>
              <a:t> до </a:t>
            </a:r>
            <a:r>
              <a:rPr lang="ru-RU" dirty="0" err="1"/>
              <a:t>лікування</a:t>
            </a:r>
            <a:r>
              <a:rPr lang="ru-RU" dirty="0"/>
              <a:t> БА.</a:t>
            </a:r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1940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12968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08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08"/>
            <a:ext cx="9144000" cy="6849070"/>
          </a:xfrm>
        </p:spPr>
      </p:pic>
    </p:spTree>
    <p:extLst>
      <p:ext uri="{BB962C8B-B14F-4D97-AF65-F5344CB8AC3E}">
        <p14:creationId xmlns:p14="http://schemas.microsoft.com/office/powerpoint/2010/main" val="12452431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До </a:t>
            </a:r>
            <a:r>
              <a:rPr lang="ru-RU" dirty="0" err="1"/>
              <a:t>завдань</a:t>
            </a:r>
            <a:r>
              <a:rPr lang="ru-RU" dirty="0"/>
              <a:t> </a:t>
            </a:r>
            <a:r>
              <a:rPr lang="ru-RU" dirty="0" err="1"/>
              <a:t>кінезотерапії</a:t>
            </a:r>
            <a:r>
              <a:rPr lang="ru-RU" dirty="0"/>
              <a:t> при </a:t>
            </a:r>
            <a:r>
              <a:rPr lang="ru-RU" dirty="0" err="1"/>
              <a:t>бронхіальній</a:t>
            </a:r>
            <a:r>
              <a:rPr lang="ru-RU" dirty="0"/>
              <a:t> </a:t>
            </a:r>
            <a:r>
              <a:rPr lang="ru-RU" dirty="0" err="1"/>
              <a:t>астмі</a:t>
            </a:r>
            <a:r>
              <a:rPr lang="ru-RU" dirty="0"/>
              <a:t> </a:t>
            </a:r>
            <a:r>
              <a:rPr lang="ru-RU" dirty="0" err="1"/>
              <a:t>відносяться</a:t>
            </a:r>
            <a:r>
              <a:rPr lang="ru-RU" dirty="0"/>
              <a:t> 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1.Відновлення </a:t>
            </a:r>
            <a:r>
              <a:rPr lang="ru-RU" dirty="0" err="1"/>
              <a:t>дихального</a:t>
            </a:r>
            <a:r>
              <a:rPr lang="ru-RU" dirty="0"/>
              <a:t> акту для </a:t>
            </a:r>
            <a:r>
              <a:rPr lang="ru-RU" dirty="0" err="1"/>
              <a:t>підтримки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одно - </a:t>
            </a:r>
            <a:r>
              <a:rPr lang="ru-RU" dirty="0" err="1"/>
              <a:t>мірної</a:t>
            </a:r>
            <a:r>
              <a:rPr lang="ru-RU" dirty="0"/>
              <a:t> </a:t>
            </a:r>
            <a:r>
              <a:rPr lang="ru-RU" dirty="0" err="1"/>
              <a:t>вентиляції</a:t>
            </a:r>
            <a:r>
              <a:rPr lang="ru-RU" dirty="0"/>
              <a:t> </a:t>
            </a:r>
            <a:r>
              <a:rPr lang="ru-RU" dirty="0" err="1"/>
              <a:t>легенів</a:t>
            </a:r>
            <a:r>
              <a:rPr lang="ru-RU" dirty="0"/>
              <a:t> і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насичення</a:t>
            </a:r>
            <a:r>
              <a:rPr lang="ru-RU" dirty="0"/>
              <a:t> </a:t>
            </a:r>
            <a:r>
              <a:rPr lang="ru-RU" dirty="0" err="1"/>
              <a:t>артеріальної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 киснем за </a:t>
            </a:r>
            <a:r>
              <a:rPr lang="ru-RU" dirty="0" err="1"/>
              <a:t>рахунок</a:t>
            </a:r>
            <a:r>
              <a:rPr lang="ru-RU" dirty="0"/>
              <a:t>:</a:t>
            </a:r>
          </a:p>
          <a:p>
            <a:r>
              <a:rPr lang="ru-RU" dirty="0"/>
              <a:t>а)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напруги</a:t>
            </a:r>
            <a:r>
              <a:rPr lang="ru-RU" dirty="0"/>
              <a:t> </a:t>
            </a:r>
            <a:r>
              <a:rPr lang="ru-RU" dirty="0" err="1"/>
              <a:t>дихальної</a:t>
            </a:r>
            <a:r>
              <a:rPr lang="ru-RU" dirty="0"/>
              <a:t> </a:t>
            </a:r>
            <a:r>
              <a:rPr lang="ru-RU" dirty="0" err="1"/>
              <a:t>мускулатури</a:t>
            </a:r>
            <a:r>
              <a:rPr lang="ru-RU" dirty="0"/>
              <a:t>;</a:t>
            </a:r>
          </a:p>
          <a:p>
            <a:r>
              <a:rPr lang="ru-RU" dirty="0"/>
              <a:t>б) </a:t>
            </a:r>
            <a:r>
              <a:rPr lang="ru-RU" dirty="0" err="1"/>
              <a:t>встановлення</a:t>
            </a:r>
            <a:r>
              <a:rPr lang="ru-RU" dirty="0"/>
              <a:t> нормального </a:t>
            </a:r>
            <a:r>
              <a:rPr lang="ru-RU" dirty="0" err="1"/>
              <a:t>співвідношення</a:t>
            </a:r>
            <a:r>
              <a:rPr lang="ru-RU" dirty="0"/>
              <a:t> </a:t>
            </a:r>
            <a:r>
              <a:rPr lang="ru-RU" dirty="0" err="1"/>
              <a:t>дихальних</a:t>
            </a:r>
            <a:r>
              <a:rPr lang="ru-RU" dirty="0"/>
              <a:t> фаз;</a:t>
            </a:r>
          </a:p>
          <a:p>
            <a:r>
              <a:rPr lang="ru-RU" dirty="0"/>
              <a:t>в)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ритмічного</a:t>
            </a:r>
            <a:r>
              <a:rPr lang="ru-RU" dirty="0"/>
              <a:t> </a:t>
            </a:r>
            <a:r>
              <a:rPr lang="ru-RU" dirty="0" err="1"/>
              <a:t>дихання</a:t>
            </a:r>
            <a:r>
              <a:rPr lang="ru-RU" dirty="0"/>
              <a:t> з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глибоким</a:t>
            </a:r>
            <a:r>
              <a:rPr lang="ru-RU" dirty="0"/>
              <a:t> </a:t>
            </a:r>
            <a:r>
              <a:rPr lang="ru-RU" dirty="0" err="1"/>
              <a:t>видихом</a:t>
            </a:r>
            <a:r>
              <a:rPr lang="ru-RU" dirty="0"/>
              <a:t>;</a:t>
            </a:r>
          </a:p>
          <a:p>
            <a:r>
              <a:rPr lang="ru-RU" dirty="0"/>
              <a:t>г)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дихальних</a:t>
            </a:r>
            <a:r>
              <a:rPr lang="ru-RU" dirty="0"/>
              <a:t> </a:t>
            </a:r>
            <a:r>
              <a:rPr lang="ru-RU" dirty="0" err="1"/>
              <a:t>екскурсій</a:t>
            </a:r>
            <a:r>
              <a:rPr lang="ru-RU" dirty="0"/>
              <a:t> </a:t>
            </a:r>
            <a:r>
              <a:rPr lang="ru-RU" dirty="0" err="1"/>
              <a:t>діафрагми</a:t>
            </a:r>
            <a:r>
              <a:rPr lang="ru-RU" dirty="0"/>
              <a:t>.</a:t>
            </a:r>
          </a:p>
          <a:p>
            <a:r>
              <a:rPr lang="ru-RU" dirty="0"/>
              <a:t> 2.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компенсаторних</a:t>
            </a:r>
            <a:r>
              <a:rPr lang="ru-RU" dirty="0"/>
              <a:t> </a:t>
            </a:r>
            <a:r>
              <a:rPr lang="ru-RU" dirty="0" err="1"/>
              <a:t>механізмів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поліпшення</a:t>
            </a:r>
            <a:endParaRPr lang="ru-RU" dirty="0"/>
          </a:p>
          <a:p>
            <a:r>
              <a:rPr lang="ru-RU" dirty="0" err="1"/>
              <a:t>вентиляції</a:t>
            </a:r>
            <a:r>
              <a:rPr lang="ru-RU" dirty="0"/>
              <a:t> </a:t>
            </a:r>
            <a:r>
              <a:rPr lang="ru-RU" dirty="0" err="1"/>
              <a:t>легенів</a:t>
            </a:r>
            <a:r>
              <a:rPr lang="ru-RU" dirty="0"/>
              <a:t> і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газообміну</a:t>
            </a:r>
            <a:r>
              <a:rPr lang="ru-RU" dirty="0"/>
              <a:t> шляхом:</a:t>
            </a:r>
          </a:p>
          <a:p>
            <a:r>
              <a:rPr lang="ru-RU" dirty="0"/>
              <a:t>а) </a:t>
            </a:r>
            <a:r>
              <a:rPr lang="ru-RU" dirty="0" err="1"/>
              <a:t>зміцнення</a:t>
            </a:r>
            <a:r>
              <a:rPr lang="ru-RU" dirty="0"/>
              <a:t> </a:t>
            </a:r>
            <a:r>
              <a:rPr lang="ru-RU" dirty="0" err="1"/>
              <a:t>дихальної</a:t>
            </a:r>
            <a:r>
              <a:rPr lang="ru-RU" dirty="0"/>
              <a:t> </a:t>
            </a:r>
            <a:r>
              <a:rPr lang="ru-RU" dirty="0" err="1"/>
              <a:t>мускулатури</a:t>
            </a:r>
            <a:r>
              <a:rPr lang="ru-RU" dirty="0"/>
              <a:t>;</a:t>
            </a:r>
          </a:p>
          <a:p>
            <a:r>
              <a:rPr lang="ru-RU" dirty="0"/>
              <a:t>б)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рухливості</a:t>
            </a:r>
            <a:r>
              <a:rPr lang="ru-RU" dirty="0"/>
              <a:t> </a:t>
            </a:r>
            <a:r>
              <a:rPr lang="ru-RU" dirty="0" err="1"/>
              <a:t>грудної</a:t>
            </a:r>
            <a:r>
              <a:rPr lang="ru-RU" dirty="0"/>
              <a:t> </a:t>
            </a:r>
            <a:r>
              <a:rPr lang="ru-RU" dirty="0" err="1"/>
              <a:t>клітки</a:t>
            </a:r>
            <a:r>
              <a:rPr lang="ru-RU" dirty="0"/>
              <a:t> і хребта;</a:t>
            </a:r>
          </a:p>
          <a:p>
            <a:r>
              <a:rPr lang="ru-RU" dirty="0"/>
              <a:t>в) </a:t>
            </a:r>
            <a:r>
              <a:rPr lang="ru-RU" dirty="0" err="1"/>
              <a:t>поліпшення</a:t>
            </a:r>
            <a:r>
              <a:rPr lang="ru-RU" dirty="0"/>
              <a:t> </a:t>
            </a:r>
            <a:r>
              <a:rPr lang="ru-RU" dirty="0" err="1"/>
              <a:t>постави</a:t>
            </a:r>
            <a:r>
              <a:rPr lang="ru-RU" dirty="0"/>
              <a:t>.</a:t>
            </a:r>
          </a:p>
          <a:p>
            <a:r>
              <a:rPr lang="ru-RU" dirty="0"/>
              <a:t>3. </a:t>
            </a:r>
            <a:r>
              <a:rPr lang="ru-RU" dirty="0" err="1"/>
              <a:t>Покращення</a:t>
            </a:r>
            <a:r>
              <a:rPr lang="ru-RU" dirty="0"/>
              <a:t>  </a:t>
            </a:r>
            <a:r>
              <a:rPr lang="ru-RU" dirty="0" err="1"/>
              <a:t>функціонального</a:t>
            </a:r>
            <a:r>
              <a:rPr lang="ru-RU" dirty="0"/>
              <a:t> стану </a:t>
            </a:r>
            <a:r>
              <a:rPr lang="ru-RU" dirty="0" err="1"/>
              <a:t>апарату</a:t>
            </a:r>
            <a:r>
              <a:rPr lang="ru-RU" dirty="0"/>
              <a:t> </a:t>
            </a:r>
            <a:r>
              <a:rPr lang="ru-RU" dirty="0" err="1"/>
              <a:t>кровообігу</a:t>
            </a:r>
            <a:endParaRPr lang="ru-RU" dirty="0"/>
          </a:p>
          <a:p>
            <a:r>
              <a:rPr lang="ru-RU" dirty="0"/>
              <a:t>шляхом:</a:t>
            </a:r>
          </a:p>
          <a:p>
            <a:r>
              <a:rPr lang="ru-RU" dirty="0"/>
              <a:t>а) </a:t>
            </a:r>
            <a:r>
              <a:rPr lang="ru-RU" dirty="0" err="1"/>
              <a:t>збільшення</a:t>
            </a:r>
            <a:r>
              <a:rPr lang="ru-RU" dirty="0"/>
              <a:t> кровотоку в </a:t>
            </a:r>
            <a:r>
              <a:rPr lang="ru-RU" dirty="0" err="1"/>
              <a:t>працюючих</a:t>
            </a:r>
            <a:r>
              <a:rPr lang="ru-RU" dirty="0"/>
              <a:t> </a:t>
            </a:r>
            <a:r>
              <a:rPr lang="ru-RU" dirty="0" err="1"/>
              <a:t>м'язах</a:t>
            </a:r>
            <a:r>
              <a:rPr lang="ru-RU" dirty="0"/>
              <a:t> і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ути</a:t>
            </a:r>
            <a:r>
              <a:rPr lang="ru-RU" dirty="0"/>
              <a:t> - </a:t>
            </a:r>
            <a:r>
              <a:rPr lang="ru-RU" dirty="0" err="1"/>
              <a:t>лізації</a:t>
            </a:r>
            <a:r>
              <a:rPr lang="ru-RU" dirty="0"/>
              <a:t> </a:t>
            </a:r>
            <a:r>
              <a:rPr lang="ru-RU" dirty="0" err="1"/>
              <a:t>кисню</a:t>
            </a:r>
            <a:r>
              <a:rPr lang="ru-RU" dirty="0"/>
              <a:t> тканинами;</a:t>
            </a:r>
          </a:p>
          <a:p>
            <a:r>
              <a:rPr lang="ru-RU" dirty="0"/>
              <a:t>б)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периферичного</a:t>
            </a:r>
            <a:r>
              <a:rPr lang="ru-RU" dirty="0"/>
              <a:t> опору і </a:t>
            </a:r>
            <a:r>
              <a:rPr lang="ru-RU" dirty="0" err="1"/>
              <a:t>полегшення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endParaRPr lang="ru-RU" dirty="0"/>
          </a:p>
          <a:p>
            <a:r>
              <a:rPr lang="ru-RU" dirty="0" err="1"/>
              <a:t>лівого</a:t>
            </a:r>
            <a:r>
              <a:rPr lang="ru-RU" dirty="0"/>
              <a:t> </a:t>
            </a:r>
            <a:r>
              <a:rPr lang="ru-RU" dirty="0" err="1"/>
              <a:t>шлуночка</a:t>
            </a:r>
            <a:r>
              <a:rPr lang="ru-RU" dirty="0"/>
              <a:t>;</a:t>
            </a:r>
          </a:p>
          <a:p>
            <a:r>
              <a:rPr lang="ru-RU" dirty="0"/>
              <a:t>в) </a:t>
            </a:r>
            <a:r>
              <a:rPr lang="ru-RU" dirty="0" err="1"/>
              <a:t>тренування</a:t>
            </a:r>
            <a:r>
              <a:rPr lang="ru-RU" dirty="0"/>
              <a:t> </a:t>
            </a:r>
            <a:r>
              <a:rPr lang="ru-RU" dirty="0" err="1"/>
              <a:t>екстракардіальних</a:t>
            </a:r>
            <a:r>
              <a:rPr lang="ru-RU" dirty="0"/>
              <a:t> </a:t>
            </a:r>
            <a:r>
              <a:rPr lang="ru-RU" dirty="0" err="1"/>
              <a:t>чинників</a:t>
            </a:r>
            <a:r>
              <a:rPr lang="ru-RU" dirty="0"/>
              <a:t> </a:t>
            </a:r>
            <a:r>
              <a:rPr lang="ru-RU" dirty="0" err="1"/>
              <a:t>кровообігу</a:t>
            </a:r>
            <a:r>
              <a:rPr lang="ru-RU" dirty="0"/>
              <a:t> і </a:t>
            </a:r>
            <a:r>
              <a:rPr lang="ru-RU" dirty="0" err="1"/>
              <a:t>економізації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серця</a:t>
            </a:r>
            <a:r>
              <a:rPr lang="ru-RU" dirty="0"/>
              <a:t>.</a:t>
            </a:r>
          </a:p>
          <a:p>
            <a:r>
              <a:rPr lang="ru-RU" dirty="0"/>
              <a:t>4. </a:t>
            </a:r>
            <a:r>
              <a:rPr lang="ru-RU" dirty="0" err="1"/>
              <a:t>Зміцнення</a:t>
            </a:r>
            <a:r>
              <a:rPr lang="ru-RU" dirty="0"/>
              <a:t> </a:t>
            </a:r>
            <a:r>
              <a:rPr lang="ru-RU" dirty="0" err="1"/>
              <a:t>імунітету</a:t>
            </a:r>
            <a:r>
              <a:rPr lang="ru-RU" dirty="0"/>
              <a:t>.</a:t>
            </a:r>
          </a:p>
          <a:p>
            <a:r>
              <a:rPr lang="ru-RU" dirty="0"/>
              <a:t>5. </a:t>
            </a:r>
            <a:r>
              <a:rPr lang="ru-RU" dirty="0" err="1"/>
              <a:t>Нормалізація</a:t>
            </a:r>
            <a:r>
              <a:rPr lang="ru-RU" dirty="0"/>
              <a:t> </a:t>
            </a:r>
            <a:r>
              <a:rPr lang="ru-RU" dirty="0" err="1"/>
              <a:t>нервових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в ЦНС.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51728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62473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Для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поставлених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 в </a:t>
            </a:r>
            <a:r>
              <a:rPr lang="ru-RU" dirty="0" err="1"/>
              <a:t>заняттях</a:t>
            </a:r>
            <a:r>
              <a:rPr lang="ru-RU" dirty="0"/>
              <a:t> </a:t>
            </a:r>
            <a:r>
              <a:rPr lang="ru-RU" dirty="0" err="1" smtClean="0"/>
              <a:t>кінезотерапією</a:t>
            </a:r>
            <a:r>
              <a:rPr lang="ru-RU" dirty="0" smtClean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</a:t>
            </a:r>
            <a:r>
              <a:rPr lang="ru-RU" dirty="0" err="1"/>
              <a:t>загальнозміцнюючі</a:t>
            </a:r>
            <a:r>
              <a:rPr lang="ru-RU" dirty="0"/>
              <a:t> і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вправи</a:t>
            </a:r>
            <a:r>
              <a:rPr lang="ru-RU" dirty="0"/>
              <a:t>, до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відносяться</a:t>
            </a:r>
            <a:r>
              <a:rPr lang="ru-RU" dirty="0"/>
              <a:t> </a:t>
            </a:r>
            <a:r>
              <a:rPr lang="ru-RU" dirty="0" err="1"/>
              <a:t>вправи</a:t>
            </a:r>
            <a:r>
              <a:rPr lang="ru-RU" dirty="0"/>
              <a:t> в </a:t>
            </a:r>
            <a:r>
              <a:rPr lang="ru-RU" dirty="0" err="1"/>
              <a:t>розслабленні</a:t>
            </a:r>
            <a:r>
              <a:rPr lang="ru-RU" dirty="0"/>
              <a:t> </a:t>
            </a:r>
            <a:r>
              <a:rPr lang="ru-RU" dirty="0" err="1"/>
              <a:t>м'язів</a:t>
            </a:r>
            <a:r>
              <a:rPr lang="ru-RU" dirty="0"/>
              <a:t> </a:t>
            </a:r>
            <a:r>
              <a:rPr lang="ru-RU" dirty="0" err="1"/>
              <a:t>плечового</a:t>
            </a:r>
            <a:r>
              <a:rPr lang="ru-RU" dirty="0"/>
              <a:t> пояса і </a:t>
            </a:r>
            <a:r>
              <a:rPr lang="ru-RU" dirty="0" err="1"/>
              <a:t>грудної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, </a:t>
            </a:r>
            <a:r>
              <a:rPr lang="ru-RU" dirty="0" err="1"/>
              <a:t>статичні</a:t>
            </a:r>
            <a:r>
              <a:rPr lang="ru-RU" dirty="0"/>
              <a:t> і </a:t>
            </a:r>
            <a:r>
              <a:rPr lang="ru-RU" dirty="0" err="1"/>
              <a:t>динамічні</a:t>
            </a:r>
            <a:r>
              <a:rPr lang="ru-RU" dirty="0"/>
              <a:t> </a:t>
            </a:r>
            <a:r>
              <a:rPr lang="ru-RU" dirty="0" err="1"/>
              <a:t>дихальні</a:t>
            </a:r>
            <a:r>
              <a:rPr lang="ru-RU" dirty="0"/>
              <a:t>, дренирующие </a:t>
            </a:r>
            <a:r>
              <a:rPr lang="ru-RU" dirty="0" err="1"/>
              <a:t>вправи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збільшують</a:t>
            </a:r>
            <a:r>
              <a:rPr lang="ru-RU" dirty="0"/>
              <a:t> </a:t>
            </a:r>
            <a:r>
              <a:rPr lang="ru-RU" dirty="0" err="1"/>
              <a:t>рухливість</a:t>
            </a:r>
            <a:r>
              <a:rPr lang="ru-RU" dirty="0"/>
              <a:t> </a:t>
            </a:r>
            <a:r>
              <a:rPr lang="ru-RU" dirty="0" err="1"/>
              <a:t>діафрагми</a:t>
            </a:r>
            <a:r>
              <a:rPr lang="ru-RU" dirty="0"/>
              <a:t>, хребта і </a:t>
            </a:r>
            <a:r>
              <a:rPr lang="ru-RU" dirty="0" err="1"/>
              <a:t>грудної</a:t>
            </a:r>
            <a:r>
              <a:rPr lang="ru-RU" dirty="0"/>
              <a:t> </a:t>
            </a:r>
            <a:r>
              <a:rPr lang="ru-RU" dirty="0" err="1"/>
              <a:t>клітки</a:t>
            </a:r>
            <a:r>
              <a:rPr lang="ru-RU" dirty="0"/>
              <a:t>. </a:t>
            </a:r>
          </a:p>
          <a:p>
            <a:r>
              <a:rPr lang="ru-RU" dirty="0"/>
              <a:t>Для </a:t>
            </a:r>
            <a:r>
              <a:rPr lang="ru-RU" dirty="0" err="1"/>
              <a:t>поліпшення</a:t>
            </a:r>
            <a:r>
              <a:rPr lang="ru-RU" dirty="0"/>
              <a:t> </a:t>
            </a:r>
            <a:r>
              <a:rPr lang="ru-RU" dirty="0" err="1"/>
              <a:t>відходження</a:t>
            </a:r>
            <a:r>
              <a:rPr lang="ru-RU" dirty="0"/>
              <a:t> </a:t>
            </a:r>
            <a:r>
              <a:rPr lang="ru-RU" dirty="0" err="1"/>
              <a:t>мокроти</a:t>
            </a:r>
            <a:r>
              <a:rPr lang="ru-RU" dirty="0"/>
              <a:t> </a:t>
            </a:r>
            <a:r>
              <a:rPr lang="ru-RU" dirty="0" err="1"/>
              <a:t>необхідні</a:t>
            </a:r>
            <a:r>
              <a:rPr lang="ru-RU" dirty="0"/>
              <a:t> </a:t>
            </a:r>
            <a:r>
              <a:rPr lang="ru-RU" dirty="0" err="1"/>
              <a:t>часті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вихідних</a:t>
            </a:r>
            <a:r>
              <a:rPr lang="ru-RU" dirty="0"/>
              <a:t> </a:t>
            </a:r>
            <a:r>
              <a:rPr lang="ru-RU" dirty="0" err="1"/>
              <a:t>положень</a:t>
            </a:r>
            <a:r>
              <a:rPr lang="ru-RU" dirty="0"/>
              <a:t>,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дренажних</a:t>
            </a:r>
            <a:r>
              <a:rPr lang="ru-RU" dirty="0"/>
              <a:t> </a:t>
            </a:r>
            <a:r>
              <a:rPr lang="ru-RU" dirty="0" err="1"/>
              <a:t>вправ</a:t>
            </a:r>
            <a:r>
              <a:rPr lang="ru-RU" dirty="0"/>
              <a:t>. Вони </a:t>
            </a:r>
            <a:r>
              <a:rPr lang="ru-RU" dirty="0" err="1"/>
              <a:t>сприяють</a:t>
            </a:r>
            <a:r>
              <a:rPr lang="ru-RU" dirty="0"/>
              <a:t> </a:t>
            </a:r>
            <a:r>
              <a:rPr lang="ru-RU" dirty="0" err="1"/>
              <a:t>відтоку</a:t>
            </a:r>
            <a:r>
              <a:rPr lang="ru-RU" dirty="0"/>
              <a:t> </a:t>
            </a:r>
            <a:r>
              <a:rPr lang="ru-RU" dirty="0" err="1"/>
              <a:t>виділень</a:t>
            </a:r>
            <a:r>
              <a:rPr lang="ru-RU" dirty="0"/>
              <a:t> з </a:t>
            </a:r>
            <a:r>
              <a:rPr lang="ru-RU" dirty="0" err="1"/>
              <a:t>бронхів</a:t>
            </a:r>
            <a:r>
              <a:rPr lang="ru-RU" dirty="0"/>
              <a:t> в трахею, </a:t>
            </a:r>
            <a:r>
              <a:rPr lang="ru-RU" dirty="0" err="1"/>
              <a:t>звідки</a:t>
            </a:r>
            <a:r>
              <a:rPr lang="ru-RU" dirty="0"/>
              <a:t> мокрота </a:t>
            </a:r>
            <a:r>
              <a:rPr lang="ru-RU" dirty="0" err="1"/>
              <a:t>евакуюється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кашлю.</a:t>
            </a:r>
          </a:p>
          <a:p>
            <a:r>
              <a:rPr lang="ru-RU" dirty="0"/>
              <a:t>Одним з </a:t>
            </a:r>
            <a:r>
              <a:rPr lang="ru-RU" dirty="0" err="1"/>
              <a:t>найважливіших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фізичної</a:t>
            </a:r>
            <a:r>
              <a:rPr lang="ru-RU" dirty="0"/>
              <a:t> </a:t>
            </a:r>
            <a:r>
              <a:rPr lang="ru-RU" dirty="0" err="1"/>
              <a:t>реабілітації</a:t>
            </a:r>
            <a:r>
              <a:rPr lang="ru-RU" dirty="0"/>
              <a:t> при </a:t>
            </a:r>
            <a:r>
              <a:rPr lang="ru-RU" dirty="0" err="1"/>
              <a:t>бронхіальній</a:t>
            </a:r>
            <a:r>
              <a:rPr lang="ru-RU" dirty="0"/>
              <a:t> </a:t>
            </a:r>
            <a:r>
              <a:rPr lang="ru-RU" dirty="0" err="1"/>
              <a:t>астмі</a:t>
            </a:r>
            <a:r>
              <a:rPr lang="ru-RU" dirty="0"/>
              <a:t> є </a:t>
            </a:r>
            <a:r>
              <a:rPr lang="ru-RU" dirty="0" err="1" smtClean="0"/>
              <a:t>функціональні</a:t>
            </a:r>
            <a:r>
              <a:rPr lang="ru-RU" dirty="0" smtClean="0"/>
              <a:t> </a:t>
            </a:r>
            <a:r>
              <a:rPr lang="ru-RU" dirty="0" err="1" smtClean="0"/>
              <a:t>вправи</a:t>
            </a:r>
            <a:r>
              <a:rPr lang="ru-RU" dirty="0" smtClean="0"/>
              <a:t>.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smtClean="0"/>
              <a:t>ФВ </a:t>
            </a:r>
            <a:r>
              <a:rPr lang="ru-RU" dirty="0"/>
              <a:t>при </a:t>
            </a:r>
            <a:r>
              <a:rPr lang="ru-RU" dirty="0" err="1"/>
              <a:t>захворюваннях</a:t>
            </a:r>
            <a:r>
              <a:rPr lang="ru-RU" dirty="0"/>
              <a:t> </a:t>
            </a:r>
            <a:r>
              <a:rPr lang="ru-RU" dirty="0" err="1"/>
              <a:t>дихальної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4 </a:t>
            </a:r>
            <a:r>
              <a:rPr lang="ru-RU" dirty="0" err="1"/>
              <a:t>механізму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лікувальної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: </a:t>
            </a:r>
            <a:r>
              <a:rPr lang="ru-RU" dirty="0" err="1"/>
              <a:t>тонізуючого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, </a:t>
            </a:r>
            <a:r>
              <a:rPr lang="ru-RU" dirty="0" err="1"/>
              <a:t>трофічної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,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компенсацій</a:t>
            </a:r>
            <a:r>
              <a:rPr lang="ru-RU" dirty="0"/>
              <a:t> і </a:t>
            </a:r>
            <a:r>
              <a:rPr lang="ru-RU" dirty="0" err="1"/>
              <a:t>нормалізації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. </a:t>
            </a:r>
            <a:r>
              <a:rPr lang="ru-RU" dirty="0" err="1"/>
              <a:t>Поліпшення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і систем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 ФУ </a:t>
            </a:r>
            <a:r>
              <a:rPr lang="ru-RU" dirty="0" err="1"/>
              <a:t>попереджає</a:t>
            </a:r>
            <a:r>
              <a:rPr lang="ru-RU" dirty="0"/>
              <a:t> </a:t>
            </a:r>
            <a:r>
              <a:rPr lang="ru-RU" dirty="0" err="1"/>
              <a:t>ускладнення</a:t>
            </a:r>
            <a:r>
              <a:rPr lang="ru-RU" dirty="0"/>
              <a:t>, </a:t>
            </a:r>
            <a:r>
              <a:rPr lang="ru-RU" dirty="0" err="1"/>
              <a:t>активізує</a:t>
            </a:r>
            <a:r>
              <a:rPr lang="ru-RU" dirty="0"/>
              <a:t> </a:t>
            </a:r>
            <a:r>
              <a:rPr lang="ru-RU" dirty="0" err="1"/>
              <a:t>захисні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і </a:t>
            </a:r>
            <a:r>
              <a:rPr lang="ru-RU" dirty="0" err="1"/>
              <a:t>прискорює</a:t>
            </a:r>
            <a:r>
              <a:rPr lang="ru-RU" dirty="0"/>
              <a:t> </a:t>
            </a:r>
            <a:r>
              <a:rPr lang="ru-RU" dirty="0" err="1"/>
              <a:t>одужання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635566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784976" cy="6552728"/>
          </a:xfrm>
        </p:spPr>
        <p:txBody>
          <a:bodyPr>
            <a:normAutofit/>
          </a:bodyPr>
          <a:lstStyle/>
          <a:p>
            <a:r>
              <a:rPr lang="ru-RU" b="1" u="sng" dirty="0" err="1" smtClean="0"/>
              <a:t>Кіезотерапія</a:t>
            </a:r>
            <a:r>
              <a:rPr lang="ru-RU" b="1" u="sng" dirty="0" smtClean="0"/>
              <a:t> при </a:t>
            </a:r>
            <a:r>
              <a:rPr lang="ru-RU" b="1" u="sng" dirty="0"/>
              <a:t>БА </a:t>
            </a:r>
            <a:endParaRPr lang="ru-RU" b="1" u="sng" dirty="0" smtClean="0"/>
          </a:p>
          <a:p>
            <a:r>
              <a:rPr lang="ru-RU" dirty="0" smtClean="0"/>
              <a:t>     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</a:t>
            </a:r>
            <a:r>
              <a:rPr lang="ru-RU" dirty="0" err="1"/>
              <a:t>найпростіші</a:t>
            </a:r>
            <a:r>
              <a:rPr lang="ru-RU" dirty="0"/>
              <a:t> </a:t>
            </a:r>
            <a:r>
              <a:rPr lang="ru-RU" dirty="0" err="1"/>
              <a:t>гімнастичні</a:t>
            </a:r>
            <a:r>
              <a:rPr lang="ru-RU" dirty="0"/>
              <a:t> </a:t>
            </a:r>
            <a:r>
              <a:rPr lang="ru-RU" dirty="0" err="1"/>
              <a:t>вправи</a:t>
            </a:r>
            <a:r>
              <a:rPr lang="ru-RU" dirty="0"/>
              <a:t>: </a:t>
            </a:r>
            <a:r>
              <a:rPr lang="ru-RU" dirty="0" err="1"/>
              <a:t>згинання</a:t>
            </a:r>
            <a:r>
              <a:rPr lang="ru-RU" dirty="0"/>
              <a:t>, </a:t>
            </a:r>
            <a:r>
              <a:rPr lang="ru-RU" dirty="0" err="1"/>
              <a:t>розгинання</a:t>
            </a:r>
            <a:r>
              <a:rPr lang="ru-RU" dirty="0"/>
              <a:t>, </a:t>
            </a:r>
            <a:r>
              <a:rPr lang="ru-RU" dirty="0" err="1"/>
              <a:t>відведення</a:t>
            </a:r>
            <a:r>
              <a:rPr lang="ru-RU" dirty="0"/>
              <a:t>, </a:t>
            </a:r>
            <a:r>
              <a:rPr lang="ru-RU" dirty="0" err="1"/>
              <a:t>приведення</a:t>
            </a:r>
            <a:r>
              <a:rPr lang="ru-RU" dirty="0"/>
              <a:t>, </a:t>
            </a:r>
            <a:r>
              <a:rPr lang="ru-RU" dirty="0" err="1"/>
              <a:t>оберти</a:t>
            </a:r>
            <a:r>
              <a:rPr lang="ru-RU" dirty="0"/>
              <a:t> </a:t>
            </a:r>
            <a:r>
              <a:rPr lang="ru-RU" dirty="0" err="1"/>
              <a:t>кінцівками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вправи</a:t>
            </a:r>
            <a:r>
              <a:rPr lang="ru-RU" dirty="0"/>
              <a:t> для </a:t>
            </a:r>
            <a:r>
              <a:rPr lang="ru-RU" dirty="0" err="1"/>
              <a:t>розгинання</a:t>
            </a:r>
            <a:r>
              <a:rPr lang="ru-RU" dirty="0"/>
              <a:t> </a:t>
            </a:r>
            <a:r>
              <a:rPr lang="ru-RU" dirty="0" err="1"/>
              <a:t>тулуба</a:t>
            </a:r>
            <a:r>
              <a:rPr lang="ru-RU" dirty="0"/>
              <a:t>, </a:t>
            </a:r>
            <a:r>
              <a:rPr lang="ru-RU" dirty="0" err="1"/>
              <a:t>нахили</a:t>
            </a:r>
            <a:r>
              <a:rPr lang="ru-RU" dirty="0"/>
              <a:t> вперед, в </a:t>
            </a:r>
            <a:r>
              <a:rPr lang="ru-RU" dirty="0" err="1"/>
              <a:t>сторони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тренуванню</a:t>
            </a:r>
            <a:r>
              <a:rPr lang="ru-RU" dirty="0"/>
              <a:t> </a:t>
            </a:r>
            <a:r>
              <a:rPr lang="ru-RU" dirty="0" err="1"/>
              <a:t>екстракардіальних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 </a:t>
            </a:r>
            <a:r>
              <a:rPr lang="ru-RU" dirty="0" err="1"/>
              <a:t>кровообігу</a:t>
            </a:r>
            <a:r>
              <a:rPr lang="ru-RU" dirty="0"/>
              <a:t>, </a:t>
            </a:r>
            <a:r>
              <a:rPr lang="ru-RU" dirty="0" err="1"/>
              <a:t>підвищує</a:t>
            </a:r>
            <a:r>
              <a:rPr lang="ru-RU" dirty="0"/>
              <a:t> силу </a:t>
            </a:r>
            <a:r>
              <a:rPr lang="ru-RU" dirty="0" err="1"/>
              <a:t>м’язів</a:t>
            </a:r>
            <a:r>
              <a:rPr lang="ru-RU" dirty="0"/>
              <a:t> рук, </a:t>
            </a:r>
            <a:r>
              <a:rPr lang="ru-RU" dirty="0" err="1"/>
              <a:t>ніг</a:t>
            </a:r>
            <a:r>
              <a:rPr lang="ru-RU" dirty="0"/>
              <a:t>, </a:t>
            </a:r>
            <a:r>
              <a:rPr lang="ru-RU" dirty="0" err="1"/>
              <a:t>спини</a:t>
            </a:r>
            <a:r>
              <a:rPr lang="ru-RU" dirty="0"/>
              <a:t> </a:t>
            </a:r>
            <a:r>
              <a:rPr lang="ru-RU" dirty="0" err="1"/>
              <a:t>дихальну</a:t>
            </a:r>
            <a:r>
              <a:rPr lang="ru-RU" dirty="0"/>
              <a:t> </a:t>
            </a:r>
            <a:r>
              <a:rPr lang="ru-RU" dirty="0" err="1"/>
              <a:t>гімнастику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       </a:t>
            </a:r>
            <a:r>
              <a:rPr lang="ru-RU" dirty="0" err="1" smtClean="0"/>
              <a:t>Вправи</a:t>
            </a:r>
            <a:r>
              <a:rPr lang="ru-RU" dirty="0" smtClean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виконувати</a:t>
            </a:r>
            <a:r>
              <a:rPr lang="ru-RU" dirty="0"/>
              <a:t>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разів</a:t>
            </a:r>
            <a:r>
              <a:rPr lang="ru-RU" dirty="0"/>
              <a:t> на день. </a:t>
            </a:r>
            <a:r>
              <a:rPr lang="ru-RU" dirty="0" err="1"/>
              <a:t>Забезпечуються</a:t>
            </a:r>
            <a:r>
              <a:rPr lang="ru-RU" dirty="0"/>
              <a:t> </a:t>
            </a:r>
            <a:r>
              <a:rPr lang="ru-RU" dirty="0" err="1"/>
              <a:t>чергування</a:t>
            </a:r>
            <a:r>
              <a:rPr lang="ru-RU" dirty="0"/>
              <a:t> </a:t>
            </a:r>
            <a:r>
              <a:rPr lang="ru-RU" dirty="0" err="1"/>
              <a:t>загальноукріплюючих</a:t>
            </a:r>
            <a:r>
              <a:rPr lang="ru-RU" dirty="0"/>
              <a:t> і </a:t>
            </a:r>
            <a:r>
              <a:rPr lang="ru-RU" dirty="0" err="1"/>
              <a:t>спеціальних</a:t>
            </a:r>
            <a:r>
              <a:rPr lang="ru-RU" dirty="0"/>
              <a:t> </a:t>
            </a:r>
            <a:r>
              <a:rPr lang="ru-RU" dirty="0" err="1"/>
              <a:t>фізичних</a:t>
            </a:r>
            <a:r>
              <a:rPr lang="ru-RU" dirty="0"/>
              <a:t> </a:t>
            </a:r>
            <a:r>
              <a:rPr lang="ru-RU" dirty="0" err="1"/>
              <a:t>вправ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натисканням</a:t>
            </a:r>
            <a:r>
              <a:rPr lang="ru-RU" dirty="0"/>
              <a:t> на </a:t>
            </a:r>
            <a:r>
              <a:rPr lang="ru-RU" dirty="0" err="1"/>
              <a:t>грудну</a:t>
            </a:r>
            <a:r>
              <a:rPr lang="ru-RU" dirty="0"/>
              <a:t> </a:t>
            </a:r>
            <a:r>
              <a:rPr lang="ru-RU" dirty="0" err="1"/>
              <a:t>клітку</a:t>
            </a:r>
            <a:r>
              <a:rPr lang="ru-RU" dirty="0"/>
              <a:t>, </a:t>
            </a:r>
            <a:r>
              <a:rPr lang="ru-RU" dirty="0" err="1"/>
              <a:t>видування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/>
              <a:t>фізичних</a:t>
            </a:r>
            <a:r>
              <a:rPr lang="ru-RU" dirty="0"/>
              <a:t> </a:t>
            </a:r>
            <a:r>
              <a:rPr lang="ru-RU" dirty="0" err="1"/>
              <a:t>вправ</a:t>
            </a:r>
            <a:r>
              <a:rPr lang="ru-RU" dirty="0"/>
              <a:t> </a:t>
            </a:r>
            <a:r>
              <a:rPr lang="ru-RU" dirty="0" err="1"/>
              <a:t>виконуються</a:t>
            </a:r>
            <a:r>
              <a:rPr lang="ru-RU" dirty="0"/>
              <a:t> з </a:t>
            </a:r>
            <a:r>
              <a:rPr lang="ru-RU" dirty="0" err="1"/>
              <a:t>вихідного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</a:t>
            </a:r>
            <a:r>
              <a:rPr lang="ru-RU" dirty="0" err="1"/>
              <a:t>сидячи</a:t>
            </a:r>
            <a:r>
              <a:rPr lang="ru-RU" dirty="0"/>
              <a:t> на </a:t>
            </a:r>
            <a:r>
              <a:rPr lang="ru-RU" dirty="0" err="1"/>
              <a:t>кріслі</a:t>
            </a:r>
            <a:r>
              <a:rPr lang="ru-RU" dirty="0"/>
              <a:t>. </a:t>
            </a:r>
            <a:r>
              <a:rPr lang="ru-RU" dirty="0" err="1"/>
              <a:t>Вправи</a:t>
            </a:r>
            <a:r>
              <a:rPr lang="ru-RU" dirty="0"/>
              <a:t> </a:t>
            </a:r>
            <a:r>
              <a:rPr lang="ru-RU" dirty="0" err="1"/>
              <a:t>виконують</a:t>
            </a:r>
            <a:r>
              <a:rPr lang="ru-RU" dirty="0"/>
              <a:t> у </a:t>
            </a:r>
            <a:r>
              <a:rPr lang="ru-RU" dirty="0" err="1"/>
              <a:t>повільному</a:t>
            </a:r>
            <a:r>
              <a:rPr lang="ru-RU" dirty="0"/>
              <a:t> </a:t>
            </a:r>
            <a:r>
              <a:rPr lang="ru-RU" dirty="0" err="1"/>
              <a:t>темпі</a:t>
            </a:r>
            <a:r>
              <a:rPr lang="ru-RU" dirty="0"/>
              <a:t>, </a:t>
            </a:r>
            <a:r>
              <a:rPr lang="ru-RU" dirty="0" err="1"/>
              <a:t>повторюючи</a:t>
            </a:r>
            <a:r>
              <a:rPr lang="ru-RU" dirty="0"/>
              <a:t> 2-4 рази</a:t>
            </a:r>
            <a:r>
              <a:rPr lang="ru-RU" dirty="0" smtClean="0"/>
              <a:t>.</a:t>
            </a:r>
          </a:p>
          <a:p>
            <a:r>
              <a:rPr lang="ru-RU" dirty="0"/>
              <a:t> </a:t>
            </a:r>
            <a:r>
              <a:rPr lang="ru-RU" dirty="0" smtClean="0"/>
              <a:t>    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вправами</a:t>
            </a:r>
            <a:r>
              <a:rPr lang="ru-RU" dirty="0"/>
              <a:t> </a:t>
            </a:r>
            <a:r>
              <a:rPr lang="ru-RU" dirty="0" err="1"/>
              <a:t>рекомендуються</a:t>
            </a:r>
            <a:r>
              <a:rPr lang="ru-RU" dirty="0"/>
              <a:t> паузи для </a:t>
            </a:r>
            <a:r>
              <a:rPr lang="ru-RU" dirty="0" err="1"/>
              <a:t>відпочинку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20-30 с</a:t>
            </a:r>
          </a:p>
        </p:txBody>
      </p:sp>
    </p:spTree>
    <p:extLst>
      <p:ext uri="{BB962C8B-B14F-4D97-AF65-F5344CB8AC3E}">
        <p14:creationId xmlns:p14="http://schemas.microsoft.com/office/powerpoint/2010/main" val="12544057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нормалізувати</a:t>
            </a:r>
            <a:r>
              <a:rPr lang="ru-RU" dirty="0"/>
              <a:t> тонус гладких </a:t>
            </a:r>
            <a:r>
              <a:rPr lang="ru-RU" dirty="0" err="1"/>
              <a:t>м’язів</a:t>
            </a:r>
            <a:r>
              <a:rPr lang="ru-RU" dirty="0"/>
              <a:t> </a:t>
            </a:r>
            <a:r>
              <a:rPr lang="ru-RU" dirty="0" err="1"/>
              <a:t>бронхів</a:t>
            </a:r>
            <a:r>
              <a:rPr lang="ru-RU" dirty="0"/>
              <a:t>,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проводити</a:t>
            </a:r>
            <a:endParaRPr lang="ru-RU" dirty="0"/>
          </a:p>
          <a:p>
            <a:r>
              <a:rPr lang="ru-RU" dirty="0" err="1"/>
              <a:t>дихальну</a:t>
            </a:r>
            <a:r>
              <a:rPr lang="ru-RU" dirty="0"/>
              <a:t> </a:t>
            </a:r>
            <a:r>
              <a:rPr lang="ru-RU" dirty="0" err="1"/>
              <a:t>гімнастику</a:t>
            </a:r>
            <a:r>
              <a:rPr lang="ru-RU" dirty="0"/>
              <a:t> з </a:t>
            </a:r>
            <a:r>
              <a:rPr lang="ru-RU" dirty="0" err="1"/>
              <a:t>вимовлянням</a:t>
            </a:r>
            <a:r>
              <a:rPr lang="ru-RU" dirty="0"/>
              <a:t> </a:t>
            </a:r>
            <a:r>
              <a:rPr lang="ru-RU" dirty="0" err="1"/>
              <a:t>звуків</a:t>
            </a:r>
            <a:r>
              <a:rPr lang="ru-RU" dirty="0"/>
              <a:t>: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неглибокого</a:t>
            </a:r>
            <a:r>
              <a:rPr lang="ru-RU" dirty="0"/>
              <a:t> </a:t>
            </a:r>
            <a:r>
              <a:rPr lang="ru-RU" dirty="0" err="1"/>
              <a:t>вдиху</a:t>
            </a:r>
            <a:r>
              <a:rPr lang="ru-RU" dirty="0"/>
              <a:t> на</a:t>
            </a:r>
          </a:p>
          <a:p>
            <a:r>
              <a:rPr lang="ru-RU" dirty="0" err="1"/>
              <a:t>повільному</a:t>
            </a:r>
            <a:r>
              <a:rPr lang="ru-RU" dirty="0"/>
              <a:t> </a:t>
            </a:r>
            <a:r>
              <a:rPr lang="ru-RU" dirty="0" err="1"/>
              <a:t>видосі</a:t>
            </a:r>
            <a:r>
              <a:rPr lang="ru-RU" dirty="0"/>
              <a:t> </a:t>
            </a:r>
            <a:r>
              <a:rPr lang="ru-RU" dirty="0" err="1"/>
              <a:t>стискають</a:t>
            </a:r>
            <a:r>
              <a:rPr lang="ru-RU" dirty="0"/>
              <a:t> </a:t>
            </a:r>
            <a:r>
              <a:rPr lang="ru-RU" dirty="0" err="1"/>
              <a:t>грудну</a:t>
            </a:r>
            <a:r>
              <a:rPr lang="ru-RU" dirty="0"/>
              <a:t> </a:t>
            </a:r>
            <a:r>
              <a:rPr lang="ru-RU" dirty="0" err="1"/>
              <a:t>клітку</a:t>
            </a:r>
            <a:r>
              <a:rPr lang="ru-RU" dirty="0"/>
              <a:t> в </a:t>
            </a:r>
            <a:r>
              <a:rPr lang="ru-RU" dirty="0" err="1"/>
              <a:t>середніх</a:t>
            </a:r>
            <a:r>
              <a:rPr lang="ru-RU" dirty="0"/>
              <a:t> і </a:t>
            </a:r>
            <a:r>
              <a:rPr lang="ru-RU" dirty="0" err="1"/>
              <a:t>нижніх</a:t>
            </a:r>
            <a:r>
              <a:rPr lang="ru-RU" dirty="0"/>
              <a:t> </a:t>
            </a:r>
            <a:r>
              <a:rPr lang="ru-RU" dirty="0" err="1"/>
              <a:t>відділах</a:t>
            </a:r>
            <a:r>
              <a:rPr lang="ru-RU" dirty="0"/>
              <a:t>,</a:t>
            </a:r>
          </a:p>
          <a:p>
            <a:r>
              <a:rPr lang="ru-RU" dirty="0" err="1"/>
              <a:t>вимовляючи</a:t>
            </a:r>
            <a:r>
              <a:rPr lang="ru-RU" dirty="0"/>
              <a:t> при </a:t>
            </a:r>
            <a:r>
              <a:rPr lang="ru-RU" dirty="0" err="1"/>
              <a:t>цьому</a:t>
            </a:r>
            <a:r>
              <a:rPr lang="ru-RU" dirty="0"/>
              <a:t> звуки п-ф, р-р-р, б-р-р-о-х; б-р-р-а-х, у-р-р-о-х, б-р-р-ух. Особливо </a:t>
            </a:r>
            <a:r>
              <a:rPr lang="ru-RU" dirty="0" err="1"/>
              <a:t>довго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вимовляти</a:t>
            </a:r>
            <a:r>
              <a:rPr lang="ru-RU" dirty="0"/>
              <a:t> звук р-р.</a:t>
            </a:r>
          </a:p>
          <a:p>
            <a:r>
              <a:rPr lang="ru-RU" dirty="0"/>
              <a:t>12</a:t>
            </a:r>
          </a:p>
          <a:p>
            <a:r>
              <a:rPr lang="ru-RU" dirty="0" err="1"/>
              <a:t>Видих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кожною звуковою </a:t>
            </a:r>
            <a:r>
              <a:rPr lang="ru-RU" dirty="0" err="1"/>
              <a:t>вправою</a:t>
            </a:r>
            <a:r>
              <a:rPr lang="ru-RU" dirty="0"/>
              <a:t> </a:t>
            </a:r>
            <a:r>
              <a:rPr lang="ru-RU" dirty="0" err="1"/>
              <a:t>повторюють</a:t>
            </a:r>
            <a:r>
              <a:rPr lang="ru-RU" dirty="0"/>
              <a:t> 4-5 </a:t>
            </a:r>
            <a:r>
              <a:rPr lang="ru-RU" dirty="0" err="1"/>
              <a:t>разів</a:t>
            </a:r>
            <a:r>
              <a:rPr lang="ru-RU" dirty="0"/>
              <a:t>,</a:t>
            </a:r>
          </a:p>
          <a:p>
            <a:r>
              <a:rPr lang="ru-RU" dirty="0" err="1"/>
              <a:t>поступово</a:t>
            </a:r>
            <a:r>
              <a:rPr lang="ru-RU" dirty="0"/>
              <a:t> </a:t>
            </a:r>
            <a:r>
              <a:rPr lang="ru-RU" dirty="0" err="1"/>
              <a:t>збільшують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повторень</a:t>
            </a:r>
            <a:r>
              <a:rPr lang="ru-RU" dirty="0"/>
              <a:t> до 7-10 р. </a:t>
            </a:r>
            <a:r>
              <a:rPr lang="ru-RU" dirty="0" err="1"/>
              <a:t>Тривалість</a:t>
            </a:r>
            <a:r>
              <a:rPr lang="ru-RU" dirty="0"/>
              <a:t> </a:t>
            </a:r>
            <a:r>
              <a:rPr lang="ru-RU" dirty="0" err="1"/>
              <a:t>видиху</a:t>
            </a:r>
            <a:endParaRPr lang="ru-RU" dirty="0"/>
          </a:p>
          <a:p>
            <a:r>
              <a:rPr lang="ru-RU" dirty="0"/>
              <a:t>повинна бути 4-5с, а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тренування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досягати</a:t>
            </a:r>
            <a:r>
              <a:rPr lang="ru-RU" dirty="0"/>
              <a:t> 12-25 с.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286072"/>
            <a:ext cx="5904656" cy="236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9571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741368"/>
          </a:xfrm>
        </p:spPr>
        <p:txBody>
          <a:bodyPr>
            <a:normAutofit/>
          </a:bodyPr>
          <a:lstStyle/>
          <a:p>
            <a:r>
              <a:rPr lang="ru-RU" dirty="0" smtClean="0"/>
              <a:t>     При </a:t>
            </a:r>
            <a:r>
              <a:rPr lang="ru-RU" dirty="0" err="1"/>
              <a:t>наявності</a:t>
            </a:r>
            <a:r>
              <a:rPr lang="ru-RU" dirty="0"/>
              <a:t> </a:t>
            </a:r>
            <a:r>
              <a:rPr lang="ru-RU" dirty="0" err="1"/>
              <a:t>харкотиння</a:t>
            </a:r>
            <a:r>
              <a:rPr lang="ru-RU" dirty="0"/>
              <a:t> –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попросити</a:t>
            </a:r>
            <a:r>
              <a:rPr lang="ru-RU" dirty="0"/>
              <a:t> хворого </a:t>
            </a:r>
            <a:r>
              <a:rPr lang="ru-RU" dirty="0" err="1"/>
              <a:t>покашляти</a:t>
            </a:r>
            <a:r>
              <a:rPr lang="ru-RU" dirty="0"/>
              <a:t>, </a:t>
            </a:r>
            <a:r>
              <a:rPr lang="ru-RU" dirty="0" err="1"/>
              <a:t>повільно</a:t>
            </a:r>
            <a:r>
              <a:rPr lang="ru-RU" dirty="0"/>
              <a:t> </a:t>
            </a:r>
            <a:r>
              <a:rPr lang="ru-RU" dirty="0" err="1"/>
              <a:t>натискуючи</a:t>
            </a:r>
            <a:r>
              <a:rPr lang="ru-RU" dirty="0"/>
              <a:t> на </a:t>
            </a:r>
            <a:r>
              <a:rPr lang="ru-RU" dirty="0" err="1"/>
              <a:t>грудну</a:t>
            </a:r>
            <a:r>
              <a:rPr lang="ru-RU" dirty="0"/>
              <a:t> </a:t>
            </a:r>
            <a:r>
              <a:rPr lang="ru-RU" dirty="0" err="1"/>
              <a:t>клітку</a:t>
            </a:r>
            <a:r>
              <a:rPr lang="ru-RU" dirty="0"/>
              <a:t> синхронно з </a:t>
            </a:r>
            <a:r>
              <a:rPr lang="ru-RU" dirty="0" err="1"/>
              <a:t>покашлюванням</a:t>
            </a:r>
            <a:r>
              <a:rPr lang="ru-RU" dirty="0"/>
              <a:t>.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вправи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виконувати</a:t>
            </a:r>
            <a:r>
              <a:rPr lang="ru-RU" dirty="0"/>
              <a:t> з </a:t>
            </a:r>
            <a:r>
              <a:rPr lang="ru-RU" dirty="0" err="1"/>
              <a:t>допомогою</a:t>
            </a:r>
            <a:r>
              <a:rPr lang="ru-RU" dirty="0"/>
              <a:t> рушника: рушником </a:t>
            </a:r>
            <a:r>
              <a:rPr lang="ru-RU" dirty="0" err="1"/>
              <a:t>оперізують</a:t>
            </a:r>
            <a:r>
              <a:rPr lang="ru-RU" dirty="0"/>
              <a:t> </a:t>
            </a:r>
            <a:r>
              <a:rPr lang="ru-RU" dirty="0" err="1"/>
              <a:t>грудну</a:t>
            </a:r>
            <a:r>
              <a:rPr lang="ru-RU" dirty="0"/>
              <a:t> </a:t>
            </a:r>
            <a:r>
              <a:rPr lang="ru-RU" dirty="0" err="1"/>
              <a:t>клітку</a:t>
            </a:r>
            <a:r>
              <a:rPr lang="ru-RU" dirty="0"/>
              <a:t>, на </a:t>
            </a:r>
            <a:r>
              <a:rPr lang="ru-RU" dirty="0" err="1"/>
              <a:t>повільному</a:t>
            </a:r>
            <a:r>
              <a:rPr lang="ru-RU" dirty="0"/>
              <a:t> </a:t>
            </a:r>
            <a:r>
              <a:rPr lang="ru-RU" dirty="0" err="1"/>
              <a:t>видиху</a:t>
            </a:r>
            <a:r>
              <a:rPr lang="ru-RU" dirty="0"/>
              <a:t> рушником </a:t>
            </a:r>
            <a:r>
              <a:rPr lang="ru-RU" dirty="0" err="1"/>
              <a:t>поступово</a:t>
            </a:r>
            <a:r>
              <a:rPr lang="ru-RU" dirty="0"/>
              <a:t> </a:t>
            </a:r>
            <a:r>
              <a:rPr lang="ru-RU" dirty="0" err="1"/>
              <a:t>стискують</a:t>
            </a:r>
            <a:r>
              <a:rPr lang="ru-RU" dirty="0"/>
              <a:t> </a:t>
            </a:r>
            <a:r>
              <a:rPr lang="ru-RU" dirty="0" err="1"/>
              <a:t>грудну</a:t>
            </a:r>
            <a:r>
              <a:rPr lang="ru-RU" dirty="0"/>
              <a:t> </a:t>
            </a:r>
            <a:r>
              <a:rPr lang="ru-RU" dirty="0" err="1"/>
              <a:t>клітку</a:t>
            </a:r>
            <a:r>
              <a:rPr lang="ru-RU" dirty="0"/>
              <a:t> і </a:t>
            </a:r>
            <a:r>
              <a:rPr lang="ru-RU" dirty="0" err="1"/>
              <a:t>вимовляють</a:t>
            </a:r>
            <a:r>
              <a:rPr lang="ru-RU" dirty="0"/>
              <a:t> звуки (6-10 </a:t>
            </a:r>
            <a:r>
              <a:rPr lang="ru-RU" dirty="0" err="1"/>
              <a:t>разів</a:t>
            </a:r>
            <a:r>
              <a:rPr lang="ru-RU" dirty="0"/>
              <a:t>).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</a:t>
            </a:r>
            <a:r>
              <a:rPr lang="ru-RU" dirty="0" err="1" smtClean="0"/>
              <a:t>Призначають</a:t>
            </a:r>
            <a:r>
              <a:rPr lang="ru-RU" dirty="0" smtClean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піші</a:t>
            </a:r>
            <a:r>
              <a:rPr lang="ru-RU" dirty="0"/>
              <a:t> </a:t>
            </a:r>
            <a:r>
              <a:rPr lang="ru-RU" dirty="0" err="1"/>
              <a:t>прогулянки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починати</a:t>
            </a:r>
            <a:r>
              <a:rPr lang="ru-RU" dirty="0"/>
              <a:t> з </a:t>
            </a:r>
            <a:r>
              <a:rPr lang="ru-RU" dirty="0" err="1"/>
              <a:t>вироблення</a:t>
            </a:r>
            <a:r>
              <a:rPr lang="ru-RU" dirty="0"/>
              <a:t> </a:t>
            </a:r>
            <a:r>
              <a:rPr lang="ru-RU" dirty="0" err="1"/>
              <a:t>навиків</a:t>
            </a:r>
            <a:r>
              <a:rPr lang="ru-RU" dirty="0"/>
              <a:t> </a:t>
            </a:r>
            <a:r>
              <a:rPr lang="ru-RU" dirty="0" err="1"/>
              <a:t>керування</a:t>
            </a:r>
            <a:r>
              <a:rPr lang="ru-RU" dirty="0"/>
              <a:t>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диханням</a:t>
            </a:r>
            <a:r>
              <a:rPr lang="ru-RU" dirty="0"/>
              <a:t>. </a:t>
            </a:r>
            <a:r>
              <a:rPr lang="ru-RU" dirty="0" err="1"/>
              <a:t>Хворий</a:t>
            </a:r>
            <a:r>
              <a:rPr lang="ru-RU" dirty="0"/>
              <a:t> </a:t>
            </a:r>
            <a:r>
              <a:rPr lang="ru-RU" dirty="0" err="1"/>
              <a:t>спочатку</a:t>
            </a:r>
            <a:r>
              <a:rPr lang="ru-RU" dirty="0"/>
              <a:t> повинен </a:t>
            </a:r>
            <a:r>
              <a:rPr lang="ru-RU" dirty="0" err="1"/>
              <a:t>виконувати</a:t>
            </a:r>
            <a:r>
              <a:rPr lang="ru-RU" dirty="0"/>
              <a:t> </a:t>
            </a:r>
            <a:r>
              <a:rPr lang="ru-RU" dirty="0" err="1"/>
              <a:t>вдих</a:t>
            </a:r>
            <a:r>
              <a:rPr lang="ru-RU" dirty="0"/>
              <a:t> на 1-2 кроки і </a:t>
            </a:r>
            <a:r>
              <a:rPr lang="ru-RU" dirty="0" err="1"/>
              <a:t>видих</a:t>
            </a:r>
            <a:r>
              <a:rPr lang="ru-RU" dirty="0"/>
              <a:t> на 3-4 кроки, </a:t>
            </a:r>
            <a:r>
              <a:rPr lang="ru-RU" dirty="0" err="1"/>
              <a:t>поступово</a:t>
            </a:r>
            <a:r>
              <a:rPr lang="ru-RU" dirty="0"/>
              <a:t> </a:t>
            </a:r>
            <a:r>
              <a:rPr lang="ru-RU" dirty="0" err="1"/>
              <a:t>збільшуючи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кроків</a:t>
            </a:r>
            <a:r>
              <a:rPr lang="ru-RU" dirty="0"/>
              <a:t> на </a:t>
            </a:r>
            <a:r>
              <a:rPr lang="ru-RU" dirty="0" err="1"/>
              <a:t>видосі</a:t>
            </a:r>
            <a:r>
              <a:rPr lang="ru-RU" dirty="0"/>
              <a:t>. </a:t>
            </a:r>
            <a:r>
              <a:rPr lang="ru-RU" dirty="0" err="1"/>
              <a:t>Тренування</a:t>
            </a:r>
            <a:r>
              <a:rPr lang="ru-RU" dirty="0"/>
              <a:t> </a:t>
            </a:r>
            <a:r>
              <a:rPr lang="ru-RU" dirty="0" err="1"/>
              <a:t>проводяться</a:t>
            </a:r>
            <a:r>
              <a:rPr lang="ru-RU" dirty="0"/>
              <a:t> </a:t>
            </a:r>
            <a:r>
              <a:rPr lang="ru-RU" dirty="0" err="1"/>
              <a:t>щоденно</a:t>
            </a:r>
            <a:r>
              <a:rPr lang="ru-RU" dirty="0"/>
              <a:t>. </a:t>
            </a:r>
            <a:r>
              <a:rPr lang="ru-RU" dirty="0" err="1"/>
              <a:t>Поступово</a:t>
            </a:r>
            <a:r>
              <a:rPr lang="ru-RU" dirty="0"/>
              <a:t> </a:t>
            </a:r>
            <a:r>
              <a:rPr lang="ru-RU" dirty="0" err="1"/>
              <a:t>збільшують</a:t>
            </a:r>
            <a:r>
              <a:rPr lang="ru-RU" dirty="0"/>
              <a:t> </a:t>
            </a:r>
            <a:r>
              <a:rPr lang="ru-RU" dirty="0" err="1"/>
              <a:t>дистанцію</a:t>
            </a:r>
            <a:r>
              <a:rPr lang="ru-RU" dirty="0"/>
              <a:t> і </a:t>
            </a:r>
            <a:r>
              <a:rPr lang="ru-RU" dirty="0" err="1"/>
              <a:t>підвищують</a:t>
            </a:r>
            <a:r>
              <a:rPr lang="ru-RU" dirty="0"/>
              <a:t> темп </a:t>
            </a:r>
            <a:r>
              <a:rPr lang="ru-RU" dirty="0" err="1"/>
              <a:t>рухів</a:t>
            </a:r>
            <a:r>
              <a:rPr lang="ru-RU" dirty="0"/>
              <a:t>. </a:t>
            </a:r>
            <a:r>
              <a:rPr lang="ru-RU" dirty="0" err="1"/>
              <a:t>Хворий</a:t>
            </a:r>
            <a:r>
              <a:rPr lang="ru-RU" dirty="0"/>
              <a:t> повинен </a:t>
            </a:r>
            <a:r>
              <a:rPr lang="ru-RU" dirty="0" err="1"/>
              <a:t>вдихати</a:t>
            </a:r>
            <a:r>
              <a:rPr lang="ru-RU" dirty="0"/>
              <a:t> через </a:t>
            </a:r>
            <a:r>
              <a:rPr lang="ru-RU" dirty="0" err="1"/>
              <a:t>ніс</a:t>
            </a:r>
            <a:r>
              <a:rPr lang="ru-RU" dirty="0"/>
              <a:t> і </a:t>
            </a:r>
            <a:r>
              <a:rPr lang="ru-RU" dirty="0" err="1"/>
              <a:t>видихати</a:t>
            </a:r>
            <a:r>
              <a:rPr lang="ru-RU" dirty="0"/>
              <a:t> через рот.</a:t>
            </a:r>
          </a:p>
        </p:txBody>
      </p:sp>
    </p:spTree>
    <p:extLst>
      <p:ext uri="{BB962C8B-B14F-4D97-AF65-F5344CB8AC3E}">
        <p14:creationId xmlns:p14="http://schemas.microsoft.com/office/powerpoint/2010/main" val="23125236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u="sng" dirty="0" err="1"/>
              <a:t>Дихальна</a:t>
            </a:r>
            <a:r>
              <a:rPr lang="ru-RU" u="sng" dirty="0"/>
              <a:t> </a:t>
            </a:r>
            <a:r>
              <a:rPr lang="ru-RU" u="sng" dirty="0" err="1"/>
              <a:t>гімнастика</a:t>
            </a:r>
            <a:r>
              <a:rPr lang="ru-RU" u="sng" dirty="0"/>
              <a:t> при </a:t>
            </a:r>
            <a:r>
              <a:rPr lang="ru-RU" u="sng" dirty="0" err="1"/>
              <a:t>бронхіальній</a:t>
            </a:r>
            <a:r>
              <a:rPr lang="ru-RU" u="sng" dirty="0"/>
              <a:t> </a:t>
            </a:r>
            <a:r>
              <a:rPr lang="ru-RU" u="sng" dirty="0" err="1"/>
              <a:t>астмі</a:t>
            </a:r>
            <a:endParaRPr lang="ru-RU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579296" cy="5257800"/>
          </a:xfrm>
        </p:spPr>
        <p:txBody>
          <a:bodyPr>
            <a:normAutofit/>
          </a:bodyPr>
          <a:lstStyle/>
          <a:p>
            <a:r>
              <a:rPr lang="ru-RU" dirty="0" err="1"/>
              <a:t>Активні</a:t>
            </a:r>
            <a:r>
              <a:rPr lang="ru-RU" dirty="0"/>
              <a:t> </a:t>
            </a:r>
            <a:r>
              <a:rPr lang="ru-RU" dirty="0" err="1"/>
              <a:t>заняття</a:t>
            </a:r>
            <a:r>
              <a:rPr lang="ru-RU" dirty="0"/>
              <a:t> </a:t>
            </a:r>
            <a:r>
              <a:rPr lang="ru-RU" dirty="0" err="1"/>
              <a:t>дихальними</a:t>
            </a:r>
            <a:r>
              <a:rPr lang="ru-RU" dirty="0"/>
              <a:t> </a:t>
            </a:r>
            <a:r>
              <a:rPr lang="ru-RU" dirty="0" err="1"/>
              <a:t>вправами</a:t>
            </a:r>
            <a:r>
              <a:rPr lang="ru-RU" dirty="0"/>
              <a:t> </a:t>
            </a:r>
            <a:r>
              <a:rPr lang="ru-RU" dirty="0" err="1"/>
              <a:t>ведуть</a:t>
            </a:r>
            <a:r>
              <a:rPr lang="ru-RU" dirty="0"/>
              <a:t> до </a:t>
            </a:r>
            <a:r>
              <a:rPr lang="ru-RU" dirty="0" err="1"/>
              <a:t>оптимізації</a:t>
            </a:r>
            <a:r>
              <a:rPr lang="ru-RU" dirty="0"/>
              <a:t> </a:t>
            </a:r>
            <a:r>
              <a:rPr lang="ru-RU" dirty="0" err="1"/>
              <a:t>співвідношення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</a:t>
            </a:r>
            <a:r>
              <a:rPr lang="ru-RU" dirty="0" err="1"/>
              <a:t>збудження</a:t>
            </a:r>
            <a:r>
              <a:rPr lang="ru-RU" dirty="0"/>
              <a:t> і </a:t>
            </a:r>
            <a:r>
              <a:rPr lang="ru-RU" dirty="0" err="1"/>
              <a:t>гальмування</a:t>
            </a:r>
            <a:r>
              <a:rPr lang="ru-RU" dirty="0"/>
              <a:t> в </a:t>
            </a:r>
            <a:r>
              <a:rPr lang="ru-RU" dirty="0" err="1"/>
              <a:t>центральній</a:t>
            </a:r>
            <a:r>
              <a:rPr lang="ru-RU" dirty="0"/>
              <a:t> </a:t>
            </a:r>
            <a:r>
              <a:rPr lang="ru-RU" dirty="0" err="1"/>
              <a:t>нервовій</a:t>
            </a:r>
            <a:r>
              <a:rPr lang="ru-RU" dirty="0"/>
              <a:t> </a:t>
            </a:r>
            <a:r>
              <a:rPr lang="ru-RU" dirty="0" err="1"/>
              <a:t>системі</a:t>
            </a:r>
            <a:r>
              <a:rPr lang="ru-RU" dirty="0"/>
              <a:t> (ЦНС), </a:t>
            </a:r>
            <a:r>
              <a:rPr lang="ru-RU" dirty="0" err="1"/>
              <a:t>сприяючи</a:t>
            </a:r>
            <a:r>
              <a:rPr lang="ru-RU" dirty="0"/>
              <a:t> </a:t>
            </a:r>
            <a:r>
              <a:rPr lang="ru-RU" dirty="0" err="1"/>
              <a:t>усуненню</a:t>
            </a:r>
            <a:r>
              <a:rPr lang="ru-RU" dirty="0"/>
              <a:t> </a:t>
            </a:r>
            <a:r>
              <a:rPr lang="ru-RU" dirty="0" err="1"/>
              <a:t>функціональних</a:t>
            </a:r>
            <a:r>
              <a:rPr lang="ru-RU" dirty="0"/>
              <a:t> </a:t>
            </a:r>
            <a:r>
              <a:rPr lang="ru-RU" dirty="0" err="1"/>
              <a:t>порушень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. Все </a:t>
            </a:r>
            <a:r>
              <a:rPr lang="ru-RU" dirty="0" err="1"/>
              <a:t>це</a:t>
            </a:r>
            <a:r>
              <a:rPr lang="ru-RU" dirty="0"/>
              <a:t> разом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правильним</a:t>
            </a:r>
            <a:r>
              <a:rPr lang="ru-RU" dirty="0"/>
              <a:t> </a:t>
            </a:r>
            <a:r>
              <a:rPr lang="ru-RU" dirty="0" err="1"/>
              <a:t>диханням</a:t>
            </a:r>
            <a:r>
              <a:rPr lang="ru-RU" dirty="0"/>
              <a:t> </a:t>
            </a:r>
            <a:r>
              <a:rPr lang="ru-RU" dirty="0" err="1"/>
              <a:t>покращує</a:t>
            </a:r>
            <a:r>
              <a:rPr lang="ru-RU" dirty="0"/>
              <a:t> </a:t>
            </a:r>
            <a:r>
              <a:rPr lang="ru-RU" dirty="0" err="1"/>
              <a:t>екскурсію</a:t>
            </a:r>
            <a:r>
              <a:rPr lang="ru-RU" dirty="0"/>
              <a:t> </a:t>
            </a:r>
            <a:r>
              <a:rPr lang="ru-RU" dirty="0" err="1"/>
              <a:t>грудної</a:t>
            </a:r>
            <a:r>
              <a:rPr lang="ru-RU" dirty="0"/>
              <a:t> </a:t>
            </a:r>
            <a:r>
              <a:rPr lang="ru-RU" dirty="0" err="1"/>
              <a:t>клітки</a:t>
            </a:r>
            <a:r>
              <a:rPr lang="ru-RU" dirty="0"/>
              <a:t>, </a:t>
            </a:r>
            <a:r>
              <a:rPr lang="ru-RU" dirty="0" err="1"/>
              <a:t>укріплює</a:t>
            </a:r>
            <a:r>
              <a:rPr lang="ru-RU" dirty="0"/>
              <a:t> </a:t>
            </a:r>
            <a:r>
              <a:rPr lang="ru-RU" dirty="0" err="1"/>
              <a:t>дихальні</a:t>
            </a:r>
            <a:r>
              <a:rPr lang="ru-RU" dirty="0"/>
              <a:t> </a:t>
            </a:r>
            <a:r>
              <a:rPr lang="ru-RU" dirty="0" err="1"/>
              <a:t>м’язи</a:t>
            </a:r>
            <a:r>
              <a:rPr lang="ru-RU" dirty="0"/>
              <a:t>,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нормалізації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 smtClean="0"/>
              <a:t>нейроендокринної</a:t>
            </a:r>
            <a:r>
              <a:rPr lang="ru-RU" dirty="0" smtClean="0"/>
              <a:t> </a:t>
            </a:r>
            <a:r>
              <a:rPr lang="ru-RU" dirty="0" err="1"/>
              <a:t>регуляції</a:t>
            </a:r>
            <a:r>
              <a:rPr lang="ru-RU" dirty="0"/>
              <a:t>, </a:t>
            </a:r>
            <a:r>
              <a:rPr lang="ru-RU" dirty="0" err="1"/>
              <a:t>зниженню</a:t>
            </a:r>
            <a:r>
              <a:rPr lang="ru-RU" dirty="0"/>
              <a:t> </a:t>
            </a:r>
            <a:r>
              <a:rPr lang="ru-RU" dirty="0" err="1"/>
              <a:t>реактивності</a:t>
            </a:r>
            <a:r>
              <a:rPr lang="ru-RU" dirty="0"/>
              <a:t> </a:t>
            </a:r>
            <a:r>
              <a:rPr lang="ru-RU" dirty="0" err="1"/>
              <a:t>бронхів</a:t>
            </a:r>
            <a:r>
              <a:rPr lang="ru-RU" dirty="0"/>
              <a:t>, </a:t>
            </a:r>
            <a:r>
              <a:rPr lang="ru-RU" dirty="0" err="1"/>
              <a:t>відновленню</a:t>
            </a:r>
            <a:r>
              <a:rPr lang="ru-RU" dirty="0"/>
              <a:t> нормального </a:t>
            </a:r>
            <a:r>
              <a:rPr lang="ru-RU" dirty="0" err="1"/>
              <a:t>механізму</a:t>
            </a:r>
            <a:r>
              <a:rPr lang="ru-RU" dirty="0"/>
              <a:t> </a:t>
            </a:r>
            <a:r>
              <a:rPr lang="ru-RU" dirty="0" err="1"/>
              <a:t>дихання</a:t>
            </a:r>
            <a:r>
              <a:rPr lang="ru-RU" dirty="0"/>
              <a:t>, </a:t>
            </a:r>
            <a:r>
              <a:rPr lang="ru-RU" dirty="0" err="1"/>
              <a:t>нормалізації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внутрішніх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. </a:t>
            </a:r>
          </a:p>
          <a:p>
            <a:endParaRPr lang="ru-RU" dirty="0" smtClean="0"/>
          </a:p>
          <a:p>
            <a:r>
              <a:rPr lang="ru-RU" dirty="0" err="1" smtClean="0"/>
              <a:t>Дихальна</a:t>
            </a:r>
            <a:r>
              <a:rPr lang="ru-RU" dirty="0" smtClean="0"/>
              <a:t> </a:t>
            </a:r>
            <a:r>
              <a:rPr lang="ru-RU" dirty="0" err="1"/>
              <a:t>гімнастика</a:t>
            </a:r>
            <a:r>
              <a:rPr lang="ru-RU" dirty="0"/>
              <a:t> (ДГ) проводиться </a:t>
            </a:r>
            <a:r>
              <a:rPr lang="ru-RU" dirty="0" err="1"/>
              <a:t>звичайно</a:t>
            </a:r>
            <a:r>
              <a:rPr lang="ru-RU" dirty="0"/>
              <a:t> на амбулаторно-</a:t>
            </a:r>
            <a:r>
              <a:rPr lang="ru-RU" dirty="0" err="1"/>
              <a:t>поліклінічному</a:t>
            </a:r>
            <a:r>
              <a:rPr lang="ru-RU" dirty="0"/>
              <a:t> </a:t>
            </a:r>
            <a:r>
              <a:rPr lang="ru-RU" dirty="0" err="1"/>
              <a:t>етапі</a:t>
            </a:r>
            <a:r>
              <a:rPr lang="ru-RU" dirty="0"/>
              <a:t> </a:t>
            </a:r>
            <a:r>
              <a:rPr lang="ru-RU" dirty="0" err="1" smtClean="0"/>
              <a:t>лікування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7617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. </a:t>
            </a:r>
            <a:r>
              <a:rPr lang="ru-RU" dirty="0" err="1"/>
              <a:t>Завдання</a:t>
            </a:r>
            <a:r>
              <a:rPr lang="ru-RU" dirty="0"/>
              <a:t> ДГ при </a:t>
            </a:r>
            <a:r>
              <a:rPr lang="ru-RU" dirty="0" err="1"/>
              <a:t>бронхіальній</a:t>
            </a:r>
            <a:r>
              <a:rPr lang="ru-RU" dirty="0"/>
              <a:t> </a:t>
            </a:r>
            <a:r>
              <a:rPr lang="ru-RU" dirty="0" err="1"/>
              <a:t>астмі</a:t>
            </a:r>
            <a:r>
              <a:rPr lang="ru-RU" dirty="0"/>
              <a:t>: - </a:t>
            </a:r>
            <a:r>
              <a:rPr lang="ru-RU" dirty="0" err="1"/>
              <a:t>зменшення</a:t>
            </a:r>
            <a:r>
              <a:rPr lang="ru-RU" dirty="0"/>
              <a:t> спазму </a:t>
            </a:r>
            <a:r>
              <a:rPr lang="ru-RU" dirty="0" err="1"/>
              <a:t>бронхів</a:t>
            </a:r>
            <a:r>
              <a:rPr lang="ru-RU" dirty="0"/>
              <a:t> і </a:t>
            </a:r>
            <a:r>
              <a:rPr lang="ru-RU" dirty="0" err="1"/>
              <a:t>бронхіол</a:t>
            </a:r>
            <a:r>
              <a:rPr lang="ru-RU" dirty="0"/>
              <a:t>; - </a:t>
            </a:r>
            <a:r>
              <a:rPr lang="ru-RU" dirty="0" err="1"/>
              <a:t>покращення</a:t>
            </a:r>
            <a:r>
              <a:rPr lang="ru-RU" dirty="0"/>
              <a:t> </a:t>
            </a:r>
            <a:r>
              <a:rPr lang="ru-RU" dirty="0" err="1"/>
              <a:t>дихання</a:t>
            </a:r>
            <a:r>
              <a:rPr lang="ru-RU" dirty="0"/>
              <a:t>: </a:t>
            </a:r>
            <a:r>
              <a:rPr lang="ru-RU" dirty="0" err="1"/>
              <a:t>подовження</a:t>
            </a:r>
            <a:r>
              <a:rPr lang="ru-RU" dirty="0"/>
              <a:t> </a:t>
            </a:r>
            <a:r>
              <a:rPr lang="ru-RU" dirty="0" err="1"/>
              <a:t>видиху</a:t>
            </a:r>
            <a:r>
              <a:rPr lang="ru-RU" dirty="0"/>
              <a:t>; - </a:t>
            </a:r>
            <a:r>
              <a:rPr lang="ru-RU" dirty="0" err="1"/>
              <a:t>навчити</a:t>
            </a:r>
            <a:r>
              <a:rPr lang="ru-RU" dirty="0"/>
              <a:t> хворого </a:t>
            </a:r>
            <a:r>
              <a:rPr lang="ru-RU" dirty="0" err="1"/>
              <a:t>регулювати</a:t>
            </a:r>
            <a:r>
              <a:rPr lang="ru-RU" dirty="0"/>
              <a:t> </a:t>
            </a:r>
            <a:r>
              <a:rPr lang="ru-RU" dirty="0" err="1"/>
              <a:t>дихання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умів</a:t>
            </a:r>
            <a:r>
              <a:rPr lang="ru-RU" dirty="0"/>
              <a:t> </a:t>
            </a:r>
            <a:r>
              <a:rPr lang="ru-RU" dirty="0" err="1"/>
              <a:t>керувати</a:t>
            </a:r>
            <a:r>
              <a:rPr lang="ru-RU" dirty="0"/>
              <a:t> ним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астматичного</a:t>
            </a:r>
            <a:r>
              <a:rPr lang="ru-RU" dirty="0"/>
              <a:t> нападу, </a:t>
            </a:r>
            <a:r>
              <a:rPr lang="ru-RU" dirty="0" err="1"/>
              <a:t>полегшуючи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; - </a:t>
            </a:r>
            <a:r>
              <a:rPr lang="ru-RU" dirty="0" err="1"/>
              <a:t>активізувати</a:t>
            </a:r>
            <a:r>
              <a:rPr lang="ru-RU" dirty="0"/>
              <a:t> </a:t>
            </a:r>
            <a:r>
              <a:rPr lang="ru-RU" dirty="0" err="1"/>
              <a:t>трофічні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в тканинах; - </a:t>
            </a:r>
            <a:r>
              <a:rPr lang="ru-RU" dirty="0" err="1"/>
              <a:t>укріплення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хворого в </a:t>
            </a:r>
            <a:r>
              <a:rPr lang="ru-RU" dirty="0" err="1"/>
              <a:t>цілому</a:t>
            </a:r>
            <a:r>
              <a:rPr lang="ru-RU" dirty="0"/>
              <a:t> і, </a:t>
            </a:r>
            <a:r>
              <a:rPr lang="ru-RU" dirty="0" err="1"/>
              <a:t>зокрема</a:t>
            </a:r>
            <a:r>
              <a:rPr lang="ru-RU" dirty="0"/>
              <a:t>, </a:t>
            </a:r>
            <a:r>
              <a:rPr lang="ru-RU" dirty="0" err="1"/>
              <a:t>дихальних</a:t>
            </a:r>
            <a:r>
              <a:rPr lang="ru-RU" dirty="0"/>
              <a:t> </a:t>
            </a:r>
            <a:r>
              <a:rPr lang="ru-RU" dirty="0" err="1"/>
              <a:t>м’язів</a:t>
            </a:r>
            <a:r>
              <a:rPr lang="ru-RU" dirty="0"/>
              <a:t> для </a:t>
            </a:r>
            <a:r>
              <a:rPr lang="ru-RU" dirty="0" err="1"/>
              <a:t>попередження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емфіземи</a:t>
            </a:r>
            <a:r>
              <a:rPr lang="ru-RU" dirty="0"/>
              <a:t> </a:t>
            </a:r>
            <a:r>
              <a:rPr lang="ru-RU" dirty="0" err="1"/>
              <a:t>легень</a:t>
            </a:r>
            <a:r>
              <a:rPr lang="ru-RU" dirty="0"/>
              <a:t>; - </a:t>
            </a:r>
            <a:r>
              <a:rPr lang="ru-RU" dirty="0" err="1"/>
              <a:t>відновлення</a:t>
            </a:r>
            <a:r>
              <a:rPr lang="ru-RU" dirty="0"/>
              <a:t> нормального стереотипу </a:t>
            </a:r>
            <a:r>
              <a:rPr lang="ru-RU" dirty="0" err="1"/>
              <a:t>регуляції</a:t>
            </a:r>
            <a:r>
              <a:rPr lang="ru-RU" dirty="0"/>
              <a:t> </a:t>
            </a:r>
            <a:r>
              <a:rPr lang="ru-RU" dirty="0" err="1"/>
              <a:t>дихального</a:t>
            </a:r>
            <a:r>
              <a:rPr lang="ru-RU" dirty="0"/>
              <a:t> </a:t>
            </a:r>
            <a:r>
              <a:rPr lang="ru-RU" dirty="0" err="1"/>
              <a:t>апарату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err="1"/>
              <a:t>Лікувальна</a:t>
            </a:r>
            <a:r>
              <a:rPr lang="ru-RU" dirty="0"/>
              <a:t> </a:t>
            </a:r>
            <a:r>
              <a:rPr lang="ru-RU" dirty="0" err="1"/>
              <a:t>гімнастика</a:t>
            </a:r>
            <a:r>
              <a:rPr lang="ru-RU" dirty="0"/>
              <a:t> </a:t>
            </a:r>
            <a:r>
              <a:rPr lang="ru-RU" dirty="0" err="1"/>
              <a:t>протипоказана</a:t>
            </a:r>
            <a:r>
              <a:rPr lang="ru-RU" dirty="0"/>
              <a:t> при </a:t>
            </a:r>
            <a:r>
              <a:rPr lang="ru-RU" dirty="0" err="1"/>
              <a:t>астматичному</a:t>
            </a:r>
            <a:r>
              <a:rPr lang="ru-RU" dirty="0"/>
              <a:t> </a:t>
            </a:r>
            <a:r>
              <a:rPr lang="ru-RU" dirty="0" err="1"/>
              <a:t>стані</a:t>
            </a:r>
            <a:r>
              <a:rPr lang="ru-RU" dirty="0"/>
              <a:t>, </a:t>
            </a:r>
            <a:r>
              <a:rPr lang="ru-RU" dirty="0" err="1"/>
              <a:t>дихальній</a:t>
            </a:r>
            <a:r>
              <a:rPr lang="ru-RU" dirty="0"/>
              <a:t> і </a:t>
            </a:r>
            <a:r>
              <a:rPr lang="ru-RU" dirty="0" err="1"/>
              <a:t>серцевій</a:t>
            </a:r>
            <a:r>
              <a:rPr lang="ru-RU" dirty="0"/>
              <a:t> </a:t>
            </a:r>
            <a:r>
              <a:rPr lang="ru-RU" dirty="0" err="1"/>
              <a:t>недостатності</a:t>
            </a:r>
            <a:r>
              <a:rPr lang="ru-RU" dirty="0"/>
              <a:t> з </a:t>
            </a:r>
            <a:r>
              <a:rPr lang="ru-RU" dirty="0" err="1"/>
              <a:t>декомпенсацією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систем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592" y="4061047"/>
            <a:ext cx="3829432" cy="260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523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363272" cy="3629000"/>
          </a:xfrm>
        </p:spPr>
        <p:txBody>
          <a:bodyPr/>
          <a:lstStyle/>
          <a:p>
            <a:r>
              <a:rPr lang="uk-UA" dirty="0"/>
              <a:t>БА широко поширене захворювання людини. В останні роки відзначається особливо бурхливе зростання захворюваності БА у всіх країнах, в тому числі в Україні.</a:t>
            </a:r>
            <a:endParaRPr lang="ru-RU" dirty="0"/>
          </a:p>
          <a:p>
            <a:r>
              <a:rPr lang="uk-UA" dirty="0"/>
              <a:t>У пацієнтів з діагнозом бронхіальна астма різко змінюється якість життя, знижується працездатність, швидко призводить до </a:t>
            </a:r>
            <a:r>
              <a:rPr lang="uk-UA" dirty="0" err="1"/>
              <a:t>інвалідизації</a:t>
            </a:r>
            <a:r>
              <a:rPr lang="uk-UA" dirty="0"/>
              <a:t>. </a:t>
            </a:r>
            <a:endParaRPr lang="uk-UA" dirty="0" smtClean="0"/>
          </a:p>
          <a:p>
            <a:r>
              <a:rPr lang="uk-UA" dirty="0" smtClean="0"/>
              <a:t>Хворі </a:t>
            </a:r>
            <a:r>
              <a:rPr lang="uk-UA" dirty="0"/>
              <a:t>на бронхіальну астму стоять на диспансерному обліку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573016"/>
            <a:ext cx="5844540" cy="30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461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435280" cy="6009531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Оцінюючи</a:t>
            </a:r>
            <a:r>
              <a:rPr lang="ru-RU" dirty="0"/>
              <a:t> </a:t>
            </a:r>
            <a:r>
              <a:rPr lang="ru-RU" dirty="0" err="1"/>
              <a:t>механізм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дихальної</a:t>
            </a:r>
            <a:r>
              <a:rPr lang="ru-RU" dirty="0"/>
              <a:t> </a:t>
            </a:r>
            <a:r>
              <a:rPr lang="ru-RU" dirty="0" err="1"/>
              <a:t>гімнастики</a:t>
            </a:r>
            <a:r>
              <a:rPr lang="ru-RU" dirty="0"/>
              <a:t> при </a:t>
            </a:r>
            <a:r>
              <a:rPr lang="ru-RU" dirty="0" err="1"/>
              <a:t>бронхіальній</a:t>
            </a:r>
            <a:r>
              <a:rPr lang="ru-RU" dirty="0"/>
              <a:t> </a:t>
            </a:r>
            <a:r>
              <a:rPr lang="ru-RU" dirty="0" err="1"/>
              <a:t>астмі</a:t>
            </a:r>
            <a:r>
              <a:rPr lang="ru-RU" dirty="0"/>
              <a:t>, перш за все,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враховувати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патофізичні</a:t>
            </a:r>
            <a:r>
              <a:rPr lang="ru-RU" dirty="0"/>
              <a:t>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/>
              <a:t>дихання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Ведучими</a:t>
            </a:r>
            <a:r>
              <a:rPr lang="ru-RU" dirty="0" smtClean="0"/>
              <a:t> </a:t>
            </a:r>
            <a:r>
              <a:rPr lang="ru-RU" dirty="0"/>
              <a:t>є: </a:t>
            </a:r>
            <a:endParaRPr lang="ru-RU" dirty="0" smtClean="0"/>
          </a:p>
          <a:p>
            <a:r>
              <a:rPr lang="ru-RU" dirty="0" smtClean="0"/>
              <a:t>1</a:t>
            </a:r>
            <a:r>
              <a:rPr lang="ru-RU" dirty="0"/>
              <a:t>. спазм </a:t>
            </a:r>
            <a:r>
              <a:rPr lang="ru-RU" dirty="0" err="1"/>
              <a:t>мускулатури</a:t>
            </a:r>
            <a:r>
              <a:rPr lang="ru-RU" dirty="0"/>
              <a:t> </a:t>
            </a:r>
            <a:r>
              <a:rPr lang="ru-RU" dirty="0" err="1"/>
              <a:t>бронхів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. </a:t>
            </a:r>
            <a:r>
              <a:rPr lang="ru-RU" dirty="0" err="1"/>
              <a:t>запальні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слизової</a:t>
            </a:r>
            <a:r>
              <a:rPr lang="ru-RU" dirty="0"/>
              <a:t> </a:t>
            </a:r>
            <a:r>
              <a:rPr lang="ru-RU" dirty="0" err="1"/>
              <a:t>оболонки</a:t>
            </a:r>
            <a:r>
              <a:rPr lang="ru-RU" dirty="0"/>
              <a:t> і </a:t>
            </a:r>
            <a:r>
              <a:rPr lang="ru-RU" dirty="0" err="1"/>
              <a:t>прилягаючих</a:t>
            </a:r>
            <a:r>
              <a:rPr lang="ru-RU" dirty="0"/>
              <a:t> до </a:t>
            </a:r>
            <a:r>
              <a:rPr lang="ru-RU" dirty="0" err="1"/>
              <a:t>неї</a:t>
            </a:r>
            <a:r>
              <a:rPr lang="ru-RU" dirty="0"/>
              <a:t> </a:t>
            </a:r>
            <a:r>
              <a:rPr lang="ru-RU" dirty="0" err="1"/>
              <a:t>тканини</a:t>
            </a:r>
            <a:r>
              <a:rPr lang="ru-RU" dirty="0"/>
              <a:t> </a:t>
            </a:r>
            <a:r>
              <a:rPr lang="ru-RU" dirty="0" err="1"/>
              <a:t>бронхів</a:t>
            </a:r>
            <a:r>
              <a:rPr lang="ru-RU" dirty="0"/>
              <a:t>, набряк і </a:t>
            </a:r>
            <a:r>
              <a:rPr lang="ru-RU" dirty="0" err="1"/>
              <a:t>гіпертрофія</a:t>
            </a:r>
            <a:r>
              <a:rPr lang="ru-RU" dirty="0"/>
              <a:t> </a:t>
            </a:r>
            <a:r>
              <a:rPr lang="ru-RU" dirty="0" err="1"/>
              <a:t>слизової</a:t>
            </a:r>
            <a:r>
              <a:rPr lang="ru-RU" dirty="0"/>
              <a:t> </a:t>
            </a:r>
            <a:r>
              <a:rPr lang="ru-RU" dirty="0" err="1"/>
              <a:t>оболонки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. </a:t>
            </a:r>
            <a:r>
              <a:rPr lang="ru-RU" dirty="0" err="1"/>
              <a:t>дискоординація</a:t>
            </a:r>
            <a:r>
              <a:rPr lang="ru-RU" dirty="0"/>
              <a:t> у </a:t>
            </a:r>
            <a:r>
              <a:rPr lang="ru-RU" dirty="0" err="1"/>
              <a:t>роботі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 </a:t>
            </a:r>
            <a:r>
              <a:rPr lang="ru-RU" dirty="0" err="1"/>
              <a:t>дихальних</a:t>
            </a:r>
            <a:r>
              <a:rPr lang="ru-RU" dirty="0"/>
              <a:t> </a:t>
            </a:r>
            <a:r>
              <a:rPr lang="ru-RU" dirty="0" err="1"/>
              <a:t>м’язів</a:t>
            </a:r>
            <a:r>
              <a:rPr lang="ru-RU" dirty="0"/>
              <a:t>. У </a:t>
            </a:r>
            <a:r>
              <a:rPr lang="ru-RU" dirty="0" err="1"/>
              <a:t>реабілітації</a:t>
            </a:r>
            <a:r>
              <a:rPr lang="ru-RU" dirty="0"/>
              <a:t> хворого на </a:t>
            </a:r>
            <a:r>
              <a:rPr lang="ru-RU" dirty="0" err="1"/>
              <a:t>бронхіальну</a:t>
            </a:r>
            <a:r>
              <a:rPr lang="ru-RU" dirty="0"/>
              <a:t> астму </a:t>
            </a:r>
            <a:r>
              <a:rPr lang="ru-RU" dirty="0" err="1"/>
              <a:t>ведуча</a:t>
            </a:r>
            <a:r>
              <a:rPr lang="ru-RU" dirty="0"/>
              <a:t> роль </a:t>
            </a:r>
            <a:r>
              <a:rPr lang="ru-RU" dirty="0" err="1"/>
              <a:t>належить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фізичних</a:t>
            </a:r>
            <a:r>
              <a:rPr lang="ru-RU" dirty="0"/>
              <a:t> </a:t>
            </a:r>
            <a:r>
              <a:rPr lang="ru-RU" dirty="0" err="1"/>
              <a:t>чинників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Важливе</a:t>
            </a:r>
            <a:r>
              <a:rPr lang="ru-RU" dirty="0" smtClean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дихальні</a:t>
            </a:r>
            <a:r>
              <a:rPr lang="ru-RU" dirty="0"/>
              <a:t> </a:t>
            </a:r>
            <a:r>
              <a:rPr lang="ru-RU" dirty="0" err="1"/>
              <a:t>вправи</a:t>
            </a:r>
            <a:r>
              <a:rPr lang="ru-RU" dirty="0"/>
              <a:t>, </a:t>
            </a:r>
            <a:r>
              <a:rPr lang="ru-RU" dirty="0" err="1"/>
              <a:t>направлені</a:t>
            </a:r>
            <a:r>
              <a:rPr lang="ru-RU" dirty="0"/>
              <a:t> на </a:t>
            </a:r>
            <a:r>
              <a:rPr lang="ru-RU" dirty="0" err="1"/>
              <a:t>усунення</a:t>
            </a:r>
            <a:r>
              <a:rPr lang="ru-RU" dirty="0"/>
              <a:t> </a:t>
            </a:r>
            <a:r>
              <a:rPr lang="ru-RU" dirty="0" err="1"/>
              <a:t>патологічних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з боку </a:t>
            </a:r>
            <a:r>
              <a:rPr lang="ru-RU" dirty="0" err="1"/>
              <a:t>бронхолегеневого</a:t>
            </a:r>
            <a:r>
              <a:rPr lang="ru-RU" dirty="0"/>
              <a:t> </a:t>
            </a:r>
            <a:r>
              <a:rPr lang="ru-RU" dirty="0" err="1"/>
              <a:t>апарату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Регулярні</a:t>
            </a:r>
            <a:r>
              <a:rPr lang="ru-RU" dirty="0" smtClean="0"/>
              <a:t> </a:t>
            </a:r>
            <a:r>
              <a:rPr lang="ru-RU" dirty="0" err="1"/>
              <a:t>заняття</a:t>
            </a:r>
            <a:r>
              <a:rPr lang="ru-RU" dirty="0"/>
              <a:t> </a:t>
            </a:r>
            <a:r>
              <a:rPr lang="ru-RU" dirty="0" err="1" smtClean="0"/>
              <a:t>дихальними</a:t>
            </a:r>
            <a:r>
              <a:rPr lang="ru-RU" dirty="0" smtClean="0"/>
              <a:t> </a:t>
            </a:r>
            <a:r>
              <a:rPr lang="ru-RU" dirty="0" err="1"/>
              <a:t>вправами</a:t>
            </a:r>
            <a:r>
              <a:rPr lang="ru-RU" dirty="0"/>
              <a:t> </a:t>
            </a:r>
            <a:r>
              <a:rPr lang="ru-RU" dirty="0" err="1"/>
              <a:t>сприяють</a:t>
            </a:r>
            <a:r>
              <a:rPr lang="ru-RU" dirty="0"/>
              <a:t> </a:t>
            </a:r>
            <a:r>
              <a:rPr lang="ru-RU" dirty="0" err="1"/>
              <a:t>розвиткові</a:t>
            </a:r>
            <a:r>
              <a:rPr lang="ru-RU" dirty="0"/>
              <a:t> </a:t>
            </a:r>
            <a:r>
              <a:rPr lang="ru-RU" dirty="0" err="1"/>
              <a:t>дихальних</a:t>
            </a:r>
            <a:r>
              <a:rPr lang="ru-RU" dirty="0"/>
              <a:t> </a:t>
            </a:r>
            <a:r>
              <a:rPr lang="ru-RU" dirty="0" err="1"/>
              <a:t>м’язів</a:t>
            </a:r>
            <a:r>
              <a:rPr lang="ru-RU" dirty="0"/>
              <a:t>, </a:t>
            </a:r>
            <a:r>
              <a:rPr lang="ru-RU" dirty="0" err="1"/>
              <a:t>покращують</a:t>
            </a:r>
            <a:r>
              <a:rPr lang="ru-RU" dirty="0"/>
              <a:t> </a:t>
            </a:r>
            <a:r>
              <a:rPr lang="ru-RU" dirty="0" err="1"/>
              <a:t>рухливість</a:t>
            </a:r>
            <a:r>
              <a:rPr lang="ru-RU" dirty="0"/>
              <a:t> </a:t>
            </a:r>
            <a:r>
              <a:rPr lang="ru-RU" dirty="0" err="1"/>
              <a:t>грудної</a:t>
            </a:r>
            <a:r>
              <a:rPr lang="ru-RU" dirty="0"/>
              <a:t> </a:t>
            </a:r>
            <a:r>
              <a:rPr lang="ru-RU" dirty="0" err="1"/>
              <a:t>клітки</a:t>
            </a:r>
            <a:r>
              <a:rPr lang="ru-RU" dirty="0"/>
              <a:t>, </a:t>
            </a:r>
            <a:r>
              <a:rPr lang="ru-RU" dirty="0" err="1"/>
              <a:t>розслабляють</a:t>
            </a:r>
            <a:r>
              <a:rPr lang="ru-RU" dirty="0"/>
              <a:t> </a:t>
            </a:r>
            <a:r>
              <a:rPr lang="ru-RU" dirty="0" err="1"/>
              <a:t>гладкі</a:t>
            </a:r>
            <a:r>
              <a:rPr lang="ru-RU" dirty="0"/>
              <a:t> </a:t>
            </a:r>
            <a:r>
              <a:rPr lang="ru-RU" dirty="0" err="1"/>
              <a:t>м’язи</a:t>
            </a:r>
            <a:r>
              <a:rPr lang="ru-RU" dirty="0"/>
              <a:t> </a:t>
            </a:r>
            <a:r>
              <a:rPr lang="ru-RU" dirty="0" err="1"/>
              <a:t>бронхів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86717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4624"/>
            <a:ext cx="8856984" cy="6696744"/>
          </a:xfrm>
        </p:spPr>
        <p:txBody>
          <a:bodyPr/>
          <a:lstStyle/>
          <a:p>
            <a:r>
              <a:rPr lang="ru-RU" b="1" u="sng" dirty="0" err="1"/>
              <a:t>Під</a:t>
            </a:r>
            <a:r>
              <a:rPr lang="ru-RU" b="1" u="sng" dirty="0"/>
              <a:t> час </a:t>
            </a:r>
            <a:r>
              <a:rPr lang="ru-RU" b="1" u="sng" dirty="0" err="1"/>
              <a:t>проведення</a:t>
            </a:r>
            <a:r>
              <a:rPr lang="ru-RU" b="1" u="sng" dirty="0"/>
              <a:t> ДГ </a:t>
            </a:r>
            <a:r>
              <a:rPr lang="ru-RU" b="1" u="sng" dirty="0" err="1"/>
              <a:t>призначають</a:t>
            </a:r>
            <a:r>
              <a:rPr lang="ru-RU" b="1" u="sng" dirty="0"/>
              <a:t>: </a:t>
            </a:r>
            <a:endParaRPr lang="ru-RU" b="1" u="sng" dirty="0" smtClean="0"/>
          </a:p>
          <a:p>
            <a:endParaRPr lang="ru-RU" dirty="0" smtClean="0"/>
          </a:p>
          <a:p>
            <a:r>
              <a:rPr lang="ru-RU" dirty="0" smtClean="0"/>
              <a:t>а</a:t>
            </a:r>
            <a:r>
              <a:rPr lang="ru-RU" dirty="0"/>
              <a:t>) </a:t>
            </a:r>
            <a:r>
              <a:rPr lang="ru-RU" dirty="0" err="1"/>
              <a:t>статичне</a:t>
            </a:r>
            <a:r>
              <a:rPr lang="ru-RU" dirty="0"/>
              <a:t> </a:t>
            </a:r>
            <a:r>
              <a:rPr lang="ru-RU" dirty="0" err="1"/>
              <a:t>кероване</a:t>
            </a:r>
            <a:r>
              <a:rPr lang="ru-RU" dirty="0"/>
              <a:t> </a:t>
            </a:r>
            <a:r>
              <a:rPr lang="ru-RU" dirty="0" err="1"/>
              <a:t>дихання</a:t>
            </a:r>
            <a:r>
              <a:rPr lang="ru-RU" dirty="0"/>
              <a:t> – в </a:t>
            </a:r>
            <a:r>
              <a:rPr lang="ru-RU" dirty="0" err="1"/>
              <a:t>роботі</a:t>
            </a:r>
            <a:r>
              <a:rPr lang="ru-RU" dirty="0"/>
              <a:t> </a:t>
            </a:r>
            <a:r>
              <a:rPr lang="ru-RU" dirty="0" err="1"/>
              <a:t>задіяна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дихальна</a:t>
            </a:r>
            <a:r>
              <a:rPr lang="ru-RU" dirty="0"/>
              <a:t> мускулатура.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нормалізації</a:t>
            </a:r>
            <a:r>
              <a:rPr lang="ru-RU" dirty="0"/>
              <a:t> </a:t>
            </a:r>
            <a:r>
              <a:rPr lang="ru-RU" dirty="0" err="1"/>
              <a:t>співвідношення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вдихом</a:t>
            </a:r>
            <a:r>
              <a:rPr lang="ru-RU" dirty="0"/>
              <a:t> і </a:t>
            </a:r>
            <a:r>
              <a:rPr lang="ru-RU" dirty="0" err="1"/>
              <a:t>видихом</a:t>
            </a:r>
            <a:r>
              <a:rPr lang="ru-RU" dirty="0"/>
              <a:t>;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б</a:t>
            </a:r>
            <a:r>
              <a:rPr lang="ru-RU" dirty="0"/>
              <a:t>) </a:t>
            </a:r>
            <a:r>
              <a:rPr lang="ru-RU" dirty="0" err="1"/>
              <a:t>динамічне</a:t>
            </a:r>
            <a:r>
              <a:rPr lang="ru-RU" dirty="0"/>
              <a:t> </a:t>
            </a:r>
            <a:r>
              <a:rPr lang="ru-RU" dirty="0" err="1"/>
              <a:t>кероване</a:t>
            </a:r>
            <a:r>
              <a:rPr lang="ru-RU" dirty="0"/>
              <a:t> </a:t>
            </a:r>
            <a:r>
              <a:rPr lang="ru-RU" dirty="0" err="1"/>
              <a:t>дихання</a:t>
            </a:r>
            <a:r>
              <a:rPr lang="ru-RU" dirty="0"/>
              <a:t> – </a:t>
            </a:r>
            <a:r>
              <a:rPr lang="ru-RU" dirty="0" err="1"/>
              <a:t>поєднується</a:t>
            </a:r>
            <a:r>
              <a:rPr lang="ru-RU" dirty="0"/>
              <a:t> з </a:t>
            </a:r>
            <a:r>
              <a:rPr lang="ru-RU" dirty="0" err="1"/>
              <a:t>різними</a:t>
            </a:r>
            <a:r>
              <a:rPr lang="ru-RU" dirty="0"/>
              <a:t> </a:t>
            </a:r>
            <a:r>
              <a:rPr lang="ru-RU" dirty="0" err="1"/>
              <a:t>рухами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виконуються</a:t>
            </a:r>
            <a:r>
              <a:rPr lang="ru-RU" dirty="0"/>
              <a:t> руками, ногами, головою, корпусом для </a:t>
            </a:r>
            <a:r>
              <a:rPr lang="ru-RU" dirty="0" err="1"/>
              <a:t>посилення</a:t>
            </a:r>
            <a:r>
              <a:rPr lang="ru-RU" dirty="0"/>
              <a:t> і </a:t>
            </a:r>
            <a:r>
              <a:rPr lang="ru-RU" dirty="0" err="1"/>
              <a:t>подовження</a:t>
            </a:r>
            <a:r>
              <a:rPr lang="ru-RU" dirty="0"/>
              <a:t> </a:t>
            </a:r>
            <a:r>
              <a:rPr lang="ru-RU" dirty="0" err="1"/>
              <a:t>видиху</a:t>
            </a:r>
            <a:r>
              <a:rPr lang="ru-RU" dirty="0"/>
              <a:t>;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</a:t>
            </a:r>
            <a:r>
              <a:rPr lang="ru-RU" dirty="0"/>
              <a:t>) </a:t>
            </a:r>
            <a:r>
              <a:rPr lang="ru-RU" dirty="0" err="1"/>
              <a:t>локалізоване</a:t>
            </a:r>
            <a:r>
              <a:rPr lang="ru-RU" dirty="0"/>
              <a:t> </a:t>
            </a:r>
            <a:r>
              <a:rPr lang="ru-RU" dirty="0" err="1"/>
              <a:t>дихання</a:t>
            </a:r>
            <a:r>
              <a:rPr lang="ru-RU" dirty="0"/>
              <a:t> – </a:t>
            </a:r>
            <a:r>
              <a:rPr lang="ru-RU" dirty="0" err="1"/>
              <a:t>обмеження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грудної</a:t>
            </a:r>
            <a:r>
              <a:rPr lang="ru-RU" dirty="0"/>
              <a:t> </a:t>
            </a:r>
            <a:r>
              <a:rPr lang="ru-RU" dirty="0" err="1"/>
              <a:t>клітки</a:t>
            </a:r>
            <a:r>
              <a:rPr lang="ru-RU" dirty="0"/>
              <a:t> і </a:t>
            </a:r>
            <a:r>
              <a:rPr lang="ru-RU" dirty="0" err="1"/>
              <a:t>посилення</a:t>
            </a:r>
            <a:r>
              <a:rPr lang="ru-RU" dirty="0"/>
              <a:t> </a:t>
            </a:r>
            <a:r>
              <a:rPr lang="ru-RU" dirty="0" err="1"/>
              <a:t>дихальних</a:t>
            </a:r>
            <a:r>
              <a:rPr lang="ru-RU" dirty="0"/>
              <a:t> </a:t>
            </a:r>
            <a:r>
              <a:rPr lang="ru-RU" dirty="0" err="1"/>
              <a:t>рухів</a:t>
            </a:r>
            <a:r>
              <a:rPr lang="ru-RU" dirty="0"/>
              <a:t> </a:t>
            </a:r>
            <a:r>
              <a:rPr lang="ru-RU" dirty="0" err="1"/>
              <a:t>іншої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, де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збільшити</a:t>
            </a:r>
            <a:r>
              <a:rPr lang="ru-RU" dirty="0"/>
              <a:t> </a:t>
            </a:r>
            <a:r>
              <a:rPr lang="ru-RU" dirty="0" err="1"/>
              <a:t>дихальну</a:t>
            </a:r>
            <a:r>
              <a:rPr lang="ru-RU" dirty="0"/>
              <a:t> </a:t>
            </a:r>
            <a:r>
              <a:rPr lang="ru-RU" dirty="0" err="1"/>
              <a:t>екскурсію</a:t>
            </a:r>
            <a:r>
              <a:rPr lang="ru-RU" dirty="0"/>
              <a:t>: </a:t>
            </a:r>
            <a:r>
              <a:rPr lang="ru-RU" dirty="0" err="1"/>
              <a:t>верхнє</a:t>
            </a:r>
            <a:r>
              <a:rPr lang="ru-RU" dirty="0"/>
              <a:t> </a:t>
            </a:r>
            <a:r>
              <a:rPr lang="ru-RU" dirty="0" err="1"/>
              <a:t>грудне</a:t>
            </a:r>
            <a:r>
              <a:rPr lang="ru-RU" dirty="0"/>
              <a:t>, </a:t>
            </a:r>
            <a:r>
              <a:rPr lang="ru-RU" dirty="0" err="1"/>
              <a:t>нижньо-грудне</a:t>
            </a:r>
            <a:r>
              <a:rPr lang="ru-RU" dirty="0"/>
              <a:t>, </a:t>
            </a:r>
            <a:r>
              <a:rPr lang="ru-RU" dirty="0" err="1"/>
              <a:t>нижньо-бокове</a:t>
            </a:r>
            <a:r>
              <a:rPr lang="ru-RU" dirty="0"/>
              <a:t> , </a:t>
            </a:r>
            <a:r>
              <a:rPr lang="ru-RU" dirty="0" err="1"/>
              <a:t>бокове</a:t>
            </a:r>
            <a:r>
              <a:rPr lang="ru-RU" dirty="0"/>
              <a:t>, </a:t>
            </a:r>
            <a:r>
              <a:rPr lang="ru-RU" dirty="0" err="1"/>
              <a:t>черевне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7611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err="1"/>
              <a:t>Дихальна</a:t>
            </a:r>
            <a:r>
              <a:rPr lang="ru-RU" u="sng" dirty="0"/>
              <a:t> </a:t>
            </a:r>
            <a:r>
              <a:rPr lang="ru-RU" u="sng" dirty="0" err="1"/>
              <a:t>гімнастика</a:t>
            </a:r>
            <a:r>
              <a:rPr lang="ru-RU" u="sng" dirty="0"/>
              <a:t> за методом </a:t>
            </a:r>
            <a:r>
              <a:rPr lang="ru-RU" u="sng" dirty="0" err="1"/>
              <a:t>К.П.Бутейка</a:t>
            </a:r>
            <a:endParaRPr lang="ru-RU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Методика </a:t>
            </a:r>
            <a:r>
              <a:rPr lang="ru-RU" dirty="0" err="1" smtClean="0"/>
              <a:t>виконання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/>
              <a:t>Правильне</a:t>
            </a:r>
            <a:r>
              <a:rPr lang="ru-RU" dirty="0"/>
              <a:t> </a:t>
            </a:r>
            <a:r>
              <a:rPr lang="ru-RU" dirty="0" err="1"/>
              <a:t>дихання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дихання</a:t>
            </a:r>
            <a:r>
              <a:rPr lang="ru-RU" dirty="0"/>
              <a:t> через </a:t>
            </a:r>
            <a:r>
              <a:rPr lang="ru-RU" dirty="0" err="1"/>
              <a:t>ніс</a:t>
            </a:r>
            <a:r>
              <a:rPr lang="ru-RU" dirty="0"/>
              <a:t> і без шуму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Носове </a:t>
            </a:r>
            <a:r>
              <a:rPr lang="ru-RU" dirty="0" err="1"/>
              <a:t>дихання</a:t>
            </a:r>
            <a:r>
              <a:rPr lang="ru-RU" dirty="0"/>
              <a:t> </a:t>
            </a:r>
            <a:r>
              <a:rPr lang="ru-RU" dirty="0" err="1"/>
              <a:t>стимулює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нервові</a:t>
            </a:r>
            <a:r>
              <a:rPr lang="ru-RU" dirty="0"/>
              <a:t> </a:t>
            </a:r>
            <a:r>
              <a:rPr lang="ru-RU" dirty="0" err="1"/>
              <a:t>закінчення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в </a:t>
            </a:r>
            <a:r>
              <a:rPr lang="ru-RU" dirty="0" err="1"/>
              <a:t>носоглотці</a:t>
            </a:r>
            <a:r>
              <a:rPr lang="ru-RU" dirty="0"/>
              <a:t>. </a:t>
            </a:r>
            <a:r>
              <a:rPr lang="ru-RU" dirty="0" err="1" smtClean="0"/>
              <a:t>Рекомендується</a:t>
            </a:r>
            <a:r>
              <a:rPr lang="ru-RU" dirty="0" smtClean="0"/>
              <a:t> </a:t>
            </a:r>
            <a:r>
              <a:rPr lang="ru-RU" dirty="0"/>
              <a:t>з одного боку, </a:t>
            </a:r>
            <a:r>
              <a:rPr lang="ru-RU" dirty="0" err="1"/>
              <a:t>спрощений</a:t>
            </a:r>
            <a:r>
              <a:rPr lang="ru-RU" dirty="0"/>
              <a:t>, з </a:t>
            </a:r>
            <a:r>
              <a:rPr lang="ru-RU" dirty="0" err="1"/>
              <a:t>іншого</a:t>
            </a:r>
            <a:r>
              <a:rPr lang="ru-RU" dirty="0"/>
              <a:t> – </a:t>
            </a:r>
            <a:r>
              <a:rPr lang="ru-RU" dirty="0" err="1"/>
              <a:t>універсальний</a:t>
            </a:r>
            <a:r>
              <a:rPr lang="ru-RU" dirty="0"/>
              <a:t> комплекс </a:t>
            </a:r>
            <a:r>
              <a:rPr lang="ru-RU" dirty="0" err="1"/>
              <a:t>дихальних</a:t>
            </a:r>
            <a:r>
              <a:rPr lang="ru-RU" dirty="0"/>
              <a:t> </a:t>
            </a:r>
            <a:r>
              <a:rPr lang="ru-RU" dirty="0" err="1"/>
              <a:t>вправ</a:t>
            </a:r>
            <a:r>
              <a:rPr lang="ru-RU" dirty="0"/>
              <a:t>, </a:t>
            </a:r>
            <a:r>
              <a:rPr lang="ru-RU" dirty="0" err="1"/>
              <a:t>спрямований</a:t>
            </a:r>
            <a:r>
              <a:rPr lang="ru-RU" dirty="0"/>
              <a:t> на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поверхневого</a:t>
            </a:r>
            <a:r>
              <a:rPr lang="ru-RU" dirty="0"/>
              <a:t> і </a:t>
            </a:r>
            <a:r>
              <a:rPr lang="ru-RU" dirty="0" err="1"/>
              <a:t>глибокого</a:t>
            </a:r>
            <a:r>
              <a:rPr lang="ru-RU" dirty="0"/>
              <a:t> </a:t>
            </a:r>
            <a:r>
              <a:rPr lang="ru-RU" dirty="0" err="1"/>
              <a:t>дихання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на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уміння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затримувати</a:t>
            </a:r>
            <a:r>
              <a:rPr lang="ru-RU" dirty="0"/>
              <a:t> </a:t>
            </a:r>
            <a:r>
              <a:rPr lang="ru-RU" dirty="0" err="1"/>
              <a:t>подих</a:t>
            </a:r>
            <a:r>
              <a:rPr lang="ru-RU" dirty="0"/>
              <a:t> як на </a:t>
            </a:r>
            <a:r>
              <a:rPr lang="ru-RU" dirty="0" err="1"/>
              <a:t>вдиху</a:t>
            </a:r>
            <a:r>
              <a:rPr lang="ru-RU" dirty="0"/>
              <a:t>, так і на </a:t>
            </a:r>
            <a:r>
              <a:rPr lang="ru-RU" dirty="0" err="1"/>
              <a:t>видиху</a:t>
            </a:r>
            <a:r>
              <a:rPr lang="ru-RU" dirty="0"/>
              <a:t>, як у </a:t>
            </a:r>
            <a:r>
              <a:rPr lang="ru-RU" dirty="0" err="1"/>
              <a:t>стані</a:t>
            </a:r>
            <a:r>
              <a:rPr lang="ru-RU" dirty="0"/>
              <a:t> </a:t>
            </a:r>
            <a:r>
              <a:rPr lang="ru-RU" dirty="0" err="1"/>
              <a:t>спокою</a:t>
            </a:r>
            <a:r>
              <a:rPr lang="ru-RU" dirty="0"/>
              <a:t>, так і при </a:t>
            </a:r>
            <a:r>
              <a:rPr lang="ru-RU" dirty="0" err="1"/>
              <a:t>фізичному</a:t>
            </a:r>
            <a:r>
              <a:rPr lang="ru-RU" dirty="0"/>
              <a:t> </a:t>
            </a:r>
            <a:r>
              <a:rPr lang="ru-RU" dirty="0" err="1"/>
              <a:t>навантаженні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53784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003232" cy="508918"/>
          </a:xfrm>
        </p:spPr>
        <p:txBody>
          <a:bodyPr>
            <a:normAutofit/>
          </a:bodyPr>
          <a:lstStyle/>
          <a:p>
            <a:r>
              <a:rPr lang="ru-RU" sz="2000" u="sng" dirty="0" err="1"/>
              <a:t>Дихальна</a:t>
            </a:r>
            <a:r>
              <a:rPr lang="ru-RU" sz="2000" u="sng" dirty="0"/>
              <a:t> </a:t>
            </a:r>
            <a:r>
              <a:rPr lang="ru-RU" sz="2000" u="sng" dirty="0" err="1"/>
              <a:t>гімнастика</a:t>
            </a:r>
            <a:r>
              <a:rPr lang="ru-RU" sz="2000" u="sng" dirty="0"/>
              <a:t> за методом </a:t>
            </a:r>
            <a:r>
              <a:rPr lang="ru-RU" sz="2000" u="sng" dirty="0" err="1"/>
              <a:t>К.П.Бутейка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8892480" cy="6237312"/>
          </a:xfrm>
        </p:spPr>
        <p:txBody>
          <a:bodyPr>
            <a:noAutofit/>
          </a:bodyPr>
          <a:lstStyle/>
          <a:p>
            <a:r>
              <a:rPr lang="ru-RU" sz="1300" b="1" dirty="0" err="1"/>
              <a:t>Техніка</a:t>
            </a:r>
            <a:r>
              <a:rPr lang="ru-RU" sz="1300" b="1" dirty="0"/>
              <a:t> </a:t>
            </a:r>
            <a:r>
              <a:rPr lang="ru-RU" sz="1300" b="1" dirty="0" err="1"/>
              <a:t>виконання</a:t>
            </a:r>
            <a:r>
              <a:rPr lang="ru-RU" sz="1300" b="1" dirty="0" smtClean="0"/>
              <a:t>.</a:t>
            </a:r>
          </a:p>
          <a:p>
            <a:pPr marL="0" indent="0">
              <a:buNone/>
            </a:pPr>
            <a:r>
              <a:rPr lang="ru-RU" sz="1300" dirty="0" smtClean="0"/>
              <a:t> </a:t>
            </a:r>
            <a:r>
              <a:rPr lang="ru-RU" sz="1300" dirty="0"/>
              <a:t>1. </a:t>
            </a:r>
            <a:r>
              <a:rPr lang="ru-RU" sz="1300" dirty="0" err="1"/>
              <a:t>Верхні</a:t>
            </a:r>
            <a:r>
              <a:rPr lang="ru-RU" sz="1300" dirty="0"/>
              <a:t> </a:t>
            </a:r>
            <a:r>
              <a:rPr lang="ru-RU" sz="1300" dirty="0" err="1"/>
              <a:t>відділи</a:t>
            </a:r>
            <a:r>
              <a:rPr lang="ru-RU" sz="1300" dirty="0"/>
              <a:t> </a:t>
            </a:r>
            <a:r>
              <a:rPr lang="ru-RU" sz="1300" dirty="0" err="1"/>
              <a:t>легенів</a:t>
            </a:r>
            <a:r>
              <a:rPr lang="ru-RU" sz="1300" dirty="0"/>
              <a:t>: 5 сек. - </a:t>
            </a:r>
            <a:r>
              <a:rPr lang="ru-RU" sz="1300" dirty="0" err="1"/>
              <a:t>видих</a:t>
            </a:r>
            <a:r>
              <a:rPr lang="ru-RU" sz="1300" dirty="0"/>
              <a:t>, </a:t>
            </a:r>
            <a:r>
              <a:rPr lang="ru-RU" sz="1300" dirty="0" err="1"/>
              <a:t>розслабляючи</a:t>
            </a:r>
            <a:r>
              <a:rPr lang="ru-RU" sz="1300" dirty="0"/>
              <a:t> </a:t>
            </a:r>
            <a:r>
              <a:rPr lang="ru-RU" sz="1300" dirty="0" err="1"/>
              <a:t>м’язи</a:t>
            </a:r>
            <a:r>
              <a:rPr lang="ru-RU" sz="1300" dirty="0"/>
              <a:t> </a:t>
            </a:r>
            <a:r>
              <a:rPr lang="ru-RU" sz="1300" dirty="0" err="1"/>
              <a:t>грудної</a:t>
            </a:r>
            <a:r>
              <a:rPr lang="ru-RU" sz="1300" dirty="0"/>
              <a:t> </a:t>
            </a:r>
            <a:r>
              <a:rPr lang="ru-RU" sz="1300" dirty="0" err="1"/>
              <a:t>клітини</a:t>
            </a:r>
            <a:r>
              <a:rPr lang="ru-RU" sz="1300" dirty="0"/>
              <a:t>, </a:t>
            </a:r>
            <a:r>
              <a:rPr lang="ru-RU" sz="1300" dirty="0" err="1"/>
              <a:t>потім</a:t>
            </a:r>
            <a:r>
              <a:rPr lang="ru-RU" sz="1300" dirty="0"/>
              <a:t> 5 сек. пауза, не </a:t>
            </a:r>
            <a:r>
              <a:rPr lang="ru-RU" sz="1300" dirty="0" err="1"/>
              <a:t>дихаємо</a:t>
            </a:r>
            <a:r>
              <a:rPr lang="ru-RU" sz="1300" dirty="0"/>
              <a:t>, </a:t>
            </a:r>
            <a:r>
              <a:rPr lang="ru-RU" sz="1300" dirty="0" err="1"/>
              <a:t>знаходимося</a:t>
            </a:r>
            <a:r>
              <a:rPr lang="ru-RU" sz="1300" dirty="0"/>
              <a:t> в максимальному </a:t>
            </a:r>
            <a:r>
              <a:rPr lang="ru-RU" sz="1300" dirty="0" err="1"/>
              <a:t>розслабленні</a:t>
            </a:r>
            <a:r>
              <a:rPr lang="ru-RU" sz="1300" dirty="0"/>
              <a:t>, 10 </a:t>
            </a:r>
            <a:r>
              <a:rPr lang="ru-RU" sz="1300" dirty="0" err="1"/>
              <a:t>разів</a:t>
            </a:r>
            <a:r>
              <a:rPr lang="ru-RU" sz="1300" dirty="0"/>
              <a:t>. </a:t>
            </a:r>
            <a:endParaRPr lang="ru-RU" sz="1300" dirty="0" smtClean="0"/>
          </a:p>
          <a:p>
            <a:pPr marL="0" indent="0">
              <a:buNone/>
            </a:pPr>
            <a:r>
              <a:rPr lang="ru-RU" sz="1300" dirty="0" smtClean="0"/>
              <a:t>2</a:t>
            </a:r>
            <a:r>
              <a:rPr lang="ru-RU" sz="1300" dirty="0"/>
              <a:t>. </a:t>
            </a:r>
            <a:r>
              <a:rPr lang="ru-RU" sz="1300" dirty="0" err="1"/>
              <a:t>Повне</a:t>
            </a:r>
            <a:r>
              <a:rPr lang="ru-RU" sz="1300" dirty="0"/>
              <a:t> </a:t>
            </a:r>
            <a:r>
              <a:rPr lang="ru-RU" sz="1300" dirty="0" err="1"/>
              <a:t>дихання</a:t>
            </a:r>
            <a:r>
              <a:rPr lang="ru-RU" sz="1300" dirty="0" smtClean="0"/>
              <a:t>.</a:t>
            </a:r>
          </a:p>
          <a:p>
            <a:pPr marL="0" indent="0">
              <a:buNone/>
            </a:pPr>
            <a:r>
              <a:rPr lang="ru-RU" sz="1300" dirty="0" smtClean="0"/>
              <a:t> </a:t>
            </a:r>
            <a:r>
              <a:rPr lang="ru-RU" sz="1300" dirty="0"/>
              <a:t>3. </a:t>
            </a:r>
            <a:r>
              <a:rPr lang="ru-RU" sz="1300" dirty="0" err="1"/>
              <a:t>Діафрагмальне</a:t>
            </a:r>
            <a:r>
              <a:rPr lang="ru-RU" sz="1300" dirty="0"/>
              <a:t> і </a:t>
            </a:r>
            <a:r>
              <a:rPr lang="ru-RU" sz="1300" dirty="0" err="1"/>
              <a:t>грудне</a:t>
            </a:r>
            <a:r>
              <a:rPr lang="ru-RU" sz="1300" dirty="0"/>
              <a:t> </a:t>
            </a:r>
            <a:r>
              <a:rPr lang="ru-RU" sz="1300" dirty="0" err="1"/>
              <a:t>дихання</a:t>
            </a:r>
            <a:r>
              <a:rPr lang="ru-RU" sz="1300" dirty="0"/>
              <a:t> разом: 7,5 с – </a:t>
            </a:r>
            <a:r>
              <a:rPr lang="ru-RU" sz="1300" dirty="0" err="1"/>
              <a:t>вдих</a:t>
            </a:r>
            <a:r>
              <a:rPr lang="ru-RU" sz="1300" dirty="0"/>
              <a:t>, </a:t>
            </a:r>
            <a:r>
              <a:rPr lang="ru-RU" sz="1300" dirty="0" err="1"/>
              <a:t>починається</a:t>
            </a:r>
            <a:r>
              <a:rPr lang="ru-RU" sz="1300" dirty="0"/>
              <a:t> з </a:t>
            </a:r>
            <a:r>
              <a:rPr lang="ru-RU" sz="1300" dirty="0" err="1"/>
              <a:t>діафрагмального</a:t>
            </a:r>
            <a:r>
              <a:rPr lang="ru-RU" sz="1300" dirty="0"/>
              <a:t> і </a:t>
            </a:r>
            <a:r>
              <a:rPr lang="ru-RU" sz="1300" dirty="0" err="1"/>
              <a:t>закінчується</a:t>
            </a:r>
            <a:r>
              <a:rPr lang="ru-RU" sz="1300" dirty="0"/>
              <a:t> </a:t>
            </a:r>
            <a:r>
              <a:rPr lang="ru-RU" sz="1300" dirty="0" err="1"/>
              <a:t>грудним</a:t>
            </a:r>
            <a:r>
              <a:rPr lang="ru-RU" sz="1300" dirty="0"/>
              <a:t> </a:t>
            </a:r>
            <a:r>
              <a:rPr lang="ru-RU" sz="1300" dirty="0" err="1"/>
              <a:t>диханням</a:t>
            </a:r>
            <a:r>
              <a:rPr lang="ru-RU" sz="1300" dirty="0"/>
              <a:t>, </a:t>
            </a:r>
            <a:r>
              <a:rPr lang="ru-RU" sz="1300" dirty="0" err="1"/>
              <a:t>потім</a:t>
            </a:r>
            <a:r>
              <a:rPr lang="ru-RU" sz="1300" dirty="0"/>
              <a:t> 7,5 с – </a:t>
            </a:r>
            <a:r>
              <a:rPr lang="ru-RU" sz="1300" dirty="0" err="1"/>
              <a:t>видих</a:t>
            </a:r>
            <a:r>
              <a:rPr lang="ru-RU" sz="1300" dirty="0"/>
              <a:t>, </a:t>
            </a:r>
            <a:r>
              <a:rPr lang="ru-RU" sz="1300" dirty="0" err="1"/>
              <a:t>починається</a:t>
            </a:r>
            <a:r>
              <a:rPr lang="ru-RU" sz="1300" dirty="0"/>
              <a:t> з </a:t>
            </a:r>
            <a:r>
              <a:rPr lang="ru-RU" sz="1300" dirty="0" err="1"/>
              <a:t>верхніх</a:t>
            </a:r>
            <a:r>
              <a:rPr lang="ru-RU" sz="1300" dirty="0"/>
              <a:t> </a:t>
            </a:r>
            <a:r>
              <a:rPr lang="ru-RU" sz="1300" dirty="0" err="1"/>
              <a:t>відділів</a:t>
            </a:r>
            <a:r>
              <a:rPr lang="ru-RU" sz="1300" dirty="0"/>
              <a:t> </a:t>
            </a:r>
            <a:r>
              <a:rPr lang="ru-RU" sz="1300" dirty="0" err="1"/>
              <a:t>легень</a:t>
            </a:r>
            <a:r>
              <a:rPr lang="ru-RU" sz="1300" dirty="0"/>
              <a:t> і </a:t>
            </a:r>
            <a:r>
              <a:rPr lang="ru-RU" sz="1300" dirty="0" err="1"/>
              <a:t>закінчується</a:t>
            </a:r>
            <a:r>
              <a:rPr lang="ru-RU" sz="1300" dirty="0"/>
              <a:t> </a:t>
            </a:r>
            <a:r>
              <a:rPr lang="ru-RU" sz="1300" dirty="0" err="1"/>
              <a:t>нижніми</a:t>
            </a:r>
            <a:r>
              <a:rPr lang="ru-RU" sz="1300" dirty="0"/>
              <a:t> </a:t>
            </a:r>
            <a:r>
              <a:rPr lang="ru-RU" sz="1300" dirty="0" err="1"/>
              <a:t>відділами</a:t>
            </a:r>
            <a:r>
              <a:rPr lang="ru-RU" sz="1300" dirty="0"/>
              <a:t>, </a:t>
            </a:r>
            <a:r>
              <a:rPr lang="ru-RU" sz="1300" dirty="0" err="1"/>
              <a:t>тобто</a:t>
            </a:r>
            <a:r>
              <a:rPr lang="ru-RU" sz="1300" dirty="0"/>
              <a:t> </a:t>
            </a:r>
            <a:r>
              <a:rPr lang="ru-RU" sz="1300" dirty="0" err="1"/>
              <a:t>діафрагмою</a:t>
            </a:r>
            <a:r>
              <a:rPr lang="ru-RU" sz="1300" dirty="0"/>
              <a:t>, </a:t>
            </a:r>
            <a:r>
              <a:rPr lang="ru-RU" sz="1300" dirty="0" err="1"/>
              <a:t>далі</a:t>
            </a:r>
            <a:r>
              <a:rPr lang="ru-RU" sz="1300" dirty="0"/>
              <a:t> 5 с пауза, </a:t>
            </a:r>
            <a:r>
              <a:rPr lang="ru-RU" sz="1300" dirty="0" err="1"/>
              <a:t>повторити</a:t>
            </a:r>
            <a:r>
              <a:rPr lang="ru-RU" sz="1300" dirty="0"/>
              <a:t> 10 </a:t>
            </a:r>
            <a:r>
              <a:rPr lang="ru-RU" sz="1300" dirty="0" err="1"/>
              <a:t>разів</a:t>
            </a:r>
            <a:r>
              <a:rPr lang="ru-RU" sz="1300" dirty="0"/>
              <a:t>. </a:t>
            </a:r>
            <a:endParaRPr lang="ru-RU" sz="1300" dirty="0" smtClean="0"/>
          </a:p>
          <a:p>
            <a:pPr marL="0" indent="0">
              <a:buNone/>
            </a:pPr>
            <a:r>
              <a:rPr lang="ru-RU" sz="1300" dirty="0" smtClean="0"/>
              <a:t>4</a:t>
            </a:r>
            <a:r>
              <a:rPr lang="ru-RU" sz="1300" dirty="0"/>
              <a:t>. </a:t>
            </a:r>
            <a:r>
              <a:rPr lang="ru-RU" sz="1300" dirty="0" err="1"/>
              <a:t>Масаж</a:t>
            </a:r>
            <a:r>
              <a:rPr lang="ru-RU" sz="1300" dirty="0"/>
              <a:t> </a:t>
            </a:r>
            <a:r>
              <a:rPr lang="ru-RU" sz="1300" dirty="0" err="1"/>
              <a:t>активних</a:t>
            </a:r>
            <a:r>
              <a:rPr lang="ru-RU" sz="1300" dirty="0"/>
              <a:t> </a:t>
            </a:r>
            <a:r>
              <a:rPr lang="ru-RU" sz="1300" dirty="0" err="1"/>
              <a:t>точок</a:t>
            </a:r>
            <a:r>
              <a:rPr lang="ru-RU" sz="1300" dirty="0"/>
              <a:t> носа при </a:t>
            </a:r>
            <a:r>
              <a:rPr lang="ru-RU" sz="1300" dirty="0" err="1"/>
              <a:t>максимальній</a:t>
            </a:r>
            <a:r>
              <a:rPr lang="ru-RU" sz="1300" dirty="0"/>
              <a:t> </a:t>
            </a:r>
            <a:r>
              <a:rPr lang="ru-RU" sz="1300" dirty="0" err="1"/>
              <a:t>паузі</a:t>
            </a:r>
            <a:r>
              <a:rPr lang="ru-RU" sz="1300" dirty="0"/>
              <a:t>, 1 раз. </a:t>
            </a:r>
            <a:endParaRPr lang="ru-RU" sz="1300" dirty="0" smtClean="0"/>
          </a:p>
          <a:p>
            <a:pPr marL="0" indent="0">
              <a:buNone/>
            </a:pPr>
            <a:r>
              <a:rPr lang="ru-RU" sz="1300" dirty="0" smtClean="0"/>
              <a:t>5</a:t>
            </a:r>
            <a:r>
              <a:rPr lang="ru-RU" sz="1300" dirty="0"/>
              <a:t>. </a:t>
            </a:r>
            <a:r>
              <a:rPr lang="ru-RU" sz="1300" dirty="0" err="1"/>
              <a:t>Повне</a:t>
            </a:r>
            <a:r>
              <a:rPr lang="ru-RU" sz="1300" dirty="0"/>
              <a:t> </a:t>
            </a:r>
            <a:r>
              <a:rPr lang="ru-RU" sz="1300" dirty="0" err="1"/>
              <a:t>дихання</a:t>
            </a:r>
            <a:r>
              <a:rPr lang="ru-RU" sz="1300" dirty="0"/>
              <a:t> через праву, </a:t>
            </a:r>
            <a:r>
              <a:rPr lang="ru-RU" sz="1300" dirty="0" err="1"/>
              <a:t>потім</a:t>
            </a:r>
            <a:r>
              <a:rPr lang="ru-RU" sz="1300" dirty="0"/>
              <a:t> </a:t>
            </a:r>
            <a:r>
              <a:rPr lang="ru-RU" sz="1300" dirty="0" err="1"/>
              <a:t>ліву</a:t>
            </a:r>
            <a:r>
              <a:rPr lang="ru-RU" sz="1300" dirty="0"/>
              <a:t> </a:t>
            </a:r>
            <a:r>
              <a:rPr lang="ru-RU" sz="1300" dirty="0" err="1"/>
              <a:t>половини</a:t>
            </a:r>
            <a:r>
              <a:rPr lang="ru-RU" sz="1300" dirty="0"/>
              <a:t> носа по 10 </a:t>
            </a:r>
            <a:r>
              <a:rPr lang="ru-RU" sz="1300" dirty="0" err="1"/>
              <a:t>разів</a:t>
            </a:r>
            <a:r>
              <a:rPr lang="ru-RU" sz="1300" dirty="0" smtClean="0"/>
              <a:t>.</a:t>
            </a:r>
          </a:p>
          <a:p>
            <a:pPr marL="0" indent="0">
              <a:buNone/>
            </a:pPr>
            <a:r>
              <a:rPr lang="ru-RU" sz="1300" dirty="0" smtClean="0"/>
              <a:t> </a:t>
            </a:r>
            <a:r>
              <a:rPr lang="ru-RU" sz="1300" dirty="0"/>
              <a:t>6. </a:t>
            </a:r>
            <a:r>
              <a:rPr lang="ru-RU" sz="1300" dirty="0" err="1"/>
              <a:t>Втягування</a:t>
            </a:r>
            <a:r>
              <a:rPr lang="ru-RU" sz="1300" dirty="0"/>
              <a:t> живота. 7,5 с – </a:t>
            </a:r>
            <a:r>
              <a:rPr lang="ru-RU" sz="1300" dirty="0" err="1"/>
              <a:t>повний</a:t>
            </a:r>
            <a:r>
              <a:rPr lang="ru-RU" sz="1300" dirty="0"/>
              <a:t> </a:t>
            </a:r>
            <a:r>
              <a:rPr lang="ru-RU" sz="1300" dirty="0" err="1"/>
              <a:t>вдих</a:t>
            </a:r>
            <a:r>
              <a:rPr lang="ru-RU" sz="1300" dirty="0"/>
              <a:t> 7,5 с, </a:t>
            </a:r>
            <a:r>
              <a:rPr lang="ru-RU" sz="1300" dirty="0" err="1"/>
              <a:t>потім</a:t>
            </a:r>
            <a:r>
              <a:rPr lang="ru-RU" sz="1300" dirty="0"/>
              <a:t> </a:t>
            </a:r>
            <a:r>
              <a:rPr lang="ru-RU" sz="1300" dirty="0" err="1"/>
              <a:t>максимальний</a:t>
            </a:r>
            <a:r>
              <a:rPr lang="ru-RU" sz="1300" dirty="0"/>
              <a:t> </a:t>
            </a:r>
            <a:r>
              <a:rPr lang="ru-RU" sz="1300" dirty="0" err="1"/>
              <a:t>видих</a:t>
            </a:r>
            <a:r>
              <a:rPr lang="ru-RU" sz="1300" dirty="0"/>
              <a:t> </a:t>
            </a:r>
            <a:r>
              <a:rPr lang="ru-RU" sz="1300" dirty="0" err="1"/>
              <a:t>із</a:t>
            </a:r>
            <a:r>
              <a:rPr lang="ru-RU" sz="1300" dirty="0"/>
              <a:t> паузою 5 с – при 22 </a:t>
            </a:r>
            <a:r>
              <a:rPr lang="ru-RU" sz="1300" dirty="0" err="1"/>
              <a:t>паузі</a:t>
            </a:r>
            <a:r>
              <a:rPr lang="ru-RU" sz="1300" dirty="0"/>
              <a:t> </a:t>
            </a:r>
            <a:r>
              <a:rPr lang="ru-RU" sz="1300" dirty="0" err="1"/>
              <a:t>м’язи</a:t>
            </a:r>
            <a:r>
              <a:rPr lang="ru-RU" sz="1300" dirty="0"/>
              <a:t> живота </a:t>
            </a:r>
            <a:r>
              <a:rPr lang="ru-RU" sz="1300" dirty="0" err="1"/>
              <a:t>утримуються</a:t>
            </a:r>
            <a:r>
              <a:rPr lang="ru-RU" sz="1300" dirty="0"/>
              <a:t> </a:t>
            </a:r>
            <a:r>
              <a:rPr lang="ru-RU" sz="1300" dirty="0" err="1"/>
              <a:t>втягнутими</a:t>
            </a:r>
            <a:r>
              <a:rPr lang="ru-RU" sz="1300" dirty="0"/>
              <a:t>, </a:t>
            </a:r>
            <a:r>
              <a:rPr lang="ru-RU" sz="1300" dirty="0" err="1"/>
              <a:t>повторити</a:t>
            </a:r>
            <a:r>
              <a:rPr lang="ru-RU" sz="1300" dirty="0"/>
              <a:t> 10 </a:t>
            </a:r>
            <a:r>
              <a:rPr lang="ru-RU" sz="1300" dirty="0" err="1"/>
              <a:t>разів</a:t>
            </a:r>
            <a:r>
              <a:rPr lang="ru-RU" sz="1300" dirty="0"/>
              <a:t>. </a:t>
            </a:r>
            <a:endParaRPr lang="ru-RU" sz="1300" dirty="0" smtClean="0"/>
          </a:p>
          <a:p>
            <a:pPr marL="0" indent="0">
              <a:buNone/>
            </a:pPr>
            <a:r>
              <a:rPr lang="ru-RU" sz="1300" dirty="0" smtClean="0"/>
              <a:t>7</a:t>
            </a:r>
            <a:r>
              <a:rPr lang="ru-RU" sz="1300" dirty="0"/>
              <a:t>. Максимальна </a:t>
            </a:r>
            <a:r>
              <a:rPr lang="ru-RU" sz="1300" dirty="0" err="1"/>
              <a:t>вентиляція</a:t>
            </a:r>
            <a:r>
              <a:rPr lang="ru-RU" sz="1300" dirty="0"/>
              <a:t> </a:t>
            </a:r>
            <a:r>
              <a:rPr lang="ru-RU" sz="1300" dirty="0" err="1"/>
              <a:t>легень</a:t>
            </a:r>
            <a:r>
              <a:rPr lang="ru-RU" sz="1300" dirty="0"/>
              <a:t> (МВЛ). </a:t>
            </a:r>
            <a:r>
              <a:rPr lang="ru-RU" sz="1300" dirty="0" err="1"/>
              <a:t>Виконуємо</a:t>
            </a:r>
            <a:r>
              <a:rPr lang="ru-RU" sz="1300" dirty="0"/>
              <a:t> 12 </a:t>
            </a:r>
            <a:r>
              <a:rPr lang="ru-RU" sz="1300" dirty="0" err="1"/>
              <a:t>швидких</a:t>
            </a:r>
            <a:r>
              <a:rPr lang="ru-RU" sz="1300" dirty="0"/>
              <a:t>, </a:t>
            </a:r>
            <a:r>
              <a:rPr lang="ru-RU" sz="1300" dirty="0" err="1"/>
              <a:t>максимальних</a:t>
            </a:r>
            <a:r>
              <a:rPr lang="ru-RU" sz="1300" dirty="0"/>
              <a:t> </a:t>
            </a:r>
            <a:r>
              <a:rPr lang="ru-RU" sz="1300" dirty="0" err="1"/>
              <a:t>вдихів</a:t>
            </a:r>
            <a:r>
              <a:rPr lang="ru-RU" sz="1300" dirty="0"/>
              <a:t> і </a:t>
            </a:r>
            <a:r>
              <a:rPr lang="ru-RU" sz="1300" dirty="0" err="1"/>
              <a:t>видихів</a:t>
            </a:r>
            <a:r>
              <a:rPr lang="ru-RU" sz="1300" dirty="0"/>
              <a:t> </a:t>
            </a:r>
            <a:r>
              <a:rPr lang="ru-RU" sz="1300" dirty="0" err="1"/>
              <a:t>протягом</a:t>
            </a:r>
            <a:r>
              <a:rPr lang="ru-RU" sz="1300" dirty="0"/>
              <a:t> 1 </a:t>
            </a:r>
            <a:r>
              <a:rPr lang="ru-RU" sz="1300" dirty="0" err="1"/>
              <a:t>хв</a:t>
            </a:r>
            <a:r>
              <a:rPr lang="ru-RU" sz="1300" dirty="0"/>
              <a:t>: 2,5 с – </a:t>
            </a:r>
            <a:r>
              <a:rPr lang="ru-RU" sz="1300" dirty="0" err="1"/>
              <a:t>вдих</a:t>
            </a:r>
            <a:r>
              <a:rPr lang="ru-RU" sz="1300" dirty="0"/>
              <a:t>, </a:t>
            </a:r>
            <a:r>
              <a:rPr lang="ru-RU" sz="1300" dirty="0" err="1"/>
              <a:t>потім</a:t>
            </a:r>
            <a:r>
              <a:rPr lang="ru-RU" sz="1300" dirty="0"/>
              <a:t> 2,5 с – </a:t>
            </a:r>
            <a:r>
              <a:rPr lang="ru-RU" sz="1300" dirty="0" err="1"/>
              <a:t>видих</a:t>
            </a:r>
            <a:r>
              <a:rPr lang="ru-RU" sz="1300" dirty="0"/>
              <a:t>. </a:t>
            </a:r>
            <a:r>
              <a:rPr lang="ru-RU" sz="1300" dirty="0" err="1"/>
              <a:t>Після</a:t>
            </a:r>
            <a:r>
              <a:rPr lang="ru-RU" sz="1300" dirty="0"/>
              <a:t> МВЛ </a:t>
            </a:r>
            <a:r>
              <a:rPr lang="ru-RU" sz="1300" dirty="0" err="1"/>
              <a:t>відразу</a:t>
            </a:r>
            <a:r>
              <a:rPr lang="ru-RU" sz="1300" dirty="0"/>
              <a:t> – максимальна пауза (МП) на </a:t>
            </a:r>
            <a:r>
              <a:rPr lang="ru-RU" sz="1300" dirty="0" err="1"/>
              <a:t>видиху</a:t>
            </a:r>
            <a:r>
              <a:rPr lang="ru-RU" sz="1300" dirty="0"/>
              <a:t>, до </a:t>
            </a:r>
            <a:r>
              <a:rPr lang="ru-RU" sz="1300" dirty="0" err="1"/>
              <a:t>межі</a:t>
            </a:r>
            <a:r>
              <a:rPr lang="ru-RU" sz="1300" dirty="0"/>
              <a:t>. </a:t>
            </a:r>
            <a:r>
              <a:rPr lang="ru-RU" sz="1300" dirty="0" err="1"/>
              <a:t>Виконується</a:t>
            </a:r>
            <a:r>
              <a:rPr lang="ru-RU" sz="1300" dirty="0"/>
              <a:t> МВЛ 1 раз</a:t>
            </a:r>
            <a:r>
              <a:rPr lang="ru-RU" sz="1300" dirty="0" smtClean="0"/>
              <a:t>.</a:t>
            </a:r>
          </a:p>
          <a:p>
            <a:pPr marL="0" indent="0">
              <a:buNone/>
            </a:pPr>
            <a:r>
              <a:rPr lang="ru-RU" sz="1300" dirty="0" smtClean="0"/>
              <a:t> </a:t>
            </a:r>
            <a:r>
              <a:rPr lang="ru-RU" sz="1300" dirty="0"/>
              <a:t>8. </a:t>
            </a:r>
            <a:r>
              <a:rPr lang="ru-RU" sz="1300" dirty="0" err="1"/>
              <a:t>Зменшення</a:t>
            </a:r>
            <a:r>
              <a:rPr lang="ru-RU" sz="1300" dirty="0"/>
              <a:t> </a:t>
            </a:r>
            <a:r>
              <a:rPr lang="ru-RU" sz="1300" dirty="0" err="1"/>
              <a:t>частоти</a:t>
            </a:r>
            <a:r>
              <a:rPr lang="ru-RU" sz="1300" dirty="0"/>
              <a:t> </a:t>
            </a:r>
            <a:r>
              <a:rPr lang="ru-RU" sz="1300" dirty="0" err="1"/>
              <a:t>дихання</a:t>
            </a:r>
            <a:r>
              <a:rPr lang="ru-RU" sz="1300" dirty="0"/>
              <a:t>. За </a:t>
            </a:r>
            <a:r>
              <a:rPr lang="ru-RU" sz="1300" dirty="0" err="1"/>
              <a:t>рівнями</a:t>
            </a:r>
            <a:r>
              <a:rPr lang="ru-RU" sz="1300" dirty="0"/>
              <a:t>: 1 - 5 с – </a:t>
            </a:r>
            <a:r>
              <a:rPr lang="ru-RU" sz="1300" dirty="0" err="1"/>
              <a:t>вдих</a:t>
            </a:r>
            <a:r>
              <a:rPr lang="ru-RU" sz="1300" dirty="0"/>
              <a:t>, </a:t>
            </a:r>
            <a:r>
              <a:rPr lang="ru-RU" sz="1300" dirty="0" err="1"/>
              <a:t>потім</a:t>
            </a:r>
            <a:r>
              <a:rPr lang="ru-RU" sz="1300" dirty="0"/>
              <a:t> 5 с – </a:t>
            </a:r>
            <a:r>
              <a:rPr lang="ru-RU" sz="1300" dirty="0" err="1"/>
              <a:t>видих</a:t>
            </a:r>
            <a:r>
              <a:rPr lang="ru-RU" sz="1300" dirty="0"/>
              <a:t>, </a:t>
            </a:r>
            <a:r>
              <a:rPr lang="ru-RU" sz="1300" dirty="0" err="1"/>
              <a:t>далі</a:t>
            </a:r>
            <a:r>
              <a:rPr lang="ru-RU" sz="1300" dirty="0"/>
              <a:t> 5 с – пауза, </a:t>
            </a:r>
            <a:r>
              <a:rPr lang="ru-RU" sz="1300" dirty="0" err="1"/>
              <a:t>загалом</a:t>
            </a:r>
            <a:r>
              <a:rPr lang="ru-RU" sz="1300" dirty="0"/>
              <a:t> </a:t>
            </a:r>
            <a:r>
              <a:rPr lang="ru-RU" sz="1300" dirty="0" err="1"/>
              <a:t>виходить</a:t>
            </a:r>
            <a:r>
              <a:rPr lang="ru-RU" sz="1300" dirty="0"/>
              <a:t> частота </a:t>
            </a:r>
            <a:r>
              <a:rPr lang="ru-RU" sz="1300" dirty="0" err="1"/>
              <a:t>дихання</a:t>
            </a:r>
            <a:r>
              <a:rPr lang="ru-RU" sz="1300" dirty="0"/>
              <a:t> 4 </a:t>
            </a:r>
            <a:r>
              <a:rPr lang="ru-RU" sz="1300" dirty="0" err="1"/>
              <a:t>дихальних</a:t>
            </a:r>
            <a:r>
              <a:rPr lang="ru-RU" sz="1300" dirty="0"/>
              <a:t> </a:t>
            </a:r>
            <a:r>
              <a:rPr lang="ru-RU" sz="1300" dirty="0" err="1"/>
              <a:t>актів</a:t>
            </a:r>
            <a:r>
              <a:rPr lang="ru-RU" sz="1300" dirty="0"/>
              <a:t> за </a:t>
            </a:r>
            <a:r>
              <a:rPr lang="ru-RU" sz="1300" dirty="0" err="1"/>
              <a:t>хвилину</a:t>
            </a:r>
            <a:r>
              <a:rPr lang="ru-RU" sz="1300" dirty="0"/>
              <a:t>. </a:t>
            </a:r>
            <a:endParaRPr lang="ru-RU" sz="1300" dirty="0" smtClean="0"/>
          </a:p>
          <a:p>
            <a:pPr marL="0" indent="0">
              <a:buNone/>
            </a:pPr>
            <a:r>
              <a:rPr lang="ru-RU" sz="1300" dirty="0" err="1" smtClean="0"/>
              <a:t>Виконувати</a:t>
            </a:r>
            <a:r>
              <a:rPr lang="ru-RU" sz="1300" dirty="0" smtClean="0"/>
              <a:t> </a:t>
            </a:r>
            <a:r>
              <a:rPr lang="ru-RU" sz="1300" dirty="0" err="1"/>
              <a:t>протягом</a:t>
            </a:r>
            <a:r>
              <a:rPr lang="ru-RU" sz="1300" dirty="0"/>
              <a:t> 1 </a:t>
            </a:r>
            <a:r>
              <a:rPr lang="ru-RU" sz="1300" dirty="0" err="1"/>
              <a:t>хв</a:t>
            </a:r>
            <a:r>
              <a:rPr lang="ru-RU" sz="1300" dirty="0"/>
              <a:t>., </a:t>
            </a:r>
            <a:endParaRPr lang="ru-RU" sz="1300" dirty="0" smtClean="0"/>
          </a:p>
          <a:p>
            <a:pPr marL="0" indent="0">
              <a:buNone/>
            </a:pPr>
            <a:r>
              <a:rPr lang="ru-RU" sz="1300" dirty="0" err="1" smtClean="0"/>
              <a:t>Потім</a:t>
            </a:r>
            <a:r>
              <a:rPr lang="ru-RU" sz="1300" dirty="0"/>
              <a:t>, не </a:t>
            </a:r>
            <a:r>
              <a:rPr lang="ru-RU" sz="1300" dirty="0" err="1"/>
              <a:t>припиняючи</a:t>
            </a:r>
            <a:r>
              <a:rPr lang="ru-RU" sz="1300" dirty="0"/>
              <a:t> </a:t>
            </a:r>
            <a:r>
              <a:rPr lang="ru-RU" sz="1300" dirty="0" err="1"/>
              <a:t>дихання</a:t>
            </a:r>
            <a:r>
              <a:rPr lang="ru-RU" sz="1300" dirty="0"/>
              <a:t>, </a:t>
            </a:r>
            <a:r>
              <a:rPr lang="ru-RU" sz="1300" dirty="0" err="1"/>
              <a:t>виконуємо</a:t>
            </a:r>
            <a:r>
              <a:rPr lang="ru-RU" sz="1300" dirty="0"/>
              <a:t> </a:t>
            </a:r>
            <a:r>
              <a:rPr lang="ru-RU" sz="1300" dirty="0" err="1"/>
              <a:t>далі</a:t>
            </a:r>
            <a:r>
              <a:rPr lang="ru-RU" sz="1300" dirty="0"/>
              <a:t> </a:t>
            </a:r>
            <a:r>
              <a:rPr lang="ru-RU" sz="1300" dirty="0" err="1"/>
              <a:t>інші</a:t>
            </a:r>
            <a:r>
              <a:rPr lang="ru-RU" sz="1300" dirty="0"/>
              <a:t> </a:t>
            </a:r>
            <a:r>
              <a:rPr lang="ru-RU" sz="1300" dirty="0" err="1"/>
              <a:t>рівні</a:t>
            </a:r>
            <a:r>
              <a:rPr lang="ru-RU" sz="1300" dirty="0"/>
              <a:t>: 2 – 5 с – </a:t>
            </a:r>
            <a:r>
              <a:rPr lang="ru-RU" sz="1300" dirty="0" err="1"/>
              <a:t>вдих</a:t>
            </a:r>
            <a:r>
              <a:rPr lang="ru-RU" sz="1300" dirty="0"/>
              <a:t>, </a:t>
            </a:r>
            <a:r>
              <a:rPr lang="ru-RU" sz="1300" dirty="0" err="1"/>
              <a:t>потім</a:t>
            </a:r>
            <a:r>
              <a:rPr lang="ru-RU" sz="1300" dirty="0"/>
              <a:t> 5 с – </a:t>
            </a:r>
            <a:r>
              <a:rPr lang="ru-RU" sz="1300" dirty="0" err="1"/>
              <a:t>затримка</a:t>
            </a:r>
            <a:r>
              <a:rPr lang="ru-RU" sz="1300" dirty="0"/>
              <a:t> </a:t>
            </a:r>
            <a:r>
              <a:rPr lang="ru-RU" sz="1300" dirty="0" err="1"/>
              <a:t>дихання</a:t>
            </a:r>
            <a:r>
              <a:rPr lang="ru-RU" sz="1300" dirty="0"/>
              <a:t>, </a:t>
            </a:r>
            <a:r>
              <a:rPr lang="ru-RU" sz="1300" dirty="0" err="1"/>
              <a:t>далі</a:t>
            </a:r>
            <a:r>
              <a:rPr lang="ru-RU" sz="1300" dirty="0"/>
              <a:t> 5 с – </a:t>
            </a:r>
            <a:r>
              <a:rPr lang="ru-RU" sz="1300" dirty="0" err="1"/>
              <a:t>видих</a:t>
            </a:r>
            <a:r>
              <a:rPr lang="ru-RU" sz="1300" dirty="0"/>
              <a:t> і пауза 5 с. </a:t>
            </a:r>
            <a:endParaRPr lang="ru-RU" sz="1300" dirty="0" smtClean="0"/>
          </a:p>
          <a:p>
            <a:pPr marL="0" indent="0">
              <a:buNone/>
            </a:pPr>
            <a:r>
              <a:rPr lang="ru-RU" sz="1300" dirty="0" err="1" smtClean="0"/>
              <a:t>Виходить</a:t>
            </a:r>
            <a:r>
              <a:rPr lang="ru-RU" sz="1300" dirty="0" smtClean="0"/>
              <a:t> </a:t>
            </a:r>
            <a:r>
              <a:rPr lang="ru-RU" sz="1300" dirty="0"/>
              <a:t>3 </a:t>
            </a:r>
            <a:r>
              <a:rPr lang="ru-RU" sz="1300" dirty="0" err="1"/>
              <a:t>дихання</a:t>
            </a:r>
            <a:r>
              <a:rPr lang="ru-RU" sz="1300" dirty="0"/>
              <a:t> на </a:t>
            </a:r>
            <a:r>
              <a:rPr lang="ru-RU" sz="1300" dirty="0" err="1"/>
              <a:t>хвилину</a:t>
            </a:r>
            <a:r>
              <a:rPr lang="ru-RU" sz="1300" dirty="0"/>
              <a:t>. </a:t>
            </a:r>
            <a:r>
              <a:rPr lang="ru-RU" sz="1300" dirty="0" err="1"/>
              <a:t>Виконувати</a:t>
            </a:r>
            <a:r>
              <a:rPr lang="ru-RU" sz="1300" dirty="0"/>
              <a:t> 2 </a:t>
            </a:r>
            <a:r>
              <a:rPr lang="ru-RU" sz="1300" dirty="0" err="1"/>
              <a:t>хв</a:t>
            </a:r>
            <a:r>
              <a:rPr lang="ru-RU" sz="1300" dirty="0"/>
              <a:t>. 3-7,5 с – </a:t>
            </a:r>
            <a:r>
              <a:rPr lang="ru-RU" sz="1300" dirty="0" err="1"/>
              <a:t>вдих</a:t>
            </a:r>
            <a:r>
              <a:rPr lang="ru-RU" sz="1300" dirty="0"/>
              <a:t>, </a:t>
            </a:r>
            <a:r>
              <a:rPr lang="ru-RU" sz="1300" dirty="0" err="1"/>
              <a:t>далі</a:t>
            </a:r>
            <a:r>
              <a:rPr lang="ru-RU" sz="1300" dirty="0"/>
              <a:t> 7,5 с – </a:t>
            </a:r>
            <a:r>
              <a:rPr lang="ru-RU" sz="1300" dirty="0" err="1"/>
              <a:t>затримка</a:t>
            </a:r>
            <a:r>
              <a:rPr lang="ru-RU" sz="1300" dirty="0"/>
              <a:t> </a:t>
            </a:r>
            <a:r>
              <a:rPr lang="ru-RU" sz="1300" dirty="0" err="1"/>
              <a:t>дихання</a:t>
            </a:r>
            <a:r>
              <a:rPr lang="ru-RU" sz="1300" dirty="0"/>
              <a:t>, </a:t>
            </a:r>
            <a:r>
              <a:rPr lang="ru-RU" sz="1300" dirty="0" err="1"/>
              <a:t>потім</a:t>
            </a:r>
            <a:r>
              <a:rPr lang="ru-RU" sz="1300" dirty="0"/>
              <a:t> 7,5 с – </a:t>
            </a:r>
            <a:r>
              <a:rPr lang="ru-RU" sz="1300" dirty="0" err="1"/>
              <a:t>видих</a:t>
            </a:r>
            <a:r>
              <a:rPr lang="ru-RU" sz="1300" dirty="0"/>
              <a:t> і пауза 5с. </a:t>
            </a:r>
            <a:r>
              <a:rPr lang="ru-RU" sz="1300" dirty="0" err="1"/>
              <a:t>Виходить</a:t>
            </a:r>
            <a:r>
              <a:rPr lang="ru-RU" sz="1300" dirty="0"/>
              <a:t> 2 </a:t>
            </a:r>
            <a:r>
              <a:rPr lang="ru-RU" sz="1300" dirty="0" err="1"/>
              <a:t>дихання</a:t>
            </a:r>
            <a:r>
              <a:rPr lang="ru-RU" sz="1300" dirty="0"/>
              <a:t> на </a:t>
            </a:r>
            <a:r>
              <a:rPr lang="ru-RU" sz="1300" dirty="0" err="1"/>
              <a:t>хвилину</a:t>
            </a:r>
            <a:r>
              <a:rPr lang="ru-RU" sz="1300" dirty="0" smtClean="0"/>
              <a:t>.</a:t>
            </a:r>
          </a:p>
          <a:p>
            <a:pPr marL="0" indent="0">
              <a:buNone/>
            </a:pPr>
            <a:r>
              <a:rPr lang="ru-RU" sz="1300" dirty="0" smtClean="0"/>
              <a:t> </a:t>
            </a:r>
            <a:r>
              <a:rPr lang="ru-RU" sz="1300" dirty="0" err="1"/>
              <a:t>Виконувати</a:t>
            </a:r>
            <a:r>
              <a:rPr lang="ru-RU" sz="1300" dirty="0"/>
              <a:t> 3 </a:t>
            </a:r>
            <a:r>
              <a:rPr lang="ru-RU" sz="1300" dirty="0" err="1"/>
              <a:t>хвилини</a:t>
            </a:r>
            <a:r>
              <a:rPr lang="ru-RU" sz="1300" dirty="0"/>
              <a:t>. 4 - 10 с – </a:t>
            </a:r>
            <a:r>
              <a:rPr lang="ru-RU" sz="1300" dirty="0" err="1"/>
              <a:t>вдих</a:t>
            </a:r>
            <a:r>
              <a:rPr lang="ru-RU" sz="1300" dirty="0"/>
              <a:t>, 10 с – </a:t>
            </a:r>
            <a:r>
              <a:rPr lang="ru-RU" sz="1300" dirty="0" err="1"/>
              <a:t>затримка</a:t>
            </a:r>
            <a:r>
              <a:rPr lang="ru-RU" sz="1300" dirty="0"/>
              <a:t> </a:t>
            </a:r>
            <a:r>
              <a:rPr lang="ru-RU" sz="1300" dirty="0" err="1"/>
              <a:t>дихання</a:t>
            </a:r>
            <a:r>
              <a:rPr lang="ru-RU" sz="1300" dirty="0"/>
              <a:t>, </a:t>
            </a:r>
            <a:r>
              <a:rPr lang="ru-RU" sz="1300" dirty="0" err="1"/>
              <a:t>далі</a:t>
            </a:r>
            <a:r>
              <a:rPr lang="ru-RU" sz="1300" dirty="0"/>
              <a:t> 10 с – </a:t>
            </a:r>
            <a:r>
              <a:rPr lang="ru-RU" sz="1300" dirty="0" err="1"/>
              <a:t>видих</a:t>
            </a:r>
            <a:r>
              <a:rPr lang="ru-RU" sz="1300" dirty="0"/>
              <a:t> і 10 с пауза, </a:t>
            </a:r>
            <a:r>
              <a:rPr lang="ru-RU" sz="1300" dirty="0" err="1"/>
              <a:t>виходить</a:t>
            </a:r>
            <a:r>
              <a:rPr lang="ru-RU" sz="1300" dirty="0"/>
              <a:t> 1,5 </a:t>
            </a:r>
            <a:r>
              <a:rPr lang="ru-RU" sz="1300" dirty="0" err="1"/>
              <a:t>дихання</a:t>
            </a:r>
            <a:r>
              <a:rPr lang="ru-RU" sz="1300" dirty="0"/>
              <a:t> на </a:t>
            </a:r>
            <a:r>
              <a:rPr lang="ru-RU" sz="1300" dirty="0" err="1"/>
              <a:t>хвилину</a:t>
            </a:r>
            <a:r>
              <a:rPr lang="ru-RU" sz="1300" dirty="0"/>
              <a:t>. </a:t>
            </a:r>
            <a:r>
              <a:rPr lang="ru-RU" sz="1300" dirty="0" err="1"/>
              <a:t>Виконувати</a:t>
            </a:r>
            <a:r>
              <a:rPr lang="ru-RU" sz="1300" dirty="0"/>
              <a:t> 4 </a:t>
            </a:r>
            <a:r>
              <a:rPr lang="ru-RU" sz="1300" dirty="0" err="1"/>
              <a:t>хвилини</a:t>
            </a:r>
            <a:r>
              <a:rPr lang="ru-RU" sz="1300" dirty="0" smtClean="0"/>
              <a:t>.</a:t>
            </a:r>
          </a:p>
          <a:p>
            <a:pPr marL="0" indent="0">
              <a:buNone/>
            </a:pPr>
            <a:r>
              <a:rPr lang="ru-RU" sz="1300" dirty="0" smtClean="0"/>
              <a:t> </a:t>
            </a:r>
            <a:r>
              <a:rPr lang="ru-RU" sz="1300" dirty="0" err="1"/>
              <a:t>Слід</a:t>
            </a:r>
            <a:r>
              <a:rPr lang="ru-RU" sz="1300" dirty="0"/>
              <a:t> довести до 1 </a:t>
            </a:r>
            <a:r>
              <a:rPr lang="ru-RU" sz="1300" dirty="0" err="1"/>
              <a:t>дихання</a:t>
            </a:r>
            <a:r>
              <a:rPr lang="ru-RU" sz="1300" dirty="0"/>
              <a:t> в </a:t>
            </a:r>
            <a:r>
              <a:rPr lang="ru-RU" sz="1300" dirty="0" err="1"/>
              <a:t>хвилину</a:t>
            </a:r>
            <a:r>
              <a:rPr lang="ru-RU" sz="1300" dirty="0" smtClean="0"/>
              <a:t>.</a:t>
            </a:r>
          </a:p>
          <a:p>
            <a:pPr marL="0" indent="0">
              <a:buNone/>
            </a:pPr>
            <a:r>
              <a:rPr lang="ru-RU" sz="1300" dirty="0" smtClean="0"/>
              <a:t> </a:t>
            </a:r>
            <a:r>
              <a:rPr lang="ru-RU" sz="1300" dirty="0"/>
              <a:t>9. </a:t>
            </a:r>
            <a:r>
              <a:rPr lang="ru-RU" sz="1300" dirty="0" err="1"/>
              <a:t>Подвійна</a:t>
            </a:r>
            <a:r>
              <a:rPr lang="ru-RU" sz="1300" dirty="0"/>
              <a:t> </a:t>
            </a:r>
            <a:r>
              <a:rPr lang="ru-RU" sz="1300" dirty="0" err="1"/>
              <a:t>затримка</a:t>
            </a:r>
            <a:r>
              <a:rPr lang="ru-RU" sz="1300" dirty="0"/>
              <a:t> </a:t>
            </a:r>
            <a:r>
              <a:rPr lang="ru-RU" sz="1300" dirty="0" err="1"/>
              <a:t>дихання</a:t>
            </a:r>
            <a:r>
              <a:rPr lang="ru-RU" sz="1300" dirty="0"/>
              <a:t>. </a:t>
            </a:r>
            <a:r>
              <a:rPr lang="ru-RU" sz="1300" dirty="0" err="1"/>
              <a:t>Спочатку</a:t>
            </a:r>
            <a:r>
              <a:rPr lang="ru-RU" sz="1300" dirty="0"/>
              <a:t> </a:t>
            </a:r>
            <a:r>
              <a:rPr lang="ru-RU" sz="1300" dirty="0" err="1"/>
              <a:t>виконується</a:t>
            </a:r>
            <a:r>
              <a:rPr lang="ru-RU" sz="1300" dirty="0"/>
              <a:t> МП на </a:t>
            </a:r>
            <a:r>
              <a:rPr lang="ru-RU" sz="1300" dirty="0" err="1"/>
              <a:t>видиху</a:t>
            </a:r>
            <a:r>
              <a:rPr lang="ru-RU" sz="1300" dirty="0"/>
              <a:t>, </a:t>
            </a:r>
            <a:r>
              <a:rPr lang="ru-RU" sz="1300" dirty="0" err="1"/>
              <a:t>потім</a:t>
            </a:r>
            <a:r>
              <a:rPr lang="ru-RU" sz="1300" dirty="0"/>
              <a:t> максимальна </a:t>
            </a:r>
            <a:r>
              <a:rPr lang="ru-RU" sz="1300" dirty="0" err="1"/>
              <a:t>затримка</a:t>
            </a:r>
            <a:r>
              <a:rPr lang="ru-RU" sz="1300" dirty="0"/>
              <a:t> (МОЗ) на </a:t>
            </a:r>
            <a:r>
              <a:rPr lang="ru-RU" sz="1300" dirty="0" err="1"/>
              <a:t>вдиху</a:t>
            </a:r>
            <a:r>
              <a:rPr lang="ru-RU" sz="1300" dirty="0"/>
              <a:t>. 1 раз. </a:t>
            </a:r>
            <a:r>
              <a:rPr lang="ru-RU" sz="1300" dirty="0" smtClean="0"/>
              <a:t>1</a:t>
            </a:r>
          </a:p>
          <a:p>
            <a:pPr marL="0" indent="0">
              <a:buNone/>
            </a:pPr>
            <a:r>
              <a:rPr lang="ru-RU" sz="1300" dirty="0" smtClean="0"/>
              <a:t>0</a:t>
            </a:r>
            <a:r>
              <a:rPr lang="ru-RU" sz="1300" dirty="0"/>
              <a:t>. МП </a:t>
            </a:r>
            <a:r>
              <a:rPr lang="ru-RU" sz="1300" dirty="0" err="1"/>
              <a:t>сидячи</a:t>
            </a:r>
            <a:r>
              <a:rPr lang="ru-RU" sz="1300" dirty="0"/>
              <a:t> 3-10 </a:t>
            </a:r>
            <a:r>
              <a:rPr lang="ru-RU" sz="1300" dirty="0" err="1"/>
              <a:t>разів</a:t>
            </a:r>
            <a:r>
              <a:rPr lang="ru-RU" sz="1300" dirty="0"/>
              <a:t>, МП плюс хода на </a:t>
            </a:r>
            <a:r>
              <a:rPr lang="ru-RU" sz="1300" dirty="0" err="1"/>
              <a:t>місці</a:t>
            </a:r>
            <a:r>
              <a:rPr lang="ru-RU" sz="1300" dirty="0"/>
              <a:t> 3-10 </a:t>
            </a:r>
            <a:r>
              <a:rPr lang="ru-RU" sz="1300" dirty="0" err="1"/>
              <a:t>разів</a:t>
            </a:r>
            <a:r>
              <a:rPr lang="ru-RU" sz="1300" dirty="0"/>
              <a:t>, МП плюс </a:t>
            </a:r>
            <a:r>
              <a:rPr lang="ru-RU" sz="1300" dirty="0" err="1"/>
              <a:t>біг</a:t>
            </a:r>
            <a:r>
              <a:rPr lang="ru-RU" sz="1300" dirty="0"/>
              <a:t> на </a:t>
            </a:r>
            <a:r>
              <a:rPr lang="ru-RU" sz="1300" dirty="0" err="1"/>
              <a:t>місці</a:t>
            </a:r>
            <a:r>
              <a:rPr lang="ru-RU" sz="1300" dirty="0"/>
              <a:t> 3-10 </a:t>
            </a:r>
            <a:r>
              <a:rPr lang="ru-RU" sz="1300" dirty="0" err="1"/>
              <a:t>разів</a:t>
            </a:r>
            <a:r>
              <a:rPr lang="ru-RU" sz="1300" dirty="0"/>
              <a:t>, МП в </a:t>
            </a:r>
            <a:r>
              <a:rPr lang="ru-RU" sz="1300" dirty="0" err="1"/>
              <a:t>присіданні</a:t>
            </a:r>
            <a:r>
              <a:rPr lang="ru-RU" sz="1300" dirty="0"/>
              <a:t> 3-10 </a:t>
            </a:r>
            <a:r>
              <a:rPr lang="ru-RU" sz="1300" dirty="0" err="1"/>
              <a:t>разів</a:t>
            </a:r>
            <a:r>
              <a:rPr lang="ru-RU" sz="1300" dirty="0"/>
              <a:t>. </a:t>
            </a:r>
            <a:endParaRPr lang="ru-RU" sz="1300" dirty="0" smtClean="0"/>
          </a:p>
          <a:p>
            <a:pPr marL="0" indent="0">
              <a:buNone/>
            </a:pPr>
            <a:r>
              <a:rPr lang="ru-RU" sz="1300" dirty="0" smtClean="0"/>
              <a:t>11</a:t>
            </a:r>
            <a:r>
              <a:rPr lang="ru-RU" sz="1300" dirty="0"/>
              <a:t>. </a:t>
            </a:r>
            <a:r>
              <a:rPr lang="ru-RU" sz="1300" dirty="0" err="1"/>
              <a:t>Поверхневе</a:t>
            </a:r>
            <a:r>
              <a:rPr lang="ru-RU" sz="1300" dirty="0"/>
              <a:t> </a:t>
            </a:r>
            <a:r>
              <a:rPr lang="ru-RU" sz="1300" dirty="0" err="1"/>
              <a:t>дихання</a:t>
            </a:r>
            <a:r>
              <a:rPr lang="ru-RU" sz="13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54869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19256" cy="436910"/>
          </a:xfrm>
        </p:spPr>
        <p:txBody>
          <a:bodyPr>
            <a:normAutofit/>
          </a:bodyPr>
          <a:lstStyle/>
          <a:p>
            <a:r>
              <a:rPr lang="ru-RU" sz="2000" u="sng" dirty="0" err="1"/>
              <a:t>Дихальна</a:t>
            </a:r>
            <a:r>
              <a:rPr lang="ru-RU" sz="2000" u="sng" dirty="0"/>
              <a:t> </a:t>
            </a:r>
            <a:r>
              <a:rPr lang="ru-RU" sz="2000" u="sng" dirty="0" err="1"/>
              <a:t>гімнастика</a:t>
            </a:r>
            <a:r>
              <a:rPr lang="ru-RU" sz="2000" u="sng" dirty="0"/>
              <a:t> за методом </a:t>
            </a:r>
            <a:r>
              <a:rPr lang="ru-RU" sz="2000" u="sng" dirty="0" err="1"/>
              <a:t>К.П.Бутейка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928992" cy="6048672"/>
          </a:xfrm>
        </p:spPr>
        <p:txBody>
          <a:bodyPr>
            <a:normAutofit fontScale="92500"/>
          </a:bodyPr>
          <a:lstStyle/>
          <a:p>
            <a:r>
              <a:rPr lang="ru-RU" dirty="0" err="1"/>
              <a:t>Сидячи</a:t>
            </a:r>
            <a:r>
              <a:rPr lang="ru-RU" dirty="0"/>
              <a:t> в </a:t>
            </a:r>
            <a:r>
              <a:rPr lang="ru-RU" dirty="0" err="1"/>
              <a:t>зручному</a:t>
            </a:r>
            <a:r>
              <a:rPr lang="ru-RU" dirty="0"/>
              <a:t> </a:t>
            </a:r>
            <a:r>
              <a:rPr lang="ru-RU" dirty="0" err="1"/>
              <a:t>положенні</a:t>
            </a:r>
            <a:r>
              <a:rPr lang="ru-RU" dirty="0"/>
              <a:t> – для максимального </a:t>
            </a:r>
            <a:r>
              <a:rPr lang="ru-RU" dirty="0" err="1"/>
              <a:t>розслаблення</a:t>
            </a:r>
            <a:r>
              <a:rPr lang="ru-RU" dirty="0"/>
              <a:t> </a:t>
            </a:r>
            <a:r>
              <a:rPr lang="ru-RU" dirty="0" err="1"/>
              <a:t>виконуємо</a:t>
            </a:r>
            <a:r>
              <a:rPr lang="ru-RU" dirty="0"/>
              <a:t> </a:t>
            </a:r>
            <a:r>
              <a:rPr lang="ru-RU" dirty="0" err="1"/>
              <a:t>грудне</a:t>
            </a:r>
            <a:r>
              <a:rPr lang="ru-RU" dirty="0"/>
              <a:t> </a:t>
            </a:r>
            <a:r>
              <a:rPr lang="ru-RU" dirty="0" err="1"/>
              <a:t>дихання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Поступово</a:t>
            </a:r>
            <a:r>
              <a:rPr lang="ru-RU" dirty="0" smtClean="0"/>
              <a:t> </a:t>
            </a:r>
            <a:r>
              <a:rPr lang="ru-RU" dirty="0" err="1"/>
              <a:t>зменшуємо</a:t>
            </a:r>
            <a:r>
              <a:rPr lang="ru-RU" dirty="0"/>
              <a:t> </a:t>
            </a:r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/>
              <a:t>вдиху</a:t>
            </a:r>
            <a:r>
              <a:rPr lang="ru-RU" dirty="0"/>
              <a:t> і </a:t>
            </a:r>
            <a:r>
              <a:rPr lang="ru-RU" dirty="0" err="1"/>
              <a:t>видиху</a:t>
            </a:r>
            <a:r>
              <a:rPr lang="ru-RU" dirty="0"/>
              <a:t>, </a:t>
            </a:r>
            <a:r>
              <a:rPr lang="ru-RU" dirty="0" err="1"/>
              <a:t>довівши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до невидимого </a:t>
            </a:r>
            <a:r>
              <a:rPr lang="ru-RU" dirty="0" err="1"/>
              <a:t>дихання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дихання</a:t>
            </a:r>
            <a:r>
              <a:rPr lang="ru-RU" dirty="0"/>
              <a:t> на </a:t>
            </a:r>
            <a:r>
              <a:rPr lang="ru-RU" dirty="0" err="1"/>
              <a:t>рівні</a:t>
            </a:r>
            <a:r>
              <a:rPr lang="ru-RU" dirty="0"/>
              <a:t> носоглотки. При </a:t>
            </a:r>
            <a:r>
              <a:rPr lang="ru-RU" dirty="0" err="1"/>
              <a:t>цьому</a:t>
            </a:r>
            <a:r>
              <a:rPr lang="ru-RU" dirty="0"/>
              <a:t> буде </a:t>
            </a:r>
            <a:r>
              <a:rPr lang="ru-RU" dirty="0" err="1"/>
              <a:t>з’являтися</a:t>
            </a:r>
            <a:r>
              <a:rPr lang="ru-RU" dirty="0"/>
              <a:t>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відчуття</a:t>
            </a:r>
            <a:r>
              <a:rPr lang="ru-RU" dirty="0"/>
              <a:t> </a:t>
            </a:r>
            <a:r>
              <a:rPr lang="ru-RU" dirty="0" err="1"/>
              <a:t>легкої</a:t>
            </a:r>
            <a:r>
              <a:rPr lang="ru-RU" dirty="0"/>
              <a:t> </a:t>
            </a:r>
            <a:r>
              <a:rPr lang="ru-RU" dirty="0" err="1"/>
              <a:t>нестачі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, яке буде </a:t>
            </a:r>
            <a:r>
              <a:rPr lang="ru-RU" dirty="0" err="1"/>
              <a:t>посилюватись</a:t>
            </a:r>
            <a:r>
              <a:rPr lang="ru-RU" dirty="0"/>
              <a:t>, і </a:t>
            </a:r>
            <a:r>
              <a:rPr lang="ru-RU" dirty="0" err="1"/>
              <a:t>це</a:t>
            </a:r>
            <a:r>
              <a:rPr lang="ru-RU" dirty="0"/>
              <a:t> буде </a:t>
            </a:r>
            <a:r>
              <a:rPr lang="ru-RU" dirty="0" err="1"/>
              <a:t>підтвердженням</a:t>
            </a:r>
            <a:r>
              <a:rPr lang="ru-RU" dirty="0"/>
              <a:t> </a:t>
            </a:r>
            <a:r>
              <a:rPr lang="ru-RU" dirty="0" err="1"/>
              <a:t>правильної</a:t>
            </a:r>
            <a:r>
              <a:rPr lang="ru-RU" dirty="0"/>
              <a:t> </a:t>
            </a:r>
            <a:r>
              <a:rPr lang="ru-RU" dirty="0" err="1"/>
              <a:t>техніки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Поверхневе</a:t>
            </a:r>
            <a:r>
              <a:rPr lang="ru-RU" dirty="0" smtClean="0"/>
              <a:t> </a:t>
            </a:r>
            <a:r>
              <a:rPr lang="ru-RU" dirty="0" err="1"/>
              <a:t>дихання</a:t>
            </a:r>
            <a:r>
              <a:rPr lang="ru-RU" dirty="0"/>
              <a:t> </a:t>
            </a:r>
            <a:r>
              <a:rPr lang="ru-RU" dirty="0" err="1"/>
              <a:t>виконують</a:t>
            </a:r>
            <a:r>
              <a:rPr lang="ru-RU" dirty="0"/>
              <a:t> 3-10 </a:t>
            </a:r>
            <a:r>
              <a:rPr lang="ru-RU" dirty="0" err="1"/>
              <a:t>хв</a:t>
            </a:r>
            <a:r>
              <a:rPr lang="ru-RU" dirty="0"/>
              <a:t>.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вправи</a:t>
            </a:r>
            <a:r>
              <a:rPr lang="ru-RU" dirty="0"/>
              <a:t> </a:t>
            </a:r>
            <a:r>
              <a:rPr lang="ru-RU" dirty="0" err="1"/>
              <a:t>виконуються</a:t>
            </a:r>
            <a:r>
              <a:rPr lang="ru-RU" dirty="0"/>
              <a:t> </a:t>
            </a:r>
            <a:r>
              <a:rPr lang="ru-RU" dirty="0" err="1"/>
              <a:t>обов’язково</a:t>
            </a:r>
            <a:r>
              <a:rPr lang="ru-RU" dirty="0"/>
              <a:t> з </a:t>
            </a:r>
            <a:r>
              <a:rPr lang="ru-RU" dirty="0" err="1"/>
              <a:t>диханням</a:t>
            </a:r>
            <a:r>
              <a:rPr lang="ru-RU" dirty="0"/>
              <a:t> через </a:t>
            </a:r>
            <a:r>
              <a:rPr lang="ru-RU" dirty="0" err="1"/>
              <a:t>ніс</a:t>
            </a:r>
            <a:r>
              <a:rPr lang="ru-RU" dirty="0"/>
              <a:t> і без шуму. Перед </a:t>
            </a:r>
            <a:r>
              <a:rPr lang="ru-RU" dirty="0" err="1"/>
              <a:t>проведенням</a:t>
            </a:r>
            <a:r>
              <a:rPr lang="ru-RU" dirty="0"/>
              <a:t> комплексу і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виконуються</a:t>
            </a:r>
            <a:r>
              <a:rPr lang="ru-RU" dirty="0"/>
              <a:t> </a:t>
            </a:r>
            <a:r>
              <a:rPr lang="ru-RU" dirty="0" err="1"/>
              <a:t>контрольні</a:t>
            </a:r>
            <a:r>
              <a:rPr lang="ru-RU" dirty="0"/>
              <a:t> </a:t>
            </a:r>
            <a:r>
              <a:rPr lang="ru-RU" dirty="0" err="1"/>
              <a:t>вимірювання</a:t>
            </a:r>
            <a:r>
              <a:rPr lang="ru-RU" dirty="0"/>
              <a:t>: МП - максимальна пауза, пульс. </a:t>
            </a:r>
          </a:p>
          <a:p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нормі</a:t>
            </a:r>
            <a:r>
              <a:rPr lang="ru-RU" dirty="0"/>
              <a:t> для </a:t>
            </a:r>
            <a:r>
              <a:rPr lang="ru-RU" dirty="0" err="1"/>
              <a:t>дорослих</a:t>
            </a:r>
            <a:r>
              <a:rPr lang="ru-RU" dirty="0"/>
              <a:t> людей МП на </a:t>
            </a:r>
            <a:r>
              <a:rPr lang="ru-RU" dirty="0" err="1"/>
              <a:t>задовільно</a:t>
            </a:r>
            <a:r>
              <a:rPr lang="ru-RU" dirty="0"/>
              <a:t> - 30 сек., на добре - 60 сек., на </a:t>
            </a:r>
            <a:r>
              <a:rPr lang="ru-RU" dirty="0" err="1"/>
              <a:t>відмінно</a:t>
            </a:r>
            <a:r>
              <a:rPr lang="ru-RU" dirty="0"/>
              <a:t> - 90 сек. Пульс на </a:t>
            </a:r>
            <a:r>
              <a:rPr lang="ru-RU" dirty="0" err="1"/>
              <a:t>задовільно</a:t>
            </a:r>
            <a:r>
              <a:rPr lang="ru-RU" dirty="0"/>
              <a:t> - 70 уд/</a:t>
            </a:r>
            <a:r>
              <a:rPr lang="ru-RU" dirty="0" err="1"/>
              <a:t>хв</a:t>
            </a:r>
            <a:r>
              <a:rPr lang="ru-RU" dirty="0"/>
              <a:t>., на добре - 60 уд/</a:t>
            </a:r>
            <a:r>
              <a:rPr lang="ru-RU" dirty="0" err="1"/>
              <a:t>хв</a:t>
            </a:r>
            <a:r>
              <a:rPr lang="ru-RU" dirty="0"/>
              <a:t>., на </a:t>
            </a:r>
            <a:r>
              <a:rPr lang="ru-RU" dirty="0" err="1"/>
              <a:t>відмінно</a:t>
            </a:r>
            <a:r>
              <a:rPr lang="ru-RU" dirty="0"/>
              <a:t> - 50 уд/</a:t>
            </a:r>
            <a:r>
              <a:rPr lang="ru-RU" dirty="0" err="1"/>
              <a:t>хв</a:t>
            </a:r>
            <a:r>
              <a:rPr lang="ru-RU" dirty="0"/>
              <a:t>. Для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середнього</a:t>
            </a:r>
            <a:r>
              <a:rPr lang="ru-RU" dirty="0"/>
              <a:t> і старшого </a:t>
            </a:r>
            <a:r>
              <a:rPr lang="ru-RU" dirty="0" err="1"/>
              <a:t>шкільного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 МП в </a:t>
            </a:r>
            <a:r>
              <a:rPr lang="ru-RU" dirty="0" err="1"/>
              <a:t>нормі</a:t>
            </a:r>
            <a:r>
              <a:rPr lang="ru-RU" dirty="0"/>
              <a:t> на 1/3 </a:t>
            </a:r>
            <a:r>
              <a:rPr lang="ru-RU" dirty="0" err="1"/>
              <a:t>менше</a:t>
            </a:r>
            <a:r>
              <a:rPr lang="ru-RU" dirty="0"/>
              <a:t>, пульс на 10 уд/</a:t>
            </a:r>
            <a:r>
              <a:rPr lang="ru-RU" dirty="0" err="1"/>
              <a:t>хв</a:t>
            </a:r>
            <a:r>
              <a:rPr lang="ru-RU" dirty="0"/>
              <a:t>. </a:t>
            </a:r>
            <a:r>
              <a:rPr lang="ru-RU" dirty="0" err="1"/>
              <a:t>більше</a:t>
            </a:r>
            <a:r>
              <a:rPr lang="ru-RU" dirty="0"/>
              <a:t>. Для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дошкільного</a:t>
            </a:r>
            <a:r>
              <a:rPr lang="ru-RU" dirty="0"/>
              <a:t> та </a:t>
            </a:r>
            <a:r>
              <a:rPr lang="ru-RU" dirty="0" err="1"/>
              <a:t>молодшого</a:t>
            </a:r>
            <a:r>
              <a:rPr lang="ru-RU" dirty="0"/>
              <a:t> </a:t>
            </a:r>
            <a:r>
              <a:rPr lang="ru-RU" dirty="0" err="1"/>
              <a:t>шкільного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 МП на 2/3 </a:t>
            </a:r>
            <a:r>
              <a:rPr lang="ru-RU" dirty="0" err="1"/>
              <a:t>менше</a:t>
            </a:r>
            <a:r>
              <a:rPr lang="ru-RU" dirty="0"/>
              <a:t>, пульс на 20 уд/</a:t>
            </a:r>
            <a:r>
              <a:rPr lang="ru-RU" dirty="0" err="1"/>
              <a:t>хв</a:t>
            </a:r>
            <a:r>
              <a:rPr lang="ru-RU" dirty="0"/>
              <a:t>. </a:t>
            </a:r>
            <a:r>
              <a:rPr lang="ru-RU" dirty="0" err="1"/>
              <a:t>більше</a:t>
            </a:r>
            <a:r>
              <a:rPr lang="ru-RU" dirty="0"/>
              <a:t>. </a:t>
            </a:r>
            <a:r>
              <a:rPr lang="ru-RU" dirty="0" err="1"/>
              <a:t>Виконувати</a:t>
            </a:r>
            <a:r>
              <a:rPr lang="ru-RU" dirty="0"/>
              <a:t> комплекс </a:t>
            </a:r>
            <a:r>
              <a:rPr lang="ru-RU" dirty="0" err="1"/>
              <a:t>вправ</a:t>
            </a:r>
            <a:r>
              <a:rPr lang="ru-RU" dirty="0"/>
              <a:t> </a:t>
            </a:r>
            <a:r>
              <a:rPr lang="ru-RU" dirty="0" err="1"/>
              <a:t>бажано</a:t>
            </a:r>
            <a:r>
              <a:rPr lang="ru-RU" dirty="0"/>
              <a:t> </a:t>
            </a:r>
            <a:r>
              <a:rPr lang="ru-RU" dirty="0" err="1"/>
              <a:t>натще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43251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490066"/>
          </a:xfrm>
        </p:spPr>
        <p:txBody>
          <a:bodyPr>
            <a:normAutofit fontScale="90000"/>
          </a:bodyPr>
          <a:lstStyle/>
          <a:p>
            <a:r>
              <a:rPr lang="ru-RU" u="sng" dirty="0" err="1"/>
              <a:t>Комплекси</a:t>
            </a:r>
            <a:r>
              <a:rPr lang="ru-RU" u="sng" dirty="0"/>
              <a:t> </a:t>
            </a:r>
            <a:r>
              <a:rPr lang="ru-RU" u="sng" dirty="0" err="1"/>
              <a:t>вправ</a:t>
            </a:r>
            <a:r>
              <a:rPr lang="ru-RU" u="sng" dirty="0"/>
              <a:t> при </a:t>
            </a:r>
            <a:r>
              <a:rPr lang="ru-RU" u="sng" dirty="0" err="1"/>
              <a:t>бронхіальній</a:t>
            </a:r>
            <a:r>
              <a:rPr lang="ru-RU" u="sng" dirty="0"/>
              <a:t> </a:t>
            </a:r>
            <a:r>
              <a:rPr lang="ru-RU" u="sng" dirty="0" err="1"/>
              <a:t>астмі</a:t>
            </a:r>
            <a:endParaRPr lang="ru-RU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435280" cy="5289451"/>
          </a:xfrm>
        </p:spPr>
        <p:txBody>
          <a:bodyPr>
            <a:normAutofit fontScale="77500" lnSpcReduction="20000"/>
          </a:bodyPr>
          <a:lstStyle/>
          <a:p>
            <a:r>
              <a:rPr lang="uk-UA" i="1" u="sng" dirty="0"/>
              <a:t>Розминка:</a:t>
            </a:r>
            <a:endParaRPr lang="ru-RU" dirty="0"/>
          </a:p>
          <a:p>
            <a:r>
              <a:rPr lang="uk-UA" dirty="0"/>
              <a:t>Встаньте прямо. Ноги на ширині плечей. Руки по швах. Робіть короткі, як укол, вдихи голосно, чмихаючи носом. Примусьте крила носа з'єднуватися в момент вдиху, а не розширюйте їх. Тренуйте по 2, </a:t>
            </a:r>
            <a:r>
              <a:rPr lang="uk-UA" dirty="0" err="1"/>
              <a:t>по</a:t>
            </a:r>
            <a:r>
              <a:rPr lang="uk-UA" dirty="0"/>
              <a:t> 4 вдиху поспіль в темпі прогулянкового кроку. 96 вдихів. Можна і більше, щоб відчути, що ніздрі рухаються і слухаються вас. Вдих повинен бути миттєвим.</a:t>
            </a:r>
            <a:endParaRPr lang="ru-RU" dirty="0"/>
          </a:p>
          <a:p>
            <a:r>
              <a:rPr lang="uk-UA" dirty="0"/>
              <a:t>Щоб до кінця зрозуміти цю гімнастику, робіть крок на місці і одночасно з кожним кроком - вдих. Правою - лівою, правою - лівою, вдих - </a:t>
            </a:r>
            <a:r>
              <a:rPr lang="uk-UA" dirty="0" err="1"/>
              <a:t>вдих</a:t>
            </a:r>
            <a:r>
              <a:rPr lang="uk-UA" dirty="0"/>
              <a:t>, </a:t>
            </a:r>
            <a:r>
              <a:rPr lang="uk-UA" dirty="0" err="1"/>
              <a:t>вдих</a:t>
            </a:r>
            <a:r>
              <a:rPr lang="uk-UA" dirty="0"/>
              <a:t> - </a:t>
            </a:r>
            <a:r>
              <a:rPr lang="uk-UA" dirty="0" err="1"/>
              <a:t>вдих</a:t>
            </a:r>
            <a:r>
              <a:rPr lang="uk-UA" dirty="0"/>
              <a:t>. А вдих - видих, як у звичайній гімнастики.</a:t>
            </a:r>
            <a:endParaRPr lang="ru-RU" dirty="0"/>
          </a:p>
          <a:p>
            <a:r>
              <a:rPr lang="uk-UA" dirty="0"/>
              <a:t>Зробіть 96 кроків - вдихів в прогулянковому темпі. Можна, стоячи на місці, можна, переступаючи з ноги на ногу: вперед - назад, вперед - назад, тяжкість тіла то на нозі, що стоїть попереду, то на нозі, що стоїть позаду. В темпі кроків довгі вдихи неможливо. Думайте: «Ноги накачують в мене повітря». Це допомагає. З кожним кроком - вдих, але короткий і галасливий.</a:t>
            </a:r>
            <a:endParaRPr lang="ru-RU" dirty="0"/>
          </a:p>
          <a:p>
            <a:r>
              <a:rPr lang="uk-UA" dirty="0"/>
              <a:t>Освоївши рух, піднімаючи праву ногу, трохи - </a:t>
            </a:r>
            <a:r>
              <a:rPr lang="uk-UA" dirty="0" err="1"/>
              <a:t>трохи</a:t>
            </a:r>
            <a:r>
              <a:rPr lang="uk-UA" dirty="0"/>
              <a:t> присідайте на лівій, піднімаючи ліву - на правій. Вийде танець рок-н-рол. Слідкуйте за тим, щоб руху і вдихи були одночасні. Не заважайте і допомагайте видихам виходити після кожного вдиху. Повторюйте вдихи ритмічно і часто. Робіть їх стільки, скільки зможете зробити легко.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08443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rmAutofit lnSpcReduction="10000"/>
          </a:bodyPr>
          <a:lstStyle/>
          <a:p>
            <a:r>
              <a:rPr lang="uk-UA" dirty="0"/>
              <a:t>Рухи голови:</a:t>
            </a:r>
            <a:endParaRPr lang="ru-RU" dirty="0"/>
          </a:p>
          <a:p>
            <a:r>
              <a:rPr lang="uk-UA" dirty="0"/>
              <a:t>Повороти.</a:t>
            </a:r>
            <a:endParaRPr lang="ru-RU" dirty="0"/>
          </a:p>
          <a:p>
            <a:r>
              <a:rPr lang="uk-UA" dirty="0"/>
              <a:t>Повертайте голову вправо - вліво різко в темпі кроків. І одночасно з кожним поворотом - вдих носом. 96 вдихів.</a:t>
            </a:r>
            <a:endParaRPr lang="ru-RU" dirty="0"/>
          </a:p>
          <a:p>
            <a:r>
              <a:rPr lang="uk-UA" dirty="0"/>
              <a:t>Вдихи короткі і галасливі. У перший день по 8 вдихів підряд. Можна і двічі по 96.</a:t>
            </a:r>
            <a:endParaRPr lang="ru-RU" dirty="0"/>
          </a:p>
          <a:p>
            <a:r>
              <a:rPr lang="uk-UA" dirty="0"/>
              <a:t>«Вушка».</a:t>
            </a:r>
            <a:endParaRPr lang="ru-RU" dirty="0"/>
          </a:p>
          <a:p>
            <a:r>
              <a:rPr lang="uk-UA" dirty="0" err="1"/>
              <a:t>Покачивайте</a:t>
            </a:r>
            <a:r>
              <a:rPr lang="uk-UA" dirty="0"/>
              <a:t> головою, неначе комусь говорите: «</a:t>
            </a:r>
            <a:r>
              <a:rPr lang="uk-UA" dirty="0" err="1"/>
              <a:t>Ай-яй-яй</a:t>
            </a:r>
            <a:r>
              <a:rPr lang="uk-UA" dirty="0"/>
              <a:t>, як не соромно!» Слідкуйте, щоб тіло не поверталося. Праве вухо йде до правого плеча, ліве - до лівого. Плечі не рухомі. Одночасно з кожним погойдуванням - вдих.</a:t>
            </a:r>
            <a:endParaRPr lang="ru-RU" dirty="0"/>
          </a:p>
          <a:p>
            <a:r>
              <a:rPr lang="uk-UA" dirty="0"/>
              <a:t>«Малий маятник».</a:t>
            </a:r>
            <a:endParaRPr lang="ru-RU" dirty="0"/>
          </a:p>
          <a:p>
            <a:r>
              <a:rPr lang="uk-UA" dirty="0"/>
              <a:t>Кивайте головою вперед - назад, вдих - </a:t>
            </a:r>
            <a:r>
              <a:rPr lang="uk-UA" dirty="0" err="1"/>
              <a:t>вдих</a:t>
            </a:r>
            <a:r>
              <a:rPr lang="uk-UA" dirty="0"/>
              <a:t>.</a:t>
            </a:r>
            <a:endParaRPr lang="ru-RU" dirty="0"/>
          </a:p>
          <a:p>
            <a:r>
              <a:rPr lang="uk-UA" dirty="0"/>
              <a:t>Кожен рух голови - повороти, «вушка» і «малий маятник» виконайте не менше ніж по 96 вдихів, по 8, 16 або 32 вдиху поспіль. Тобто стільки, скільки зможете зробити легко. Можна виконати і 192 вдиху - рухи головою кожне.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82835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6669360"/>
          </a:xfrm>
        </p:spPr>
        <p:txBody>
          <a:bodyPr>
            <a:normAutofit fontScale="77500" lnSpcReduction="20000"/>
          </a:bodyPr>
          <a:lstStyle/>
          <a:p>
            <a:r>
              <a:rPr lang="uk-UA" i="1" u="sng" dirty="0"/>
              <a:t>Головні руху.</a:t>
            </a:r>
            <a:endParaRPr lang="ru-RU" dirty="0"/>
          </a:p>
          <a:p>
            <a:r>
              <a:rPr lang="uk-UA" dirty="0"/>
              <a:t>«Кішка». </a:t>
            </a:r>
            <a:endParaRPr lang="ru-RU" dirty="0"/>
          </a:p>
          <a:p>
            <a:r>
              <a:rPr lang="uk-UA" dirty="0"/>
              <a:t>Ноги на ширині плечей. Згадайте кішку, яка підкрадається до горобця, якщо звичайно ви не схильні до умовно-рефлекторним або психосоматичних нападів бронхіальної астми. Повторюйте її руху, - трохи присідаючи, повертайтеся то вправо, то вліво. Вага тіла переносите то на праву ногу, то на ліву. На ту, в яку сторону ви повернулись. І шумно нюхайте повітря справа, зліва в темпі кроків.</a:t>
            </a:r>
            <a:endParaRPr lang="ru-RU" dirty="0"/>
          </a:p>
          <a:p>
            <a:r>
              <a:rPr lang="uk-UA" dirty="0"/>
              <a:t>Зробіть два рази по 96 вдихів. Можна і більше. Цей рух іноді зупиняє напад астми. У поганому стані його треба робити сидячи. Воно легке. Якщо є травма хребта, краще порадитися з хірургом.</a:t>
            </a:r>
            <a:endParaRPr lang="ru-RU" dirty="0"/>
          </a:p>
          <a:p>
            <a:r>
              <a:rPr lang="uk-UA" dirty="0"/>
              <a:t>«Насос».</a:t>
            </a:r>
            <a:endParaRPr lang="ru-RU" dirty="0"/>
          </a:p>
          <a:p>
            <a:r>
              <a:rPr lang="uk-UA" dirty="0"/>
              <a:t>Візьміть в руки паличку, як ручку насоса, і думайте, що накачує шину автомобіля. Вдих - в крайній точці нахилу. Закінчився нахил - скінчився вдих. Не тягніть його, розгинаючись, і </a:t>
            </a:r>
            <a:r>
              <a:rPr lang="uk-UA" dirty="0" err="1"/>
              <a:t>разгибайтесь</a:t>
            </a:r>
            <a:r>
              <a:rPr lang="uk-UA" dirty="0"/>
              <a:t> остаточно. Повторюйте вдихи одночасно з нахилами часто ритмічно і легко. Голову не піднімати. Дивитися вниз на уявний насос. Робіть це рух більше, ніж інші: 3, 4 і навіть 5 разів по 96 за урок. Вдих миттєвий. З усіх рухів - вдихів це - саме результативне. Воно зупиняє напади ні тільки астми бронхіальної, але і серцевого. Під час нападу робіть це рух сидячи, по 2, 4 вдиху поспіль. Сядьте зручно на край стільця, упріться ногами в підлогу, руками в коліна і накачуйте шини. Темп пульсу. Не уповільнює темпу. Але відпочивайте частіше і довше, ніж роблячи цей рух в нормальному стані. Під час нападу бронхіальної астми не слід розгинатися. Можна помітити, що під час нападу астми хворі сидять зігнувшись. Це не випадково! Це рух підказано інстинктом самозбереження, а він не може обдурити. Тому поклони в пояс так само благотворно впливають на зняття нападів астми.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01318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9001000" cy="6624736"/>
          </a:xfrm>
        </p:spPr>
        <p:txBody>
          <a:bodyPr/>
          <a:lstStyle/>
          <a:p>
            <a:r>
              <a:rPr lang="uk-UA" dirty="0"/>
              <a:t>«Обійми плечі».</a:t>
            </a:r>
            <a:endParaRPr lang="ru-RU" dirty="0"/>
          </a:p>
          <a:p>
            <a:r>
              <a:rPr lang="uk-UA" dirty="0"/>
              <a:t>Підніміть руки на рівень плечей. Зігніть їх у ліктях. Поверніть долоні до себе і поставте їх перед грудьми, трохи нижче шиї. Кидайте руки назустріч один одному так, щоб ліва обіймала праве плече, а права - ліву пахву, тобто, щоб руки йшли паралельно один одному. Темп кроків. Одночасно з кожним кидком, коли руки найтісніше зійшлися, повторіть короткі гучні вдихи. Зробіть два рази по 96 вдихів підряд стільки, скільки зможете зробити легко. Руки не виводьте далеко від тіла. Вони - поруч. Лікті не розгинається.</a:t>
            </a:r>
            <a:endParaRPr lang="ru-RU" dirty="0"/>
          </a:p>
          <a:p>
            <a:r>
              <a:rPr lang="uk-UA" dirty="0"/>
              <a:t>«Великий маятник».</a:t>
            </a:r>
            <a:endParaRPr lang="ru-RU" dirty="0"/>
          </a:p>
          <a:p>
            <a:r>
              <a:rPr lang="uk-UA" dirty="0"/>
              <a:t>Це рух злите, наче маятник: «насос» - «обійми плечі», «насос» - «обійми плечі». Темп кроків. Нахил вперед, руки тягнуться до землі - вдих, нахил назад, руки обіймають плечі - теж вдих. Вперед назад, вдих - </a:t>
            </a:r>
            <a:r>
              <a:rPr lang="uk-UA" dirty="0" err="1"/>
              <a:t>вдих</a:t>
            </a:r>
            <a:r>
              <a:rPr lang="uk-UA" dirty="0"/>
              <a:t>, тік - так, тік - так, як маятник. Робити цю вправу потрібно два рази по 96, починаючи перші 96 з «насоса», а другі - з «обійми плечі»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87940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/>
          <a:lstStyle/>
          <a:p>
            <a:r>
              <a:rPr lang="uk-UA" dirty="0"/>
              <a:t>«Полу </a:t>
            </a:r>
            <a:r>
              <a:rPr lang="uk-UA" dirty="0" err="1"/>
              <a:t>приседи</a:t>
            </a:r>
            <a:r>
              <a:rPr lang="uk-UA" dirty="0"/>
              <a:t>». </a:t>
            </a:r>
            <a:endParaRPr lang="ru-RU" dirty="0"/>
          </a:p>
          <a:p>
            <a:r>
              <a:rPr lang="uk-UA" dirty="0"/>
              <a:t>Виконуються в двох варіантах. Ноги на ширині плечей</a:t>
            </a:r>
            <a:endParaRPr lang="ru-RU" dirty="0"/>
          </a:p>
          <a:p>
            <a:r>
              <a:rPr lang="uk-UA" dirty="0"/>
              <a:t>1) Одна нога попереду, інша ззаду. Вага тіла на нозі, що стоїть попереду, нога ззаду трохи стосується статі, як перед стартом;</a:t>
            </a:r>
            <a:endParaRPr lang="ru-RU" dirty="0"/>
          </a:p>
          <a:p>
            <a:r>
              <a:rPr lang="uk-UA" dirty="0"/>
              <a:t>2) Вага тіла на нозі, що стоїть позаду. Нога попереду трохи стосується статі, як у балерини.</a:t>
            </a:r>
            <a:endParaRPr lang="ru-RU" dirty="0"/>
          </a:p>
          <a:p>
            <a:r>
              <a:rPr lang="uk-UA" dirty="0"/>
              <a:t>У всіх положеннях повторюйте легкий, ледь </a:t>
            </a:r>
            <a:r>
              <a:rPr lang="uk-UA" dirty="0" err="1"/>
              <a:t>помітн</a:t>
            </a:r>
            <a:r>
              <a:rPr lang="uk-UA" dirty="0"/>
              <a:t>ий присед, як би пританцьовуючи на місці, і одночасно з кожним приседом повторюйте вдих - короткий, легкий. Робіть кожен рух - вдих по 96 раз, Якщо великий маятник ділити важко, то потрібно в 2 - 3 рази більше виконувати </a:t>
            </a:r>
            <a:r>
              <a:rPr lang="uk-UA" dirty="0" err="1"/>
              <a:t>приседов</a:t>
            </a:r>
            <a:r>
              <a:rPr lang="uk-UA" dirty="0"/>
              <a:t>. Освоївши рух можна додати одночасні зустрічні рухи рук. У двох перших присідаючи - на рівні пояса, а в третьому - на рівні плечей.   </a:t>
            </a:r>
            <a:endParaRPr lang="ru-RU" dirty="0"/>
          </a:p>
          <a:p>
            <a:r>
              <a:rPr lang="uk-UA" dirty="0"/>
              <a:t> При виписці зі стаціонару хворому рекомендують продовжити заняття лікувальною гімнастикою під наглядом лікаря по ЛФК поліклініки або лікарсько-фізкультурного диспансеру.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4062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80926"/>
          </a:xfrm>
        </p:spPr>
        <p:txBody>
          <a:bodyPr>
            <a:normAutofit fontScale="90000"/>
          </a:bodyPr>
          <a:lstStyle/>
          <a:p>
            <a:r>
              <a:rPr lang="uk-UA" u="sng" dirty="0"/>
              <a:t>Етіологія</a:t>
            </a:r>
            <a:r>
              <a:rPr lang="uk-UA" u="sng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/>
          <a:lstStyle/>
          <a:p>
            <a:r>
              <a:rPr lang="uk-UA" dirty="0"/>
              <a:t>   Захворювання характеризується переважно ураженням дихальних шляхів зміненої реактивності бронхів. </a:t>
            </a:r>
            <a:endParaRPr lang="ru-RU" dirty="0"/>
          </a:p>
          <a:p>
            <a:r>
              <a:rPr lang="uk-UA" dirty="0"/>
              <a:t>Ознаки хвороби:</a:t>
            </a:r>
            <a:endParaRPr lang="ru-RU" dirty="0"/>
          </a:p>
          <a:p>
            <a:r>
              <a:rPr lang="uk-UA" dirty="0"/>
              <a:t>- приступ задухи </a:t>
            </a:r>
            <a:endParaRPr lang="ru-RU" dirty="0"/>
          </a:p>
          <a:p>
            <a:r>
              <a:rPr lang="uk-UA" dirty="0"/>
              <a:t>- астматичний статус. </a:t>
            </a:r>
            <a:endParaRPr lang="ru-RU" dirty="0"/>
          </a:p>
          <a:p>
            <a:r>
              <a:rPr lang="uk-UA" dirty="0"/>
              <a:t>Причини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бронхіальної астми</a:t>
            </a:r>
          </a:p>
          <a:p>
            <a:pPr marL="0" indent="0">
              <a:buNone/>
            </a:pPr>
            <a:r>
              <a:rPr lang="uk-UA" dirty="0" smtClean="0"/>
              <a:t> </a:t>
            </a:r>
            <a:r>
              <a:rPr lang="uk-UA" dirty="0"/>
              <a:t>точно невідомі. 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996952"/>
            <a:ext cx="5231520" cy="361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511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542422" cy="4968552"/>
          </a:xfrm>
        </p:spPr>
      </p:pic>
    </p:spTree>
    <p:extLst>
      <p:ext uri="{BB962C8B-B14F-4D97-AF65-F5344CB8AC3E}">
        <p14:creationId xmlns:p14="http://schemas.microsoft.com/office/powerpoint/2010/main" val="28580213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u="sng" dirty="0"/>
              <a:t>Загальний комплекс вправи для хворого на бронхіальну астму в палатному режимі</a:t>
            </a:r>
            <a:r>
              <a:rPr lang="uk-UA" u="sng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/>
              <a:t>Вихідна поза - сидячи на стільці, руки на колінах</a:t>
            </a:r>
            <a:endParaRPr lang="ru-RU" dirty="0"/>
          </a:p>
          <a:p>
            <a:pPr lvl="0"/>
            <a:r>
              <a:rPr lang="uk-UA" dirty="0" err="1"/>
              <a:t>    Діафрагма</a:t>
            </a:r>
            <a:r>
              <a:rPr lang="uk-UA" dirty="0"/>
              <a:t>льне дихання.</a:t>
            </a:r>
            <a:endParaRPr lang="ru-RU" dirty="0"/>
          </a:p>
          <a:p>
            <a:pPr lvl="0"/>
            <a:r>
              <a:rPr lang="uk-UA" dirty="0"/>
              <a:t>    На вдиху руки в сторони; на видиху коліно підтягнути до живота руками.</a:t>
            </a:r>
            <a:endParaRPr lang="ru-RU" dirty="0"/>
          </a:p>
          <a:p>
            <a:pPr lvl="0"/>
            <a:r>
              <a:rPr lang="uk-UA" dirty="0"/>
              <a:t>    На вдиху відвести в сторону </a:t>
            </a:r>
            <a:r>
              <a:rPr lang="uk-UA" dirty="0" err="1"/>
              <a:t>гомолатеральнимі</a:t>
            </a:r>
            <a:r>
              <a:rPr lang="uk-UA" dirty="0"/>
              <a:t> (що знаходяться на одній стороні тулуба) руку і ногу, на видиху повернутися у вихідну позу.</a:t>
            </a:r>
            <a:endParaRPr lang="ru-RU" dirty="0"/>
          </a:p>
          <a:p>
            <a:pPr lvl="0"/>
            <a:r>
              <a:rPr lang="uk-UA" dirty="0"/>
              <a:t>    На вдиху підняти плечі вгору, голову повернути в сторону, на видиху повернутися у вихідну позу.</a:t>
            </a:r>
            <a:endParaRPr lang="ru-RU" dirty="0"/>
          </a:p>
          <a:p>
            <a:pPr lvl="0"/>
            <a:r>
              <a:rPr lang="uk-UA" dirty="0"/>
              <a:t>    Руками триматися за сидіння стільця. На вдиху прогнутися, лопатки з'єднати, на видиху ноги зігнути і підтягнути коліна до грудей.</a:t>
            </a:r>
            <a:endParaRPr lang="ru-RU" dirty="0"/>
          </a:p>
          <a:p>
            <a:pPr lvl="0"/>
            <a:r>
              <a:rPr lang="uk-UA" dirty="0"/>
              <a:t>    На вдиху руки підняти, повільно видихаючи, руки опустити вниз, вимовляючи звук «</a:t>
            </a:r>
            <a:r>
              <a:rPr lang="uk-UA" dirty="0" err="1"/>
              <a:t>ш-ш-ш</a:t>
            </a:r>
            <a:r>
              <a:rPr lang="uk-UA" dirty="0"/>
              <a:t>».</a:t>
            </a:r>
            <a:endParaRPr lang="ru-RU" dirty="0"/>
          </a:p>
          <a:p>
            <a:pPr lvl="0"/>
            <a:r>
              <a:rPr lang="uk-UA" dirty="0"/>
              <a:t>    На вдиху - руки на колінах; на видиху вимовляти звук ж-ж-ж.</a:t>
            </a:r>
            <a:endParaRPr lang="ru-RU" dirty="0"/>
          </a:p>
          <a:p>
            <a:pPr lvl="0"/>
            <a:r>
              <a:rPr lang="uk-UA" dirty="0"/>
              <a:t>    Руки перед грудьми, пальці в «замок». На вдиху руки підняти, на видиху опустити, вимовляючи звук «</a:t>
            </a:r>
            <a:r>
              <a:rPr lang="uk-UA" dirty="0" err="1"/>
              <a:t>пфф</a:t>
            </a:r>
            <a:r>
              <a:rPr lang="uk-UA" dirty="0"/>
              <a:t>».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93299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435280" cy="796950"/>
          </a:xfrm>
        </p:spPr>
        <p:txBody>
          <a:bodyPr>
            <a:normAutofit fontScale="90000"/>
          </a:bodyPr>
          <a:lstStyle/>
          <a:p>
            <a:r>
              <a:rPr lang="uk-UA" sz="2800" u="sng" dirty="0"/>
              <a:t>Комплекс вправи для хворого на бронхіальну астму в палатному режимі (2й</a:t>
            </a:r>
            <a:r>
              <a:rPr lang="uk-UA" sz="2800" u="sng" dirty="0" smtClean="0"/>
              <a:t>).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836712"/>
            <a:ext cx="9001000" cy="5904656"/>
          </a:xfrm>
        </p:spPr>
        <p:txBody>
          <a:bodyPr>
            <a:normAutofit fontScale="62500" lnSpcReduction="20000"/>
          </a:bodyPr>
          <a:lstStyle/>
          <a:p>
            <a:r>
              <a:rPr lang="uk-UA" i="1" dirty="0"/>
              <a:t>Вступна частина:</a:t>
            </a:r>
            <a:endParaRPr lang="ru-RU" dirty="0"/>
          </a:p>
          <a:p>
            <a:r>
              <a:rPr lang="uk-UA" dirty="0"/>
              <a:t>1. І. п. - сидячи на стільці. Відкинувшись на спинку стільця, дихати спокійно; вдих через ніс (2 с), видих через ніс (4 с). Зробити вправу 2-3 рази.  </a:t>
            </a:r>
            <a:endParaRPr lang="ru-RU" dirty="0"/>
          </a:p>
          <a:p>
            <a:r>
              <a:rPr lang="uk-UA" dirty="0"/>
              <a:t>2. І. п. Те ж. Руки підняти до плечей і зробити 3-4 обертання зігнутими руками вперед і назад. </a:t>
            </a:r>
            <a:endParaRPr lang="ru-RU" dirty="0"/>
          </a:p>
          <a:p>
            <a:r>
              <a:rPr lang="uk-UA" dirty="0"/>
              <a:t>3. І. п. Те ж. Провести на вдиху (2 с) почергове піднімання прямої руки вперед, а потім вгору. На видиху (4 с) опустити руку. Розслабитися. Зробити вправу 3-4 рази. </a:t>
            </a:r>
            <a:endParaRPr lang="ru-RU" dirty="0"/>
          </a:p>
          <a:p>
            <a:r>
              <a:rPr lang="uk-UA" i="1" dirty="0"/>
              <a:t>Основна частина:</a:t>
            </a:r>
            <a:endParaRPr lang="ru-RU" dirty="0"/>
          </a:p>
          <a:p>
            <a:r>
              <a:rPr lang="uk-UA" dirty="0"/>
              <a:t>1. І. п. - сидячи на стільці, руки на колінах. Спираючись на зігнуті ноги, прогнутися, одночасно зробивши вдих (2 с). Повільно опускаючи руки, зробити видих з вимовою звуку «</a:t>
            </a:r>
            <a:r>
              <a:rPr lang="uk-UA" dirty="0" err="1"/>
              <a:t>п-ф</a:t>
            </a:r>
            <a:r>
              <a:rPr lang="uk-UA" dirty="0"/>
              <a:t>» (4 с). Вправу повторити 5-6 разів.  </a:t>
            </a:r>
            <a:endParaRPr lang="ru-RU" dirty="0"/>
          </a:p>
          <a:p>
            <a:r>
              <a:rPr lang="uk-UA" dirty="0"/>
              <a:t>2. І. п. - сидячи на стільці, руки в сторони. Роблячи вдих носом (2 с), підтягти зігнуту ногу. На видиху (6 с) плавно випрямити її і вимовити «п-ф». Вправа зробити 5-6 разів.  </a:t>
            </a:r>
            <a:endParaRPr lang="ru-RU" dirty="0"/>
          </a:p>
          <a:p>
            <a:r>
              <a:rPr lang="uk-UA" dirty="0"/>
              <a:t>3. І. п. - сісти впритул до спинки стільця, руки покласти на груди. Спочатку зробити вдих носом (2 с), а потім на видиху вимовляти «</a:t>
            </a:r>
            <a:r>
              <a:rPr lang="uk-UA" dirty="0" err="1"/>
              <a:t>п-ф</a:t>
            </a:r>
            <a:r>
              <a:rPr lang="uk-UA" dirty="0"/>
              <a:t>» і «</a:t>
            </a:r>
            <a:r>
              <a:rPr lang="uk-UA" dirty="0" err="1"/>
              <a:t>бр-рух</a:t>
            </a:r>
            <a:r>
              <a:rPr lang="uk-UA" dirty="0"/>
              <a:t>» по черзі. Вправу виконати 6-8 разів.  </a:t>
            </a:r>
            <a:endParaRPr lang="ru-RU" dirty="0"/>
          </a:p>
          <a:p>
            <a:r>
              <a:rPr lang="uk-UA" dirty="0"/>
              <a:t>4. І. п. - сидячи з опорою на ноги. Руки зігнути, лікті розвести в сторони, а кисті рук тильною стороною долонь покласти на пахвові області. Вправа виконується так само, як і попереднє.  </a:t>
            </a:r>
            <a:endParaRPr lang="ru-RU" dirty="0"/>
          </a:p>
          <a:p>
            <a:r>
              <a:rPr lang="uk-UA" dirty="0"/>
              <a:t>5. І. п. - відкинувшись на стільці. Під час вдиху (2 с) одночасно опустити грудну клітку і втягнути живіт, на видиху вимовити «</a:t>
            </a:r>
            <a:r>
              <a:rPr lang="uk-UA" dirty="0" err="1"/>
              <a:t>п-ф</a:t>
            </a:r>
            <a:r>
              <a:rPr lang="uk-UA" dirty="0"/>
              <a:t>» або «</a:t>
            </a:r>
            <a:r>
              <a:rPr lang="uk-UA" dirty="0" err="1"/>
              <a:t>вр-рух</a:t>
            </a:r>
            <a:r>
              <a:rPr lang="uk-UA" dirty="0"/>
              <a:t>» (по черзі). Після видиху на 2 з затримати дихання. Вправу повторити 6-8 разів.  </a:t>
            </a:r>
            <a:endParaRPr lang="ru-RU" dirty="0"/>
          </a:p>
          <a:p>
            <a:r>
              <a:rPr lang="uk-UA" dirty="0"/>
              <a:t>6. І. п. - сидячи на стільці. Покласти руки на пояс, прогнутися, зробити вдих носом (2 с), потім під час видиху (4 с) з проголошенням «</a:t>
            </a:r>
            <a:r>
              <a:rPr lang="uk-UA" dirty="0" err="1"/>
              <a:t>шр-рух</a:t>
            </a:r>
            <a:r>
              <a:rPr lang="uk-UA" dirty="0"/>
              <a:t>» зробити нахили тулубом вправо-вліво. Вправу повторити 5-6 разів.  </a:t>
            </a:r>
            <a:endParaRPr lang="ru-RU" dirty="0"/>
          </a:p>
          <a:p>
            <a:r>
              <a:rPr lang="uk-UA" dirty="0"/>
              <a:t>7. І. п. Те ж. «Ходьба» сидячи: вдих на 2 кроки, видих на 4 кроку. Вправа робиться плавно 4-6 разів. </a:t>
            </a:r>
            <a:endParaRPr lang="ru-RU" dirty="0"/>
          </a:p>
          <a:p>
            <a:r>
              <a:rPr lang="uk-UA" dirty="0"/>
              <a:t>8. І. п. - відкинувшись на стільці. Руками </a:t>
            </a:r>
            <a:r>
              <a:rPr lang="uk-UA" dirty="0" err="1"/>
              <a:t>спертися</a:t>
            </a:r>
            <a:r>
              <a:rPr lang="uk-UA" dirty="0"/>
              <a:t> позаду себе. Під час вдиху (2 с) підтягнути ноги, зігнуті в колінах. Під час видиху з проголошенням «</a:t>
            </a:r>
            <a:r>
              <a:rPr lang="uk-UA" dirty="0" err="1"/>
              <a:t>зр-рух</a:t>
            </a:r>
            <a:r>
              <a:rPr lang="uk-UA" dirty="0"/>
              <a:t>» і «</a:t>
            </a:r>
            <a:r>
              <a:rPr lang="uk-UA" dirty="0" err="1"/>
              <a:t>п-ф</a:t>
            </a:r>
            <a:r>
              <a:rPr lang="uk-UA" dirty="0"/>
              <a:t>» випрямити ноги. Вправа робиться плавно, 3-5 разів. 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15113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4624"/>
            <a:ext cx="9036496" cy="6696744"/>
          </a:xfrm>
        </p:spPr>
        <p:txBody>
          <a:bodyPr/>
          <a:lstStyle/>
          <a:p>
            <a:r>
              <a:rPr lang="uk-UA" i="1" dirty="0"/>
              <a:t>Заключна частина:</a:t>
            </a:r>
            <a:endParaRPr lang="ru-RU" dirty="0"/>
          </a:p>
          <a:p>
            <a:r>
              <a:rPr lang="uk-UA" dirty="0"/>
              <a:t>1. І. п. - сидячи на стільці. Руки завести за голову. Зробити вдих (2 с), потім на видиху (4 с) з'єднати лікті, нахиливши голову вперед-вниз, і вимовити «п-ф». Вправа зробити 3-4 рази.  </a:t>
            </a:r>
            <a:endParaRPr lang="ru-RU" dirty="0"/>
          </a:p>
          <a:p>
            <a:r>
              <a:rPr lang="uk-UA" dirty="0"/>
              <a:t>2. І. п. - сидячи на стільці. Під час вдиху носом (2 с) підняти п'яти. Під час видиху (4 с) з проголошенням «</a:t>
            </a:r>
            <a:r>
              <a:rPr lang="uk-UA" dirty="0" err="1"/>
              <a:t>п-ф</a:t>
            </a:r>
            <a:r>
              <a:rPr lang="uk-UA" dirty="0"/>
              <a:t>» п'яти опустити.   </a:t>
            </a:r>
            <a:endParaRPr lang="ru-RU" dirty="0"/>
          </a:p>
          <a:p>
            <a:r>
              <a:rPr lang="uk-UA" dirty="0"/>
              <a:t>3. І. п. - сидячи на стільці. Руки підняти до плечей, прогнутися, зробити вдих (2 с), потім на видиху (4 с) опустити руки і розслабитися. Вправа робиться плавно 3-4 рази.  </a:t>
            </a:r>
            <a:endParaRPr lang="ru-RU" dirty="0"/>
          </a:p>
          <a:p>
            <a:r>
              <a:rPr lang="uk-UA" dirty="0"/>
              <a:t>4. І. п. - сидячи на стільці, відкинутися на спинку, розслабитися, закрити очі. Дихання повинно бути повільним. Вправа робиться 2-3 хв.   </a:t>
            </a:r>
            <a:endParaRPr lang="ru-RU" dirty="0"/>
          </a:p>
          <a:p>
            <a:r>
              <a:rPr lang="uk-UA" dirty="0"/>
              <a:t>Через кожні 3-4 дні тривалість дихальних фаз і інтервалів між ними збільшують на 1 с, паузи на вдиху збільшують на 2 с.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13667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u="sng" dirty="0"/>
              <a:t>Комплекс вправ для хворих на бронхіальну астму в загальному режимі, тренувальному періоді</a:t>
            </a:r>
            <a:r>
              <a:rPr lang="uk-UA" sz="2800" u="sng" dirty="0" smtClean="0"/>
              <a:t>.</a:t>
            </a:r>
            <a:endParaRPr lang="ru-RU" sz="2800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997152"/>
          </a:xfrm>
        </p:spPr>
        <p:txBody>
          <a:bodyPr>
            <a:normAutofit fontScale="77500" lnSpcReduction="20000"/>
          </a:bodyPr>
          <a:lstStyle/>
          <a:p>
            <a:r>
              <a:rPr lang="uk-UA" dirty="0"/>
              <a:t>Вихідна поза - сидячи на стільці</a:t>
            </a:r>
            <a:endParaRPr lang="ru-RU" dirty="0"/>
          </a:p>
          <a:p>
            <a:pPr lvl="0"/>
            <a:r>
              <a:rPr lang="uk-UA" dirty="0" err="1"/>
              <a:t>Діафрагмальне</a:t>
            </a:r>
            <a:r>
              <a:rPr lang="uk-UA" dirty="0"/>
              <a:t> дихання.</a:t>
            </a:r>
            <a:endParaRPr lang="ru-RU" dirty="0"/>
          </a:p>
          <a:p>
            <a:pPr lvl="0"/>
            <a:r>
              <a:rPr lang="uk-UA" dirty="0"/>
              <a:t>Руки на колінах. На вдиху коліна розвести; на видиху повернутися у вихідну позу.</a:t>
            </a:r>
            <a:endParaRPr lang="ru-RU" dirty="0"/>
          </a:p>
          <a:p>
            <a:pPr lvl="0"/>
            <a:r>
              <a:rPr lang="uk-UA" dirty="0"/>
              <a:t>Руки на поясі. На вдиху повороти тулуба в сторони; на видиху повернутися у вихідну позу.</a:t>
            </a:r>
            <a:endParaRPr lang="ru-RU" dirty="0"/>
          </a:p>
          <a:p>
            <a:pPr lvl="0"/>
            <a:r>
              <a:rPr lang="uk-UA" dirty="0"/>
              <a:t>На вдиху руки вгору, на видиху опустити зі звуком «</a:t>
            </a:r>
            <a:r>
              <a:rPr lang="uk-UA" dirty="0" err="1"/>
              <a:t>ха</a:t>
            </a:r>
            <a:r>
              <a:rPr lang="uk-UA" dirty="0"/>
              <a:t>».</a:t>
            </a:r>
            <a:endParaRPr lang="ru-RU" dirty="0"/>
          </a:p>
          <a:p>
            <a:pPr lvl="0"/>
            <a:r>
              <a:rPr lang="uk-UA" dirty="0"/>
              <a:t>Поза релаксації «кучер на козлах». Розслабити м'язи, очі закрити.</a:t>
            </a:r>
            <a:endParaRPr lang="ru-RU" dirty="0"/>
          </a:p>
          <a:p>
            <a:pPr lvl="0"/>
            <a:r>
              <a:rPr lang="uk-UA" dirty="0"/>
              <a:t>В руках гімнастична палиця. Рухи руками «веслування на байдарці».</a:t>
            </a:r>
            <a:endParaRPr lang="ru-RU" dirty="0"/>
          </a:p>
          <a:p>
            <a:r>
              <a:rPr lang="uk-UA" dirty="0"/>
              <a:t>Вихідна поза - стоячи</a:t>
            </a:r>
            <a:endParaRPr lang="ru-RU" dirty="0"/>
          </a:p>
          <a:p>
            <a:pPr lvl="0"/>
            <a:r>
              <a:rPr lang="uk-UA" dirty="0"/>
              <a:t>На вдиху руки через сторони підняти вгору, піднятися на носки; на видиху руки через сторони опустити, погойдатися з п'яти на носок.</a:t>
            </a:r>
            <a:endParaRPr lang="ru-RU" dirty="0"/>
          </a:p>
          <a:p>
            <a:pPr lvl="0"/>
            <a:r>
              <a:rPr lang="uk-UA" dirty="0"/>
              <a:t>Руки уздовж тулуба. На вдиху ковзання рукою уздовж стегна, нахил в сторону; на видиху повернутися у вихідну позу.</a:t>
            </a:r>
            <a:endParaRPr lang="ru-RU" dirty="0"/>
          </a:p>
          <a:p>
            <a:pPr lvl="0"/>
            <a:r>
              <a:rPr lang="uk-UA" dirty="0"/>
              <a:t>Руки в «замок». На вдиху руки підняти вгору; на видиху опустити вниз, вимовляючи звук «УФ» або «двох».</a:t>
            </a:r>
            <a:endParaRPr lang="ru-RU" dirty="0"/>
          </a:p>
          <a:p>
            <a:pPr lvl="0"/>
            <a:r>
              <a:rPr lang="uk-UA" dirty="0"/>
              <a:t>Ходьба на місці з високим підніманням стегна і активною роботою рук. Вдих на рахунок 1, 2; видих на рахунок 3, 4, 5, 6; пауза на рахунок 7, 8.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1077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u="sng" dirty="0"/>
              <a:t>Комплекс вправ для хворих на бронхіальну астму у вільному режимі</a:t>
            </a:r>
            <a:r>
              <a:rPr lang="uk-UA" u="sng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i="1" dirty="0"/>
              <a:t>Вступна частина:</a:t>
            </a:r>
            <a:endParaRPr lang="ru-RU" dirty="0"/>
          </a:p>
          <a:p>
            <a:r>
              <a:rPr lang="uk-UA" dirty="0"/>
              <a:t>1. І. п. - стоячи. Ходьба на місці. Дихання ритмічне. Темп середній. Тривалість вправ - 3 хв.   </a:t>
            </a:r>
            <a:endParaRPr lang="ru-RU" dirty="0"/>
          </a:p>
          <a:p>
            <a:r>
              <a:rPr lang="uk-UA" dirty="0"/>
              <a:t>2. І. п. - стоячи, ноги на ширині плечей, руки підняти до плечей. Виробляти обертальні рухи рук в плечовому суглобі вперед-назад, по 3-4 рази в обидві сторони. Темп середній, дихання довільне.  </a:t>
            </a:r>
            <a:endParaRPr lang="ru-RU" dirty="0"/>
          </a:p>
          <a:p>
            <a:r>
              <a:rPr lang="uk-UA" dirty="0"/>
              <a:t>3. І. п. - стоячи. Руки підняти до плечей. На вдиху (4 с) нахиляти тулуб вліво, вправо; на видиху (6 с) підняти руки вгору; потім повернутися у вихідне положення, руки опустити, розслабитися. Темп повільний. Вправа виконується 4-5 разів.   </a:t>
            </a:r>
            <a:endParaRPr lang="ru-RU" dirty="0"/>
          </a:p>
          <a:p>
            <a:r>
              <a:rPr lang="uk-UA" dirty="0"/>
              <a:t>4. І. п. - сидячи на стільці, ноги випрямлені. Вправа полягає в згинанні і розгинанні стоп, що поєднується з дихальними фазами вдиху і видиху. Темп середній, дихання довільне. Вправа виконується 5-6 разів.  </a:t>
            </a:r>
            <a:endParaRPr lang="ru-RU" dirty="0"/>
          </a:p>
          <a:p>
            <a:r>
              <a:rPr lang="uk-UA" dirty="0"/>
              <a:t>5. І. п. - стоячи, руки на поясі. На вдиху (4 с) розвести руки в сторони і зробити поворот тулуба в праву сторону, повернутися в початкове положення. На видиху (6 с) розвести руки в сторони і зробити поворот тулуба в ліву сторону. Темп середній. Вправа виконується 4-5 разів.  </a:t>
            </a:r>
            <a:endParaRPr lang="ru-RU" dirty="0"/>
          </a:p>
          <a:p>
            <a:r>
              <a:rPr lang="uk-UA" dirty="0"/>
              <a:t>6. І. п. - сидячи на стільці, відкинувшись. Розслабитися, руки довільно опустити уздовж тулуба, ноги випрямити. Відпочити 2-3 хв.  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81606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9036496" cy="6741368"/>
          </a:xfrm>
        </p:spPr>
        <p:txBody>
          <a:bodyPr>
            <a:noAutofit/>
          </a:bodyPr>
          <a:lstStyle/>
          <a:p>
            <a:r>
              <a:rPr lang="uk-UA" sz="1400" i="1" dirty="0"/>
              <a:t>Основна частина:</a:t>
            </a:r>
            <a:endParaRPr lang="ru-RU" sz="1400" dirty="0"/>
          </a:p>
          <a:p>
            <a:r>
              <a:rPr lang="uk-UA" sz="1400" dirty="0"/>
              <a:t>1. І. п. - стоячи з опорою на спинку стільця. Дихання глибоке. На видиху вимовити поєднання «</a:t>
            </a:r>
            <a:r>
              <a:rPr lang="uk-UA" sz="1400" dirty="0" err="1"/>
              <a:t>бр-р</a:t>
            </a:r>
            <a:r>
              <a:rPr lang="uk-UA" sz="1400" dirty="0"/>
              <a:t>» і «</a:t>
            </a:r>
            <a:r>
              <a:rPr lang="uk-UA" sz="1400" dirty="0" err="1"/>
              <a:t>пр-р</a:t>
            </a:r>
            <a:r>
              <a:rPr lang="uk-UA" sz="1400" dirty="0"/>
              <a:t>» тривалістю 6 с. Темп повільний. Вправа виконується 3-4 рази.  </a:t>
            </a:r>
            <a:endParaRPr lang="ru-RU" sz="1400" dirty="0"/>
          </a:p>
          <a:p>
            <a:r>
              <a:rPr lang="uk-UA" sz="1400" dirty="0"/>
              <a:t>2. І. п. - стоячи, ноги разом, руки опущені. Дихання довільне. Темп середній. Провести нахили тулуба в сторони по 3-4 рази.  </a:t>
            </a:r>
            <a:endParaRPr lang="ru-RU" sz="1400" dirty="0"/>
          </a:p>
          <a:p>
            <a:r>
              <a:rPr lang="uk-UA" sz="1400" dirty="0"/>
              <a:t>3. І. п. - стоячи, ноги на ширині плечей. На вдиху підняти руки вперед, на видиху зробити поворот тулуба вправо. Те ж в іншу сторону. Темп середній.  </a:t>
            </a:r>
            <a:endParaRPr lang="ru-RU" sz="1400" dirty="0"/>
          </a:p>
          <a:p>
            <a:r>
              <a:rPr lang="uk-UA" sz="1400" dirty="0"/>
              <a:t>4. І. п. - стоячи, руки вздовж тулуба. На вдиху (4 с) розвести руки в сторони, на видиху (6 с) з проголошенням «</a:t>
            </a:r>
            <a:r>
              <a:rPr lang="uk-UA" sz="1400" dirty="0" err="1"/>
              <a:t>ха-а</a:t>
            </a:r>
            <a:r>
              <a:rPr lang="uk-UA" sz="1400" dirty="0"/>
              <a:t>» змахнути ногою вперед і грюкнути руками під ногою. Повернутися в початкове положення, розслабити руки. Те ж в іншу сторону. Темп середній. Вправа виконується 3-4 рази.   </a:t>
            </a:r>
            <a:endParaRPr lang="ru-RU" sz="1400" dirty="0"/>
          </a:p>
          <a:p>
            <a:r>
              <a:rPr lang="uk-UA" sz="1400" dirty="0"/>
              <a:t>5. І. п. - стоячи, ноги на ширині плечей, руки на поясі. На вдиху підняти руки через сторони вгору, на видиху повернутися у вихідне положення. Темп повільний, дихання довільне. Вдих і видих здійснюються через ніс. Вправа виконується 2-3 рази.  </a:t>
            </a:r>
            <a:endParaRPr lang="ru-RU" sz="1400" dirty="0"/>
          </a:p>
          <a:p>
            <a:r>
              <a:rPr lang="uk-UA" sz="1400" dirty="0"/>
              <a:t>6. І. п. - стоячи, ноги на ширині плечей, руки на поясі. Дихання глибоке. На вдиху (6-8 с) вимовити звук «ж» із зусиллям. Темп повільний. Вправа виконується 4-5 разів.  </a:t>
            </a:r>
            <a:endParaRPr lang="ru-RU" sz="1400" dirty="0"/>
          </a:p>
          <a:p>
            <a:r>
              <a:rPr lang="uk-UA" sz="1400" dirty="0"/>
              <a:t>7. І. п. - стоячи, ноги на ширині плечей, руки на поясі. Дихання довільне. Присідання виконуються 4-5 разів. Темп повільний.  </a:t>
            </a:r>
            <a:endParaRPr lang="ru-RU" sz="1400" dirty="0"/>
          </a:p>
          <a:p>
            <a:r>
              <a:rPr lang="uk-UA" sz="1400" dirty="0"/>
              <a:t>8. І. п. - стоячи, ноги на ширині плечей, руки на поясі. Вправа на розслаблення ніг. Потрібно по черзі проводити струшування лівою і правою ногою по 10-15 с. Темп середній.  </a:t>
            </a:r>
            <a:endParaRPr lang="ru-RU" sz="1400" dirty="0"/>
          </a:p>
          <a:p>
            <a:r>
              <a:rPr lang="uk-UA" sz="1400" dirty="0"/>
              <a:t>9. І. п. - стоячи, руки на поясі. Спочатку виконуються нахили головою вперед-назад, потім кругові рухи вліво, вправо, по чотири в кожну сторону. Темп повільний, дихання довільне.  </a:t>
            </a:r>
            <a:endParaRPr lang="ru-RU" sz="1400" dirty="0"/>
          </a:p>
          <a:p>
            <a:r>
              <a:rPr lang="uk-UA" sz="1400" dirty="0"/>
              <a:t>10. І. п. - стоячи. Взяти в руки м'яч. На вдиху підкинути його над головою, зробити бавовна руками перед собою і за спиною. На видиху зловити м'яч, розслабитися. Вправа виконується 3-4 рази. Темп середній.  </a:t>
            </a:r>
            <a:endParaRPr lang="ru-RU" sz="1400" dirty="0"/>
          </a:p>
          <a:p>
            <a:r>
              <a:rPr lang="uk-UA" sz="1400" dirty="0"/>
              <a:t>11. І. п. - стоячи. Руки розвести в сторони. Зробити вдих і присісти, на видиху руки вперед. На затримці дихання випрямитися. Темп середній. Вправа виконується 4-5 разів.  </a:t>
            </a:r>
            <a:endParaRPr lang="ru-RU" sz="1400" dirty="0"/>
          </a:p>
          <a:p>
            <a:r>
              <a:rPr lang="uk-UA" sz="1400" dirty="0"/>
              <a:t>12. І. п. - сидячи. Дихання </a:t>
            </a:r>
            <a:r>
              <a:rPr lang="uk-UA" sz="1400" dirty="0" err="1"/>
              <a:t>діафрагмальне</a:t>
            </a:r>
            <a:r>
              <a:rPr lang="uk-UA" sz="1400" dirty="0"/>
              <a:t>. Покласти праву руку на грудну клітку, зробити вдих (4 с), затримати подих (8 с). Потім покласти ліву руку на черевну стінку і зробити видих (6 с). Пауза після видиху - 5 с. Вправа виконується 4 рази.  </a:t>
            </a:r>
            <a:endParaRPr lang="ru-RU" sz="14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234541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rmAutofit fontScale="92500" lnSpcReduction="10000"/>
          </a:bodyPr>
          <a:lstStyle/>
          <a:p>
            <a:r>
              <a:rPr lang="uk-UA" i="1" dirty="0"/>
              <a:t>Заключна частина:</a:t>
            </a:r>
            <a:endParaRPr lang="ru-RU" dirty="0"/>
          </a:p>
          <a:p>
            <a:r>
              <a:rPr lang="uk-UA" dirty="0"/>
              <a:t>1. І. п. - сидячи, ноги випрямлені, руки на поясі. На вдиху (4 с) розвести руки в сторони і прогнутися. Потім на видиху (6 с) нахилитися вперед, щоб торкнутися грудьми колін. Вдих і видих здійснюються через ніс. Темп повільний. Вправа виконується 3-4 рази.  </a:t>
            </a:r>
            <a:endParaRPr lang="ru-RU" dirty="0"/>
          </a:p>
          <a:p>
            <a:r>
              <a:rPr lang="uk-UA" dirty="0"/>
              <a:t>2. І. п. - сидячи. Вправа полягає в проголошенні звуків: «а», «о», «у», «</a:t>
            </a:r>
            <a:r>
              <a:rPr lang="uk-UA" dirty="0" err="1"/>
              <a:t>бр</a:t>
            </a:r>
            <a:r>
              <a:rPr lang="uk-UA" dirty="0"/>
              <a:t>», «ах», «ох», «</a:t>
            </a:r>
            <a:r>
              <a:rPr lang="uk-UA" dirty="0" err="1"/>
              <a:t>бр</a:t>
            </a:r>
            <a:r>
              <a:rPr lang="uk-UA" dirty="0"/>
              <a:t>», «ух» на подовженому видиху. Вправа виконується 4-5 разів.  </a:t>
            </a:r>
            <a:endParaRPr lang="ru-RU" dirty="0"/>
          </a:p>
          <a:p>
            <a:r>
              <a:rPr lang="uk-UA" dirty="0"/>
              <a:t>3. І. п. - стоячи, ноги на ширині плечей, пальці стиснуті в кулак. Робляться кругові рухи прямими руками то в одну, то в іншу сторону, по чотири в кожну. Темп середній, дихання довільне.  </a:t>
            </a:r>
            <a:endParaRPr lang="ru-RU" dirty="0"/>
          </a:p>
          <a:p>
            <a:r>
              <a:rPr lang="uk-UA" dirty="0"/>
              <a:t>4. І. п. - сидячи. На вдиху (4 с) підтягнути руки до пахвових западин. На видиху (6 с) витягнути руки вгору і підтягнутися на носках. Дихання розслаблене, довільне. Вправа виконується 3-4 рази.  </a:t>
            </a:r>
            <a:endParaRPr lang="ru-RU" dirty="0"/>
          </a:p>
          <a:p>
            <a:r>
              <a:rPr lang="uk-UA" dirty="0"/>
              <a:t>5. І. п. - сидячи на стільці. «Ходьба» сидячи в середньому темпі. Вправа виконується 2-3 хв.   </a:t>
            </a:r>
            <a:endParaRPr lang="ru-RU" dirty="0"/>
          </a:p>
          <a:p>
            <a:r>
              <a:rPr lang="uk-UA" dirty="0"/>
              <a:t>6. І. п. - сидячи на стільці. Закрити очі, розслабитися. Зробити плавний вдих через ніс (4 с), потім повільний видих через рот (6 с).  </a:t>
            </a:r>
            <a:endParaRPr lang="ru-RU" dirty="0"/>
          </a:p>
          <a:p>
            <a:r>
              <a:rPr lang="uk-UA" dirty="0"/>
              <a:t>Через кожні 3-4 дні тривалість дихальних фаз і інтервалів між ними збільшують на 1 с. Паузу після вдиху збільшують на 2 с.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19404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u="sng" dirty="0"/>
              <a:t>Щоденні вправи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/>
              <a:t>Вихідна поза: стоячи прямо. Руки зігнуті в ліктях і підняті на рівень плечей кистями один до одного. У момент короткого галасливого вдиху носом «кинути» руки назустріч один одному, як би обіймаючи себе за плечі. Важливо, щоб руки рухалися паралельно, утворюючи трикутник, а не навхрест. Відразу ж після короткого вдиху руки злегка розходяться в сторони, утворюють квадрат. На видиху повітря йде абсолютно пасивно. Норма: робити 12 разів по 8 вдихів-рухів за одне заняття. </a:t>
            </a:r>
            <a:endParaRPr lang="ru-RU" dirty="0"/>
          </a:p>
          <a:p>
            <a:r>
              <a:rPr lang="uk-UA" dirty="0"/>
              <a:t>Вихідна поза: стоячи прямо. Повернути голову вправо і зробити короткий галасливий вдих. Повернути голову вліво без зупинки посередині, зробити короткий галасливий вдих. Видих йде в проміжку між вдихами, посередині, але голова при цьому не зупиняється. Шию не напружувати. Тулуб нерухомо, плечі слідом за головою не повертаються. Руки можна покласти на талію або на стегна. Норма: 3 рази по 32 вдиху-руху.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67346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u="sng" dirty="0"/>
              <a:t>Список літератури: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507288" cy="5145435"/>
          </a:xfrm>
        </p:spPr>
        <p:txBody>
          <a:bodyPr>
            <a:noAutofit/>
          </a:bodyPr>
          <a:lstStyle/>
          <a:p>
            <a:pPr lvl="0"/>
            <a:r>
              <a:rPr lang="uk-UA" sz="1200" i="1" dirty="0" err="1"/>
              <a:t> Чучали</a:t>
            </a:r>
            <a:r>
              <a:rPr lang="uk-UA" sz="1200" i="1" dirty="0"/>
              <a:t>н А. Г. «Бронхіальна астма»</a:t>
            </a:r>
            <a:endParaRPr lang="ru-RU" sz="1200" dirty="0"/>
          </a:p>
          <a:p>
            <a:pPr lvl="0"/>
            <a:r>
              <a:rPr lang="uk-UA" sz="1200" i="1" dirty="0"/>
              <a:t> Щетинін М. Н. «Дихальна гімнастика А. Н. </a:t>
            </a:r>
            <a:r>
              <a:rPr lang="uk-UA" sz="1200" i="1" dirty="0" err="1"/>
              <a:t>Стрельникової</a:t>
            </a:r>
            <a:r>
              <a:rPr lang="uk-UA" sz="1200" i="1" dirty="0"/>
              <a:t>»</a:t>
            </a:r>
            <a:endParaRPr lang="ru-RU" sz="1200" dirty="0"/>
          </a:p>
          <a:p>
            <a:pPr lvl="0"/>
            <a:r>
              <a:rPr lang="uk-UA" sz="1200" i="1" dirty="0" err="1"/>
              <a:t> Єпіфано</a:t>
            </a:r>
            <a:r>
              <a:rPr lang="uk-UA" sz="1200" i="1" dirty="0"/>
              <a:t>в В. А. «Лікувальна фізична культура»</a:t>
            </a:r>
            <a:endParaRPr lang="ru-RU" sz="1200" dirty="0"/>
          </a:p>
          <a:p>
            <a:pPr lvl="0"/>
            <a:r>
              <a:rPr lang="uk-UA" sz="1200" i="1" dirty="0"/>
              <a:t> Шапкова Л. В. «Приватні методики адаптивної фізичної культури»</a:t>
            </a:r>
            <a:endParaRPr lang="ru-RU" sz="1200" dirty="0"/>
          </a:p>
          <a:p>
            <a:pPr lvl="0"/>
            <a:r>
              <a:rPr lang="uk-UA" sz="1200" i="1" dirty="0"/>
              <a:t> Кокосів А.І., </a:t>
            </a:r>
            <a:r>
              <a:rPr lang="uk-UA" sz="1200" i="1" dirty="0" err="1"/>
              <a:t>Черемін</a:t>
            </a:r>
            <a:r>
              <a:rPr lang="uk-UA" sz="1200" i="1" dirty="0"/>
              <a:t> В.С. Астматичний бронхіт і бронхіальна астма: фізична і медична реабілітація хворих. Мінськ, 1995.</a:t>
            </a:r>
            <a:endParaRPr lang="ru-RU" sz="1200" dirty="0"/>
          </a:p>
          <a:p>
            <a:pPr lvl="0"/>
            <a:r>
              <a:rPr lang="uk-UA" sz="1200" i="1" dirty="0" err="1"/>
              <a:t> Куниче</a:t>
            </a:r>
            <a:r>
              <a:rPr lang="uk-UA" sz="1200" i="1" dirty="0"/>
              <a:t>в Л.А. Лікувальний масаж. Л .: «Медицина», 1985.</a:t>
            </a:r>
            <a:endParaRPr lang="ru-RU" sz="1200" dirty="0"/>
          </a:p>
          <a:p>
            <a:pPr lvl="0"/>
            <a:r>
              <a:rPr lang="uk-UA" sz="1200" i="1" dirty="0" err="1"/>
              <a:t> Лінклейте</a:t>
            </a:r>
            <a:r>
              <a:rPr lang="uk-UA" sz="1200" i="1" dirty="0"/>
              <a:t>р К. Звільнення голосу. М., 1993.</a:t>
            </a:r>
            <a:endParaRPr lang="ru-RU" sz="1200" dirty="0"/>
          </a:p>
          <a:p>
            <a:pPr lvl="0"/>
            <a:r>
              <a:rPr lang="uk-UA" sz="1200" i="1" dirty="0"/>
              <a:t> Медична реабілітація. Під ред. В.М. Боголюбова. Т. 3. М., 1998..</a:t>
            </a:r>
            <a:endParaRPr lang="ru-RU" sz="1200" dirty="0"/>
          </a:p>
          <a:p>
            <a:pPr lvl="0"/>
            <a:r>
              <a:rPr lang="uk-UA" sz="1200" i="1" dirty="0"/>
              <a:t> Пономаренко Г.Н., Воробйов М.Г. Керівництво по фізіотерапії. </a:t>
            </a:r>
            <a:r>
              <a:rPr lang="uk-UA" sz="1200" i="1" dirty="0" err="1"/>
              <a:t>С-Пб</a:t>
            </a:r>
            <a:r>
              <a:rPr lang="uk-UA" sz="1200" i="1" dirty="0"/>
              <a:t>., «Балтика», 2005</a:t>
            </a:r>
            <a:endParaRPr lang="ru-RU" sz="1200" dirty="0"/>
          </a:p>
          <a:p>
            <a:pPr lvl="0"/>
            <a:r>
              <a:rPr lang="uk-UA" sz="1200" i="1" dirty="0"/>
              <a:t>            Пономаренко Г.Н., </a:t>
            </a:r>
            <a:r>
              <a:rPr lang="uk-UA" sz="1200" i="1" dirty="0" err="1"/>
              <a:t>Свистов</a:t>
            </a:r>
            <a:r>
              <a:rPr lang="uk-UA" sz="1200" i="1" dirty="0"/>
              <a:t> А.С. Інгаляційна терапія хронічних обструктивних захворювань легенів. </a:t>
            </a:r>
            <a:r>
              <a:rPr lang="uk-UA" sz="1200" i="1" dirty="0" err="1"/>
              <a:t>С-Пб</a:t>
            </a:r>
            <a:r>
              <a:rPr lang="uk-UA" sz="1200" i="1" dirty="0"/>
              <a:t>., ВМА, 2004.</a:t>
            </a:r>
            <a:endParaRPr lang="ru-RU" sz="1200" dirty="0"/>
          </a:p>
          <a:p>
            <a:pPr lvl="0"/>
            <a:r>
              <a:rPr lang="uk-UA" sz="1200" i="1" dirty="0"/>
              <a:t>            Ушаков А.А. Практична </a:t>
            </a:r>
            <a:r>
              <a:rPr lang="uk-UA" sz="1200" i="1" dirty="0" err="1"/>
              <a:t>фізіотерапія.-</a:t>
            </a:r>
            <a:r>
              <a:rPr lang="uk-UA" sz="1200" i="1" dirty="0"/>
              <a:t> 2-е </a:t>
            </a:r>
            <a:r>
              <a:rPr lang="uk-UA" sz="1200" i="1" dirty="0" err="1"/>
              <a:t>изд</a:t>
            </a:r>
            <a:r>
              <a:rPr lang="uk-UA" sz="1200" i="1" dirty="0"/>
              <a:t>., </a:t>
            </a:r>
            <a:r>
              <a:rPr lang="uk-UA" sz="1200" i="1" dirty="0" err="1"/>
              <a:t>Испр</a:t>
            </a:r>
            <a:r>
              <a:rPr lang="uk-UA" sz="1200" i="1" dirty="0"/>
              <a:t>. і </a:t>
            </a:r>
            <a:r>
              <a:rPr lang="uk-UA" sz="1200" i="1" dirty="0" err="1"/>
              <a:t>доп.-</a:t>
            </a:r>
            <a:r>
              <a:rPr lang="uk-UA" sz="1200" i="1" dirty="0"/>
              <a:t> М.: ТОВ «Медичне інформаційне агентство», 2009.</a:t>
            </a:r>
            <a:endParaRPr lang="ru-RU" sz="1200" dirty="0"/>
          </a:p>
          <a:p>
            <a:pPr lvl="0"/>
            <a:r>
              <a:rPr lang="uk-UA" sz="1200" i="1" dirty="0"/>
              <a:t>            Вайнер Е. Н. Лікувальна фізкультура: підручник - М .: Флінта: Наука 2009. - 424с. </a:t>
            </a:r>
            <a:endParaRPr lang="ru-RU" sz="1200" dirty="0"/>
          </a:p>
          <a:p>
            <a:pPr lvl="0"/>
            <a:r>
              <a:rPr lang="uk-UA" sz="1200" i="1" dirty="0"/>
              <a:t>            Гандельсман А. Б. Фізична культура і здоров'я. - Ленінград: «Знання», 1986. - 31 с.</a:t>
            </a:r>
            <a:endParaRPr lang="ru-RU" sz="1200" dirty="0"/>
          </a:p>
          <a:p>
            <a:pPr lvl="0"/>
            <a:r>
              <a:rPr lang="uk-UA" sz="1200" i="1" dirty="0"/>
              <a:t>            Дубровський В. І. Лікувальна фізкультура (</a:t>
            </a:r>
            <a:r>
              <a:rPr lang="uk-UA" sz="1200" i="1" dirty="0" err="1"/>
              <a:t>кінезотерапія</a:t>
            </a:r>
            <a:r>
              <a:rPr lang="uk-UA" sz="1200" i="1" dirty="0"/>
              <a:t>): Підручник для студентів вищих навчальних </a:t>
            </a:r>
            <a:r>
              <a:rPr lang="uk-UA" sz="1200" i="1" dirty="0" err="1"/>
              <a:t>закладів.-</a:t>
            </a:r>
            <a:r>
              <a:rPr lang="uk-UA" sz="1200" i="1" dirty="0"/>
              <a:t> 2-е </a:t>
            </a:r>
            <a:r>
              <a:rPr lang="uk-UA" sz="1200" i="1" dirty="0" err="1"/>
              <a:t>изд</a:t>
            </a:r>
            <a:r>
              <a:rPr lang="uk-UA" sz="1200" i="1" dirty="0"/>
              <a:t>., Стер. - М .: </a:t>
            </a:r>
            <a:r>
              <a:rPr lang="uk-UA" sz="1200" i="1" dirty="0" err="1"/>
              <a:t>Гуманит</a:t>
            </a:r>
            <a:r>
              <a:rPr lang="uk-UA" sz="1200" i="1" dirty="0"/>
              <a:t>. Вид. Центр </a:t>
            </a:r>
            <a:r>
              <a:rPr lang="uk-UA" sz="1200" i="1" dirty="0" err="1"/>
              <a:t>Владос</a:t>
            </a:r>
            <a:r>
              <a:rPr lang="uk-UA" sz="1200" i="1" dirty="0"/>
              <a:t>, 2001. - 608с.</a:t>
            </a:r>
            <a:endParaRPr lang="ru-RU" sz="1200" dirty="0"/>
          </a:p>
          <a:p>
            <a:pPr lvl="0"/>
            <a:r>
              <a:rPr lang="uk-UA" sz="1200" i="1" dirty="0"/>
              <a:t>            Корхін М. А., Рабинович І. М. Лікувальна фізична культура. - </a:t>
            </a:r>
            <a:r>
              <a:rPr lang="uk-UA" sz="1200" i="1" dirty="0" err="1"/>
              <a:t>Лениздат</a:t>
            </a:r>
            <a:r>
              <a:rPr lang="uk-UA" sz="1200" i="1" dirty="0"/>
              <a:t>, 1990..</a:t>
            </a:r>
            <a:endParaRPr lang="ru-RU" sz="1200" dirty="0"/>
          </a:p>
          <a:p>
            <a:pPr lvl="0"/>
            <a:r>
              <a:rPr lang="uk-UA" sz="1200" i="1" dirty="0"/>
              <a:t>            Мілюкова І. В., Євдокимова Т. А. Лікувальна фізкультура. Новітній довідник. - Санкт-Петербург: «Сова», 2005. - 862 с.</a:t>
            </a:r>
            <a:endParaRPr lang="ru-RU" sz="1200" dirty="0"/>
          </a:p>
          <a:p>
            <a:pPr lvl="0"/>
            <a:r>
              <a:rPr lang="uk-UA" sz="1200" i="1" dirty="0"/>
              <a:t>            Потапчук А. А, Матвєєв С. В, </a:t>
            </a:r>
            <a:r>
              <a:rPr lang="uk-UA" sz="1200" i="1" dirty="0" err="1"/>
              <a:t>Дідур</a:t>
            </a:r>
            <a:r>
              <a:rPr lang="uk-UA" sz="1200" i="1" dirty="0"/>
              <a:t> М. Д. Лікувальна фізкультура в дитячому віці. - </a:t>
            </a:r>
            <a:r>
              <a:rPr lang="uk-UA" sz="1200" i="1" dirty="0" err="1"/>
              <a:t>СПб</a:t>
            </a:r>
            <a:r>
              <a:rPr lang="uk-UA" sz="1200" i="1" dirty="0"/>
              <a:t> .: промова, 2007. - 464с.</a:t>
            </a:r>
            <a:endParaRPr lang="ru-RU" sz="1200" dirty="0"/>
          </a:p>
          <a:p>
            <a:pPr lvl="0"/>
            <a:r>
              <a:rPr lang="uk-UA" sz="1200" i="1" dirty="0"/>
              <a:t>            Фізична реабілітація: Підручник для студентів вищих навчальних закладів, які навчаються за Державного освітнього стандарту 022500 «Фізична культура для осіб з відхиленнями в стані здоров'я» (Адаптивна фізична культура) / за загальною редакцією проф. С. Н. Попова. Вид. 2-е. - Ростов н / Д: вид-во «Фенікс», 2004. - 608 с.  </a:t>
            </a:r>
            <a:endParaRPr lang="ru-RU" sz="1200" dirty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461144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u="sng" dirty="0" smtClean="0"/>
              <a:t>Чинники ризику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-</a:t>
            </a:r>
            <a:r>
              <a:rPr lang="ru-RU" dirty="0"/>
              <a:t>	</a:t>
            </a:r>
            <a:r>
              <a:rPr lang="uk-UA" dirty="0" smtClean="0"/>
              <a:t>фактори генетичної схильності</a:t>
            </a:r>
            <a:r>
              <a:rPr lang="ru-RU" dirty="0" smtClean="0"/>
              <a:t>. </a:t>
            </a:r>
            <a:endParaRPr lang="ru-RU" dirty="0"/>
          </a:p>
          <a:p>
            <a:r>
              <a:rPr lang="ru-RU" dirty="0"/>
              <a:t>-	</a:t>
            </a:r>
            <a:r>
              <a:rPr lang="uk-UA" dirty="0" smtClean="0"/>
              <a:t>екзогенні специфічні фактори, що викликають запальний процес в дихальних шляхах. вдихувані алергени, такі як продукти життєдіяльності кліщів, тарганів алерген, домашній пил, пилок рослин, шерсть тварин, а також їх екскременти, грибкові алергени. </a:t>
            </a:r>
          </a:p>
          <a:p>
            <a:r>
              <a:rPr lang="uk-UA" dirty="0" smtClean="0"/>
              <a:t>-	Бронхіальну астму можуть викликати </a:t>
            </a:r>
            <a:r>
              <a:rPr lang="ru-RU" dirty="0" err="1" smtClean="0"/>
              <a:t>медикаменти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аспірин</a:t>
            </a:r>
            <a:r>
              <a:rPr lang="ru-RU" dirty="0"/>
              <a:t>), і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препарати</a:t>
            </a:r>
            <a:r>
              <a:rPr lang="ru-RU" dirty="0"/>
              <a:t>. </a:t>
            </a:r>
          </a:p>
          <a:p>
            <a:r>
              <a:rPr lang="ru-RU" dirty="0"/>
              <a:t>-	</a:t>
            </a:r>
            <a:r>
              <a:rPr lang="ru-RU" dirty="0" err="1"/>
              <a:t>Штучне</a:t>
            </a:r>
            <a:r>
              <a:rPr lang="ru-RU" dirty="0"/>
              <a:t> </a:t>
            </a:r>
            <a:r>
              <a:rPr lang="ru-RU" dirty="0" err="1"/>
              <a:t>вигодовування</a:t>
            </a:r>
            <a:r>
              <a:rPr lang="ru-RU" dirty="0"/>
              <a:t> при </a:t>
            </a:r>
            <a:r>
              <a:rPr lang="ru-RU" dirty="0" err="1"/>
              <a:t>підвищеному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загального</a:t>
            </a:r>
            <a:r>
              <a:rPr lang="ru-RU" dirty="0"/>
              <a:t> </a:t>
            </a:r>
            <a:r>
              <a:rPr lang="ru-RU" dirty="0" err="1"/>
              <a:t>імуноглобуліну</a:t>
            </a:r>
            <a:r>
              <a:rPr lang="ru-RU" dirty="0"/>
              <a:t> Е в </a:t>
            </a:r>
            <a:r>
              <a:rPr lang="ru-RU" dirty="0" err="1"/>
              <a:t>поєднанні</a:t>
            </a:r>
            <a:r>
              <a:rPr lang="ru-RU" dirty="0"/>
              <a:t> з </a:t>
            </a:r>
            <a:r>
              <a:rPr lang="ru-RU" dirty="0" err="1"/>
              <a:t>виявленням</a:t>
            </a:r>
            <a:r>
              <a:rPr lang="ru-RU" dirty="0"/>
              <a:t> </a:t>
            </a:r>
            <a:r>
              <a:rPr lang="ru-RU" dirty="0" err="1"/>
              <a:t>специфічних</a:t>
            </a:r>
            <a:r>
              <a:rPr lang="ru-RU" dirty="0"/>
              <a:t> </a:t>
            </a:r>
            <a:r>
              <a:rPr lang="en-US" dirty="0" err="1"/>
              <a:t>IgE</a:t>
            </a:r>
            <a:r>
              <a:rPr lang="en-US" dirty="0"/>
              <a:t>-</a:t>
            </a:r>
            <a:r>
              <a:rPr lang="ru-RU" dirty="0" err="1"/>
              <a:t>антитіл</a:t>
            </a:r>
            <a:r>
              <a:rPr lang="ru-RU" dirty="0"/>
              <a:t> до </a:t>
            </a:r>
            <a:r>
              <a:rPr lang="ru-RU" dirty="0" err="1"/>
              <a:t>білків</a:t>
            </a:r>
            <a:r>
              <a:rPr lang="ru-RU" dirty="0"/>
              <a:t> </a:t>
            </a:r>
            <a:r>
              <a:rPr lang="ru-RU" dirty="0" err="1"/>
              <a:t>коров'ячого</a:t>
            </a:r>
            <a:r>
              <a:rPr lang="ru-RU" dirty="0"/>
              <a:t> молока, </a:t>
            </a:r>
            <a:r>
              <a:rPr lang="ru-RU" dirty="0" err="1"/>
              <a:t>курячого</a:t>
            </a:r>
            <a:r>
              <a:rPr lang="ru-RU" dirty="0"/>
              <a:t> </a:t>
            </a:r>
            <a:r>
              <a:rPr lang="ru-RU" dirty="0" err="1"/>
              <a:t>яйця</a:t>
            </a:r>
            <a:r>
              <a:rPr lang="ru-RU" dirty="0"/>
              <a:t> </a:t>
            </a:r>
            <a:r>
              <a:rPr lang="ru-RU" dirty="0" err="1"/>
              <a:t>збільшує</a:t>
            </a:r>
            <a:r>
              <a:rPr lang="ru-RU" dirty="0"/>
              <a:t> </a:t>
            </a:r>
            <a:r>
              <a:rPr lang="ru-RU" dirty="0" err="1"/>
              <a:t>ризик</a:t>
            </a:r>
            <a:r>
              <a:rPr lang="ru-RU" dirty="0"/>
              <a:t>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бронхіальної</a:t>
            </a:r>
            <a:r>
              <a:rPr lang="ru-RU" dirty="0"/>
              <a:t> </a:t>
            </a:r>
            <a:r>
              <a:rPr lang="ru-RU" dirty="0" err="1"/>
              <a:t>астми</a:t>
            </a:r>
            <a:r>
              <a:rPr lang="ru-RU" dirty="0"/>
              <a:t> до 70%. </a:t>
            </a:r>
          </a:p>
          <a:p>
            <a:r>
              <a:rPr lang="ru-RU" dirty="0"/>
              <a:t>-	</a:t>
            </a:r>
            <a:r>
              <a:rPr lang="uk-UA" dirty="0" smtClean="0"/>
              <a:t>У загальну групу виділяються посилюючі фактори, що збільшують ймовірність розвитку астми: низька вага при народженні, респіраторні вірусні інфекції, активне і пасивне куріння, консерванти і барвники, що містяться в харчових продуктах, медикаменти, фізичне навантаження, забруднення повітря (тютюновий і деревний дим, домашні аерозолі , </a:t>
            </a:r>
            <a:r>
              <a:rPr lang="uk-UA" dirty="0" err="1" smtClean="0"/>
              <a:t>поліролі</a:t>
            </a:r>
            <a:r>
              <a:rPr lang="uk-UA" dirty="0" smtClean="0"/>
              <a:t>), підвищене емоційне напруження, вагітність, загострення риніту і </a:t>
            </a:r>
            <a:r>
              <a:rPr lang="uk-UA" dirty="0" err="1" smtClean="0"/>
              <a:t>синуситу</a:t>
            </a:r>
            <a:r>
              <a:rPr lang="ru-RU" dirty="0" smtClean="0"/>
              <a:t>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311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7971729" cy="5978797"/>
          </a:xfrm>
        </p:spPr>
      </p:pic>
    </p:spTree>
    <p:extLst>
      <p:ext uri="{BB962C8B-B14F-4D97-AF65-F5344CB8AC3E}">
        <p14:creationId xmlns:p14="http://schemas.microsoft.com/office/powerpoint/2010/main" val="2879569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52934"/>
          </a:xfrm>
        </p:spPr>
        <p:txBody>
          <a:bodyPr/>
          <a:lstStyle/>
          <a:p>
            <a:r>
              <a:rPr lang="uk-UA" u="sng" dirty="0"/>
              <a:t>Патогенез.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61662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За </a:t>
            </a:r>
            <a:r>
              <a:rPr lang="ru-RU" dirty="0" err="1"/>
              <a:t>сучасної</a:t>
            </a:r>
            <a:r>
              <a:rPr lang="ru-RU" dirty="0"/>
              <a:t> </a:t>
            </a:r>
            <a:r>
              <a:rPr lang="ru-RU" dirty="0" err="1"/>
              <a:t>концепції</a:t>
            </a:r>
            <a:r>
              <a:rPr lang="ru-RU" dirty="0"/>
              <a:t> патогенез БА </a:t>
            </a:r>
            <a:r>
              <a:rPr lang="ru-RU" dirty="0" err="1"/>
              <a:t>представляє</a:t>
            </a:r>
            <a:r>
              <a:rPr lang="ru-RU" dirty="0"/>
              <a:t> собою </a:t>
            </a:r>
            <a:r>
              <a:rPr lang="ru-RU" dirty="0" err="1"/>
              <a:t>особливий</a:t>
            </a:r>
            <a:r>
              <a:rPr lang="ru-RU" dirty="0"/>
              <a:t> </a:t>
            </a:r>
            <a:r>
              <a:rPr lang="ru-RU" dirty="0" err="1"/>
              <a:t>запальний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в </a:t>
            </a:r>
            <a:r>
              <a:rPr lang="ru-RU" dirty="0" err="1"/>
              <a:t>бронхіальній</a:t>
            </a:r>
            <a:r>
              <a:rPr lang="ru-RU" dirty="0"/>
              <a:t> </a:t>
            </a:r>
            <a:r>
              <a:rPr lang="ru-RU" dirty="0" err="1"/>
              <a:t>стінці</a:t>
            </a:r>
            <a:r>
              <a:rPr lang="ru-RU" dirty="0"/>
              <a:t>, </a:t>
            </a:r>
            <a:r>
              <a:rPr lang="ru-RU" dirty="0" err="1"/>
              <a:t>котрий</a:t>
            </a:r>
            <a:r>
              <a:rPr lang="ru-RU" dirty="0"/>
              <a:t> </a:t>
            </a:r>
            <a:r>
              <a:rPr lang="ru-RU" dirty="0" err="1"/>
              <a:t>викликає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бронхіальної</a:t>
            </a:r>
            <a:r>
              <a:rPr lang="ru-RU" dirty="0"/>
              <a:t> </a:t>
            </a:r>
            <a:r>
              <a:rPr lang="ru-RU" dirty="0" err="1"/>
              <a:t>обструкції</a:t>
            </a:r>
            <a:r>
              <a:rPr lang="ru-RU" dirty="0"/>
              <a:t> і </a:t>
            </a:r>
            <a:r>
              <a:rPr lang="ru-RU" dirty="0" err="1"/>
              <a:t>гіперреактивності</a:t>
            </a:r>
            <a:r>
              <a:rPr lang="ru-RU" dirty="0"/>
              <a:t> (</a:t>
            </a:r>
            <a:r>
              <a:rPr lang="ru-RU" dirty="0" err="1"/>
              <a:t>підвищена</a:t>
            </a:r>
            <a:r>
              <a:rPr lang="ru-RU" dirty="0"/>
              <a:t> </a:t>
            </a:r>
            <a:r>
              <a:rPr lang="ru-RU" dirty="0" err="1"/>
              <a:t>чутливість</a:t>
            </a:r>
            <a:r>
              <a:rPr lang="ru-RU" dirty="0"/>
              <a:t> </a:t>
            </a:r>
            <a:r>
              <a:rPr lang="ru-RU" dirty="0" err="1"/>
              <a:t>бронхіального</a:t>
            </a:r>
            <a:r>
              <a:rPr lang="ru-RU" dirty="0"/>
              <a:t> дерева до стимулам, </a:t>
            </a:r>
            <a:r>
              <a:rPr lang="ru-RU" dirty="0" err="1"/>
              <a:t>індіфферентн</a:t>
            </a:r>
            <a:r>
              <a:rPr lang="ru-RU" dirty="0"/>
              <a:t> для </a:t>
            </a:r>
            <a:r>
              <a:rPr lang="ru-RU" dirty="0" err="1"/>
              <a:t>здорових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). </a:t>
            </a:r>
            <a:endParaRPr lang="ru-RU" dirty="0" smtClean="0"/>
          </a:p>
          <a:p>
            <a:r>
              <a:rPr lang="ru-RU" dirty="0" smtClean="0"/>
              <a:t>З </a:t>
            </a:r>
            <a:r>
              <a:rPr lang="ru-RU" dirty="0"/>
              <a:t>числа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беруть</a:t>
            </a:r>
            <a:r>
              <a:rPr lang="ru-RU" dirty="0"/>
              <a:t> участь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запалення</a:t>
            </a:r>
            <a:r>
              <a:rPr lang="ru-RU" dirty="0"/>
              <a:t> і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гіперреактивності</a:t>
            </a:r>
            <a:r>
              <a:rPr lang="ru-RU" dirty="0"/>
              <a:t> </a:t>
            </a:r>
            <a:r>
              <a:rPr lang="ru-RU" dirty="0" err="1"/>
              <a:t>бронхів</a:t>
            </a:r>
            <a:r>
              <a:rPr lang="ru-RU" dirty="0"/>
              <a:t>, </a:t>
            </a:r>
            <a:r>
              <a:rPr lang="ru-RU" dirty="0" err="1"/>
              <a:t>вирішальна</a:t>
            </a:r>
            <a:r>
              <a:rPr lang="ru-RU" dirty="0"/>
              <a:t> роль, </a:t>
            </a:r>
            <a:r>
              <a:rPr lang="ru-RU" dirty="0" err="1"/>
              <a:t>належить</a:t>
            </a:r>
            <a:r>
              <a:rPr lang="ru-RU" dirty="0"/>
              <a:t> </a:t>
            </a:r>
            <a:r>
              <a:rPr lang="ru-RU" dirty="0" err="1"/>
              <a:t>огрядним</a:t>
            </a:r>
            <a:r>
              <a:rPr lang="ru-RU" dirty="0"/>
              <a:t> </a:t>
            </a:r>
            <a:r>
              <a:rPr lang="ru-RU" dirty="0" err="1"/>
              <a:t>клітинам</a:t>
            </a:r>
            <a:r>
              <a:rPr lang="ru-RU" dirty="0"/>
              <a:t>, </a:t>
            </a:r>
            <a:r>
              <a:rPr lang="ru-RU" dirty="0" err="1"/>
              <a:t>еозинофілам</a:t>
            </a:r>
            <a:r>
              <a:rPr lang="ru-RU" dirty="0"/>
              <a:t> і Т-</a:t>
            </a:r>
            <a:r>
              <a:rPr lang="ru-RU" dirty="0" err="1"/>
              <a:t>лімфоцитам</a:t>
            </a:r>
            <a:r>
              <a:rPr lang="ru-RU" dirty="0"/>
              <a:t>.</a:t>
            </a:r>
          </a:p>
          <a:p>
            <a:r>
              <a:rPr lang="ru-RU" dirty="0"/>
              <a:t>У </a:t>
            </a:r>
            <a:r>
              <a:rPr lang="ru-RU" dirty="0" err="1"/>
              <a:t>патогенезі</a:t>
            </a:r>
            <a:r>
              <a:rPr lang="ru-RU" dirty="0"/>
              <a:t> </a:t>
            </a:r>
            <a:r>
              <a:rPr lang="ru-RU" dirty="0" err="1"/>
              <a:t>бронхіальної</a:t>
            </a:r>
            <a:r>
              <a:rPr lang="ru-RU" dirty="0"/>
              <a:t> </a:t>
            </a:r>
            <a:r>
              <a:rPr lang="ru-RU" dirty="0" err="1"/>
              <a:t>астми</a:t>
            </a:r>
            <a:r>
              <a:rPr lang="ru-RU" dirty="0"/>
              <a:t> </a:t>
            </a:r>
            <a:r>
              <a:rPr lang="ru-RU" dirty="0" err="1"/>
              <a:t>прийнято</a:t>
            </a:r>
            <a:r>
              <a:rPr lang="ru-RU" dirty="0"/>
              <a:t> </a:t>
            </a:r>
            <a:r>
              <a:rPr lang="ru-RU" dirty="0" err="1"/>
              <a:t>виділяти</a:t>
            </a:r>
            <a:r>
              <a:rPr lang="ru-RU" dirty="0"/>
              <a:t> три </a:t>
            </a:r>
            <a:r>
              <a:rPr lang="ru-RU" dirty="0" err="1"/>
              <a:t>стадії</a:t>
            </a:r>
            <a:r>
              <a:rPr lang="ru-RU" dirty="0"/>
              <a:t> па </a:t>
            </a:r>
            <a:r>
              <a:rPr lang="ru-RU" dirty="0" err="1"/>
              <a:t>тологічного</a:t>
            </a:r>
            <a:r>
              <a:rPr lang="ru-RU" dirty="0"/>
              <a:t> </a:t>
            </a:r>
            <a:r>
              <a:rPr lang="ru-RU" dirty="0" err="1" smtClean="0"/>
              <a:t>процесу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/>
              <a:t>•	</a:t>
            </a:r>
            <a:r>
              <a:rPr lang="ru-RU" dirty="0" err="1"/>
              <a:t>імунологічну</a:t>
            </a:r>
            <a:r>
              <a:rPr lang="ru-RU" dirty="0"/>
              <a:t> -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сенсибілізація</a:t>
            </a:r>
            <a:r>
              <a:rPr lang="ru-RU" dirty="0"/>
              <a:t>, </a:t>
            </a:r>
            <a:r>
              <a:rPr lang="ru-RU" dirty="0" err="1"/>
              <a:t>вироблення</a:t>
            </a:r>
            <a:r>
              <a:rPr lang="ru-RU" dirty="0"/>
              <a:t> </a:t>
            </a:r>
            <a:r>
              <a:rPr lang="ru-RU" dirty="0" err="1"/>
              <a:t>антитіл</a:t>
            </a:r>
            <a:r>
              <a:rPr lang="ru-RU" dirty="0"/>
              <a:t> і </a:t>
            </a:r>
            <a:r>
              <a:rPr lang="ru-RU" dirty="0" err="1"/>
              <a:t>зустріч</a:t>
            </a:r>
            <a:r>
              <a:rPr lang="ru-RU" dirty="0"/>
              <a:t> антигену з </a:t>
            </a:r>
            <a:r>
              <a:rPr lang="ru-RU" dirty="0" err="1"/>
              <a:t>антитілом</a:t>
            </a:r>
            <a:r>
              <a:rPr lang="ru-RU" dirty="0"/>
              <a:t>;</a:t>
            </a:r>
          </a:p>
          <a:p>
            <a:r>
              <a:rPr lang="ru-RU" dirty="0"/>
              <a:t>•	</a:t>
            </a:r>
            <a:r>
              <a:rPr lang="ru-RU" dirty="0" err="1" smtClean="0"/>
              <a:t>патохімічну</a:t>
            </a:r>
            <a:r>
              <a:rPr lang="ru-RU" dirty="0" smtClean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виділенням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стовбурових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 </a:t>
            </a:r>
            <a:r>
              <a:rPr lang="ru-RU" dirty="0" err="1" smtClean="0"/>
              <a:t>біологічно</a:t>
            </a:r>
            <a:r>
              <a:rPr lang="ru-RU" dirty="0" smtClean="0"/>
              <a:t> </a:t>
            </a:r>
            <a:r>
              <a:rPr lang="ru-RU" dirty="0" err="1"/>
              <a:t>активних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- </a:t>
            </a:r>
            <a:r>
              <a:rPr lang="ru-RU" dirty="0" err="1"/>
              <a:t>медіаторів</a:t>
            </a:r>
            <a:r>
              <a:rPr lang="ru-RU" dirty="0"/>
              <a:t> </a:t>
            </a:r>
            <a:r>
              <a:rPr lang="ru-RU" dirty="0" err="1"/>
              <a:t>алергічного</a:t>
            </a:r>
            <a:r>
              <a:rPr lang="ru-RU" dirty="0"/>
              <a:t> </a:t>
            </a:r>
            <a:r>
              <a:rPr lang="ru-RU" dirty="0" err="1" smtClean="0"/>
              <a:t>запалення</a:t>
            </a: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dirty="0" err="1"/>
              <a:t>гістаміну</a:t>
            </a:r>
            <a:r>
              <a:rPr lang="ru-RU" dirty="0"/>
              <a:t>, </a:t>
            </a:r>
            <a:r>
              <a:rPr lang="ru-RU" dirty="0" err="1"/>
              <a:t>серотоніну</a:t>
            </a:r>
            <a:r>
              <a:rPr lang="ru-RU" dirty="0"/>
              <a:t>, </a:t>
            </a:r>
            <a:r>
              <a:rPr lang="ru-RU" dirty="0" err="1"/>
              <a:t>ацетилхоліну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</a:t>
            </a:r>
          </a:p>
          <a:p>
            <a:r>
              <a:rPr lang="ru-RU" dirty="0"/>
              <a:t>•	</a:t>
            </a:r>
            <a:r>
              <a:rPr lang="ru-RU" dirty="0" err="1"/>
              <a:t>активність</a:t>
            </a:r>
            <a:r>
              <a:rPr lang="ru-RU" dirty="0"/>
              <a:t> </a:t>
            </a:r>
            <a:r>
              <a:rPr lang="ru-RU" dirty="0" err="1"/>
              <a:t>медіаторів</a:t>
            </a:r>
            <a:r>
              <a:rPr lang="ru-RU" dirty="0"/>
              <a:t> </a:t>
            </a:r>
            <a:r>
              <a:rPr lang="ru-RU" dirty="0" err="1"/>
              <a:t>алергічного</a:t>
            </a:r>
            <a:r>
              <a:rPr lang="ru-RU" dirty="0"/>
              <a:t> </a:t>
            </a:r>
            <a:r>
              <a:rPr lang="ru-RU" dirty="0" err="1"/>
              <a:t>запалення</a:t>
            </a:r>
            <a:r>
              <a:rPr lang="ru-RU" dirty="0"/>
              <a:t> </a:t>
            </a:r>
            <a:r>
              <a:rPr lang="ru-RU" dirty="0" err="1"/>
              <a:t>обумовлює</a:t>
            </a:r>
            <a:r>
              <a:rPr lang="ru-RU" dirty="0"/>
              <a:t> </a:t>
            </a:r>
            <a:r>
              <a:rPr lang="ru-RU" dirty="0" err="1"/>
              <a:t>третю</a:t>
            </a:r>
            <a:r>
              <a:rPr lang="ru-RU" dirty="0"/>
              <a:t> </a:t>
            </a:r>
            <a:r>
              <a:rPr lang="ru-RU" dirty="0" err="1"/>
              <a:t>стадію</a:t>
            </a:r>
            <a:r>
              <a:rPr lang="ru-RU" dirty="0"/>
              <a:t> </a:t>
            </a:r>
            <a:r>
              <a:rPr lang="ru-RU" dirty="0" err="1"/>
              <a:t>імунологічної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 - </a:t>
            </a:r>
            <a:r>
              <a:rPr lang="ru-RU" dirty="0" err="1" smtClean="0"/>
              <a:t>патофизиологичну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2651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568952" cy="6408712"/>
          </a:xfrm>
        </p:spPr>
      </p:pic>
    </p:spTree>
    <p:extLst>
      <p:ext uri="{BB962C8B-B14F-4D97-AF65-F5344CB8AC3E}">
        <p14:creationId xmlns:p14="http://schemas.microsoft.com/office/powerpoint/2010/main" val="1253578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uk-UA" dirty="0"/>
              <a:t>Запальний процес формує чотири механізму бронхіальної обструкції</a:t>
            </a:r>
            <a:r>
              <a:rPr lang="uk-UA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1</a:t>
            </a:r>
            <a:r>
              <a:rPr lang="uk-UA" dirty="0"/>
              <a:t>) гостра </a:t>
            </a:r>
            <a:r>
              <a:rPr lang="uk-UA" dirty="0" err="1"/>
              <a:t>бронхообструкція</a:t>
            </a:r>
            <a:r>
              <a:rPr lang="uk-UA" dirty="0"/>
              <a:t> (внаслідок спазму гладких м'язів);</a:t>
            </a:r>
            <a:endParaRPr lang="ru-RU" dirty="0"/>
          </a:p>
          <a:p>
            <a:r>
              <a:rPr lang="uk-UA" dirty="0"/>
              <a:t>2) </a:t>
            </a:r>
            <a:r>
              <a:rPr lang="uk-UA" dirty="0" err="1"/>
              <a:t>підгостра</a:t>
            </a:r>
            <a:r>
              <a:rPr lang="uk-UA" dirty="0"/>
              <a:t> - (внаслідок набряку слизової дихальних </a:t>
            </a:r>
            <a:r>
              <a:rPr lang="uk-UA" dirty="0" smtClean="0"/>
              <a:t>шляхів);</a:t>
            </a:r>
            <a:endParaRPr lang="ru-RU" dirty="0"/>
          </a:p>
          <a:p>
            <a:r>
              <a:rPr lang="uk-UA" dirty="0"/>
              <a:t>3) хронічне формування слизових пробок, які </a:t>
            </a:r>
            <a:r>
              <a:rPr lang="uk-UA" dirty="0" err="1"/>
              <a:t>обтурують</a:t>
            </a:r>
            <a:r>
              <a:rPr lang="uk-UA" dirty="0"/>
              <a:t> периферичні бронхи;</a:t>
            </a:r>
            <a:endParaRPr lang="ru-RU" dirty="0"/>
          </a:p>
          <a:p>
            <a:r>
              <a:rPr lang="uk-UA" dirty="0"/>
              <a:t>4) необоротна перебудова </a:t>
            </a:r>
            <a:r>
              <a:rPr lang="uk-UA" dirty="0" err="1" smtClean="0"/>
              <a:t>бронхиальної</a:t>
            </a:r>
            <a:r>
              <a:rPr lang="uk-UA" dirty="0" smtClean="0"/>
              <a:t> </a:t>
            </a:r>
            <a:r>
              <a:rPr lang="uk-UA" dirty="0"/>
              <a:t>стінки.</a:t>
            </a:r>
            <a:endParaRPr lang="ru-RU" dirty="0"/>
          </a:p>
          <a:p>
            <a:r>
              <a:rPr lang="uk-UA" dirty="0"/>
              <a:t>Морфологічно виявляють ознаки емфіземи, </a:t>
            </a:r>
            <a:r>
              <a:rPr lang="uk-UA" dirty="0" smtClean="0"/>
              <a:t>обтурацію </a:t>
            </a:r>
            <a:r>
              <a:rPr lang="uk-UA" dirty="0"/>
              <a:t>бронхів слизовими або слизово-гнійними пробках, тотальний </a:t>
            </a:r>
            <a:r>
              <a:rPr lang="uk-UA" dirty="0" err="1"/>
              <a:t>бронхоспазм</a:t>
            </a:r>
            <a:r>
              <a:rPr lang="uk-UA" dirty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3423656"/>
      </p:ext>
    </p:extLst>
  </p:cSld>
  <p:clrMapOvr>
    <a:masterClrMapping/>
  </p:clrMapOvr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130</TotalTime>
  <Words>2376</Words>
  <Application>Microsoft Office PowerPoint</Application>
  <PresentationFormat>Экран (4:3)</PresentationFormat>
  <Paragraphs>303</Paragraphs>
  <Slides>49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3" baseType="lpstr">
      <vt:lpstr>Arial</vt:lpstr>
      <vt:lpstr>Calibri</vt:lpstr>
      <vt:lpstr>Tw Cen MT</vt:lpstr>
      <vt:lpstr>Паркет</vt:lpstr>
      <vt:lpstr>Фізична терапія при  бронхіальній астмі</vt:lpstr>
      <vt:lpstr>Поняття бронхіальної астми</vt:lpstr>
      <vt:lpstr>Презентация PowerPoint</vt:lpstr>
      <vt:lpstr>Етіологія.</vt:lpstr>
      <vt:lpstr>Чинники ризику</vt:lpstr>
      <vt:lpstr>Презентация PowerPoint</vt:lpstr>
      <vt:lpstr>Патогенез.</vt:lpstr>
      <vt:lpstr>Презентация PowerPoint</vt:lpstr>
      <vt:lpstr> Запальний процес формує чотири механізму бронхіальної обструкції:</vt:lpstr>
      <vt:lpstr>ТИПИ бронхіальної обструкції:</vt:lpstr>
      <vt:lpstr>Презентация PowerPoint</vt:lpstr>
      <vt:lpstr>Тригери:</vt:lpstr>
      <vt:lpstr>КЛІНІЧНА КАРТИНА ТА ТИПОВИЙ ПЕРЕБІГ</vt:lpstr>
      <vt:lpstr>Презентация PowerPoint</vt:lpstr>
      <vt:lpstr>Спірометрія</vt:lpstr>
      <vt:lpstr>Презентация PowerPoint</vt:lpstr>
      <vt:lpstr>Презентация PowerPoint</vt:lpstr>
      <vt:lpstr>Презентация PowerPoint</vt:lpstr>
      <vt:lpstr>Презентация PowerPoint</vt:lpstr>
      <vt:lpstr>Самоконтроль - пікфлуометрія  </vt:lpstr>
      <vt:lpstr>Презентация PowerPoint</vt:lpstr>
      <vt:lpstr>Презентация PowerPoint</vt:lpstr>
      <vt:lpstr>До завдань кінезотерапії при бронхіальній астмі відносяться :</vt:lpstr>
      <vt:lpstr>Презентация PowerPoint</vt:lpstr>
      <vt:lpstr>Презентация PowerPoint</vt:lpstr>
      <vt:lpstr>Презентация PowerPoint</vt:lpstr>
      <vt:lpstr>Презентация PowerPoint</vt:lpstr>
      <vt:lpstr>Дихальна гімнастика при бронхіальній астмі</vt:lpstr>
      <vt:lpstr>Презентация PowerPoint</vt:lpstr>
      <vt:lpstr>Презентация PowerPoint</vt:lpstr>
      <vt:lpstr>Презентация PowerPoint</vt:lpstr>
      <vt:lpstr>Дихальна гімнастика за методом К.П.Бутейка</vt:lpstr>
      <vt:lpstr>Дихальна гімнастика за методом К.П.Бутейка</vt:lpstr>
      <vt:lpstr>Дихальна гімнастика за методом К.П.Бутейка</vt:lpstr>
      <vt:lpstr>Комплекси вправ при бронхіальній астмі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Загальний комплекс вправи для хворого на бронхіальну астму в палатному режимі.</vt:lpstr>
      <vt:lpstr>Комплекс вправи для хворого на бронхіальну астму в палатному режимі (2й).</vt:lpstr>
      <vt:lpstr>Презентация PowerPoint</vt:lpstr>
      <vt:lpstr>Комплекс вправ для хворих на бронхіальну астму в загальному режимі, тренувальному періоді.</vt:lpstr>
      <vt:lpstr>Комплекс вправ для хворих на бронхіальну астму у вільному режимі:</vt:lpstr>
      <vt:lpstr>Презентация PowerPoint</vt:lpstr>
      <vt:lpstr>Презентация PowerPoint</vt:lpstr>
      <vt:lpstr>Щоденні вправи </vt:lpstr>
      <vt:lpstr>Список літератури: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Фізична терапія при  бронхіальній астмі</dc:title>
  <dc:creator>Lenovo</dc:creator>
  <cp:lastModifiedBy>Пользователь</cp:lastModifiedBy>
  <cp:revision>25</cp:revision>
  <dcterms:created xsi:type="dcterms:W3CDTF">2021-09-30T21:31:53Z</dcterms:created>
  <dcterms:modified xsi:type="dcterms:W3CDTF">2022-03-29T21:05:18Z</dcterms:modified>
</cp:coreProperties>
</file>