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4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8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1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98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8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3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3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1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0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5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61742D-AA40-46BF-83AB-4068D06D45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986B-0B23-424A-A973-115B6FC02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45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807" y="258791"/>
            <a:ext cx="10145649" cy="2931329"/>
          </a:xfrm>
        </p:spPr>
        <p:txBody>
          <a:bodyPr/>
          <a:lstStyle/>
          <a:p>
            <a:r>
              <a:rPr lang="ru-RU" dirty="0"/>
              <a:t>Пневмосклероз: </a:t>
            </a:r>
            <a:r>
              <a:rPr lang="ru-RU" dirty="0" err="1"/>
              <a:t>симптоми</a:t>
            </a:r>
            <a:r>
              <a:rPr lang="ru-RU" dirty="0"/>
              <a:t> і </a:t>
            </a:r>
            <a:r>
              <a:rPr lang="ru-RU" dirty="0" err="1"/>
              <a:t>лікування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62" y="3505482"/>
            <a:ext cx="429195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29" y="80899"/>
            <a:ext cx="8946541" cy="4195481"/>
          </a:xfrm>
        </p:spPr>
        <p:txBody>
          <a:bodyPr/>
          <a:lstStyle/>
          <a:p>
            <a:r>
              <a:rPr lang="ru-RU" dirty="0"/>
              <a:t>•	</a:t>
            </a:r>
            <a:r>
              <a:rPr lang="ru-RU" dirty="0" err="1"/>
              <a:t>дифузний</a:t>
            </a:r>
            <a:r>
              <a:rPr lang="ru-RU" dirty="0"/>
              <a:t> пневмосклероз. Для </a:t>
            </a:r>
            <a:r>
              <a:rPr lang="ru-RU" dirty="0" err="1"/>
              <a:t>дифузного</a:t>
            </a:r>
            <a:r>
              <a:rPr lang="ru-RU" dirty="0"/>
              <a:t> пневмосклерозу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великих </a:t>
            </a:r>
            <a:r>
              <a:rPr lang="ru-RU" dirty="0" err="1"/>
              <a:t>вогнищ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локалізуються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сегментах </a:t>
            </a:r>
            <a:r>
              <a:rPr lang="ru-RU" dirty="0" err="1"/>
              <a:t>легені</a:t>
            </a:r>
            <a:r>
              <a:rPr lang="ru-RU" dirty="0"/>
              <a:t>. </a:t>
            </a:r>
            <a:r>
              <a:rPr lang="ru-RU" dirty="0" err="1"/>
              <a:t>Паренхіма</a:t>
            </a:r>
            <a:r>
              <a:rPr lang="ru-RU" dirty="0"/>
              <a:t> органу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вражатися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. </a:t>
            </a:r>
            <a:r>
              <a:rPr lang="ru-RU" dirty="0" err="1"/>
              <a:t>Дифузний</a:t>
            </a:r>
            <a:r>
              <a:rPr lang="ru-RU" dirty="0"/>
              <a:t> пневмосклероз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, так як практично вся тканина 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заміщується</a:t>
            </a:r>
            <a:r>
              <a:rPr lang="ru-RU" dirty="0"/>
              <a:t> на </a:t>
            </a:r>
            <a:r>
              <a:rPr lang="ru-RU" dirty="0" err="1"/>
              <a:t>сполучну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змішаний</a:t>
            </a:r>
            <a:r>
              <a:rPr lang="ru-RU" dirty="0"/>
              <a:t> склероз. 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патології</a:t>
            </a:r>
            <a:r>
              <a:rPr lang="ru-RU" dirty="0"/>
              <a:t> диагностами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 У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2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поразок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6" y="3354057"/>
            <a:ext cx="4721811" cy="30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2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9306"/>
          </a:xfrm>
        </p:spPr>
        <p:txBody>
          <a:bodyPr/>
          <a:lstStyle/>
          <a:p>
            <a:r>
              <a:rPr lang="ru-RU" dirty="0"/>
              <a:t>Симптоматика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113" y="1178806"/>
            <a:ext cx="11082969" cy="493555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пневмосклерозу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тих </a:t>
            </a:r>
            <a:r>
              <a:rPr lang="ru-RU" dirty="0" err="1"/>
              <a:t>патологій</a:t>
            </a:r>
            <a:r>
              <a:rPr lang="ru-RU" dirty="0"/>
              <a:t>,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розвинувся</a:t>
            </a:r>
            <a:r>
              <a:rPr lang="ru-RU" dirty="0"/>
              <a:t>. </a:t>
            </a:r>
            <a:r>
              <a:rPr lang="ru-RU" dirty="0" err="1"/>
              <a:t>Вираженість</a:t>
            </a:r>
            <a:r>
              <a:rPr lang="ru-RU" dirty="0"/>
              <a:t> </a:t>
            </a:r>
            <a:r>
              <a:rPr lang="ru-RU" dirty="0" err="1"/>
              <a:t>виникаючих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прямо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сформованої</a:t>
            </a:r>
            <a:r>
              <a:rPr lang="ru-RU" dirty="0"/>
              <a:t> і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зрілої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обмеженого</a:t>
            </a:r>
            <a:r>
              <a:rPr lang="ru-RU" dirty="0"/>
              <a:t> пневмосклерозу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незначно</a:t>
            </a:r>
            <a:r>
              <a:rPr lang="ru-RU" dirty="0"/>
              <a:t>, а при </a:t>
            </a:r>
            <a:r>
              <a:rPr lang="ru-RU" dirty="0" err="1"/>
              <a:t>дифузному</a:t>
            </a:r>
            <a:r>
              <a:rPr lang="ru-RU" dirty="0"/>
              <a:t> пневмосклероз </a:t>
            </a:r>
            <a:r>
              <a:rPr lang="ru-RU" dirty="0" err="1"/>
              <a:t>клінічна</a:t>
            </a:r>
            <a:r>
              <a:rPr lang="ru-RU" dirty="0"/>
              <a:t> картина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яскрава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прогресування</a:t>
            </a:r>
            <a:r>
              <a:rPr lang="ru-RU" dirty="0"/>
              <a:t> пневмосклерозу:</a:t>
            </a:r>
          </a:p>
          <a:p>
            <a:r>
              <a:rPr lang="ru-RU" dirty="0" err="1"/>
              <a:t>больові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в грудях;</a:t>
            </a:r>
          </a:p>
          <a:p>
            <a:r>
              <a:rPr lang="ru-RU" dirty="0" err="1"/>
              <a:t>задишка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вона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постійною</a:t>
            </a:r>
            <a:r>
              <a:rPr lang="ru-RU" dirty="0"/>
              <a:t> і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;</a:t>
            </a:r>
          </a:p>
          <a:p>
            <a:r>
              <a:rPr lang="ru-RU" dirty="0" err="1"/>
              <a:t>ціаноз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 і </a:t>
            </a:r>
            <a:r>
              <a:rPr lang="ru-RU" dirty="0" err="1"/>
              <a:t>слизових</a:t>
            </a:r>
            <a:r>
              <a:rPr lang="ru-RU" dirty="0"/>
              <a:t>;</a:t>
            </a:r>
          </a:p>
          <a:p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стомлюваність</a:t>
            </a:r>
            <a:r>
              <a:rPr lang="ru-RU" dirty="0"/>
              <a:t>;</a:t>
            </a:r>
          </a:p>
          <a:p>
            <a:r>
              <a:rPr lang="ru-RU" dirty="0" err="1"/>
              <a:t>сильний</a:t>
            </a:r>
            <a:r>
              <a:rPr lang="ru-RU" dirty="0"/>
              <a:t> кашель,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харкотиння</a:t>
            </a:r>
            <a:r>
              <a:rPr lang="ru-RU" dirty="0"/>
              <a:t> </a:t>
            </a:r>
            <a:r>
              <a:rPr lang="ru-RU" dirty="0" err="1"/>
              <a:t>слизово-гнійного</a:t>
            </a:r>
            <a:r>
              <a:rPr lang="ru-RU" dirty="0"/>
              <a:t> характеру;</a:t>
            </a:r>
          </a:p>
        </p:txBody>
      </p:sp>
    </p:spTree>
    <p:extLst>
      <p:ext uri="{BB962C8B-B14F-4D97-AF65-F5344CB8AC3E}">
        <p14:creationId xmlns:p14="http://schemas.microsoft.com/office/powerpoint/2010/main" val="311295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20" y="286440"/>
            <a:ext cx="11854150" cy="5961960"/>
          </a:xfrm>
        </p:spPr>
        <p:txBody>
          <a:bodyPr/>
          <a:lstStyle/>
          <a:p>
            <a:r>
              <a:rPr lang="ru-RU" dirty="0" err="1"/>
              <a:t>слабкість</a:t>
            </a:r>
            <a:r>
              <a:rPr lang="ru-RU" dirty="0"/>
              <a:t>;</a:t>
            </a:r>
          </a:p>
          <a:p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 </a:t>
            </a:r>
            <a:r>
              <a:rPr lang="ru-RU" dirty="0" err="1"/>
              <a:t>запаморочення</a:t>
            </a:r>
            <a:r>
              <a:rPr lang="ru-RU" dirty="0"/>
              <a:t>;</a:t>
            </a:r>
          </a:p>
          <a:p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;</a:t>
            </a:r>
          </a:p>
          <a:p>
            <a:r>
              <a:rPr lang="ru-RU" dirty="0" err="1"/>
              <a:t>легенева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;</a:t>
            </a:r>
          </a:p>
          <a:p>
            <a:r>
              <a:rPr lang="ru-RU" dirty="0" err="1"/>
              <a:t>втрата</a:t>
            </a:r>
            <a:r>
              <a:rPr lang="ru-RU" dirty="0"/>
              <a:t> ваги;</a:t>
            </a:r>
          </a:p>
          <a:p>
            <a:r>
              <a:rPr lang="ru-RU" dirty="0"/>
              <a:t>фаланги </a:t>
            </a:r>
            <a:r>
              <a:rPr lang="ru-RU" dirty="0" err="1"/>
              <a:t>пальців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. </a:t>
            </a:r>
            <a:r>
              <a:rPr lang="ru-RU" dirty="0" err="1"/>
              <a:t>Візуально</a:t>
            </a:r>
            <a:r>
              <a:rPr lang="ru-RU" dirty="0"/>
              <a:t> вони </a:t>
            </a:r>
            <a:r>
              <a:rPr lang="ru-RU" dirty="0" err="1"/>
              <a:t>стають</a:t>
            </a:r>
            <a:r>
              <a:rPr lang="ru-RU" dirty="0"/>
              <a:t> схожими на </a:t>
            </a:r>
            <a:r>
              <a:rPr lang="ru-RU" dirty="0" err="1"/>
              <a:t>барабанні</a:t>
            </a:r>
            <a:r>
              <a:rPr lang="ru-RU" dirty="0"/>
              <a:t> </a:t>
            </a:r>
            <a:r>
              <a:rPr lang="ru-RU" dirty="0" err="1"/>
              <a:t>палички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симптом </a:t>
            </a:r>
            <a:r>
              <a:rPr lang="ru-RU" dirty="0" err="1"/>
              <a:t>клініцисти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пальці</a:t>
            </a:r>
            <a:r>
              <a:rPr lang="ru-RU" dirty="0"/>
              <a:t> </a:t>
            </a:r>
            <a:r>
              <a:rPr lang="ru-RU" dirty="0" err="1"/>
              <a:t>Гіппократа</a:t>
            </a:r>
            <a:r>
              <a:rPr lang="ru-RU" dirty="0"/>
              <a:t>»;</a:t>
            </a:r>
          </a:p>
          <a:p>
            <a:r>
              <a:rPr lang="ru-RU" dirty="0" err="1"/>
              <a:t>якщо</a:t>
            </a:r>
            <a:r>
              <a:rPr lang="ru-RU" dirty="0"/>
              <a:t> провести </a:t>
            </a:r>
            <a:r>
              <a:rPr lang="ru-RU" dirty="0" err="1"/>
              <a:t>аускультацію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сухих </a:t>
            </a:r>
            <a:r>
              <a:rPr lang="ru-RU" dirty="0" err="1"/>
              <a:t>дрібнокулькових</a:t>
            </a:r>
            <a:r>
              <a:rPr lang="ru-RU" dirty="0"/>
              <a:t> </a:t>
            </a:r>
            <a:r>
              <a:rPr lang="ru-RU" dirty="0" err="1"/>
              <a:t>хрипів</a:t>
            </a:r>
            <a:r>
              <a:rPr lang="ru-RU" dirty="0"/>
              <a:t>;</a:t>
            </a:r>
          </a:p>
          <a:p>
            <a:r>
              <a:rPr lang="ru-RU" dirty="0" err="1"/>
              <a:t>посилене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;</a:t>
            </a:r>
          </a:p>
          <a:p>
            <a:r>
              <a:rPr lang="ru-RU" dirty="0" err="1"/>
              <a:t>набухання</a:t>
            </a:r>
            <a:r>
              <a:rPr lang="ru-RU" dirty="0"/>
              <a:t> </a:t>
            </a:r>
            <a:r>
              <a:rPr lang="ru-RU" dirty="0" err="1"/>
              <a:t>шийних</a:t>
            </a:r>
            <a:r>
              <a:rPr lang="ru-RU" dirty="0"/>
              <a:t> вен.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1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4222"/>
          </a:xfrm>
        </p:spPr>
        <p:txBody>
          <a:bodyPr/>
          <a:lstStyle/>
          <a:p>
            <a:r>
              <a:rPr lang="ru-RU" dirty="0" err="1"/>
              <a:t>Дифузна</a:t>
            </a:r>
            <a:r>
              <a:rPr lang="ru-RU" dirty="0"/>
              <a:t> форма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979" y="1145754"/>
            <a:ext cx="5927073" cy="5387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легких. </a:t>
            </a:r>
            <a:r>
              <a:rPr lang="ru-RU" dirty="0" err="1"/>
              <a:t>Вентиляційні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 </a:t>
            </a:r>
            <a:r>
              <a:rPr lang="ru-RU" dirty="0" err="1"/>
              <a:t>порушуються</a:t>
            </a:r>
            <a:r>
              <a:rPr lang="ru-RU" dirty="0"/>
              <a:t>,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з </a:t>
            </a:r>
            <a:r>
              <a:rPr lang="ru-RU" dirty="0" err="1"/>
              <a:t>колагеновими</a:t>
            </a:r>
            <a:r>
              <a:rPr lang="ru-RU" dirty="0"/>
              <a:t> волокнами, структура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сильно </a:t>
            </a:r>
            <a:r>
              <a:rPr lang="ru-RU" dirty="0" err="1"/>
              <a:t>деформується</a:t>
            </a:r>
            <a:r>
              <a:rPr lang="ru-RU" dirty="0"/>
              <a:t>,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кісти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Симптоми</a:t>
            </a:r>
            <a:r>
              <a:rPr lang="ru-RU" dirty="0"/>
              <a:t>:</a:t>
            </a:r>
          </a:p>
          <a:p>
            <a:r>
              <a:rPr lang="ru-RU" dirty="0" err="1"/>
              <a:t>задишка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вона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навантаженнях</a:t>
            </a:r>
            <a:r>
              <a:rPr lang="ru-RU" dirty="0"/>
              <a:t>,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, </a:t>
            </a:r>
            <a:r>
              <a:rPr lang="ru-RU" dirty="0" err="1"/>
              <a:t>напруженій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вона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постійною</a:t>
            </a:r>
            <a:r>
              <a:rPr lang="ru-RU" dirty="0"/>
              <a:t>;</a:t>
            </a:r>
          </a:p>
          <a:p>
            <a:r>
              <a:rPr lang="ru-RU" dirty="0" err="1"/>
              <a:t>частий</a:t>
            </a:r>
            <a:r>
              <a:rPr lang="ru-RU" dirty="0"/>
              <a:t> і </a:t>
            </a:r>
            <a:r>
              <a:rPr lang="ru-RU" dirty="0" err="1"/>
              <a:t>сухий</a:t>
            </a:r>
            <a:r>
              <a:rPr lang="ru-RU" dirty="0"/>
              <a:t> кашель;</a:t>
            </a:r>
          </a:p>
          <a:p>
            <a:r>
              <a:rPr lang="ru-RU" dirty="0"/>
              <a:t>в </a:t>
            </a:r>
            <a:r>
              <a:rPr lang="ru-RU" dirty="0" err="1"/>
              <a:t>області</a:t>
            </a:r>
            <a:r>
              <a:rPr lang="ru-RU" dirty="0"/>
              <a:t> грудей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ниючі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;</a:t>
            </a:r>
          </a:p>
          <a:p>
            <a:r>
              <a:rPr lang="ru-RU" dirty="0" err="1"/>
              <a:t>вдих</a:t>
            </a:r>
            <a:r>
              <a:rPr lang="ru-RU" dirty="0"/>
              <a:t> </a:t>
            </a:r>
            <a:r>
              <a:rPr lang="ru-RU" dirty="0" err="1"/>
              <a:t>утруднений</a:t>
            </a:r>
            <a:r>
              <a:rPr lang="ru-RU" dirty="0"/>
              <a:t>;</a:t>
            </a:r>
          </a:p>
          <a:p>
            <a:r>
              <a:rPr lang="ru-RU" dirty="0" err="1"/>
              <a:t>шкірні</a:t>
            </a:r>
            <a:r>
              <a:rPr lang="ru-RU" dirty="0"/>
              <a:t> покриви </a:t>
            </a:r>
            <a:r>
              <a:rPr lang="ru-RU" dirty="0" err="1"/>
              <a:t>синюшні</a:t>
            </a:r>
            <a:r>
              <a:rPr lang="ru-RU" dirty="0"/>
              <a:t>;</a:t>
            </a:r>
          </a:p>
          <a:p>
            <a:r>
              <a:rPr lang="ru-RU" dirty="0" err="1"/>
              <a:t>слабкість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87" y="1583393"/>
            <a:ext cx="5202909" cy="40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340"/>
          </a:xfrm>
        </p:spPr>
        <p:txBody>
          <a:bodyPr/>
          <a:lstStyle/>
          <a:p>
            <a:r>
              <a:rPr lang="ru-RU" dirty="0" err="1"/>
              <a:t>Прикореневій</a:t>
            </a:r>
            <a:r>
              <a:rPr lang="ru-RU" dirty="0"/>
              <a:t> пневмосклероз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13" y="1458007"/>
            <a:ext cx="7163703" cy="5399993"/>
          </a:xfrm>
        </p:spPr>
        <p:txBody>
          <a:bodyPr>
            <a:noAutofit/>
          </a:bodyPr>
          <a:lstStyle/>
          <a:p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прогресувати</a:t>
            </a:r>
            <a:r>
              <a:rPr lang="ru-RU" sz="2400" dirty="0"/>
              <a:t> на </a:t>
            </a:r>
            <a:r>
              <a:rPr lang="ru-RU" sz="2400" dirty="0" err="1"/>
              <a:t>тлі</a:t>
            </a:r>
            <a:r>
              <a:rPr lang="ru-RU" sz="2400" dirty="0"/>
              <a:t> </a:t>
            </a:r>
            <a:r>
              <a:rPr lang="ru-RU" sz="2400" dirty="0" err="1"/>
              <a:t>запальних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легенях</a:t>
            </a:r>
            <a:r>
              <a:rPr lang="ru-RU" sz="2400" dirty="0"/>
              <a:t>, </a:t>
            </a:r>
            <a:r>
              <a:rPr lang="ru-RU" sz="2400" dirty="0" err="1"/>
              <a:t>дистрофії</a:t>
            </a:r>
            <a:r>
              <a:rPr lang="ru-RU" sz="2400" dirty="0"/>
              <a:t>. </a:t>
            </a:r>
            <a:r>
              <a:rPr lang="ru-RU" sz="2400" dirty="0" err="1"/>
              <a:t>Характерні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патології</a:t>
            </a:r>
            <a:r>
              <a:rPr lang="ru-RU" sz="2400" dirty="0"/>
              <a:t> – </a:t>
            </a:r>
            <a:r>
              <a:rPr lang="ru-RU" sz="2400" dirty="0" err="1"/>
              <a:t>постраждалий</a:t>
            </a:r>
            <a:r>
              <a:rPr lang="ru-RU" sz="2400" dirty="0"/>
              <a:t> </a:t>
            </a:r>
            <a:r>
              <a:rPr lang="ru-RU" sz="2400" dirty="0" err="1"/>
              <a:t>ділянку</a:t>
            </a:r>
            <a:r>
              <a:rPr lang="ru-RU" sz="2400" dirty="0"/>
              <a:t> легкого </a:t>
            </a:r>
            <a:r>
              <a:rPr lang="ru-RU" sz="2400" dirty="0" err="1"/>
              <a:t>втрачає</a:t>
            </a:r>
            <a:r>
              <a:rPr lang="ru-RU" sz="2400" dirty="0"/>
              <a:t> </a:t>
            </a:r>
            <a:r>
              <a:rPr lang="ru-RU" sz="2400" dirty="0" err="1"/>
              <a:t>пружність</a:t>
            </a:r>
            <a:r>
              <a:rPr lang="ru-RU" sz="2400" dirty="0"/>
              <a:t>, </a:t>
            </a:r>
            <a:r>
              <a:rPr lang="ru-RU" sz="2400" dirty="0" err="1"/>
              <a:t>ділянка</a:t>
            </a:r>
            <a:r>
              <a:rPr lang="ru-RU" sz="2400" dirty="0"/>
              <a:t> з </a:t>
            </a:r>
            <a:r>
              <a:rPr lang="ru-RU" sz="2400" dirty="0" err="1"/>
              <a:t>сполучною</a:t>
            </a:r>
            <a:r>
              <a:rPr lang="ru-RU" sz="2400" dirty="0"/>
              <a:t> тканиною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збільшується</a:t>
            </a:r>
            <a:r>
              <a:rPr lang="ru-RU" sz="2400" dirty="0"/>
              <a:t> (в </a:t>
            </a:r>
            <a:r>
              <a:rPr lang="ru-RU" sz="2400" dirty="0" err="1"/>
              <a:t>прикореневих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 </a:t>
            </a:r>
            <a:r>
              <a:rPr lang="ru-RU" sz="2400" dirty="0" err="1"/>
              <a:t>легені</a:t>
            </a:r>
            <a:r>
              <a:rPr lang="ru-RU" sz="2400" dirty="0"/>
              <a:t>). </a:t>
            </a:r>
            <a:r>
              <a:rPr lang="ru-RU" sz="2400" dirty="0" err="1"/>
              <a:t>Прикореневій</a:t>
            </a:r>
            <a:r>
              <a:rPr lang="ru-RU" sz="2400" dirty="0"/>
              <a:t> пневмосклероз </a:t>
            </a:r>
            <a:r>
              <a:rPr lang="ru-RU" sz="2400" dirty="0" err="1"/>
              <a:t>розвивається</a:t>
            </a:r>
            <a:r>
              <a:rPr lang="ru-RU" sz="2400" dirty="0"/>
              <a:t> не так </a:t>
            </a:r>
            <a:r>
              <a:rPr lang="ru-RU" sz="2400" dirty="0" err="1"/>
              <a:t>стрімко</a:t>
            </a:r>
            <a:r>
              <a:rPr lang="ru-RU" sz="2400" dirty="0"/>
              <a:t>, як </a:t>
            </a:r>
            <a:r>
              <a:rPr lang="ru-RU" sz="2400" dirty="0" err="1"/>
              <a:t>дифузний</a:t>
            </a:r>
            <a:r>
              <a:rPr lang="ru-RU" sz="2400" dirty="0"/>
              <a:t>. </a:t>
            </a:r>
            <a:r>
              <a:rPr lang="ru-RU" sz="2400" dirty="0" err="1"/>
              <a:t>Симптоми</a:t>
            </a:r>
            <a:r>
              <a:rPr lang="ru-RU" sz="2400" dirty="0"/>
              <a:t> </a:t>
            </a:r>
            <a:r>
              <a:rPr lang="ru-RU" sz="2400" dirty="0" err="1"/>
              <a:t>проявляються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.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зазначити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дану</a:t>
            </a:r>
            <a:r>
              <a:rPr lang="ru-RU" sz="2400" dirty="0"/>
              <a:t> форму </a:t>
            </a:r>
            <a:r>
              <a:rPr lang="ru-RU" sz="2400" dirty="0" err="1"/>
              <a:t>патології</a:t>
            </a:r>
            <a:r>
              <a:rPr lang="ru-RU" sz="2400" dirty="0"/>
              <a:t> </a:t>
            </a:r>
            <a:r>
              <a:rPr lang="ru-RU" sz="2400" dirty="0" err="1"/>
              <a:t>діагностують</a:t>
            </a:r>
            <a:r>
              <a:rPr lang="ru-RU" sz="2400" dirty="0"/>
              <a:t>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9" y="1604513"/>
            <a:ext cx="3950898" cy="29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0474"/>
          </a:xfrm>
        </p:spPr>
        <p:txBody>
          <a:bodyPr/>
          <a:lstStyle/>
          <a:p>
            <a:r>
              <a:rPr lang="ru-RU" dirty="0" err="1"/>
              <a:t>Діагностика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804" y="1155940"/>
            <a:ext cx="9722049" cy="5092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появі</a:t>
            </a:r>
            <a:r>
              <a:rPr lang="ru-RU" dirty="0"/>
              <a:t> перших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в </a:t>
            </a:r>
            <a:r>
              <a:rPr lang="ru-RU" dirty="0" err="1"/>
              <a:t>медичний</a:t>
            </a:r>
            <a:r>
              <a:rPr lang="ru-RU" dirty="0"/>
              <a:t> заклад для </a:t>
            </a:r>
            <a:r>
              <a:rPr lang="ru-RU" dirty="0" err="1"/>
              <a:t>точної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і постановки </a:t>
            </a:r>
            <a:r>
              <a:rPr lang="ru-RU" dirty="0" err="1"/>
              <a:t>діагнозу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та </a:t>
            </a:r>
            <a:r>
              <a:rPr lang="ru-RU" dirty="0" err="1"/>
              <a:t>збору</a:t>
            </a:r>
            <a:r>
              <a:rPr lang="ru-RU" dirty="0"/>
              <a:t> анамнезу, </a:t>
            </a:r>
            <a:r>
              <a:rPr lang="ru-RU" dirty="0" err="1"/>
              <a:t>пацієнтові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інструментальні</a:t>
            </a:r>
            <a:r>
              <a:rPr lang="ru-RU" dirty="0"/>
              <a:t> та </a:t>
            </a:r>
            <a:r>
              <a:rPr lang="ru-RU" dirty="0" err="1"/>
              <a:t>лабораторні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Інструментальні</a:t>
            </a:r>
            <a:r>
              <a:rPr lang="ru-RU" dirty="0"/>
              <a:t> методики:</a:t>
            </a:r>
          </a:p>
          <a:p>
            <a:r>
              <a:rPr lang="ru-RU" dirty="0" err="1"/>
              <a:t>рентгенографія</a:t>
            </a:r>
            <a:r>
              <a:rPr lang="ru-RU" dirty="0"/>
              <a:t>;</a:t>
            </a:r>
          </a:p>
          <a:p>
            <a:r>
              <a:rPr lang="ru-RU" dirty="0" err="1"/>
              <a:t>бронхоскопія</a:t>
            </a:r>
            <a:r>
              <a:rPr lang="ru-RU" dirty="0"/>
              <a:t>;</a:t>
            </a:r>
          </a:p>
          <a:p>
            <a:r>
              <a:rPr lang="ru-RU" dirty="0" err="1"/>
              <a:t>спірографія</a:t>
            </a:r>
            <a:r>
              <a:rPr lang="ru-RU" dirty="0"/>
              <a:t>;</a:t>
            </a:r>
          </a:p>
          <a:p>
            <a:r>
              <a:rPr lang="ru-RU" dirty="0"/>
              <a:t>КТ </a:t>
            </a:r>
            <a:r>
              <a:rPr lang="ru-RU" dirty="0" err="1"/>
              <a:t>легенів</a:t>
            </a:r>
            <a:r>
              <a:rPr lang="ru-RU" dirty="0"/>
              <a:t>;</a:t>
            </a:r>
          </a:p>
          <a:p>
            <a:r>
              <a:rPr lang="ru-RU" dirty="0"/>
              <a:t>МРТ;</a:t>
            </a:r>
          </a:p>
          <a:p>
            <a:r>
              <a:rPr lang="ru-RU" dirty="0"/>
              <a:t>ЕКГ;</a:t>
            </a:r>
          </a:p>
          <a:p>
            <a:r>
              <a:rPr lang="ru-RU" dirty="0" err="1"/>
              <a:t>ехокардіографія</a:t>
            </a:r>
            <a:r>
              <a:rPr lang="ru-RU" dirty="0"/>
              <a:t>;</a:t>
            </a:r>
          </a:p>
          <a:p>
            <a:r>
              <a:rPr lang="ru-RU" dirty="0" err="1"/>
              <a:t>доплерографія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7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241540"/>
            <a:ext cx="11559397" cy="6616460"/>
          </a:xfrm>
        </p:spPr>
        <p:txBody>
          <a:bodyPr>
            <a:normAutofit/>
          </a:bodyPr>
          <a:lstStyle/>
          <a:p>
            <a:r>
              <a:rPr lang="ru-RU" dirty="0" err="1"/>
              <a:t>Фізикальні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при </a:t>
            </a:r>
            <a:r>
              <a:rPr lang="ru-RU" dirty="0" err="1"/>
              <a:t>пневмосклерозі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 Над зоною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дифузно</a:t>
            </a:r>
            <a:r>
              <a:rPr lang="ru-RU" dirty="0"/>
              <a:t> </a:t>
            </a:r>
            <a:r>
              <a:rPr lang="ru-RU" dirty="0" err="1"/>
              <a:t>вислуховується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ослаблене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вологі</a:t>
            </a:r>
            <a:r>
              <a:rPr lang="ru-RU" dirty="0"/>
              <a:t> та </a:t>
            </a:r>
            <a:r>
              <a:rPr lang="ru-RU" dirty="0" err="1"/>
              <a:t>сухі</a:t>
            </a:r>
            <a:r>
              <a:rPr lang="ru-RU" dirty="0"/>
              <a:t> хрипи, </a:t>
            </a:r>
            <a:r>
              <a:rPr lang="ru-RU" dirty="0" err="1"/>
              <a:t>перкуторний</a:t>
            </a:r>
            <a:r>
              <a:rPr lang="ru-RU" dirty="0"/>
              <a:t> звук – </a:t>
            </a:r>
            <a:r>
              <a:rPr lang="ru-RU" dirty="0" err="1"/>
              <a:t>тупий</a:t>
            </a:r>
            <a:r>
              <a:rPr lang="ru-RU" dirty="0"/>
              <a:t>.</a:t>
            </a:r>
          </a:p>
          <a:p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пневмосклероз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рентгенографія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рентгенографії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легеневій</a:t>
            </a:r>
            <a:r>
              <a:rPr lang="ru-RU" dirty="0"/>
              <a:t> </a:t>
            </a:r>
            <a:r>
              <a:rPr lang="ru-RU" dirty="0" err="1"/>
              <a:t>тканині</a:t>
            </a:r>
            <a:r>
              <a:rPr lang="ru-RU" dirty="0"/>
              <a:t> при </a:t>
            </a:r>
            <a:r>
              <a:rPr lang="ru-RU" dirty="0" err="1"/>
              <a:t>безсимптомному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пневмосклерозу,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поширеність</a:t>
            </a:r>
            <a:r>
              <a:rPr lang="ru-RU" dirty="0"/>
              <a:t>, характер та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. Для </a:t>
            </a:r>
            <a:r>
              <a:rPr lang="ru-RU" dirty="0" err="1"/>
              <a:t>деталізації</a:t>
            </a:r>
            <a:r>
              <a:rPr lang="ru-RU" dirty="0"/>
              <a:t> стану </a:t>
            </a:r>
            <a:r>
              <a:rPr lang="ru-RU" dirty="0" err="1"/>
              <a:t>уражених</a:t>
            </a:r>
            <a:r>
              <a:rPr lang="ru-RU" dirty="0"/>
              <a:t> пневмосклерозом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бронхографію</a:t>
            </a:r>
            <a:r>
              <a:rPr lang="ru-RU" dirty="0"/>
              <a:t>, КТ </a:t>
            </a:r>
            <a:r>
              <a:rPr lang="ru-RU" dirty="0" err="1"/>
              <a:t>легень</a:t>
            </a:r>
            <a:r>
              <a:rPr lang="ru-RU" dirty="0"/>
              <a:t> та МРТ.</a:t>
            </a:r>
          </a:p>
          <a:p>
            <a:r>
              <a:rPr lang="ru-RU" dirty="0" err="1"/>
              <a:t>Рентгенологічні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пневмосклерозу </a:t>
            </a:r>
            <a:r>
              <a:rPr lang="ru-RU" dirty="0" err="1"/>
              <a:t>різноманітні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як </a:t>
            </a:r>
            <a:r>
              <a:rPr lang="ru-RU" dirty="0" err="1"/>
              <a:t>склеротичні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легенях</a:t>
            </a:r>
            <a:r>
              <a:rPr lang="ru-RU" dirty="0"/>
              <a:t>, а й картину </a:t>
            </a:r>
            <a:r>
              <a:rPr lang="ru-RU" dirty="0" err="1"/>
              <a:t>супутніх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: </a:t>
            </a:r>
            <a:r>
              <a:rPr lang="ru-RU" dirty="0" err="1"/>
              <a:t>емфіземи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бронхіту</a:t>
            </a:r>
            <a:r>
              <a:rPr lang="ru-RU" dirty="0"/>
              <a:t>, </a:t>
            </a:r>
            <a:r>
              <a:rPr lang="ru-RU" dirty="0" err="1"/>
              <a:t>бронхоэктазов</a:t>
            </a:r>
            <a:r>
              <a:rPr lang="ru-RU" dirty="0"/>
              <a:t>. На </a:t>
            </a:r>
            <a:r>
              <a:rPr lang="ru-RU" dirty="0" err="1"/>
              <a:t>рентгенограмах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у </a:t>
            </a:r>
            <a:r>
              <a:rPr lang="ru-RU" dirty="0" err="1"/>
              <a:t>розмірах</a:t>
            </a:r>
            <a:r>
              <a:rPr lang="ru-RU" dirty="0"/>
              <a:t> </a:t>
            </a:r>
            <a:r>
              <a:rPr lang="ru-RU" dirty="0" err="1"/>
              <a:t>ураженої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посилення</a:t>
            </a:r>
            <a:r>
              <a:rPr lang="ru-RU" dirty="0"/>
              <a:t>, </a:t>
            </a:r>
            <a:r>
              <a:rPr lang="ru-RU" dirty="0" err="1"/>
              <a:t>сітчастість</a:t>
            </a:r>
            <a:r>
              <a:rPr lang="ru-RU" dirty="0"/>
              <a:t> і </a:t>
            </a:r>
            <a:r>
              <a:rPr lang="ru-RU" dirty="0" err="1"/>
              <a:t>петлістість</a:t>
            </a:r>
            <a:r>
              <a:rPr lang="ru-RU" dirty="0"/>
              <a:t> </a:t>
            </a:r>
            <a:r>
              <a:rPr lang="ru-RU" dirty="0" err="1"/>
              <a:t>легеневого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 по ходу </a:t>
            </a:r>
            <a:r>
              <a:rPr lang="ru-RU" dirty="0" err="1"/>
              <a:t>розгалужень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, склерозу та </a:t>
            </a:r>
            <a:r>
              <a:rPr lang="ru-RU" dirty="0" err="1"/>
              <a:t>інфільтрації</a:t>
            </a:r>
            <a:r>
              <a:rPr lang="ru-RU" dirty="0"/>
              <a:t> </a:t>
            </a:r>
            <a:r>
              <a:rPr lang="ru-RU" dirty="0" err="1"/>
              <a:t>перибронхіальної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легеневі</a:t>
            </a:r>
            <a:r>
              <a:rPr lang="ru-RU" dirty="0"/>
              <a:t> поля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пористої</a:t>
            </a:r>
            <a:r>
              <a:rPr lang="ru-RU" dirty="0"/>
              <a:t> губки («</a:t>
            </a:r>
            <a:r>
              <a:rPr lang="ru-RU" dirty="0" err="1"/>
              <a:t>стільникове</a:t>
            </a:r>
            <a:r>
              <a:rPr lang="ru-RU" dirty="0"/>
              <a:t> </a:t>
            </a:r>
            <a:r>
              <a:rPr lang="ru-RU" dirty="0" err="1"/>
              <a:t>легеня</a:t>
            </a:r>
            <a:r>
              <a:rPr lang="ru-RU" dirty="0"/>
              <a:t>»). На </a:t>
            </a:r>
            <a:r>
              <a:rPr lang="ru-RU" dirty="0" err="1"/>
              <a:t>бронхограмах</a:t>
            </a:r>
            <a:r>
              <a:rPr lang="ru-RU" dirty="0"/>
              <a:t> -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звуження</a:t>
            </a:r>
            <a:r>
              <a:rPr lang="ru-RU" dirty="0"/>
              <a:t> та </a:t>
            </a:r>
            <a:r>
              <a:rPr lang="ru-RU" dirty="0" err="1"/>
              <a:t>деформація</a:t>
            </a:r>
            <a:r>
              <a:rPr lang="ru-RU" dirty="0"/>
              <a:t>, </a:t>
            </a:r>
            <a:r>
              <a:rPr lang="ru-RU" dirty="0" err="1"/>
              <a:t>дрібні</a:t>
            </a:r>
            <a:r>
              <a:rPr lang="ru-RU" dirty="0"/>
              <a:t> бронхи не </a:t>
            </a:r>
            <a:r>
              <a:rPr lang="ru-RU" dirty="0" err="1"/>
              <a:t>визначаються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бронхоектаз</a:t>
            </a:r>
            <a:r>
              <a:rPr lang="ru-RU" dirty="0"/>
              <a:t>,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бронхіту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складу </a:t>
            </a:r>
            <a:r>
              <a:rPr lang="ru-RU" dirty="0" err="1"/>
              <a:t>змиву</a:t>
            </a:r>
            <a:r>
              <a:rPr lang="ru-RU" dirty="0"/>
              <a:t> з </a:t>
            </a:r>
            <a:r>
              <a:rPr lang="ru-RU" dirty="0" err="1"/>
              <a:t>бронхів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уточнити</a:t>
            </a:r>
            <a:r>
              <a:rPr lang="ru-RU" dirty="0"/>
              <a:t> </a:t>
            </a:r>
            <a:r>
              <a:rPr lang="ru-RU" dirty="0" err="1"/>
              <a:t>етіологію</a:t>
            </a:r>
            <a:r>
              <a:rPr lang="ru-RU" dirty="0"/>
              <a:t> та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бронхах.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3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176" y="293129"/>
            <a:ext cx="11629277" cy="631470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Бронхоскопія</a:t>
            </a:r>
            <a:r>
              <a:rPr lang="ru-RU" dirty="0"/>
              <a:t> – методика </a:t>
            </a:r>
            <a:r>
              <a:rPr lang="ru-RU" dirty="0" err="1"/>
              <a:t>ендоскопічної</a:t>
            </a:r>
            <a:r>
              <a:rPr lang="ru-RU" dirty="0"/>
              <a:t> </a:t>
            </a:r>
            <a:r>
              <a:rPr lang="ru-RU" dirty="0" err="1"/>
              <a:t>візуалізації</a:t>
            </a:r>
            <a:r>
              <a:rPr lang="ru-RU" dirty="0"/>
              <a:t> стану </a:t>
            </a:r>
            <a:r>
              <a:rPr lang="ru-RU" dirty="0" err="1"/>
              <a:t>трахеобронхіального</a:t>
            </a:r>
            <a:r>
              <a:rPr lang="ru-RU" dirty="0"/>
              <a:t> дерева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оптичного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–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гнучкого</a:t>
            </a:r>
            <a:r>
              <a:rPr lang="ru-RU" dirty="0"/>
              <a:t> </a:t>
            </a:r>
            <a:r>
              <a:rPr lang="ru-RU" dirty="0" err="1"/>
              <a:t>бронхоскопа</a:t>
            </a:r>
            <a:r>
              <a:rPr lang="ru-RU" dirty="0"/>
              <a:t>. У </a:t>
            </a:r>
            <a:r>
              <a:rPr lang="ru-RU" dirty="0" err="1"/>
              <a:t>пульмонології</a:t>
            </a:r>
            <a:r>
              <a:rPr lang="ru-RU" dirty="0"/>
              <a:t> </a:t>
            </a:r>
            <a:r>
              <a:rPr lang="ru-RU" dirty="0" err="1"/>
              <a:t>бронхоскопія</a:t>
            </a:r>
            <a:r>
              <a:rPr lang="ru-RU" dirty="0"/>
              <a:t> проводиться за </a:t>
            </a:r>
            <a:r>
              <a:rPr lang="ru-RU" dirty="0" err="1"/>
              <a:t>діагностичними</a:t>
            </a:r>
            <a:r>
              <a:rPr lang="ru-RU" dirty="0"/>
              <a:t> та </a:t>
            </a:r>
            <a:r>
              <a:rPr lang="ru-RU" dirty="0" err="1"/>
              <a:t>лікувальними</a:t>
            </a:r>
            <a:r>
              <a:rPr lang="ru-RU" dirty="0"/>
              <a:t> </a:t>
            </a:r>
            <a:r>
              <a:rPr lang="ru-RU" dirty="0" err="1"/>
              <a:t>показаннями</a:t>
            </a:r>
            <a:r>
              <a:rPr lang="ru-RU" dirty="0"/>
              <a:t>. </a:t>
            </a:r>
            <a:r>
              <a:rPr lang="ru-RU" dirty="0" err="1"/>
              <a:t>Діагностична</a:t>
            </a:r>
            <a:r>
              <a:rPr lang="ru-RU" dirty="0"/>
              <a:t> </a:t>
            </a:r>
            <a:r>
              <a:rPr lang="ru-RU" dirty="0" err="1"/>
              <a:t>бронхоскопія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пухлинного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запального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пороків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бронхіального</a:t>
            </a:r>
            <a:r>
              <a:rPr lang="ru-RU" dirty="0"/>
              <a:t> дерева, </a:t>
            </a:r>
            <a:r>
              <a:rPr lang="ru-RU" dirty="0" err="1"/>
              <a:t>з'ясування</a:t>
            </a:r>
            <a:r>
              <a:rPr lang="ru-RU" dirty="0"/>
              <a:t> причин </a:t>
            </a:r>
            <a:r>
              <a:rPr lang="ru-RU" dirty="0" err="1"/>
              <a:t>кровохаркання</a:t>
            </a:r>
            <a:r>
              <a:rPr lang="ru-RU" dirty="0"/>
              <a:t>, </a:t>
            </a:r>
            <a:r>
              <a:rPr lang="ru-RU" dirty="0" err="1"/>
              <a:t>взяття</a:t>
            </a:r>
            <a:r>
              <a:rPr lang="ru-RU" dirty="0"/>
              <a:t> </a:t>
            </a:r>
            <a:r>
              <a:rPr lang="ru-RU" dirty="0" err="1"/>
              <a:t>біопсії</a:t>
            </a:r>
            <a:r>
              <a:rPr lang="ru-RU" dirty="0"/>
              <a:t> та </a:t>
            </a:r>
            <a:r>
              <a:rPr lang="ru-RU" dirty="0" err="1"/>
              <a:t>мокротиння</a:t>
            </a:r>
            <a:r>
              <a:rPr lang="ru-RU" dirty="0"/>
              <a:t> для </a:t>
            </a:r>
            <a:r>
              <a:rPr lang="ru-RU" dirty="0" err="1"/>
              <a:t>дослідження</a:t>
            </a:r>
            <a:r>
              <a:rPr lang="ru-RU" dirty="0"/>
              <a:t> і т.д.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обтураційної</a:t>
            </a:r>
            <a:r>
              <a:rPr lang="ru-RU" dirty="0"/>
              <a:t> </a:t>
            </a:r>
            <a:r>
              <a:rPr lang="ru-RU" dirty="0" err="1"/>
              <a:t>бронхіальної</a:t>
            </a:r>
            <a:r>
              <a:rPr lang="ru-RU" dirty="0"/>
              <a:t> </a:t>
            </a:r>
            <a:r>
              <a:rPr lang="ru-RU" dirty="0" err="1"/>
              <a:t>непрохідності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/>
              <a:t>Методика </a:t>
            </a:r>
            <a:r>
              <a:rPr lang="ru-RU" dirty="0" err="1"/>
              <a:t>проведення</a:t>
            </a:r>
            <a:endParaRPr lang="ru-RU" dirty="0"/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випадкової</a:t>
            </a:r>
            <a:r>
              <a:rPr lang="ru-RU" dirty="0"/>
              <a:t> </a:t>
            </a:r>
            <a:r>
              <a:rPr lang="ru-RU" dirty="0" err="1"/>
              <a:t>аспірації</a:t>
            </a:r>
            <a:r>
              <a:rPr lang="ru-RU" dirty="0"/>
              <a:t> </a:t>
            </a:r>
            <a:r>
              <a:rPr lang="ru-RU" dirty="0" err="1"/>
              <a:t>шлункового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у </a:t>
            </a:r>
            <a:r>
              <a:rPr lang="ru-RU" dirty="0" err="1"/>
              <a:t>дихальні</a:t>
            </a:r>
            <a:r>
              <a:rPr lang="ru-RU" dirty="0"/>
              <a:t> шляхи при </a:t>
            </a:r>
            <a:r>
              <a:rPr lang="ru-RU" dirty="0" err="1"/>
              <a:t>кашлі</a:t>
            </a:r>
            <a:r>
              <a:rPr lang="ru-RU" dirty="0"/>
              <a:t> та </a:t>
            </a:r>
            <a:r>
              <a:rPr lang="ru-RU" dirty="0" err="1"/>
              <a:t>блювотних</a:t>
            </a:r>
            <a:r>
              <a:rPr lang="ru-RU" dirty="0"/>
              <a:t> </a:t>
            </a:r>
            <a:r>
              <a:rPr lang="ru-RU" dirty="0" err="1"/>
              <a:t>позивах</a:t>
            </a:r>
            <a:r>
              <a:rPr lang="ru-RU" dirty="0"/>
              <a:t>, </a:t>
            </a:r>
            <a:r>
              <a:rPr lang="ru-RU" dirty="0" err="1"/>
              <a:t>бронхоскопія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8-10-годинного </a:t>
            </a:r>
            <a:r>
              <a:rPr lang="ru-RU" dirty="0" err="1"/>
              <a:t>періоду</a:t>
            </a:r>
            <a:r>
              <a:rPr lang="ru-RU" dirty="0"/>
              <a:t> голоду. Перед </a:t>
            </a:r>
            <a:r>
              <a:rPr lang="ru-RU" dirty="0" err="1"/>
              <a:t>бронхоскопією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 </a:t>
            </a:r>
            <a:r>
              <a:rPr lang="ru-RU" dirty="0" err="1"/>
              <a:t>зубні</a:t>
            </a:r>
            <a:r>
              <a:rPr lang="ru-RU" dirty="0"/>
              <a:t> </a:t>
            </a:r>
            <a:r>
              <a:rPr lang="ru-RU" dirty="0" err="1"/>
              <a:t>протези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знімаються</a:t>
            </a:r>
            <a:r>
              <a:rPr lang="ru-RU" dirty="0"/>
              <a:t>, </a:t>
            </a:r>
            <a:r>
              <a:rPr lang="ru-RU" dirty="0" err="1"/>
              <a:t>послабити</a:t>
            </a:r>
            <a:r>
              <a:rPr lang="ru-RU" dirty="0"/>
              <a:t> </a:t>
            </a:r>
            <a:r>
              <a:rPr lang="ru-RU" dirty="0" err="1"/>
              <a:t>тугий</a:t>
            </a:r>
            <a:r>
              <a:rPr lang="ru-RU" dirty="0"/>
              <a:t> </a:t>
            </a:r>
            <a:r>
              <a:rPr lang="ru-RU" dirty="0" err="1"/>
              <a:t>комір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гнучкої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анестезія</a:t>
            </a:r>
            <a:r>
              <a:rPr lang="ru-RU" dirty="0"/>
              <a:t> ротоглотки та </a:t>
            </a:r>
            <a:r>
              <a:rPr lang="ru-RU" dirty="0" err="1"/>
              <a:t>носових</a:t>
            </a:r>
            <a:r>
              <a:rPr lang="ru-RU" dirty="0"/>
              <a:t> </a:t>
            </a:r>
            <a:r>
              <a:rPr lang="ru-RU" dirty="0" err="1"/>
              <a:t>ходів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аерозольного</a:t>
            </a:r>
            <a:r>
              <a:rPr lang="ru-RU" dirty="0"/>
              <a:t> </a:t>
            </a:r>
            <a:r>
              <a:rPr lang="ru-RU" dirty="0" err="1"/>
              <a:t>лідокаїн</a:t>
            </a:r>
            <a:r>
              <a:rPr lang="ru-RU" dirty="0"/>
              <a:t>-спрею,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кашльовий</a:t>
            </a:r>
            <a:r>
              <a:rPr lang="ru-RU" dirty="0"/>
              <a:t> рефлекс та дискомфорт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фібробронхоскопа</a:t>
            </a:r>
            <a:r>
              <a:rPr lang="ru-RU" dirty="0"/>
              <a:t> через </a:t>
            </a:r>
            <a:r>
              <a:rPr lang="ru-RU" dirty="0" err="1"/>
              <a:t>ніс</a:t>
            </a:r>
            <a:r>
              <a:rPr lang="ru-RU" dirty="0"/>
              <a:t>. Через 5-7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анестезії</a:t>
            </a:r>
            <a:r>
              <a:rPr lang="ru-RU" dirty="0"/>
              <a:t> </a:t>
            </a:r>
            <a:r>
              <a:rPr lang="ru-RU" dirty="0" err="1"/>
              <a:t>лікар-ендоскопіст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саму </a:t>
            </a:r>
            <a:r>
              <a:rPr lang="ru-RU" dirty="0" err="1"/>
              <a:t>бронхоскопію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сидить</a:t>
            </a:r>
            <a:r>
              <a:rPr lang="ru-RU" dirty="0"/>
              <a:t> на </a:t>
            </a:r>
            <a:r>
              <a:rPr lang="ru-RU" dirty="0" err="1"/>
              <a:t>стільці</a:t>
            </a:r>
            <a:r>
              <a:rPr lang="ru-RU" dirty="0"/>
              <a:t>. Через </a:t>
            </a:r>
            <a:r>
              <a:rPr lang="ru-RU" dirty="0" err="1"/>
              <a:t>носовий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рот вводиться </a:t>
            </a: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фібробронхоскоп</a:t>
            </a:r>
            <a:r>
              <a:rPr lang="ru-RU" dirty="0"/>
              <a:t>, оснащений </a:t>
            </a:r>
            <a:r>
              <a:rPr lang="ru-RU" dirty="0" err="1"/>
              <a:t>відеокамерою</a:t>
            </a:r>
            <a:r>
              <a:rPr lang="ru-RU" dirty="0"/>
              <a:t> та </a:t>
            </a:r>
            <a:r>
              <a:rPr lang="ru-RU" dirty="0" err="1"/>
              <a:t>підсвічуванням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контролем оптики </a:t>
            </a:r>
            <a:r>
              <a:rPr lang="ru-RU" dirty="0" err="1"/>
              <a:t>просувається</a:t>
            </a:r>
            <a:r>
              <a:rPr lang="ru-RU" dirty="0"/>
              <a:t> в </a:t>
            </a:r>
            <a:r>
              <a:rPr lang="ru-RU" dirty="0" err="1"/>
              <a:t>дихальні</a:t>
            </a:r>
            <a:r>
              <a:rPr lang="ru-RU" dirty="0"/>
              <a:t> шляхи. При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позиви</a:t>
            </a:r>
            <a:r>
              <a:rPr lang="ru-RU" dirty="0"/>
              <a:t> кашлю. </a:t>
            </a:r>
            <a:r>
              <a:rPr lang="ru-RU" dirty="0" err="1"/>
              <a:t>Пацієнту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знати, </a:t>
            </a:r>
            <a:r>
              <a:rPr lang="ru-RU" dirty="0" err="1"/>
              <a:t>що</a:t>
            </a:r>
            <a:r>
              <a:rPr lang="ru-RU" dirty="0"/>
              <a:t> через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фіброендоскопа</a:t>
            </a:r>
            <a:r>
              <a:rPr lang="ru-RU" dirty="0"/>
              <a:t> (</a:t>
            </a:r>
            <a:r>
              <a:rPr lang="ru-RU" dirty="0" err="1"/>
              <a:t>меншого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), </a:t>
            </a:r>
            <a:r>
              <a:rPr lang="ru-RU" dirty="0" err="1"/>
              <a:t>асфіксічні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виключені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3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7" y="500331"/>
            <a:ext cx="11697418" cy="6075871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оглядають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трахеї</a:t>
            </a:r>
            <a:r>
              <a:rPr lang="ru-RU" dirty="0"/>
              <a:t> та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звертаючи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стан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(</a:t>
            </a:r>
            <a:r>
              <a:rPr lang="ru-RU" dirty="0" err="1"/>
              <a:t>забарвлення</a:t>
            </a:r>
            <a:r>
              <a:rPr lang="ru-RU" dirty="0"/>
              <a:t>, </a:t>
            </a:r>
            <a:r>
              <a:rPr lang="ru-RU" dirty="0" err="1"/>
              <a:t>вираженість</a:t>
            </a:r>
            <a:r>
              <a:rPr lang="ru-RU" dirty="0"/>
              <a:t> </a:t>
            </a:r>
            <a:r>
              <a:rPr lang="ru-RU" dirty="0" err="1"/>
              <a:t>судинного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 і складок),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характер секрету. У </a:t>
            </a:r>
            <a:r>
              <a:rPr lang="ru-RU" dirty="0" err="1"/>
              <a:t>нормі</a:t>
            </a:r>
            <a:r>
              <a:rPr lang="ru-RU" dirty="0"/>
              <a:t> при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бачиться</a:t>
            </a:r>
            <a:r>
              <a:rPr lang="ru-RU" dirty="0"/>
              <a:t> </a:t>
            </a:r>
            <a:r>
              <a:rPr lang="ru-RU" dirty="0" err="1"/>
              <a:t>слизова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блідо-рожевого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жовтуватого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з матовою </a:t>
            </a:r>
            <a:r>
              <a:rPr lang="ru-RU" dirty="0" err="1"/>
              <a:t>поверхнею</a:t>
            </a:r>
            <a:r>
              <a:rPr lang="ru-RU" dirty="0"/>
              <a:t> і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вираженими</a:t>
            </a:r>
            <a:r>
              <a:rPr lang="ru-RU" dirty="0"/>
              <a:t> складками. При </a:t>
            </a:r>
            <a:r>
              <a:rPr lang="ru-RU" dirty="0" err="1"/>
              <a:t>огляді</a:t>
            </a:r>
            <a:r>
              <a:rPr lang="ru-RU" dirty="0"/>
              <a:t> </a:t>
            </a:r>
            <a:r>
              <a:rPr lang="ru-RU" dirty="0" err="1"/>
              <a:t>трахеї</a:t>
            </a:r>
            <a:r>
              <a:rPr lang="ru-RU" dirty="0"/>
              <a:t> та великих </a:t>
            </a:r>
            <a:r>
              <a:rPr lang="ru-RU" dirty="0" err="1"/>
              <a:t>бронхів</a:t>
            </a:r>
            <a:r>
              <a:rPr lang="ru-RU" dirty="0"/>
              <a:t> добре </a:t>
            </a:r>
            <a:r>
              <a:rPr lang="ru-RU" dirty="0" err="1"/>
              <a:t>помітний</a:t>
            </a:r>
            <a:r>
              <a:rPr lang="ru-RU" dirty="0"/>
              <a:t> </a:t>
            </a:r>
            <a:r>
              <a:rPr lang="ru-RU" dirty="0" err="1"/>
              <a:t>судинний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</a:t>
            </a:r>
            <a:r>
              <a:rPr lang="ru-RU" dirty="0" err="1"/>
              <a:t>контури</a:t>
            </a:r>
            <a:r>
              <a:rPr lang="ru-RU" dirty="0"/>
              <a:t> </a:t>
            </a:r>
            <a:r>
              <a:rPr lang="ru-RU" dirty="0" err="1"/>
              <a:t>хрящових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 та </a:t>
            </a:r>
            <a:r>
              <a:rPr lang="ru-RU" dirty="0" err="1"/>
              <a:t>міжхрящових</a:t>
            </a:r>
            <a:r>
              <a:rPr lang="ru-RU" dirty="0"/>
              <a:t> </a:t>
            </a:r>
            <a:r>
              <a:rPr lang="ru-RU" dirty="0" err="1"/>
              <a:t>проміжків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.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та </a:t>
            </a:r>
            <a:r>
              <a:rPr lang="ru-RU" dirty="0" err="1"/>
              <a:t>трахеї</a:t>
            </a:r>
            <a:r>
              <a:rPr lang="ru-RU" dirty="0"/>
              <a:t> (особливо в </a:t>
            </a:r>
            <a:r>
              <a:rPr lang="ru-RU" dirty="0" err="1"/>
              <a:t>мембранозній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) </a:t>
            </a:r>
            <a:r>
              <a:rPr lang="ru-RU" dirty="0" err="1"/>
              <a:t>рухливі</a:t>
            </a:r>
            <a:r>
              <a:rPr lang="ru-RU" dirty="0"/>
              <a:t> при </a:t>
            </a:r>
            <a:r>
              <a:rPr lang="ru-RU" dirty="0" err="1"/>
              <a:t>диханні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запаленні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гіперемія</a:t>
            </a:r>
            <a:r>
              <a:rPr lang="ru-RU" dirty="0"/>
              <a:t> та </a:t>
            </a:r>
            <a:r>
              <a:rPr lang="ru-RU" dirty="0" err="1"/>
              <a:t>набряклість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, </a:t>
            </a:r>
            <a:r>
              <a:rPr lang="ru-RU" dirty="0" err="1"/>
              <a:t>стертість</a:t>
            </a:r>
            <a:r>
              <a:rPr lang="ru-RU" dirty="0"/>
              <a:t> складок та </a:t>
            </a:r>
            <a:r>
              <a:rPr lang="ru-RU" dirty="0" err="1"/>
              <a:t>судинного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,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</a:t>
            </a:r>
            <a:r>
              <a:rPr lang="ru-RU" dirty="0" err="1"/>
              <a:t>слизового</a:t>
            </a:r>
            <a:r>
              <a:rPr lang="ru-RU" dirty="0"/>
              <a:t>, </a:t>
            </a:r>
            <a:r>
              <a:rPr lang="ru-RU" dirty="0" err="1"/>
              <a:t>гнійного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слизово-гнійного</a:t>
            </a:r>
            <a:r>
              <a:rPr lang="ru-RU" dirty="0"/>
              <a:t> секрету. </a:t>
            </a:r>
            <a:r>
              <a:rPr lang="ru-RU" dirty="0" err="1"/>
              <a:t>Атрофічні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при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посиленням</a:t>
            </a:r>
            <a:r>
              <a:rPr lang="ru-RU" dirty="0"/>
              <a:t> </a:t>
            </a:r>
            <a:r>
              <a:rPr lang="ru-RU" dirty="0" err="1"/>
              <a:t>складчастості</a:t>
            </a:r>
            <a:r>
              <a:rPr lang="ru-RU" dirty="0"/>
              <a:t>, </a:t>
            </a:r>
            <a:r>
              <a:rPr lang="ru-RU" dirty="0" err="1"/>
              <a:t>стоншенням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</a:t>
            </a:r>
            <a:r>
              <a:rPr lang="ru-RU" dirty="0" err="1"/>
              <a:t>крізь</a:t>
            </a:r>
            <a:r>
              <a:rPr lang="ru-RU" dirty="0"/>
              <a:t> яку видно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розширенням</a:t>
            </a:r>
            <a:r>
              <a:rPr lang="ru-RU" dirty="0"/>
              <a:t> і </a:t>
            </a:r>
            <a:r>
              <a:rPr lang="ru-RU" dirty="0" err="1"/>
              <a:t>зяянням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.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злоякісних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при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прямих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эндобронхиального </a:t>
            </a:r>
            <a:r>
              <a:rPr lang="ru-RU" dirty="0" err="1"/>
              <a:t>зростання</a:t>
            </a:r>
            <a:r>
              <a:rPr lang="ru-RU" dirty="0"/>
              <a:t>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непрямих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перибронхіального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) </a:t>
            </a:r>
            <a:r>
              <a:rPr lang="ru-RU" dirty="0" err="1"/>
              <a:t>ознак</a:t>
            </a:r>
            <a:r>
              <a:rPr lang="ru-RU" dirty="0"/>
              <a:t>. При </a:t>
            </a:r>
            <a:r>
              <a:rPr lang="ru-RU" dirty="0" err="1"/>
              <a:t>перибронхіальній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деформується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,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бронха, </a:t>
            </a:r>
            <a:r>
              <a:rPr lang="ru-RU" dirty="0" err="1"/>
              <a:t>локальний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та </a:t>
            </a:r>
            <a:r>
              <a:rPr lang="ru-RU" dirty="0" err="1"/>
              <a:t>складчастість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35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75" y="120770"/>
            <a:ext cx="5210355" cy="6127629"/>
          </a:xfrm>
        </p:spPr>
        <p:txBody>
          <a:bodyPr/>
          <a:lstStyle/>
          <a:p>
            <a:r>
              <a:rPr lang="ru-RU" dirty="0" err="1"/>
              <a:t>Досвідчений</a:t>
            </a:r>
            <a:r>
              <a:rPr lang="ru-RU" dirty="0"/>
              <a:t> </a:t>
            </a:r>
            <a:r>
              <a:rPr lang="ru-RU" dirty="0" err="1"/>
              <a:t>спеціаліст-бронхолог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ендоскопічні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та </a:t>
            </a:r>
            <a:r>
              <a:rPr lang="ru-RU" dirty="0" err="1"/>
              <a:t>патології</a:t>
            </a:r>
            <a:r>
              <a:rPr lang="ru-RU" dirty="0"/>
              <a:t>, при </a:t>
            </a:r>
            <a:r>
              <a:rPr lang="ru-RU" dirty="0" err="1"/>
              <a:t>бронхоскопії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запідозрити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r>
              <a:rPr lang="ru-RU" dirty="0"/>
              <a:t> та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маніпуляцій</a:t>
            </a:r>
            <a:r>
              <a:rPr lang="ru-RU" dirty="0"/>
              <a:t> (</a:t>
            </a:r>
            <a:r>
              <a:rPr lang="ru-RU" dirty="0" err="1"/>
              <a:t>діагностичних</a:t>
            </a:r>
            <a:r>
              <a:rPr lang="ru-RU" dirty="0"/>
              <a:t>, </a:t>
            </a:r>
            <a:r>
              <a:rPr lang="ru-RU" dirty="0" err="1"/>
              <a:t>санаційних</a:t>
            </a:r>
            <a:r>
              <a:rPr lang="ru-RU" dirty="0"/>
              <a:t>, </a:t>
            </a:r>
            <a:r>
              <a:rPr lang="ru-RU" dirty="0" err="1"/>
              <a:t>операційних</a:t>
            </a:r>
            <a:r>
              <a:rPr lang="ru-RU" dirty="0"/>
              <a:t>) </a:t>
            </a:r>
            <a:r>
              <a:rPr lang="ru-RU" dirty="0" err="1"/>
              <a:t>бронхоскопія</a:t>
            </a:r>
            <a:r>
              <a:rPr lang="ru-RU" dirty="0"/>
              <a:t>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вилученням</a:t>
            </a:r>
            <a:r>
              <a:rPr lang="ru-RU" dirty="0"/>
              <a:t> </a:t>
            </a:r>
            <a:r>
              <a:rPr lang="ru-RU" dirty="0" err="1"/>
              <a:t>ендоскопа</a:t>
            </a:r>
            <a:r>
              <a:rPr lang="ru-RU" dirty="0"/>
              <a:t>.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</a:t>
            </a:r>
            <a:r>
              <a:rPr lang="ru-RU" dirty="0" err="1"/>
              <a:t>оніміння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носоглотки.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30" y="-1"/>
            <a:ext cx="66934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486" y="603679"/>
            <a:ext cx="7250591" cy="5841187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Пневмосклероз</a:t>
            </a:r>
            <a:r>
              <a:rPr lang="ru-RU" dirty="0"/>
              <a:t> – </a:t>
            </a:r>
            <a:r>
              <a:rPr lang="ru-RU" sz="2800" dirty="0" err="1"/>
              <a:t>патологічний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заміщення</a:t>
            </a:r>
            <a:r>
              <a:rPr lang="ru-RU" sz="2800" dirty="0"/>
              <a:t> </a:t>
            </a:r>
            <a:r>
              <a:rPr lang="ru-RU" sz="2800" dirty="0" err="1"/>
              <a:t>легеневої</a:t>
            </a:r>
            <a:r>
              <a:rPr lang="ru-RU" sz="2800" dirty="0"/>
              <a:t> </a:t>
            </a:r>
            <a:r>
              <a:rPr lang="ru-RU" sz="2800" dirty="0" err="1"/>
              <a:t>тканини</a:t>
            </a:r>
            <a:r>
              <a:rPr lang="ru-RU" sz="2800" dirty="0"/>
              <a:t> на </a:t>
            </a:r>
            <a:r>
              <a:rPr lang="ru-RU" sz="2800" dirty="0" err="1"/>
              <a:t>сполучну</a:t>
            </a:r>
            <a:r>
              <a:rPr lang="ru-RU" sz="2800" dirty="0"/>
              <a:t>. Як результат,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дихальної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.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клініцисти</a:t>
            </a:r>
            <a:r>
              <a:rPr lang="ru-RU" sz="2800" dirty="0"/>
              <a:t> не </a:t>
            </a:r>
            <a:r>
              <a:rPr lang="ru-RU" sz="2800" dirty="0" err="1"/>
              <a:t>розглядають</a:t>
            </a:r>
            <a:r>
              <a:rPr lang="ru-RU" sz="2800" dirty="0"/>
              <a:t> </a:t>
            </a:r>
            <a:r>
              <a:rPr lang="ru-RU" sz="2800" dirty="0" err="1"/>
              <a:t>даний</a:t>
            </a:r>
            <a:r>
              <a:rPr lang="ru-RU" sz="2800" dirty="0"/>
              <a:t> </a:t>
            </a:r>
            <a:r>
              <a:rPr lang="ru-RU" sz="2800" dirty="0" err="1"/>
              <a:t>патологічний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як </a:t>
            </a:r>
            <a:r>
              <a:rPr lang="ru-RU" sz="2800" dirty="0" err="1"/>
              <a:t>самостійну</a:t>
            </a:r>
            <a:r>
              <a:rPr lang="ru-RU" sz="2800" dirty="0"/>
              <a:t> </a:t>
            </a:r>
            <a:r>
              <a:rPr lang="ru-RU" sz="2800" dirty="0" err="1"/>
              <a:t>нозологічну</a:t>
            </a:r>
            <a:r>
              <a:rPr lang="ru-RU" sz="2800" dirty="0"/>
              <a:t> форму. </a:t>
            </a:r>
            <a:r>
              <a:rPr lang="ru-RU" sz="2800" dirty="0" err="1"/>
              <a:t>Пояснюється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тим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пневмосклероз </a:t>
            </a:r>
            <a:r>
              <a:rPr lang="ru-RU" sz="2800" dirty="0" err="1"/>
              <a:t>легень</a:t>
            </a:r>
            <a:r>
              <a:rPr lang="ru-RU" sz="2800" dirty="0"/>
              <a:t> є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ускладненням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прогресуючих</a:t>
            </a:r>
            <a:r>
              <a:rPr lang="ru-RU" sz="2800" dirty="0"/>
              <a:t> в </a:t>
            </a:r>
            <a:r>
              <a:rPr lang="ru-RU" sz="2800" dirty="0" err="1"/>
              <a:t>організмі</a:t>
            </a:r>
            <a:r>
              <a:rPr lang="ru-RU" sz="2800" dirty="0"/>
              <a:t> </a:t>
            </a:r>
            <a:r>
              <a:rPr lang="ru-RU" sz="2800" dirty="0" err="1"/>
              <a:t>патологій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несприятливого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</a:t>
            </a:r>
            <a:r>
              <a:rPr lang="ru-RU" sz="2800" dirty="0" err="1"/>
              <a:t>ендогенних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630" y="1108331"/>
            <a:ext cx="3565762" cy="26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89781"/>
            <a:ext cx="11680166" cy="6331789"/>
          </a:xfrm>
        </p:spPr>
        <p:txBody>
          <a:bodyPr>
            <a:normAutofit/>
          </a:bodyPr>
          <a:lstStyle/>
          <a:p>
            <a:r>
              <a:rPr lang="ru-RU" dirty="0" err="1"/>
              <a:t>Спірографія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метод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графічної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стан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r>
              <a:rPr lang="ru-RU" dirty="0" err="1"/>
              <a:t>Спірографія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приладі</a:t>
            </a:r>
            <a:r>
              <a:rPr lang="ru-RU" dirty="0"/>
              <a:t> – </a:t>
            </a:r>
            <a:r>
              <a:rPr lang="ru-RU" dirty="0" err="1"/>
              <a:t>спірографі</a:t>
            </a:r>
            <a:r>
              <a:rPr lang="ru-RU" dirty="0"/>
              <a:t>. </a:t>
            </a:r>
          </a:p>
          <a:p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:</a:t>
            </a:r>
          </a:p>
          <a:p>
            <a:r>
              <a:rPr lang="ru-RU" dirty="0"/>
              <a:t> - </a:t>
            </a:r>
            <a:r>
              <a:rPr lang="ru-RU" dirty="0" err="1"/>
              <a:t>відкритий</a:t>
            </a:r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вдихає</a:t>
            </a:r>
            <a:r>
              <a:rPr lang="ru-RU" dirty="0"/>
              <a:t> </a:t>
            </a:r>
          </a:p>
          <a:p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а </a:t>
            </a:r>
            <a:r>
              <a:rPr lang="ru-RU" dirty="0" err="1"/>
              <a:t>видихає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сам </a:t>
            </a:r>
            <a:r>
              <a:rPr lang="ru-RU" dirty="0" err="1"/>
              <a:t>прилад</a:t>
            </a:r>
            <a:r>
              <a:rPr lang="ru-RU" dirty="0"/>
              <a:t>.</a:t>
            </a:r>
          </a:p>
          <a:p>
            <a:r>
              <a:rPr lang="ru-RU" dirty="0"/>
              <a:t> - </a:t>
            </a:r>
            <a:r>
              <a:rPr lang="ru-RU" dirty="0" err="1"/>
              <a:t>закритий</a:t>
            </a:r>
            <a:endParaRPr lang="ru-RU" dirty="0"/>
          </a:p>
          <a:p>
            <a:r>
              <a:rPr lang="ru-RU" dirty="0" err="1"/>
              <a:t>Повітря</a:t>
            </a:r>
            <a:r>
              <a:rPr lang="ru-RU" dirty="0"/>
              <a:t>, яке </a:t>
            </a:r>
            <a:r>
              <a:rPr lang="ru-RU" dirty="0" err="1"/>
              <a:t>вдихає</a:t>
            </a:r>
            <a:r>
              <a:rPr lang="ru-RU" dirty="0"/>
              <a:t> та </a:t>
            </a:r>
            <a:r>
              <a:rPr lang="ru-RU" dirty="0" err="1"/>
              <a:t>видихає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, </a:t>
            </a:r>
            <a:r>
              <a:rPr lang="ru-RU" dirty="0" err="1"/>
              <a:t>циркулює</a:t>
            </a:r>
            <a:r>
              <a:rPr lang="ru-RU" dirty="0"/>
              <a:t> </a:t>
            </a:r>
          </a:p>
          <a:p>
            <a:r>
              <a:rPr lang="ru-RU" dirty="0"/>
              <a:t>в самому </a:t>
            </a:r>
            <a:r>
              <a:rPr lang="ru-RU" dirty="0" err="1"/>
              <a:t>апараті</a:t>
            </a:r>
            <a:r>
              <a:rPr lang="ru-RU" dirty="0"/>
              <a:t>, а </a:t>
            </a:r>
            <a:r>
              <a:rPr lang="ru-RU" dirty="0" err="1"/>
              <a:t>видихається</a:t>
            </a:r>
            <a:r>
              <a:rPr lang="ru-RU" dirty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</a:t>
            </a:r>
          </a:p>
          <a:p>
            <a:r>
              <a:rPr lang="ru-RU" dirty="0"/>
              <a:t> </a:t>
            </a:r>
            <a:r>
              <a:rPr lang="ru-RU" dirty="0" err="1"/>
              <a:t>поглинається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06" y="1380226"/>
            <a:ext cx="4623759" cy="43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2" y="224288"/>
            <a:ext cx="11628406" cy="6383546"/>
          </a:xfrm>
        </p:spPr>
        <p:txBody>
          <a:bodyPr>
            <a:normAutofit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спірографії</a:t>
            </a:r>
            <a:r>
              <a:rPr lang="ru-RU" dirty="0"/>
              <a:t>?</a:t>
            </a:r>
          </a:p>
          <a:p>
            <a:r>
              <a:rPr lang="ru-RU" dirty="0" err="1"/>
              <a:t>Спірографія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стан та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з'ясувати</a:t>
            </a:r>
            <a:r>
              <a:rPr lang="ru-RU" dirty="0"/>
              <a:t>:</a:t>
            </a:r>
          </a:p>
          <a:p>
            <a:r>
              <a:rPr lang="ru-RU" dirty="0"/>
              <a:t>  - частоту </a:t>
            </a:r>
            <a:r>
              <a:rPr lang="ru-RU" dirty="0" err="1"/>
              <a:t>дихання</a:t>
            </a:r>
            <a:r>
              <a:rPr lang="ru-RU" dirty="0"/>
              <a:t> -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подихів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за 1 </a:t>
            </a:r>
            <a:r>
              <a:rPr lang="ru-RU" dirty="0" err="1"/>
              <a:t>хвилину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дихальний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легені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одного </a:t>
            </a:r>
            <a:r>
              <a:rPr lang="ru-RU" dirty="0" err="1"/>
              <a:t>вдиху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хвилинний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легені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 </a:t>
            </a:r>
            <a:r>
              <a:rPr lang="ru-RU" dirty="0" err="1"/>
              <a:t>хвилини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–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 </a:t>
            </a:r>
            <a:r>
              <a:rPr lang="ru-RU" dirty="0" err="1"/>
              <a:t>хвилини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з 1 </a:t>
            </a:r>
            <a:r>
              <a:rPr lang="ru-RU" dirty="0" err="1"/>
              <a:t>літра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легені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-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видихається</a:t>
            </a:r>
            <a:r>
              <a:rPr lang="ru-RU" dirty="0"/>
              <a:t> при </a:t>
            </a:r>
            <a:r>
              <a:rPr lang="ru-RU" dirty="0" err="1"/>
              <a:t>спокійному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;</a:t>
            </a:r>
          </a:p>
          <a:p>
            <a:r>
              <a:rPr lang="ru-RU" dirty="0"/>
              <a:t>  - </a:t>
            </a:r>
            <a:r>
              <a:rPr lang="ru-RU" dirty="0" err="1"/>
              <a:t>форсована</a:t>
            </a:r>
            <a:r>
              <a:rPr lang="ru-RU" dirty="0"/>
              <a:t> </a:t>
            </a:r>
            <a:r>
              <a:rPr lang="ru-RU" dirty="0" err="1"/>
              <a:t>життєва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-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видихається</a:t>
            </a:r>
            <a:r>
              <a:rPr lang="ru-RU" dirty="0"/>
              <a:t> при </a:t>
            </a:r>
            <a:r>
              <a:rPr lang="ru-RU" dirty="0" err="1"/>
              <a:t>форсованому</a:t>
            </a:r>
            <a:r>
              <a:rPr lang="ru-RU" dirty="0"/>
              <a:t> </a:t>
            </a:r>
            <a:r>
              <a:rPr lang="ru-RU" dirty="0" err="1"/>
              <a:t>видиху</a:t>
            </a:r>
            <a:r>
              <a:rPr lang="ru-RU" dirty="0"/>
              <a:t> і т.д.</a:t>
            </a:r>
          </a:p>
          <a:p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досліджуваних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спірометрії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85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423" y="1224951"/>
            <a:ext cx="9808313" cy="600685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Як проводиться процедура </a:t>
            </a:r>
            <a:r>
              <a:rPr lang="ru-RU" sz="2800" b="1" dirty="0" err="1">
                <a:solidFill>
                  <a:schemeClr val="bg1"/>
                </a:solidFill>
              </a:rPr>
              <a:t>спірографії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ru-RU" dirty="0"/>
              <a:t>Процедуру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натще</a:t>
            </a:r>
            <a:r>
              <a:rPr lang="ru-RU" dirty="0"/>
              <a:t> в </a:t>
            </a:r>
            <a:r>
              <a:rPr lang="ru-RU" dirty="0" err="1"/>
              <a:t>ранковий</a:t>
            </a:r>
            <a:r>
              <a:rPr lang="ru-RU" dirty="0"/>
              <a:t> час. </a:t>
            </a:r>
            <a:r>
              <a:rPr lang="ru-RU" dirty="0" err="1"/>
              <a:t>Пацієнту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у </a:t>
            </a:r>
            <a:r>
              <a:rPr lang="ru-RU" dirty="0" err="1"/>
              <a:t>спокійному</a:t>
            </a:r>
            <a:r>
              <a:rPr lang="ru-RU" dirty="0"/>
              <a:t> та </a:t>
            </a:r>
            <a:r>
              <a:rPr lang="ru-RU" dirty="0" err="1"/>
              <a:t>розслабленому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як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так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проводиться 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. Сама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бронхолітики</a:t>
            </a:r>
            <a:r>
              <a:rPr lang="ru-RU" dirty="0"/>
              <a:t>, то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по 12:00 до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спірографії</a:t>
            </a:r>
            <a:r>
              <a:rPr lang="ru-RU" dirty="0"/>
              <a:t> з </a:t>
            </a:r>
            <a:r>
              <a:rPr lang="ru-RU" dirty="0" err="1"/>
              <a:t>бронхолітиком</a:t>
            </a:r>
            <a:r>
              <a:rPr lang="ru-RU" dirty="0"/>
              <a:t>, коли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 до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препарату і </a:t>
            </a:r>
            <a:r>
              <a:rPr lang="ru-RU" dirty="0" err="1"/>
              <a:t>після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3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716" y="362141"/>
            <a:ext cx="11025427" cy="6797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</a:rPr>
              <a:t>Коли </a:t>
            </a:r>
            <a:r>
              <a:rPr lang="ru-RU" sz="2600" b="1" dirty="0" err="1">
                <a:solidFill>
                  <a:schemeClr val="bg1"/>
                </a:solidFill>
              </a:rPr>
              <a:t>рекомендується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зробити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спірографію</a:t>
            </a:r>
            <a:r>
              <a:rPr lang="ru-RU" sz="26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Спірографія</a:t>
            </a:r>
            <a:r>
              <a:rPr lang="ru-RU" dirty="0"/>
              <a:t> проводиться для </a:t>
            </a:r>
            <a:r>
              <a:rPr lang="ru-RU" dirty="0" err="1"/>
              <a:t>діагностики</a:t>
            </a:r>
            <a:r>
              <a:rPr lang="ru-RU" dirty="0"/>
              <a:t> стану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при таких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підозрі</a:t>
            </a:r>
            <a:r>
              <a:rPr lang="ru-RU" dirty="0"/>
              <a:t> на них:</a:t>
            </a:r>
          </a:p>
          <a:p>
            <a:r>
              <a:rPr lang="ru-RU" dirty="0"/>
              <a:t> </a:t>
            </a:r>
            <a:r>
              <a:rPr lang="ru-RU" dirty="0" err="1"/>
              <a:t>легенева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бронхіальна</a:t>
            </a:r>
            <a:r>
              <a:rPr lang="ru-RU" dirty="0"/>
              <a:t> астма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проведеної</a:t>
            </a:r>
            <a:r>
              <a:rPr lang="ru-RU" dirty="0"/>
              <a:t> </a:t>
            </a:r>
            <a:r>
              <a:rPr lang="ru-RU" dirty="0" err="1"/>
              <a:t>лікарської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захворюванні</a:t>
            </a:r>
            <a:r>
              <a:rPr lang="ru-RU" dirty="0"/>
              <a:t>;</a:t>
            </a:r>
          </a:p>
          <a:p>
            <a:r>
              <a:rPr lang="ru-RU" dirty="0"/>
              <a:t> пневмосклероз;</a:t>
            </a:r>
          </a:p>
          <a:p>
            <a:r>
              <a:rPr lang="ru-RU" dirty="0"/>
              <a:t> </a:t>
            </a:r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/>
              <a:t>обструктивне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онкологічне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бронхіт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кашель,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задишки</a:t>
            </a:r>
            <a:r>
              <a:rPr lang="ru-RU" dirty="0"/>
              <a:t>,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енфізема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діагностики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протипоказань</a:t>
            </a:r>
            <a:r>
              <a:rPr lang="ru-RU" dirty="0"/>
              <a:t>. Але </a:t>
            </a:r>
            <a:r>
              <a:rPr lang="ru-RU" dirty="0" err="1"/>
              <a:t>існує</a:t>
            </a:r>
            <a:r>
              <a:rPr lang="ru-RU" dirty="0"/>
              <a:t> низка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:</a:t>
            </a:r>
          </a:p>
          <a:p>
            <a:r>
              <a:rPr lang="ru-RU" dirty="0"/>
              <a:t>  </a:t>
            </a:r>
            <a:r>
              <a:rPr lang="ru-RU" dirty="0" err="1"/>
              <a:t>загальний</a:t>
            </a:r>
            <a:r>
              <a:rPr lang="ru-RU" dirty="0"/>
              <a:t> тяжкий стан </a:t>
            </a:r>
            <a:r>
              <a:rPr lang="ru-RU" dirty="0" err="1"/>
              <a:t>пацієнта</a:t>
            </a:r>
            <a:r>
              <a:rPr lang="ru-RU" dirty="0"/>
              <a:t>;</a:t>
            </a:r>
          </a:p>
          <a:p>
            <a:r>
              <a:rPr lang="ru-RU" dirty="0"/>
              <a:t> 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легенева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;</a:t>
            </a:r>
          </a:p>
          <a:p>
            <a:r>
              <a:rPr lang="ru-RU" dirty="0"/>
              <a:t>  </a:t>
            </a:r>
            <a:r>
              <a:rPr lang="ru-RU" dirty="0" err="1"/>
              <a:t>інфаркт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;</a:t>
            </a:r>
          </a:p>
          <a:p>
            <a:r>
              <a:rPr lang="ru-RU" dirty="0"/>
              <a:t> 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мозкового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1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33" y="53466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bg1"/>
                </a:solidFill>
              </a:rPr>
              <a:t>Лабораторні</a:t>
            </a:r>
            <a:r>
              <a:rPr lang="ru-RU" sz="2800" b="1" dirty="0">
                <a:solidFill>
                  <a:schemeClr val="bg1"/>
                </a:solidFill>
              </a:rPr>
              <a:t> методики: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;</a:t>
            </a:r>
          </a:p>
          <a:p>
            <a:r>
              <a:rPr lang="ru-RU" dirty="0" err="1"/>
              <a:t>біохімічний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 err="1"/>
              <a:t>імунологічний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0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7727"/>
          </a:xfrm>
        </p:spPr>
        <p:txBody>
          <a:bodyPr/>
          <a:lstStyle/>
          <a:p>
            <a:r>
              <a:rPr lang="ru-RU" dirty="0" err="1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1242204"/>
            <a:ext cx="9584027" cy="500619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Лікування</a:t>
            </a:r>
            <a:r>
              <a:rPr lang="ru-RU" dirty="0"/>
              <a:t> пневмосклерозу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ж, як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підтверджений</a:t>
            </a:r>
            <a:r>
              <a:rPr lang="ru-RU" dirty="0"/>
              <a:t> </a:t>
            </a:r>
            <a:r>
              <a:rPr lang="ru-RU" dirty="0" err="1"/>
              <a:t>діагноз</a:t>
            </a:r>
            <a:r>
              <a:rPr lang="ru-RU" dirty="0"/>
              <a:t>. У такому </a:t>
            </a:r>
            <a:r>
              <a:rPr lang="ru-RU" dirty="0" err="1"/>
              <a:t>випадку</a:t>
            </a:r>
            <a:r>
              <a:rPr lang="ru-RU" dirty="0"/>
              <a:t> прогноз буде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сприятливим</a:t>
            </a:r>
            <a:r>
              <a:rPr lang="ru-RU" dirty="0"/>
              <a:t>. </a:t>
            </a:r>
            <a:r>
              <a:rPr lang="ru-RU" dirty="0" err="1"/>
              <a:t>Лікувати</a:t>
            </a:r>
            <a:r>
              <a:rPr lang="ru-RU" dirty="0"/>
              <a:t> недугу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План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застосуванні</a:t>
            </a:r>
            <a:r>
              <a:rPr lang="ru-RU" dirty="0"/>
              <a:t> таких методик: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фізкультура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Комплекс </a:t>
            </a:r>
            <a:r>
              <a:rPr lang="ru-RU" dirty="0" err="1"/>
              <a:t>вправ</a:t>
            </a:r>
            <a:r>
              <a:rPr lang="ru-RU" dirty="0"/>
              <a:t> при</a:t>
            </a:r>
          </a:p>
          <a:p>
            <a:pPr marL="0" indent="0">
              <a:buNone/>
            </a:pPr>
            <a:r>
              <a:rPr lang="ru-RU" dirty="0"/>
              <a:t>           </a:t>
            </a:r>
            <a:r>
              <a:rPr lang="ru-RU" dirty="0" err="1"/>
              <a:t>пневмосклерозі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393" y="2790192"/>
            <a:ext cx="6319914" cy="38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682" y="431152"/>
            <a:ext cx="10145533" cy="5866131"/>
          </a:xfrm>
        </p:spPr>
        <p:txBody>
          <a:bodyPr>
            <a:normAutofit/>
          </a:bodyPr>
          <a:lstStyle/>
          <a:p>
            <a:r>
              <a:rPr lang="ru-RU" dirty="0" err="1"/>
              <a:t>оксигенотерапія</a:t>
            </a:r>
            <a:r>
              <a:rPr lang="ru-RU" dirty="0"/>
              <a:t>. Подача газу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трубки, маски, </a:t>
            </a:r>
            <a:r>
              <a:rPr lang="ru-RU" dirty="0" err="1"/>
              <a:t>кисневих</a:t>
            </a:r>
            <a:r>
              <a:rPr lang="ru-RU" dirty="0"/>
              <a:t> </a:t>
            </a:r>
            <a:r>
              <a:rPr lang="ru-RU" dirty="0" err="1"/>
              <a:t>тентів-наметів</a:t>
            </a:r>
            <a:r>
              <a:rPr lang="ru-RU" dirty="0"/>
              <a:t>. Методика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</a:t>
            </a:r>
            <a:r>
              <a:rPr lang="ru-RU" dirty="0" err="1"/>
              <a:t>метаболізм</a:t>
            </a:r>
            <a:r>
              <a:rPr lang="ru-RU" dirty="0"/>
              <a:t>;</a:t>
            </a:r>
          </a:p>
          <a:p>
            <a:r>
              <a:rPr lang="ru-RU" dirty="0" err="1"/>
              <a:t>медикаментозна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. </a:t>
            </a:r>
            <a:r>
              <a:rPr lang="ru-RU" dirty="0" err="1"/>
              <a:t>Лікувати</a:t>
            </a:r>
            <a:r>
              <a:rPr lang="ru-RU" dirty="0"/>
              <a:t> пневмосклероз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приписом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 </a:t>
            </a:r>
            <a:r>
              <a:rPr lang="ru-RU" dirty="0" err="1"/>
              <a:t>Самоназначение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неприпустимо</a:t>
            </a:r>
            <a:r>
              <a:rPr lang="ru-RU" dirty="0"/>
              <a:t>!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антизапальні</a:t>
            </a:r>
            <a:r>
              <a:rPr lang="ru-RU" dirty="0"/>
              <a:t>, </a:t>
            </a:r>
            <a:r>
              <a:rPr lang="ru-RU" dirty="0" err="1"/>
              <a:t>антибактеріальні</a:t>
            </a:r>
            <a:r>
              <a:rPr lang="ru-RU" dirty="0"/>
              <a:t>, </a:t>
            </a:r>
            <a:r>
              <a:rPr lang="ru-RU" dirty="0" err="1"/>
              <a:t>відхаркувальні</a:t>
            </a:r>
            <a:r>
              <a:rPr lang="ru-RU" dirty="0"/>
              <a:t>, </a:t>
            </a:r>
            <a:r>
              <a:rPr lang="ru-RU" dirty="0" err="1"/>
              <a:t>бронхолітичні</a:t>
            </a:r>
            <a:r>
              <a:rPr lang="ru-RU" dirty="0"/>
              <a:t> та </a:t>
            </a:r>
            <a:r>
              <a:rPr lang="ru-RU" dirty="0" err="1"/>
              <a:t>муколітичні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і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, то </a:t>
            </a:r>
            <a:r>
              <a:rPr lang="ru-RU" dirty="0" err="1"/>
              <a:t>лікування</a:t>
            </a:r>
            <a:r>
              <a:rPr lang="ru-RU" dirty="0"/>
              <a:t> пневмосклерозу проводиться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глюкокортикостероїдів</a:t>
            </a:r>
            <a:r>
              <a:rPr lang="ru-RU" dirty="0"/>
              <a:t>;</a:t>
            </a:r>
          </a:p>
          <a:p>
            <a:r>
              <a:rPr lang="ru-RU" dirty="0" err="1"/>
              <a:t>фізіотерапія</a:t>
            </a:r>
            <a:r>
              <a:rPr lang="ru-RU" dirty="0"/>
              <a:t>;</a:t>
            </a:r>
          </a:p>
          <a:p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. Даний метод </a:t>
            </a:r>
            <a:r>
              <a:rPr lang="ru-RU" dirty="0" err="1"/>
              <a:t>лікування</a:t>
            </a:r>
            <a:r>
              <a:rPr lang="ru-RU" dirty="0"/>
              <a:t> пневмосклерозу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неефективності</a:t>
            </a:r>
            <a:r>
              <a:rPr lang="ru-RU" dirty="0"/>
              <a:t> </a:t>
            </a:r>
            <a:r>
              <a:rPr lang="ru-RU" dirty="0" err="1"/>
              <a:t>консервативної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діагностовано</a:t>
            </a:r>
            <a:r>
              <a:rPr lang="ru-RU" dirty="0"/>
              <a:t> локальна форма </a:t>
            </a:r>
            <a:r>
              <a:rPr lang="ru-RU" dirty="0" err="1"/>
              <a:t>патології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184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8" y="155276"/>
            <a:ext cx="10213674" cy="5296618"/>
          </a:xfrm>
        </p:spPr>
        <p:txBody>
          <a:bodyPr/>
          <a:lstStyle/>
          <a:p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рецепти</a:t>
            </a:r>
            <a:endParaRPr lang="ru-RU" dirty="0"/>
          </a:p>
          <a:p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лікувати</a:t>
            </a:r>
            <a:r>
              <a:rPr lang="ru-RU" dirty="0"/>
              <a:t> пневмосклероз не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погіршити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і </a:t>
            </a:r>
            <a:r>
              <a:rPr lang="ru-RU" dirty="0" err="1"/>
              <a:t>спровокувати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. Даний метод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лікуючого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і </a:t>
            </a:r>
            <a:r>
              <a:rPr lang="ru-RU" dirty="0" err="1"/>
              <a:t>обов’язково</a:t>
            </a:r>
            <a:r>
              <a:rPr lang="ru-RU" dirty="0"/>
              <a:t> в </a:t>
            </a:r>
            <a:r>
              <a:rPr lang="ru-RU" dirty="0" err="1"/>
              <a:t>тандемі</a:t>
            </a:r>
            <a:r>
              <a:rPr lang="ru-RU" dirty="0"/>
              <a:t> з методами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.</a:t>
            </a:r>
          </a:p>
          <a:p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настій</a:t>
            </a:r>
            <a:r>
              <a:rPr lang="ru-RU" dirty="0"/>
              <a:t> з </a:t>
            </a:r>
            <a:r>
              <a:rPr lang="ru-RU" dirty="0" err="1"/>
              <a:t>чебрецю</a:t>
            </a:r>
            <a:r>
              <a:rPr lang="ru-RU" dirty="0"/>
              <a:t>, </a:t>
            </a:r>
            <a:r>
              <a:rPr lang="ru-RU" dirty="0" err="1"/>
              <a:t>евкаліпта</a:t>
            </a:r>
            <a:r>
              <a:rPr lang="ru-RU" dirty="0"/>
              <a:t>, </a:t>
            </a:r>
            <a:r>
              <a:rPr lang="ru-RU" dirty="0" err="1"/>
              <a:t>вівса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сухофруктів</a:t>
            </a:r>
            <a:r>
              <a:rPr lang="ru-RU" dirty="0"/>
              <a:t> </a:t>
            </a:r>
            <a:r>
              <a:rPr lang="ru-RU" dirty="0" err="1"/>
              <a:t>натщесерце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застій</a:t>
            </a:r>
            <a:r>
              <a:rPr lang="ru-RU" dirty="0"/>
              <a:t> у </a:t>
            </a:r>
            <a:r>
              <a:rPr lang="ru-RU" dirty="0" err="1"/>
              <a:t>легенях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червоне</a:t>
            </a:r>
            <a:r>
              <a:rPr lang="ru-RU" dirty="0"/>
              <a:t> вино, мед, алое;</a:t>
            </a:r>
          </a:p>
          <a:p>
            <a:r>
              <a:rPr lang="ru-RU" dirty="0"/>
              <a:t>•	</a:t>
            </a:r>
            <a:r>
              <a:rPr lang="ru-RU" dirty="0" err="1"/>
              <a:t>варену</a:t>
            </a:r>
            <a:r>
              <a:rPr lang="ru-RU" dirty="0"/>
              <a:t> цибулю.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0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2" y="385591"/>
            <a:ext cx="10091451" cy="3349128"/>
          </a:xfrm>
        </p:spPr>
        <p:txBody>
          <a:bodyPr>
            <a:normAutofit/>
          </a:bodyPr>
          <a:lstStyle/>
          <a:p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не є </a:t>
            </a:r>
            <a:r>
              <a:rPr lang="ru-RU" dirty="0" err="1"/>
              <a:t>рідкісним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його</a:t>
            </a:r>
            <a:r>
              <a:rPr lang="ru-RU" dirty="0"/>
              <a:t> стали </a:t>
            </a:r>
            <a:r>
              <a:rPr lang="ru-RU" dirty="0" err="1"/>
              <a:t>діагностувати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. Пневмосклерозом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великою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патологій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діагностують</a:t>
            </a:r>
            <a:r>
              <a:rPr lang="ru-RU" dirty="0"/>
              <a:t> у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але не </a:t>
            </a:r>
            <a:r>
              <a:rPr lang="ru-RU" dirty="0" err="1"/>
              <a:t>виключено</a:t>
            </a:r>
            <a:r>
              <a:rPr lang="ru-RU" dirty="0"/>
              <a:t> </a:t>
            </a:r>
            <a:r>
              <a:rPr lang="ru-RU" dirty="0" err="1"/>
              <a:t>прогресування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в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</a:t>
            </a:r>
          </a:p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заміщення</a:t>
            </a:r>
            <a:r>
              <a:rPr lang="ru-RU" dirty="0"/>
              <a:t>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є </a:t>
            </a:r>
            <a:r>
              <a:rPr lang="ru-RU" dirty="0" err="1"/>
              <a:t>незворотнім</a:t>
            </a:r>
            <a:r>
              <a:rPr lang="ru-RU" dirty="0"/>
              <a:t>. Тому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пульмонологів</a:t>
            </a:r>
            <a:r>
              <a:rPr lang="ru-RU" dirty="0"/>
              <a:t> є не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подальше </a:t>
            </a:r>
            <a:r>
              <a:rPr lang="ru-RU" dirty="0" err="1"/>
              <a:t>підтримання</a:t>
            </a:r>
            <a:r>
              <a:rPr lang="ru-RU" dirty="0"/>
              <a:t> на нормальному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Лікувати</a:t>
            </a:r>
            <a:r>
              <a:rPr lang="ru-RU" dirty="0"/>
              <a:t> </a:t>
            </a:r>
            <a:r>
              <a:rPr lang="ru-RU" dirty="0" err="1"/>
              <a:t>патологію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стан </a:t>
            </a:r>
            <a:r>
              <a:rPr lang="ru-RU" dirty="0" err="1"/>
              <a:t>пацієнта</a:t>
            </a:r>
            <a:r>
              <a:rPr lang="ru-RU" dirty="0"/>
              <a:t> могли </a:t>
            </a:r>
            <a:r>
              <a:rPr lang="ru-RU" dirty="0" err="1"/>
              <a:t>моніторити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91" y="3720770"/>
            <a:ext cx="6286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424"/>
          </a:xfrm>
        </p:spPr>
        <p:txBody>
          <a:bodyPr/>
          <a:lstStyle/>
          <a:p>
            <a:r>
              <a:rPr lang="ru-RU" dirty="0" err="1"/>
              <a:t>Етіологія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739" y="1215636"/>
            <a:ext cx="11202527" cy="4425000"/>
          </a:xfrm>
        </p:spPr>
        <p:txBody>
          <a:bodyPr>
            <a:normAutofit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патологій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без </a:t>
            </a:r>
            <a:r>
              <a:rPr lang="ru-RU" dirty="0" err="1"/>
              <a:t>своєчасного</a:t>
            </a:r>
            <a:r>
              <a:rPr lang="ru-RU" dirty="0"/>
              <a:t> і грамотного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прогресування</a:t>
            </a:r>
            <a:r>
              <a:rPr lang="ru-RU" dirty="0"/>
              <a:t> пневмосклерозу у </a:t>
            </a:r>
            <a:r>
              <a:rPr lang="ru-RU" dirty="0" err="1"/>
              <a:t>людини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аспираторні</a:t>
            </a:r>
            <a:r>
              <a:rPr lang="ru-RU" dirty="0"/>
              <a:t>, </a:t>
            </a:r>
            <a:r>
              <a:rPr lang="ru-RU" dirty="0" err="1"/>
              <a:t>інфекційні</a:t>
            </a:r>
            <a:r>
              <a:rPr lang="ru-RU" dirty="0"/>
              <a:t> та </a:t>
            </a:r>
            <a:r>
              <a:rPr lang="ru-RU" dirty="0" err="1"/>
              <a:t>вірусні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саркоїдоз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мікоз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туберкульозне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та </a:t>
            </a:r>
            <a:r>
              <a:rPr lang="ru-RU" dirty="0" err="1"/>
              <a:t>плеври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бронхіт</a:t>
            </a:r>
            <a:r>
              <a:rPr lang="ru-RU" dirty="0"/>
              <a:t> з </a:t>
            </a:r>
            <a:r>
              <a:rPr lang="ru-RU" dirty="0" err="1"/>
              <a:t>хронічним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алергічні</a:t>
            </a:r>
            <a:r>
              <a:rPr lang="ru-RU" dirty="0"/>
              <a:t> та </a:t>
            </a:r>
            <a:r>
              <a:rPr lang="ru-RU" dirty="0" err="1"/>
              <a:t>фиброзоючі</a:t>
            </a:r>
            <a:r>
              <a:rPr lang="ru-RU" dirty="0"/>
              <a:t> </a:t>
            </a:r>
            <a:r>
              <a:rPr lang="ru-RU" dirty="0" err="1"/>
              <a:t>альвеолити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6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692" y="363558"/>
            <a:ext cx="11281272" cy="5884842"/>
          </a:xfrm>
        </p:spPr>
        <p:txBody>
          <a:bodyPr>
            <a:normAutofit/>
          </a:bodyPr>
          <a:lstStyle/>
          <a:p>
            <a:r>
              <a:rPr lang="ru-RU" dirty="0"/>
              <a:t>•	</a:t>
            </a:r>
            <a:r>
              <a:rPr lang="ru-RU" dirty="0" err="1"/>
              <a:t>ексудативний</a:t>
            </a:r>
            <a:r>
              <a:rPr lang="ru-RU" dirty="0"/>
              <a:t> плеврит;</a:t>
            </a:r>
          </a:p>
          <a:p>
            <a:r>
              <a:rPr lang="ru-RU" dirty="0"/>
              <a:t>•	</a:t>
            </a:r>
            <a:r>
              <a:rPr lang="ru-RU" dirty="0" err="1"/>
              <a:t>гастроезофагеальний</a:t>
            </a:r>
            <a:r>
              <a:rPr lang="ru-RU" dirty="0"/>
              <a:t> рефлюкс з </a:t>
            </a:r>
            <a:r>
              <a:rPr lang="ru-RU" dirty="0" err="1"/>
              <a:t>хронічним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грудини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паренхіми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етіологічні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вдихання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при </a:t>
            </a:r>
            <a:r>
              <a:rPr lang="ru-RU" dirty="0" err="1"/>
              <a:t>лікуванні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 </a:t>
            </a:r>
            <a:r>
              <a:rPr lang="ru-RU" dirty="0" err="1"/>
              <a:t>злоякісного</a:t>
            </a:r>
            <a:r>
              <a:rPr lang="ru-RU" dirty="0"/>
              <a:t> характеру;</a:t>
            </a:r>
          </a:p>
          <a:p>
            <a:r>
              <a:rPr lang="ru-RU" dirty="0"/>
              <a:t>•	</a:t>
            </a:r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прогресування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попадання</a:t>
            </a:r>
            <a:r>
              <a:rPr lang="ru-RU" dirty="0"/>
              <a:t> в бронхи </a:t>
            </a:r>
            <a:r>
              <a:rPr lang="ru-RU" dirty="0" err="1"/>
              <a:t>стороннього</a:t>
            </a:r>
            <a:r>
              <a:rPr lang="ru-RU" dirty="0"/>
              <a:t> предмета;</a:t>
            </a:r>
          </a:p>
          <a:p>
            <a:r>
              <a:rPr lang="ru-RU" dirty="0"/>
              <a:t>•	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куріння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проживання</a:t>
            </a:r>
            <a:r>
              <a:rPr lang="ru-RU" dirty="0"/>
              <a:t> в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районах.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55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" y="444174"/>
            <a:ext cx="8964120" cy="6121879"/>
          </a:xfrm>
        </p:spPr>
      </p:pic>
    </p:spTree>
    <p:extLst>
      <p:ext uri="{BB962C8B-B14F-4D97-AF65-F5344CB8AC3E}">
        <p14:creationId xmlns:p14="http://schemas.microsoft.com/office/powerpoint/2010/main" val="6699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980973" cy="726087"/>
          </a:xfrm>
        </p:spPr>
        <p:txBody>
          <a:bodyPr/>
          <a:lstStyle/>
          <a:p>
            <a:r>
              <a:rPr lang="ru-RU" dirty="0" err="1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181" y="1167788"/>
            <a:ext cx="10135517" cy="5058577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медицині</a:t>
            </a:r>
            <a:r>
              <a:rPr lang="ru-RU" dirty="0"/>
              <a:t> </a:t>
            </a:r>
            <a:r>
              <a:rPr lang="ru-RU" dirty="0" err="1"/>
              <a:t>клініцисти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пневмосклерозу, яка </a:t>
            </a:r>
            <a:r>
              <a:rPr lang="ru-RU" dirty="0" err="1"/>
              <a:t>грунтується</a:t>
            </a:r>
            <a:r>
              <a:rPr lang="ru-RU" dirty="0"/>
              <a:t> на:</a:t>
            </a:r>
          </a:p>
          <a:p>
            <a:r>
              <a:rPr lang="ru-RU" dirty="0"/>
              <a:t>•	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елементах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порушені</a:t>
            </a:r>
            <a:r>
              <a:rPr lang="ru-RU" dirty="0"/>
              <a:t> </a:t>
            </a:r>
            <a:r>
              <a:rPr lang="ru-RU" dirty="0" err="1"/>
              <a:t>патологічним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поширеності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b="1" dirty="0" err="1">
                <a:solidFill>
                  <a:schemeClr val="bg1"/>
                </a:solidFill>
              </a:rPr>
              <a:t>Залежно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структурних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змін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розрізняють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форми</a:t>
            </a:r>
            <a:r>
              <a:rPr lang="ru-RU" b="1" dirty="0">
                <a:solidFill>
                  <a:schemeClr val="bg1"/>
                </a:solidFill>
              </a:rPr>
              <a:t> недуги:</a:t>
            </a:r>
          </a:p>
          <a:p>
            <a:r>
              <a:rPr lang="ru-RU" dirty="0"/>
              <a:t>•	</a:t>
            </a:r>
            <a:r>
              <a:rPr lang="ru-RU" dirty="0" err="1"/>
              <a:t>фіброз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. Для </a:t>
            </a:r>
            <a:r>
              <a:rPr lang="ru-RU" dirty="0" err="1"/>
              <a:t>процесу</a:t>
            </a:r>
            <a:r>
              <a:rPr lang="ru-RU" dirty="0"/>
              <a:t> характерно </a:t>
            </a:r>
            <a:r>
              <a:rPr lang="ru-RU" dirty="0" err="1"/>
              <a:t>перемежування</a:t>
            </a:r>
            <a:r>
              <a:rPr lang="ru-RU" dirty="0"/>
              <a:t>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і </a:t>
            </a:r>
            <a:r>
              <a:rPr lang="ru-RU" dirty="0" err="1"/>
              <a:t>сполучної</a:t>
            </a:r>
            <a:r>
              <a:rPr lang="ru-RU" dirty="0"/>
              <a:t>;</a:t>
            </a:r>
          </a:p>
          <a:p>
            <a:r>
              <a:rPr lang="ru-RU" dirty="0"/>
              <a:t>•	склероз. </a:t>
            </a:r>
            <a:r>
              <a:rPr lang="ru-RU" dirty="0" err="1"/>
              <a:t>Легенева</a:t>
            </a:r>
            <a:r>
              <a:rPr lang="ru-RU" dirty="0"/>
              <a:t> тканина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заміщається</a:t>
            </a:r>
            <a:r>
              <a:rPr lang="ru-RU" dirty="0"/>
              <a:t> </a:t>
            </a:r>
            <a:r>
              <a:rPr lang="ru-RU" dirty="0" err="1"/>
              <a:t>сполучною</a:t>
            </a:r>
            <a:r>
              <a:rPr lang="ru-RU" dirty="0"/>
              <a:t>, </a:t>
            </a:r>
            <a:r>
              <a:rPr lang="ru-RU" dirty="0" err="1"/>
              <a:t>деформуючи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цироз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найнебезпечнішою</a:t>
            </a:r>
            <a:r>
              <a:rPr lang="ru-RU" dirty="0"/>
              <a:t>, так як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ущільнення</a:t>
            </a:r>
            <a:r>
              <a:rPr lang="ru-RU" dirty="0"/>
              <a:t> </a:t>
            </a:r>
            <a:r>
              <a:rPr lang="ru-RU" dirty="0" err="1"/>
              <a:t>плеври</a:t>
            </a:r>
            <a:r>
              <a:rPr lang="ru-RU" dirty="0"/>
              <a:t>, </a:t>
            </a:r>
            <a:r>
              <a:rPr lang="ru-RU" dirty="0" err="1"/>
              <a:t>заміщення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, альвеол і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живлять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колагеном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6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283" y="345304"/>
            <a:ext cx="8946541" cy="4039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залежності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ураження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легеневих</a:t>
            </a:r>
            <a:r>
              <a:rPr lang="ru-RU" b="1" dirty="0">
                <a:solidFill>
                  <a:schemeClr val="bg1"/>
                </a:solidFill>
              </a:rPr>
              <a:t> структур:</a:t>
            </a:r>
          </a:p>
          <a:p>
            <a:r>
              <a:rPr lang="ru-RU" dirty="0"/>
              <a:t>•	</a:t>
            </a:r>
            <a:r>
              <a:rPr lang="ru-RU" dirty="0" err="1"/>
              <a:t>альвеолярний</a:t>
            </a:r>
            <a:r>
              <a:rPr lang="ru-RU" dirty="0"/>
              <a:t> склероз. </a:t>
            </a:r>
            <a:r>
              <a:rPr lang="ru-RU" dirty="0" err="1"/>
              <a:t>Стінки</a:t>
            </a:r>
            <a:r>
              <a:rPr lang="ru-RU" dirty="0"/>
              <a:t> альвеол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товщають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/>
              <a:t>заростають</a:t>
            </a:r>
            <a:r>
              <a:rPr lang="ru-RU" dirty="0"/>
              <a:t> </a:t>
            </a:r>
            <a:r>
              <a:rPr lang="ru-RU" dirty="0" err="1"/>
              <a:t>сполучною</a:t>
            </a:r>
            <a:r>
              <a:rPr lang="ru-RU" dirty="0"/>
              <a:t> тканиною.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при </a:t>
            </a:r>
            <a:r>
              <a:rPr lang="ru-RU" dirty="0" err="1"/>
              <a:t>пневмонії</a:t>
            </a:r>
            <a:r>
              <a:rPr lang="ru-RU" dirty="0"/>
              <a:t> з </a:t>
            </a:r>
            <a:r>
              <a:rPr lang="ru-RU" dirty="0" err="1"/>
              <a:t>хронічним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інтерстиціальний</a:t>
            </a:r>
            <a:r>
              <a:rPr lang="ru-RU" dirty="0"/>
              <a:t>. </a:t>
            </a:r>
            <a:r>
              <a:rPr lang="ru-RU" dirty="0" err="1"/>
              <a:t>Уражена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фізіологічної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бронхами і </a:t>
            </a:r>
            <a:r>
              <a:rPr lang="ru-RU" dirty="0" err="1"/>
              <a:t>судинами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мішенню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альвеолярні</a:t>
            </a:r>
            <a:r>
              <a:rPr lang="ru-RU" dirty="0"/>
              <a:t> перегородки;</a:t>
            </a:r>
          </a:p>
          <a:p>
            <a:r>
              <a:rPr lang="ru-RU" dirty="0"/>
              <a:t>•	</a:t>
            </a:r>
            <a:r>
              <a:rPr lang="ru-RU" dirty="0" err="1"/>
              <a:t>перибронхіальних</a:t>
            </a:r>
            <a:r>
              <a:rPr lang="ru-RU" dirty="0"/>
              <a:t>. </a:t>
            </a:r>
            <a:r>
              <a:rPr lang="ru-RU" dirty="0" err="1"/>
              <a:t>Сполучна</a:t>
            </a:r>
            <a:r>
              <a:rPr lang="ru-RU" dirty="0"/>
              <a:t> тканина </a:t>
            </a:r>
            <a:r>
              <a:rPr lang="ru-RU" dirty="0" err="1"/>
              <a:t>розростається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 і </a:t>
            </a:r>
            <a:r>
              <a:rPr lang="ru-RU" dirty="0" err="1"/>
              <a:t>бронхіол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периваскулярний</a:t>
            </a:r>
            <a:r>
              <a:rPr lang="ru-RU" dirty="0"/>
              <a:t>. При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</a:t>
            </a:r>
            <a:r>
              <a:rPr lang="ru-RU" dirty="0" err="1"/>
              <a:t>вражаються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до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4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54" y="341524"/>
            <a:ext cx="9818499" cy="590687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err="1">
                <a:solidFill>
                  <a:schemeClr val="bg1"/>
                </a:solidFill>
              </a:rPr>
              <a:t>залежності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поширеності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процесу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вогнищевий</a:t>
            </a:r>
            <a:r>
              <a:rPr lang="ru-RU" dirty="0"/>
              <a:t> склероз. Про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недуги </a:t>
            </a:r>
            <a:r>
              <a:rPr lang="ru-RU" dirty="0" err="1"/>
              <a:t>говорять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сполучна</a:t>
            </a:r>
            <a:r>
              <a:rPr lang="ru-RU" dirty="0"/>
              <a:t> тканина </a:t>
            </a:r>
            <a:r>
              <a:rPr lang="ru-RU" dirty="0" err="1"/>
              <a:t>замістила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великовогнищевий</a:t>
            </a:r>
            <a:r>
              <a:rPr lang="ru-RU" dirty="0"/>
              <a:t>, </a:t>
            </a:r>
            <a:r>
              <a:rPr lang="ru-RU" dirty="0" err="1"/>
              <a:t>среднеочаговый</a:t>
            </a:r>
            <a:r>
              <a:rPr lang="ru-RU" dirty="0"/>
              <a:t> і </a:t>
            </a:r>
            <a:r>
              <a:rPr lang="ru-RU" dirty="0" err="1"/>
              <a:t>дрібновогнищевий</a:t>
            </a:r>
            <a:r>
              <a:rPr lang="ru-RU" dirty="0"/>
              <a:t> склероз (в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).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патологія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прогресує</a:t>
            </a:r>
            <a:r>
              <a:rPr lang="ru-RU" dirty="0"/>
              <a:t>, і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</a:t>
            </a:r>
            <a:r>
              <a:rPr lang="ru-RU" dirty="0" err="1"/>
              <a:t>Вогнища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поодинокими</a:t>
            </a:r>
            <a:r>
              <a:rPr lang="ru-RU" dirty="0"/>
              <a:t>, так і </a:t>
            </a:r>
            <a:r>
              <a:rPr lang="ru-RU" dirty="0" err="1"/>
              <a:t>множинними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сегментарний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пневмосклероз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весь сегмент </a:t>
            </a:r>
            <a:r>
              <a:rPr lang="ru-RU" dirty="0" err="1"/>
              <a:t>легені</a:t>
            </a:r>
            <a:r>
              <a:rPr lang="ru-RU" dirty="0"/>
              <a:t>. Причина </a:t>
            </a:r>
            <a:r>
              <a:rPr lang="ru-RU" dirty="0" err="1"/>
              <a:t>цього</a:t>
            </a:r>
            <a:r>
              <a:rPr lang="ru-RU" dirty="0"/>
              <a:t> – закупорка бронха,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дренує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тромбоемболія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живить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зупиняється</a:t>
            </a:r>
            <a:r>
              <a:rPr lang="ru-RU" dirty="0"/>
              <a:t> і </a:t>
            </a:r>
            <a:r>
              <a:rPr lang="ru-RU" dirty="0" err="1"/>
              <a:t>сусідні</a:t>
            </a:r>
            <a:r>
              <a:rPr lang="ru-RU" dirty="0"/>
              <a:t> </a:t>
            </a:r>
            <a:r>
              <a:rPr lang="ru-RU" dirty="0" err="1"/>
              <a:t>сегменти</a:t>
            </a:r>
            <a:r>
              <a:rPr lang="ru-RU" dirty="0"/>
              <a:t> не </a:t>
            </a:r>
            <a:r>
              <a:rPr lang="ru-RU" dirty="0" err="1"/>
              <a:t>атакують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обмежений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клініцисти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пайовой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сполучна</a:t>
            </a:r>
            <a:r>
              <a:rPr lang="ru-RU" dirty="0"/>
              <a:t> тканина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долю </a:t>
            </a:r>
            <a:r>
              <a:rPr lang="ru-RU" dirty="0" err="1"/>
              <a:t>легені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всього</a:t>
            </a:r>
            <a:r>
              <a:rPr lang="ru-RU" dirty="0"/>
              <a:t> 5 </a:t>
            </a:r>
            <a:r>
              <a:rPr lang="ru-RU" dirty="0" err="1"/>
              <a:t>часток</a:t>
            </a:r>
            <a:r>
              <a:rPr lang="ru-RU" dirty="0"/>
              <a:t>, і закупорка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них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92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1807</Words>
  <Application>Microsoft Office PowerPoint</Application>
  <PresentationFormat>Широкоэкранный</PresentationFormat>
  <Paragraphs>161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Ион</vt:lpstr>
      <vt:lpstr>Пневмосклероз: симптоми і лікування</vt:lpstr>
      <vt:lpstr>Презентация PowerPoint</vt:lpstr>
      <vt:lpstr>Презентация PowerPoint</vt:lpstr>
      <vt:lpstr>Етіологія</vt:lpstr>
      <vt:lpstr>Презентация PowerPoint</vt:lpstr>
      <vt:lpstr>Презентация PowerPoint</vt:lpstr>
      <vt:lpstr>Класифікація</vt:lpstr>
      <vt:lpstr>Презентация PowerPoint</vt:lpstr>
      <vt:lpstr>Презентация PowerPoint</vt:lpstr>
      <vt:lpstr>Презентация PowerPoint</vt:lpstr>
      <vt:lpstr>Симптоматика</vt:lpstr>
      <vt:lpstr>Презентация PowerPoint</vt:lpstr>
      <vt:lpstr>Дифузна форма</vt:lpstr>
      <vt:lpstr>Прикореневій пневмосклероз</vt:lpstr>
      <vt:lpstr>Діагностика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Лікування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Пневмосклероз: симптоми і лікування</dc:title>
  <dc:creator>Евгений Троицкий</dc:creator>
  <cp:lastModifiedBy>Пользователь</cp:lastModifiedBy>
  <cp:revision>10</cp:revision>
  <dcterms:created xsi:type="dcterms:W3CDTF">2021-10-07T17:44:29Z</dcterms:created>
  <dcterms:modified xsi:type="dcterms:W3CDTF">2022-03-29T21:04:41Z</dcterms:modified>
</cp:coreProperties>
</file>