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2" r:id="rId9"/>
    <p:sldId id="264" r:id="rId10"/>
    <p:sldId id="265" r:id="rId11"/>
    <p:sldId id="266" r:id="rId12"/>
    <p:sldId id="272" r:id="rId13"/>
    <p:sldId id="267" r:id="rId14"/>
    <p:sldId id="268" r:id="rId15"/>
    <p:sldId id="271" r:id="rId16"/>
    <p:sldId id="273" r:id="rId17"/>
    <p:sldId id="276" r:id="rId18"/>
    <p:sldId id="274" r:id="rId19"/>
    <p:sldId id="275" r:id="rId20"/>
    <p:sldId id="26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368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Хімічний склад кісток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Вода</c:v>
                </c:pt>
                <c:pt idx="1">
                  <c:v>Білки</c:v>
                </c:pt>
                <c:pt idx="2">
                  <c:v>Жири</c:v>
                </c:pt>
                <c:pt idx="3">
                  <c:v>Інші органічні речовини</c:v>
                </c:pt>
                <c:pt idx="4">
                  <c:v>Мінеральні речовини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0.5</c:v>
                </c:pt>
                <c:pt idx="1">
                  <c:v>0.15000000000000008</c:v>
                </c:pt>
                <c:pt idx="2">
                  <c:v>0.1</c:v>
                </c:pt>
                <c:pt idx="3">
                  <c:v>3.0000000000000016E-2</c:v>
                </c:pt>
                <c:pt idx="4">
                  <c:v>0.22000000000000008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0.38625</cdr:x>
      <cdr:y>0.47508</cdr:y>
    </cdr:from>
    <cdr:to>
      <cdr:x>0.59368</cdr:x>
      <cdr:y>0.75018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178696" y="2736974"/>
          <a:ext cx="1707028" cy="158484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0.02751</cdr:x>
      <cdr:y>0.45009</cdr:y>
    </cdr:from>
    <cdr:to>
      <cdr:x>0.13418</cdr:x>
      <cdr:y>0.72946</cdr:y>
    </cdr:to>
    <cdr:pic>
      <cdr:nvPicPr>
        <cdr:cNvPr id="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226368" y="2592958"/>
          <a:ext cx="877900" cy="160948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0.11501</cdr:x>
      <cdr:y>0.2126</cdr:y>
    </cdr:from>
    <cdr:to>
      <cdr:x>0.3328</cdr:x>
      <cdr:y>0.6105</cdr:y>
    </cdr:to>
    <cdr:pic>
      <cdr:nvPicPr>
        <cdr:cNvPr id="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946448" y="1224806"/>
          <a:ext cx="1792379" cy="229229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0.13251</cdr:x>
      <cdr:y>0.66348</cdr:y>
    </cdr:from>
    <cdr:to>
      <cdr:x>0.36808</cdr:x>
      <cdr:y>1</cdr:y>
    </cdr:to>
    <cdr:pic>
      <cdr:nvPicPr>
        <cdr:cNvPr id="1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4"/>
        <a:stretch xmlns:a="http://schemas.openxmlformats.org/drawingml/2006/main">
          <a:fillRect/>
        </a:stretch>
      </cdr:blipFill>
      <cdr:spPr>
        <a:xfrm xmlns:a="http://schemas.openxmlformats.org/drawingml/2006/main">
          <a:off x="1090464" y="4011254"/>
          <a:ext cx="1938696" cy="193869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0.02751</cdr:x>
      <cdr:y>0.56258</cdr:y>
    </cdr:from>
    <cdr:to>
      <cdr:x>0.26901</cdr:x>
      <cdr:y>0.84195</cdr:y>
    </cdr:to>
    <cdr:pic>
      <cdr:nvPicPr>
        <cdr:cNvPr id="1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5"/>
        <a:stretch xmlns:a="http://schemas.openxmlformats.org/drawingml/2006/main">
          <a:fillRect/>
        </a:stretch>
      </cdr:blipFill>
      <cdr:spPr>
        <a:xfrm xmlns:a="http://schemas.openxmlformats.org/drawingml/2006/main">
          <a:off x="226368" y="3241030"/>
          <a:ext cx="1987468" cy="1609483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152127"/>
          </a:xfrm>
        </p:spPr>
        <p:txBody>
          <a:bodyPr/>
          <a:lstStyle/>
          <a:p>
            <a:r>
              <a:rPr lang="uk-UA" dirty="0" smtClean="0"/>
              <a:t>Опорно-рухова система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2050" name="Picture 2" descr="http://mobbit.info/media/5/Bio-Cycl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5054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uk-UA" sz="3200" dirty="0" smtClean="0"/>
              <a:t>Вікові особливості та ріст кісток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77272"/>
            <a:ext cx="8229600" cy="79208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uk-UA" sz="2800" dirty="0" smtClean="0"/>
              <a:t>Хрящовий скелет ембріона (4-5 тижнів)</a:t>
            </a:r>
          </a:p>
          <a:p>
            <a:pPr algn="ctr">
              <a:buNone/>
            </a:pPr>
            <a:r>
              <a:rPr lang="uk-UA" sz="2800" dirty="0" smtClean="0"/>
              <a:t>Формування кісток (3-й місяць)</a:t>
            </a:r>
            <a:endParaRPr lang="ru-RU" sz="2800" dirty="0"/>
          </a:p>
        </p:txBody>
      </p:sp>
      <p:pic>
        <p:nvPicPr>
          <p:cNvPr id="23554" name="Picture 2" descr="Рис. 1. Схематическое изображение локализации предхрящевых скоплений мезенхимы у зародыша человека на 4—5-й неделе внутpиутpoбнoгo развития: 1 — хорда; 2 — затылочный комплекс; 3 — позвоночник; 4 — лопатка; 5 — закладка костей рук; 6 — ладонная пластинка; 7 — ребра; 8 — таз; 9 — закладка костей ног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28413"/>
            <a:ext cx="4536504" cy="5059299"/>
          </a:xfrm>
          <a:prstGeom prst="rect">
            <a:avLst/>
          </a:prstGeom>
          <a:noFill/>
        </p:spPr>
      </p:pic>
      <p:pic>
        <p:nvPicPr>
          <p:cNvPr id="23556" name="Picture 4" descr="Рис. 2. Схематическое изображение локализации первичных точек окостенения в скелете зародыша человека на 3-м месяце виутриутробного развития: 1 — интерпариетальный центр; 2 — чешуйчатая часть височной кости; 3 — супраокципитальный центр; 4 — затылочная дуга; 5 — нервная дужка; 6 — ключица; 7 — лопатка; 8 — плечевая кость; 9 — ребра; 10 — подвздошная кость; 11 — бедренная кость; 12 — малоберцовая кость; 13 — большеберцовая кость; 14 — локтевая кость; 15 — лучевая кость; 16 — дистальная фаланга; 17 — верхняя челюсть; 18 — лобная кость; 19 — скуловая кость; 20 — нижняя челюсть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836712"/>
            <a:ext cx="4104456" cy="50156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uk-UA" sz="3200" dirty="0" smtClean="0"/>
              <a:t>Вікові особливості та ріст кісток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05264"/>
            <a:ext cx="8229600" cy="864096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uk-UA" sz="2800" dirty="0" smtClean="0"/>
              <a:t>Кістка росте в довжину за рахунок хряща, </a:t>
            </a:r>
          </a:p>
          <a:p>
            <a:pPr algn="ctr">
              <a:buNone/>
            </a:pPr>
            <a:r>
              <a:rPr lang="uk-UA" sz="2800" dirty="0" smtClean="0"/>
              <a:t>в товщину – за рахунок окістя (також гоїться при переломі)</a:t>
            </a:r>
            <a:endParaRPr lang="ru-RU" sz="2800" dirty="0"/>
          </a:p>
        </p:txBody>
      </p:sp>
      <p:pic>
        <p:nvPicPr>
          <p:cNvPr id="24578" name="Picture 2" descr="http://www.hudeika.ru/img/clip_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908720"/>
            <a:ext cx="2900164" cy="2579244"/>
          </a:xfrm>
          <a:prstGeom prst="rect">
            <a:avLst/>
          </a:prstGeom>
          <a:noFill/>
        </p:spPr>
      </p:pic>
      <p:pic>
        <p:nvPicPr>
          <p:cNvPr id="24586" name="Picture 10" descr="http://www.kidport.com/reflib/science/HumanBody/SkeletalSystem/images/SkeletonAnteri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692696"/>
            <a:ext cx="2520280" cy="5184576"/>
          </a:xfrm>
          <a:prstGeom prst="rect">
            <a:avLst/>
          </a:prstGeom>
          <a:noFill/>
        </p:spPr>
      </p:pic>
      <p:pic>
        <p:nvPicPr>
          <p:cNvPr id="24588" name="Picture 12" descr="http://t1.gstatic.com/images?q=tbn:ANd9GcT-xzzW4DbI-6iVMZmXbE1mVd88fdaahZe7w90kOwaiAX-BZGID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36712"/>
            <a:ext cx="3790873" cy="460851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002740" y="3789040"/>
            <a:ext cx="31740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uk-UA" sz="2400" dirty="0" smtClean="0"/>
              <a:t>Ріст кісток закінчується</a:t>
            </a:r>
          </a:p>
          <a:p>
            <a:pPr algn="ctr">
              <a:buNone/>
            </a:pPr>
            <a:r>
              <a:rPr lang="uk-UA" sz="2400" dirty="0" smtClean="0"/>
              <a:t> в 25 років.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004048" y="4797152"/>
            <a:ext cx="2808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uk-UA" sz="2400" dirty="0" smtClean="0"/>
              <a:t>Костеніння скелета </a:t>
            </a:r>
          </a:p>
          <a:p>
            <a:pPr algn="ctr">
              <a:buNone/>
            </a:pPr>
            <a:r>
              <a:rPr lang="uk-UA" sz="2400" dirty="0" smtClean="0"/>
              <a:t>триває все життя.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uk-UA" sz="3200" dirty="0" smtClean="0"/>
              <a:t>Вікові особливості та ріст кісток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77272"/>
            <a:ext cx="8229600" cy="7920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 </a:t>
            </a:r>
          </a:p>
        </p:txBody>
      </p:sp>
      <p:pic>
        <p:nvPicPr>
          <p:cNvPr id="29698" name="Picture 2" descr="http://domznaniy.ru/uploads/posts/2012-09/1346847708_1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8567214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uk-UA" sz="3200" dirty="0" smtClean="0"/>
              <a:t>Вікові особливості та ріст кісток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05264"/>
            <a:ext cx="8229600" cy="864096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uk-UA" sz="2800" dirty="0" smtClean="0"/>
              <a:t>Ріст кісток регулюється гормоном росту, </a:t>
            </a:r>
          </a:p>
          <a:p>
            <a:pPr algn="ctr">
              <a:buNone/>
            </a:pPr>
            <a:r>
              <a:rPr lang="uk-UA" sz="2800" dirty="0" smtClean="0"/>
              <a:t>залежить від обміну </a:t>
            </a:r>
            <a:r>
              <a:rPr lang="uk-UA" sz="2800" dirty="0" err="1" smtClean="0"/>
              <a:t>Са</a:t>
            </a:r>
            <a:r>
              <a:rPr lang="uk-UA" sz="2800" dirty="0" smtClean="0"/>
              <a:t> і Р, вітамінів </a:t>
            </a:r>
            <a:r>
              <a:rPr lang="en-US" sz="2800" dirty="0" smtClean="0"/>
              <a:t>D</a:t>
            </a:r>
            <a:r>
              <a:rPr lang="uk-UA" sz="2800" dirty="0" smtClean="0"/>
              <a:t> (недостача – рахіт) і А</a:t>
            </a:r>
          </a:p>
        </p:txBody>
      </p:sp>
      <p:pic>
        <p:nvPicPr>
          <p:cNvPr id="25602" name="Picture 2" descr="http://www.yourhormones.info/repository/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132856"/>
            <a:ext cx="2857500" cy="2476501"/>
          </a:xfrm>
          <a:prstGeom prst="rect">
            <a:avLst/>
          </a:prstGeom>
          <a:noFill/>
        </p:spPr>
      </p:pic>
      <p:sp>
        <p:nvSpPr>
          <p:cNvPr id="25604" name="AutoShape 4" descr="http://mygazeta.com/i/2010/11/Explore-the-World-of-Vitamin-D.jpe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6" name="Picture 6" descr="http://mygazeta.com/i/2010/11/Explore-the-World-of-Vitamin-D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08720"/>
            <a:ext cx="2984848" cy="1987956"/>
          </a:xfrm>
          <a:prstGeom prst="rect">
            <a:avLst/>
          </a:prstGeom>
          <a:noFill/>
        </p:spPr>
      </p:pic>
      <p:pic>
        <p:nvPicPr>
          <p:cNvPr id="25608" name="Picture 8" descr="http://pics.kstati.net/2012/08/stein_vit_D_im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077072"/>
            <a:ext cx="2268847" cy="1703860"/>
          </a:xfrm>
          <a:prstGeom prst="rect">
            <a:avLst/>
          </a:prstGeom>
          <a:noFill/>
        </p:spPr>
      </p:pic>
      <p:pic>
        <p:nvPicPr>
          <p:cNvPr id="25612" name="Picture 12" descr="http://img1.liveinternet.ru/images/attach/c/5/86/560/86560879_vitamin_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2204864"/>
            <a:ext cx="2816596" cy="1872208"/>
          </a:xfrm>
          <a:prstGeom prst="rect">
            <a:avLst/>
          </a:prstGeom>
          <a:noFill/>
        </p:spPr>
      </p:pic>
      <p:pic>
        <p:nvPicPr>
          <p:cNvPr id="25614" name="Picture 14" descr="http://mama.ru/images/object_4161.111608556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6844410" y="243363"/>
            <a:ext cx="1389602" cy="2478037"/>
          </a:xfrm>
          <a:prstGeom prst="rect">
            <a:avLst/>
          </a:prstGeom>
          <a:noFill/>
        </p:spPr>
      </p:pic>
      <p:pic>
        <p:nvPicPr>
          <p:cNvPr id="25616" name="Picture 16" descr="http://static.medportal.ru/pic/common/hash/5/b/5b58322f-0ef9-44ee-8be0-e9bce6aa2be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4155993"/>
            <a:ext cx="2448272" cy="1591377"/>
          </a:xfrm>
          <a:prstGeom prst="rect">
            <a:avLst/>
          </a:prstGeom>
          <a:noFill/>
        </p:spPr>
      </p:pic>
      <p:pic>
        <p:nvPicPr>
          <p:cNvPr id="14" name="Picture 10" descr="http://www.a-b-v.ru/wp-content/uploads/2010/06/vitamin-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568" y="2924944"/>
            <a:ext cx="2023376" cy="1063467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699792" y="4437112"/>
            <a:ext cx="81624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 smtClean="0"/>
              <a:t>D</a:t>
            </a:r>
            <a:endParaRPr lang="ru-RU" sz="8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868144" y="4437112"/>
            <a:ext cx="77777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8000" dirty="0" smtClean="0"/>
              <a:t>А</a:t>
            </a:r>
            <a:endParaRPr lang="ru-RU" sz="8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419872" y="764704"/>
            <a:ext cx="248978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8800" dirty="0" err="1" smtClean="0"/>
              <a:t>Са</a:t>
            </a:r>
            <a:r>
              <a:rPr lang="uk-UA" sz="8800" dirty="0" smtClean="0"/>
              <a:t> </a:t>
            </a:r>
            <a:r>
              <a:rPr lang="uk-UA" sz="2400" dirty="0" smtClean="0"/>
              <a:t>і</a:t>
            </a:r>
            <a:r>
              <a:rPr lang="uk-UA" sz="8800" dirty="0" smtClean="0"/>
              <a:t> Р</a:t>
            </a:r>
            <a:endParaRPr lang="ru-RU" sz="88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067944" y="5013176"/>
            <a:ext cx="1005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вітаміни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uk-UA" sz="3200" dirty="0" smtClean="0"/>
              <a:t>Вікові особливості та ріст кісток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705872"/>
            <a:ext cx="8229600" cy="11521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Ріст кісток стимулюється фізичними навантаженнями </a:t>
            </a:r>
            <a:r>
              <a:rPr lang="uk-UA" sz="1100" dirty="0" smtClean="0"/>
              <a:t>Кістки плесна балерини і офісного працівника </a:t>
            </a:r>
            <a:endParaRPr lang="ru-RU" sz="1100" dirty="0"/>
          </a:p>
        </p:txBody>
      </p:sp>
      <p:sp>
        <p:nvSpPr>
          <p:cNvPr id="25604" name="AutoShape 4" descr="http://mygazeta.com/i/2010/11/Explore-the-World-of-Vitamin-D.jpe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28" name="Picture 4" descr="http://upload.wikimedia.org/wikipedia/commons/thumb/5/50/PointeShoes.jpg/220px-PointeSho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2808312" cy="4212468"/>
          </a:xfrm>
          <a:prstGeom prst="rect">
            <a:avLst/>
          </a:prstGeom>
          <a:noFill/>
        </p:spPr>
      </p:pic>
      <p:sp>
        <p:nvSpPr>
          <p:cNvPr id="26630" name="AutoShape 6" descr="http://us.123rf.com/400wm/400/400/36clicks/36clicks1002/36clicks100200625/6492763-n--------n--n-n---n---------------n-n---------n--n--n---nz----n--n----------n-n----n-------n-nf----n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4" name="Picture 10" descr="http://www.av-naumov.ru/articles/2011/03/67/s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0127" y="1052736"/>
            <a:ext cx="4363873" cy="4392488"/>
          </a:xfrm>
          <a:prstGeom prst="rect">
            <a:avLst/>
          </a:prstGeom>
          <a:noFill/>
        </p:spPr>
      </p:pic>
      <p:pic>
        <p:nvPicPr>
          <p:cNvPr id="20" name="Picture 18" descr="http://anatomy-portal.info/anat/img/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628800"/>
            <a:ext cx="2545651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uk-UA" sz="3200" dirty="0" smtClean="0"/>
              <a:t>З</a:t>
            </a:r>
            <a:r>
              <a:rPr lang="en-US" sz="3200" dirty="0" smtClean="0"/>
              <a:t>’</a:t>
            </a:r>
            <a:r>
              <a:rPr lang="uk-UA" sz="3200" dirty="0" smtClean="0"/>
              <a:t>єднання кісток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Суглоб – рухоме з</a:t>
            </a:r>
            <a:r>
              <a:rPr lang="en-US" sz="2800" dirty="0" smtClean="0"/>
              <a:t>’</a:t>
            </a:r>
            <a:r>
              <a:rPr lang="uk-UA" sz="2800" dirty="0" smtClean="0"/>
              <a:t>єднання кісток</a:t>
            </a:r>
          </a:p>
        </p:txBody>
      </p:sp>
      <p:pic>
        <p:nvPicPr>
          <p:cNvPr id="8194" name="Picture 2" descr="http://www.eurolab.ua/img/st_img/12_08/join-norm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836712"/>
            <a:ext cx="5328592" cy="5328592"/>
          </a:xfrm>
          <a:prstGeom prst="rect">
            <a:avLst/>
          </a:prstGeom>
          <a:noFill/>
        </p:spPr>
      </p:pic>
      <p:pic>
        <p:nvPicPr>
          <p:cNvPr id="8196" name="Picture 4" descr="http://www.ergonomica.info/upload/iblock/62a/beliy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808289" y="2377257"/>
            <a:ext cx="3687662" cy="1440160"/>
          </a:xfrm>
          <a:prstGeom prst="rect">
            <a:avLst/>
          </a:prstGeom>
          <a:noFill/>
        </p:spPr>
      </p:pic>
      <p:pic>
        <p:nvPicPr>
          <p:cNvPr id="8198" name="Picture 6" descr="http://www.ergonomica.info/upload/iblock/62a/beliy_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043240">
            <a:off x="4051929" y="1171920"/>
            <a:ext cx="1445459" cy="82980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067944" y="980728"/>
            <a:ext cx="9560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Кістка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1484784"/>
            <a:ext cx="43924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Суглобові поверхні кісток, </a:t>
            </a:r>
          </a:p>
          <a:p>
            <a:r>
              <a:rPr lang="uk-UA" sz="2400" dirty="0" smtClean="0"/>
              <a:t>вкриті суглобовими </a:t>
            </a:r>
            <a:r>
              <a:rPr lang="uk-UA" sz="2400" b="1" dirty="0" err="1" smtClean="0"/>
              <a:t>гіаліновими</a:t>
            </a:r>
            <a:r>
              <a:rPr lang="uk-UA" sz="2400" b="1" dirty="0" smtClean="0"/>
              <a:t> </a:t>
            </a:r>
            <a:r>
              <a:rPr lang="uk-UA" sz="2400" dirty="0" smtClean="0"/>
              <a:t>хрящами</a:t>
            </a:r>
          </a:p>
          <a:p>
            <a:r>
              <a:rPr lang="uk-UA" dirty="0" smtClean="0"/>
              <a:t>(зменшують тертя і пружинять)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99992" y="4581128"/>
            <a:ext cx="436183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Капсула суглоба (сумка суглоба)</a:t>
            </a:r>
          </a:p>
          <a:p>
            <a:r>
              <a:rPr lang="uk-UA" dirty="0" smtClean="0"/>
              <a:t>тримає суглобові кісти і виробляє рідину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932040" y="2636912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932040" y="3501008"/>
            <a:ext cx="28530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Порожнина суглоба,</a:t>
            </a:r>
          </a:p>
          <a:p>
            <a:r>
              <a:rPr lang="uk-UA" sz="2400" dirty="0" smtClean="0"/>
              <a:t> що містить рідину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 rot="1419827">
            <a:off x="1763688" y="3356992"/>
            <a:ext cx="2000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Суглобова головка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 rot="1377833">
            <a:off x="1893841" y="2325138"/>
            <a:ext cx="2168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Суглобова западина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860032" y="2780928"/>
            <a:ext cx="4283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err="1" smtClean="0"/>
              <a:t>Зв</a:t>
            </a:r>
            <a:r>
              <a:rPr lang="en-US" sz="2000" dirty="0" smtClean="0"/>
              <a:t>’</a:t>
            </a:r>
            <a:r>
              <a:rPr lang="uk-UA" sz="2000" dirty="0" err="1" smtClean="0"/>
              <a:t>язки</a:t>
            </a:r>
            <a:r>
              <a:rPr lang="uk-UA" sz="2000" dirty="0" smtClean="0"/>
              <a:t> (міцна еластична </a:t>
            </a:r>
          </a:p>
          <a:p>
            <a:r>
              <a:rPr lang="uk-UA" sz="2000" dirty="0" smtClean="0"/>
              <a:t>               сполучна тканина)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915816" y="5661248"/>
            <a:ext cx="5541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У людини 230 суглобів, за іншими підрахунками - 360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uk-UA" sz="3200" dirty="0" smtClean="0"/>
              <a:t>З</a:t>
            </a:r>
            <a:r>
              <a:rPr lang="en-US" sz="3200" dirty="0" smtClean="0"/>
              <a:t>’</a:t>
            </a:r>
            <a:r>
              <a:rPr lang="uk-UA" sz="3200" dirty="0" smtClean="0"/>
              <a:t>єднання кісток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05264"/>
            <a:ext cx="8229600" cy="9361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Приклади суглобів</a:t>
            </a:r>
          </a:p>
        </p:txBody>
      </p:sp>
      <p:pic>
        <p:nvPicPr>
          <p:cNvPr id="7170" name="Picture 2" descr="http://www.sapjuklinika.lv/kompjuternaja_tomografija/RU/img/kole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068960"/>
            <a:ext cx="2736304" cy="2736304"/>
          </a:xfrm>
          <a:prstGeom prst="rect">
            <a:avLst/>
          </a:prstGeom>
          <a:noFill/>
        </p:spPr>
      </p:pic>
      <p:pic>
        <p:nvPicPr>
          <p:cNvPr id="7174" name="Picture 6" descr="http://www.spina.co.ua/simptomy/boli-v-pleche/boli-v-plech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764704"/>
            <a:ext cx="3810000" cy="5076826"/>
          </a:xfrm>
          <a:prstGeom prst="rect">
            <a:avLst/>
          </a:prstGeom>
          <a:noFill/>
        </p:spPr>
      </p:pic>
      <p:pic>
        <p:nvPicPr>
          <p:cNvPr id="7176" name="Picture 8" descr="http://ice-cherry.com/sites/default/files/imagecache/width_250/boli_v_sustavah_palcev_ru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764704"/>
            <a:ext cx="2592288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uk-UA" sz="3200" dirty="0" smtClean="0"/>
              <a:t>З</a:t>
            </a:r>
            <a:r>
              <a:rPr lang="en-US" sz="3200" dirty="0" smtClean="0"/>
              <a:t>’</a:t>
            </a:r>
            <a:r>
              <a:rPr lang="uk-UA" sz="3200" dirty="0" smtClean="0"/>
              <a:t>єднання кісток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05264"/>
            <a:ext cx="8229600" cy="93610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Суглоби мають різну рухливість залежно від їх призначення</a:t>
            </a:r>
          </a:p>
        </p:txBody>
      </p:sp>
      <p:pic>
        <p:nvPicPr>
          <p:cNvPr id="6150" name="Picture 6" descr="http://vsesovety.info/sites/default/files/srap/5-21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1680" y="764705"/>
            <a:ext cx="6731478" cy="2088232"/>
          </a:xfrm>
          <a:prstGeom prst="rect">
            <a:avLst/>
          </a:prstGeom>
          <a:noFill/>
        </p:spPr>
      </p:pic>
      <p:pic>
        <p:nvPicPr>
          <p:cNvPr id="6152" name="Picture 8" descr="http://bone-surgery.ru/images/uploads/fs1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96289"/>
            <a:ext cx="1728192" cy="5350441"/>
          </a:xfrm>
          <a:prstGeom prst="rect">
            <a:avLst/>
          </a:prstGeom>
          <a:noFill/>
        </p:spPr>
      </p:pic>
      <p:pic>
        <p:nvPicPr>
          <p:cNvPr id="6154" name="Picture 10" descr="http://pimage.org.ua/wp-content/uploads/2012/06/image_35-3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2564904"/>
            <a:ext cx="2520280" cy="3290899"/>
          </a:xfrm>
          <a:prstGeom prst="rect">
            <a:avLst/>
          </a:prstGeom>
          <a:noFill/>
        </p:spPr>
      </p:pic>
      <p:pic>
        <p:nvPicPr>
          <p:cNvPr id="6156" name="Picture 12" descr="http://pishikrasivo.ru/sites/default/files/bab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2924944"/>
            <a:ext cx="3867260" cy="2811786"/>
          </a:xfrm>
          <a:prstGeom prst="rect">
            <a:avLst/>
          </a:prstGeom>
          <a:noFill/>
        </p:spPr>
      </p:pic>
      <p:pic>
        <p:nvPicPr>
          <p:cNvPr id="6158" name="Picture 14" descr="http://www.ergonomica.info/upload/iblock/62a/beliy_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2564904"/>
            <a:ext cx="2767236" cy="360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uk-UA" sz="3200" dirty="0" smtClean="0"/>
              <a:t>З</a:t>
            </a:r>
            <a:r>
              <a:rPr lang="en-US" sz="3200" dirty="0" smtClean="0"/>
              <a:t>’</a:t>
            </a:r>
            <a:r>
              <a:rPr lang="uk-UA" sz="3200" dirty="0" smtClean="0"/>
              <a:t>єднання кісток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err="1" smtClean="0"/>
              <a:t>Напіврухоме</a:t>
            </a:r>
            <a:r>
              <a:rPr lang="uk-UA" sz="2800" dirty="0" smtClean="0"/>
              <a:t> з</a:t>
            </a:r>
            <a:r>
              <a:rPr lang="en-US" sz="2800" dirty="0" smtClean="0"/>
              <a:t>’</a:t>
            </a:r>
            <a:r>
              <a:rPr lang="uk-UA" sz="2800" dirty="0" smtClean="0"/>
              <a:t>єднання кісток – за допомогою хряща</a:t>
            </a:r>
          </a:p>
        </p:txBody>
      </p:sp>
      <p:pic>
        <p:nvPicPr>
          <p:cNvPr id="5122" name="Picture 2" descr="http://bzdorov.org.ua/images/content/po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64704"/>
            <a:ext cx="4104456" cy="5472608"/>
          </a:xfrm>
          <a:prstGeom prst="rect">
            <a:avLst/>
          </a:prstGeom>
          <a:noFill/>
        </p:spPr>
      </p:pic>
      <p:pic>
        <p:nvPicPr>
          <p:cNvPr id="5126" name="Picture 6" descr="http://lightway.in.ua/wp-content/uploads/2011/09/pozvonochn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973329"/>
            <a:ext cx="3672408" cy="3213357"/>
          </a:xfrm>
          <a:prstGeom prst="rect">
            <a:avLst/>
          </a:prstGeom>
          <a:noFill/>
        </p:spPr>
      </p:pic>
      <p:pic>
        <p:nvPicPr>
          <p:cNvPr id="5128" name="Picture 8" descr="http://s42.radikal.ru/i096/1010/15/c9422e77e344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764704"/>
            <a:ext cx="3672408" cy="25727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uk-UA" sz="3200" dirty="0" smtClean="0"/>
              <a:t>З</a:t>
            </a:r>
            <a:r>
              <a:rPr lang="en-US" sz="3200" dirty="0" smtClean="0"/>
              <a:t>’</a:t>
            </a:r>
            <a:r>
              <a:rPr lang="uk-UA" sz="3200" dirty="0" smtClean="0"/>
              <a:t>єднання кісток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05264"/>
            <a:ext cx="8229600" cy="93610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Нерухоме з</a:t>
            </a:r>
            <a:r>
              <a:rPr lang="en-US" sz="2800" dirty="0" smtClean="0"/>
              <a:t>’</a:t>
            </a:r>
            <a:r>
              <a:rPr lang="uk-UA" sz="2800" dirty="0" smtClean="0"/>
              <a:t>єднання кісток – за допомогою сполучної тканини чи хряща (шов)</a:t>
            </a:r>
          </a:p>
        </p:txBody>
      </p:sp>
      <p:pic>
        <p:nvPicPr>
          <p:cNvPr id="4098" name="Picture 2" descr="http://biology.clc.uc.edu/fankhauser/Labs/Anatomy_&amp;_Physiology/A&amp;P201/Skeletal/skull/calvarium_sutures_PA281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764704"/>
            <a:ext cx="6488447" cy="51074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uk-UA" sz="3200" dirty="0" smtClean="0"/>
              <a:t>Опорно-рухова система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85184"/>
            <a:ext cx="8229600" cy="15841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Забезпечує опору і захист органів, </a:t>
            </a:r>
          </a:p>
          <a:p>
            <a:pPr algn="ctr">
              <a:buNone/>
            </a:pPr>
            <a:r>
              <a:rPr lang="uk-UA" sz="2800" dirty="0" smtClean="0"/>
              <a:t>форму  і пересування тіла</a:t>
            </a:r>
          </a:p>
          <a:p>
            <a:pPr algn="ctr">
              <a:buNone/>
            </a:pPr>
            <a:r>
              <a:rPr lang="uk-UA" sz="2800" dirty="0" smtClean="0"/>
              <a:t>Складається зі скелета і скелетних м</a:t>
            </a:r>
            <a:r>
              <a:rPr lang="en-US" sz="2800" dirty="0" smtClean="0"/>
              <a:t>’</a:t>
            </a:r>
            <a:r>
              <a:rPr lang="uk-UA" sz="2800" dirty="0" smtClean="0"/>
              <a:t>язів </a:t>
            </a:r>
            <a:endParaRPr lang="ru-RU" sz="2800" dirty="0"/>
          </a:p>
        </p:txBody>
      </p:sp>
      <p:pic>
        <p:nvPicPr>
          <p:cNvPr id="1028" name="Picture 4" descr="http://www.chen-la.com/files/shablonn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564" y="1412776"/>
            <a:ext cx="9163564" cy="30963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uk-UA" sz="3200" dirty="0" smtClean="0"/>
              <a:t>З</a:t>
            </a:r>
            <a:r>
              <a:rPr lang="en-US" sz="3200" dirty="0" smtClean="0"/>
              <a:t>’</a:t>
            </a:r>
            <a:r>
              <a:rPr lang="uk-UA" sz="3200" dirty="0" smtClean="0"/>
              <a:t>єднання кісток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77272"/>
            <a:ext cx="8229600" cy="79208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uk-UA" sz="2800" dirty="0" err="1" smtClean="0"/>
              <a:t>Зв</a:t>
            </a:r>
            <a:r>
              <a:rPr lang="en-US" sz="2800" dirty="0" smtClean="0"/>
              <a:t>’</a:t>
            </a:r>
            <a:r>
              <a:rPr lang="uk-UA" sz="2800" dirty="0" err="1" smtClean="0"/>
              <a:t>язки</a:t>
            </a:r>
            <a:r>
              <a:rPr lang="uk-UA" sz="2800" dirty="0" smtClean="0"/>
              <a:t> – товсті пучки </a:t>
            </a:r>
          </a:p>
          <a:p>
            <a:pPr algn="ctr">
              <a:buNone/>
            </a:pPr>
            <a:r>
              <a:rPr lang="uk-UA" sz="2800" dirty="0" smtClean="0"/>
              <a:t>щільної еластичної волокнистої  сполучної тканини </a:t>
            </a:r>
            <a:r>
              <a:rPr lang="uk-UA" sz="1400" dirty="0" err="1" smtClean="0"/>
              <a:t>Зв</a:t>
            </a:r>
            <a:r>
              <a:rPr lang="en-US" sz="1400" dirty="0" smtClean="0"/>
              <a:t>’</a:t>
            </a:r>
            <a:r>
              <a:rPr lang="uk-UA" sz="1400" dirty="0" err="1" smtClean="0"/>
              <a:t>язки</a:t>
            </a:r>
            <a:r>
              <a:rPr lang="uk-UA" sz="1400" dirty="0" smtClean="0"/>
              <a:t> без скелета </a:t>
            </a:r>
            <a:endParaRPr lang="ru-RU" sz="1400" dirty="0"/>
          </a:p>
        </p:txBody>
      </p:sp>
      <p:pic>
        <p:nvPicPr>
          <p:cNvPr id="20482" name="Picture 2" descr="http://a4.sphotos.ak.fbcdn.net/hphotos-ak-ash4/411546_10151074120847454_1382901605_o.jpg?dl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64704"/>
            <a:ext cx="3834426" cy="5112568"/>
          </a:xfrm>
          <a:prstGeom prst="rect">
            <a:avLst/>
          </a:prstGeom>
          <a:noFill/>
        </p:spPr>
      </p:pic>
      <p:pic>
        <p:nvPicPr>
          <p:cNvPr id="20484" name="Picture 4" descr="http://a3.sphotos.ak.fbcdn.net/hphotos-ak-ash4/256806_10151074122557454_439055131_o.jpg?dl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764704"/>
            <a:ext cx="3834426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uk-UA" sz="3200" dirty="0" smtClean="0"/>
              <a:t> Хімічна будова кісток</a:t>
            </a:r>
            <a:endParaRPr lang="ru-RU" sz="32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908050"/>
          <a:ext cx="8229600" cy="5761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uk-UA" sz="3200" dirty="0" smtClean="0"/>
              <a:t>Хімічна будова кісток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77272"/>
            <a:ext cx="8229600" cy="79208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uk-UA" sz="2800" dirty="0" smtClean="0"/>
              <a:t>Мінеральні речовини надають кісткам міцності, </a:t>
            </a:r>
          </a:p>
          <a:p>
            <a:pPr algn="ctr">
              <a:buNone/>
            </a:pPr>
            <a:r>
              <a:rPr lang="uk-UA" sz="2800" dirty="0" smtClean="0"/>
              <a:t>білки - пружності</a:t>
            </a:r>
            <a:endParaRPr lang="ru-RU" sz="2800" dirty="0"/>
          </a:p>
        </p:txBody>
      </p:sp>
      <p:pic>
        <p:nvPicPr>
          <p:cNvPr id="15362" name="Picture 2" descr="http://detiavto.info/files/images/skeletor.node_thumbnai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636912"/>
            <a:ext cx="2358008" cy="2112383"/>
          </a:xfrm>
          <a:prstGeom prst="rect">
            <a:avLst/>
          </a:prstGeom>
          <a:noFill/>
        </p:spPr>
      </p:pic>
      <p:pic>
        <p:nvPicPr>
          <p:cNvPr id="15364" name="Picture 4" descr="http://www.what-this.ru/assets/images/people/skelet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923928" y="764704"/>
            <a:ext cx="2160240" cy="488934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79712" y="1772816"/>
            <a:ext cx="28007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Кістки дітей містять </a:t>
            </a:r>
          </a:p>
          <a:p>
            <a:r>
              <a:rPr lang="uk-UA" sz="2400" dirty="0" smtClean="0"/>
              <a:t>більше білків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980728"/>
            <a:ext cx="540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Кістки літніх людей містять більше </a:t>
            </a:r>
          </a:p>
          <a:p>
            <a:r>
              <a:rPr lang="uk-UA" sz="2400" dirty="0" smtClean="0"/>
              <a:t>мінеральних речовин</a:t>
            </a:r>
            <a:endParaRPr lang="ru-RU" sz="2400" dirty="0"/>
          </a:p>
        </p:txBody>
      </p:sp>
      <p:pic>
        <p:nvPicPr>
          <p:cNvPr id="15368" name="Picture 8" descr="http://static.photaki.com/%D0%A7%D0%B5%D0%BB%D0%BE%D0%B2%D0%B5%D0%BA-%D0%B2-%D0%B8%D0%BD%D0%B2%D0%B0%D0%BB%D0%B8%D0%B4%D0%BD%D0%BE%D0%B9-%D0%BA%D0%BE%D0%BB%D1%8F%D1%81%D0%BA%D0%B5-%D1%81%D1%82%D0%B0%D1%80%D1%8B%D0%B9-%D1%84%D0%BE%D1%82%D0%BE%D0%B3%D1%80%D0%B0%D1%84%D0%B8%D1%8F_2873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5641" y="1052736"/>
            <a:ext cx="3088359" cy="4424056"/>
          </a:xfrm>
          <a:prstGeom prst="rect">
            <a:avLst/>
          </a:prstGeom>
          <a:noFill/>
        </p:spPr>
      </p:pic>
      <p:pic>
        <p:nvPicPr>
          <p:cNvPr id="15370" name="Picture 10" descr="http://t1.gstatic.com/images?q=tbn:ANd9GcTFH0Gr8vTIKwUwOjGHEZLN0Ts1q4Qxoc8U2LiW6dji3jDfqyGMy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1052736"/>
            <a:ext cx="288032" cy="4464495"/>
          </a:xfrm>
          <a:prstGeom prst="rect">
            <a:avLst/>
          </a:prstGeom>
          <a:noFill/>
        </p:spPr>
      </p:pic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7525" y="2636913"/>
            <a:ext cx="2378799" cy="317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uk-UA" sz="3200" dirty="0" smtClean="0"/>
              <a:t>Мікроскопічна будова кісток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 </a:t>
            </a:r>
            <a:endParaRPr lang="ru-RU" sz="2800" dirty="0"/>
          </a:p>
        </p:txBody>
      </p:sp>
      <p:pic>
        <p:nvPicPr>
          <p:cNvPr id="18434" name="Picture 2" descr="http://medserver.narod.ru/Htmls/Medicine/AtlasGunin/images/connective/bone-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28676"/>
            <a:ext cx="8064896" cy="602179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11760" y="1772816"/>
            <a:ext cx="24645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err="1" smtClean="0"/>
              <a:t>Остеоцит</a:t>
            </a:r>
            <a:r>
              <a:rPr lang="uk-UA" sz="2400" dirty="0" smtClean="0"/>
              <a:t> →</a:t>
            </a:r>
          </a:p>
          <a:p>
            <a:r>
              <a:rPr lang="uk-UA" sz="2400" dirty="0" smtClean="0"/>
              <a:t>(кісткова клітина)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 rot="19942204">
            <a:off x="4329485" y="2294361"/>
            <a:ext cx="36048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err="1" smtClean="0"/>
              <a:t>Остеон</a:t>
            </a:r>
            <a:r>
              <a:rPr lang="uk-UA" sz="2400" dirty="0" smtClean="0"/>
              <a:t> (колова структура)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51920" y="4941168"/>
            <a:ext cx="13585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dirty="0" smtClean="0"/>
              <a:t>Канал </a:t>
            </a:r>
          </a:p>
          <a:p>
            <a:pPr algn="ctr"/>
            <a:r>
              <a:rPr lang="uk-UA" sz="2400" dirty="0" err="1" smtClean="0"/>
              <a:t>остеона</a:t>
            </a:r>
            <a:r>
              <a:rPr lang="uk-UA" sz="2400" dirty="0" smtClean="0"/>
              <a:t> 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uk-UA" sz="3200" dirty="0" smtClean="0"/>
              <a:t>Анатомічна будова кісток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Трубчасті кістки (</a:t>
            </a:r>
            <a:r>
              <a:rPr lang="uk-UA" sz="2800" dirty="0" err="1" smtClean="0"/>
              <a:t>кістки</a:t>
            </a:r>
            <a:r>
              <a:rPr lang="uk-UA" sz="2800" dirty="0" smtClean="0"/>
              <a:t> кінцівок) </a:t>
            </a:r>
            <a:endParaRPr lang="ru-RU" sz="2800" dirty="0"/>
          </a:p>
        </p:txBody>
      </p:sp>
      <p:pic>
        <p:nvPicPr>
          <p:cNvPr id="19458" name="Picture 2" descr="http://www.kgau.ru/distance/resources/turitcyna/img/Image2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7327"/>
            <a:ext cx="4283968" cy="5395761"/>
          </a:xfrm>
          <a:prstGeom prst="rect">
            <a:avLst/>
          </a:prstGeom>
          <a:noFill/>
        </p:spPr>
      </p:pic>
      <p:pic>
        <p:nvPicPr>
          <p:cNvPr id="19460" name="Picture 4" descr="http://www.mysportphysio.com/media/img/346190/anatomy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9464" y="1052736"/>
            <a:ext cx="4824536" cy="4824536"/>
          </a:xfrm>
          <a:prstGeom prst="rect">
            <a:avLst/>
          </a:prstGeom>
          <a:noFill/>
        </p:spPr>
      </p:pic>
      <p:pic>
        <p:nvPicPr>
          <p:cNvPr id="19462" name="Picture 6" descr="http://t1.gstatic.com/images?q=tbn:ANd9GcTFH0Gr8vTIKwUwOjGHEZLN0Ts1q4Qxoc8U2LiW6dji3jDfqyGMy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711997">
            <a:off x="4261235" y="2386679"/>
            <a:ext cx="2991728" cy="1694703"/>
          </a:xfrm>
          <a:prstGeom prst="rect">
            <a:avLst/>
          </a:prstGeom>
          <a:noFill/>
        </p:spPr>
      </p:pic>
      <p:pic>
        <p:nvPicPr>
          <p:cNvPr id="19464" name="Picture 8" descr="http://t1.gstatic.com/images?q=tbn:ANd9GcTFH0Gr8vTIKwUwOjGHEZLN0Ts1q4Qxoc8U2LiW6dji3jDfqyGMy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752993">
            <a:off x="6283449" y="2861739"/>
            <a:ext cx="2917594" cy="1180746"/>
          </a:xfrm>
          <a:prstGeom prst="rect">
            <a:avLst/>
          </a:prstGeom>
          <a:noFill/>
        </p:spPr>
      </p:pic>
      <p:pic>
        <p:nvPicPr>
          <p:cNvPr id="19466" name="Picture 10" descr="http://t1.gstatic.com/images?q=tbn:ANd9GcTFH0Gr8vTIKwUwOjGHEZLN0Ts1q4Qxoc8U2LiW6dji3jDfqyGMy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60704" y="1124744"/>
            <a:ext cx="1883296" cy="1081623"/>
          </a:xfrm>
          <a:prstGeom prst="rect">
            <a:avLst/>
          </a:prstGeom>
          <a:noFill/>
        </p:spPr>
      </p:pic>
      <p:pic>
        <p:nvPicPr>
          <p:cNvPr id="19468" name="Picture 12" descr="http://t1.gstatic.com/images?q=tbn:ANd9GcTFH0Gr8vTIKwUwOjGHEZLN0Ts1q4Qxoc8U2LiW6dji3jDfqyGMy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764704"/>
            <a:ext cx="2099320" cy="360041"/>
          </a:xfrm>
          <a:prstGeom prst="rect">
            <a:avLst/>
          </a:prstGeom>
          <a:noFill/>
        </p:spPr>
      </p:pic>
      <p:pic>
        <p:nvPicPr>
          <p:cNvPr id="19470" name="Picture 14" descr="http://t1.gstatic.com/images?q=tbn:ANd9GcTFH0Gr8vTIKwUwOjGHEZLN0Ts1q4Qxoc8U2LiW6dji3jDfqyGMy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692696"/>
            <a:ext cx="1224136" cy="504057"/>
          </a:xfrm>
          <a:prstGeom prst="rect">
            <a:avLst/>
          </a:prstGeom>
          <a:noFill/>
        </p:spPr>
      </p:pic>
      <p:pic>
        <p:nvPicPr>
          <p:cNvPr id="19472" name="Picture 16" descr="http://t1.gstatic.com/images?q=tbn:ANd9GcTFH0Gr8vTIKwUwOjGHEZLN0Ts1q4Qxoc8U2LiW6dji3jDfqyGMy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452020">
            <a:off x="3515808" y="991130"/>
            <a:ext cx="1252312" cy="1202357"/>
          </a:xfrm>
          <a:prstGeom prst="rect">
            <a:avLst/>
          </a:prstGeom>
          <a:noFill/>
        </p:spPr>
      </p:pic>
      <p:pic>
        <p:nvPicPr>
          <p:cNvPr id="19474" name="Picture 18" descr="http://t1.gstatic.com/images?q=tbn:ANd9GcTFH0Gr8vTIKwUwOjGHEZLN0Ts1q4Qxoc8U2LiW6dji3jDfqyGMy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18241">
            <a:off x="2238965" y="5409241"/>
            <a:ext cx="1872208" cy="576064"/>
          </a:xfrm>
          <a:prstGeom prst="rect">
            <a:avLst/>
          </a:prstGeom>
          <a:noFill/>
        </p:spPr>
      </p:pic>
      <p:pic>
        <p:nvPicPr>
          <p:cNvPr id="19476" name="Picture 20" descr="http://t1.gstatic.com/images?q=tbn:ANd9GcTFH0Gr8vTIKwUwOjGHEZLN0Ts1q4Qxoc8U2LiW6dji3jDfqyGMy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5517232"/>
            <a:ext cx="938722" cy="539131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467544" y="1052736"/>
            <a:ext cx="12661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err="1" smtClean="0"/>
              <a:t>Окістя↘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275856" y="836712"/>
            <a:ext cx="28380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Компактна (щільна) </a:t>
            </a:r>
          </a:p>
          <a:p>
            <a:r>
              <a:rPr lang="uk-UA" sz="2400" dirty="0" err="1" smtClean="0"/>
              <a:t>↙кісткова</a:t>
            </a:r>
            <a:r>
              <a:rPr lang="uk-UA" sz="2400" dirty="0" smtClean="0"/>
              <a:t> тканина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987824" y="5229200"/>
            <a:ext cx="38020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err="1" smtClean="0"/>
              <a:t>↖Губчаста</a:t>
            </a:r>
            <a:r>
              <a:rPr lang="uk-UA" sz="2400" dirty="0" smtClean="0"/>
              <a:t> </a:t>
            </a:r>
          </a:p>
          <a:p>
            <a:r>
              <a:rPr lang="uk-UA" sz="2400" dirty="0" smtClean="0"/>
              <a:t>кісткова тканина</a:t>
            </a:r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308304" y="1268760"/>
            <a:ext cx="11928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Головка</a:t>
            </a:r>
            <a:endParaRPr lang="ru-RU" sz="2400" dirty="0"/>
          </a:p>
        </p:txBody>
      </p:sp>
      <p:pic>
        <p:nvPicPr>
          <p:cNvPr id="19478" name="Picture 22" descr="http://t1.gstatic.com/images?q=tbn:ANd9GcTFH0Gr8vTIKwUwOjGHEZLN0Ts1q4Qxoc8U2LiW6dji3jDfqyGMy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5661248"/>
            <a:ext cx="813343" cy="467123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7740352" y="5301208"/>
            <a:ext cx="11928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Головка</a:t>
            </a: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092280" y="3212976"/>
            <a:ext cx="724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Тіло</a:t>
            </a:r>
            <a:endParaRPr lang="ru-RU" sz="2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020272" y="836712"/>
            <a:ext cx="11544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err="1" smtClean="0"/>
              <a:t>↙Хрящ</a:t>
            </a:r>
            <a:endParaRPr lang="ru-RU" sz="2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940152" y="5445224"/>
            <a:ext cx="1162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err="1" smtClean="0"/>
              <a:t>Хрящ→</a:t>
            </a:r>
            <a:endParaRPr lang="ru-RU" sz="2400" dirty="0"/>
          </a:p>
        </p:txBody>
      </p:sp>
      <p:pic>
        <p:nvPicPr>
          <p:cNvPr id="19480" name="Picture 24" descr="http://artroskop.ru/uploads/posts/2012-02/1329052874_hras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4149080"/>
            <a:ext cx="1258874" cy="1008112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5220072" y="5157192"/>
            <a:ext cx="1382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 smtClean="0"/>
              <a:t>Хондроцити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563888" y="1700808"/>
            <a:ext cx="17763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 smtClean="0"/>
              <a:t>↙Тут</a:t>
            </a:r>
            <a:r>
              <a:rPr lang="uk-UA" dirty="0" smtClean="0"/>
              <a:t> червоний </a:t>
            </a:r>
          </a:p>
          <a:p>
            <a:r>
              <a:rPr lang="uk-UA" dirty="0" smtClean="0"/>
              <a:t>кістковий мозок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292080" y="1556792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Тут червоний ↗ </a:t>
            </a:r>
          </a:p>
          <a:p>
            <a:r>
              <a:rPr lang="uk-UA" dirty="0" smtClean="0"/>
              <a:t>кістковий мозок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427984" y="2924944"/>
            <a:ext cx="27180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Тут у дітей червоний </a:t>
            </a:r>
          </a:p>
          <a:p>
            <a:r>
              <a:rPr lang="uk-UA" dirty="0" smtClean="0"/>
              <a:t>кістковий мозок, а в → дорослих – жовтий 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7181528" y="4365104"/>
            <a:ext cx="1962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Тут червоний  кістковий       </a:t>
            </a:r>
          </a:p>
          <a:p>
            <a:r>
              <a:rPr lang="uk-UA" dirty="0" smtClean="0"/>
              <a:t>↓ мозок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uk-UA" sz="3200" dirty="0" smtClean="0"/>
              <a:t>Анатомічна будова кісток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05264"/>
            <a:ext cx="8229600" cy="93610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Нерівності у місцях прикріплення м</a:t>
            </a:r>
            <a:r>
              <a:rPr lang="en-US" sz="2800" dirty="0" smtClean="0"/>
              <a:t>’</a:t>
            </a:r>
            <a:r>
              <a:rPr lang="uk-UA" sz="2800" dirty="0" smtClean="0"/>
              <a:t>язів більші у тренованих людей</a:t>
            </a:r>
          </a:p>
        </p:txBody>
      </p:sp>
      <p:pic>
        <p:nvPicPr>
          <p:cNvPr id="27650" name="Picture 2" descr="http://avocadoexplosion.files.wordpress.com/2010/07/fem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118767" y="-1291926"/>
            <a:ext cx="4896595" cy="9153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uk-UA" sz="3200" dirty="0" smtClean="0"/>
              <a:t>Анатомічна будова кісток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33256"/>
            <a:ext cx="8229600" cy="936104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sz="2800" dirty="0" smtClean="0"/>
              <a:t>Плоскі кістки під окістям мають губчасту речовину, </a:t>
            </a:r>
          </a:p>
          <a:p>
            <a:pPr algn="ctr">
              <a:buNone/>
            </a:pPr>
            <a:r>
              <a:rPr lang="uk-UA" sz="2800" dirty="0" smtClean="0"/>
              <a:t>вкриту тонким шаром щільної </a:t>
            </a:r>
          </a:p>
          <a:p>
            <a:pPr algn="ctr">
              <a:buNone/>
            </a:pPr>
            <a:r>
              <a:rPr lang="uk-UA" sz="1600" dirty="0" smtClean="0"/>
              <a:t>Грудина, лопатки, таз, ребра, череп</a:t>
            </a:r>
            <a:endParaRPr lang="ru-RU" sz="1600" dirty="0"/>
          </a:p>
        </p:txBody>
      </p:sp>
      <p:pic>
        <p:nvPicPr>
          <p:cNvPr id="21508" name="Picture 4" descr="http://t3.gstatic.com/images?q=tbn:ANd9GcSckz1qPq3kfwyz-ElZy7fLzos9DMlyZT4xNBNllXQlSmUx_woig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836712"/>
            <a:ext cx="2448272" cy="1895476"/>
          </a:xfrm>
          <a:prstGeom prst="rect">
            <a:avLst/>
          </a:prstGeom>
          <a:noFill/>
        </p:spPr>
      </p:pic>
      <p:pic>
        <p:nvPicPr>
          <p:cNvPr id="21512" name="Picture 8" descr="http://www.medclub.ru/img/work/catalog/a_4358_39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140968"/>
            <a:ext cx="2520280" cy="2592288"/>
          </a:xfrm>
          <a:prstGeom prst="rect">
            <a:avLst/>
          </a:prstGeom>
          <a:noFill/>
        </p:spPr>
      </p:pic>
      <p:pic>
        <p:nvPicPr>
          <p:cNvPr id="21514" name="Picture 10" descr="http://www.simpleanimation.com/images/animacia-personazhey-v-3d-studio-max-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24744"/>
            <a:ext cx="3225278" cy="4320480"/>
          </a:xfrm>
          <a:prstGeom prst="rect">
            <a:avLst/>
          </a:prstGeom>
          <a:noFill/>
        </p:spPr>
      </p:pic>
      <p:pic>
        <p:nvPicPr>
          <p:cNvPr id="21516" name="Picture 12" descr="http://static.photaki.com/%D0%A7%D0%B5%D1%80%D0%B5%D0%BF-%D1%87%D0%B5%D0%BB%D0%BE%D0%B2%D0%B5%D0%BA%D0%B0_1521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37804" y="1196752"/>
            <a:ext cx="3206196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uk-UA" sz="3200" dirty="0" smtClean="0"/>
              <a:t>Анатомічна будова кісток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05264"/>
            <a:ext cx="8229600" cy="936104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sz="2800" dirty="0" smtClean="0"/>
              <a:t>Короткі губчасті кістки під окістям мають губчасту речовину, </a:t>
            </a:r>
          </a:p>
          <a:p>
            <a:pPr algn="ctr">
              <a:buNone/>
            </a:pPr>
            <a:r>
              <a:rPr lang="uk-UA" sz="2800" dirty="0" smtClean="0"/>
              <a:t>вкриту тонким шаром щільної</a:t>
            </a:r>
          </a:p>
          <a:p>
            <a:pPr algn="ctr">
              <a:buNone/>
            </a:pPr>
            <a:r>
              <a:rPr lang="uk-UA" sz="1600" dirty="0" smtClean="0"/>
              <a:t>Передплесно, хребці, </a:t>
            </a:r>
            <a:r>
              <a:rPr lang="uk-UA" sz="1600" dirty="0" err="1" smtClean="0"/>
              <a:t>зап</a:t>
            </a:r>
            <a:r>
              <a:rPr lang="en-US" sz="1600" dirty="0" smtClean="0"/>
              <a:t>’</a:t>
            </a:r>
            <a:r>
              <a:rPr lang="uk-UA" sz="1600" dirty="0" err="1" smtClean="0"/>
              <a:t>ясток</a:t>
            </a:r>
            <a:endParaRPr lang="ru-RU" sz="1600" dirty="0"/>
          </a:p>
        </p:txBody>
      </p:sp>
      <p:pic>
        <p:nvPicPr>
          <p:cNvPr id="22530" name="Picture 2" descr="http://www.carolynnmarie.net/images/spine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764704"/>
            <a:ext cx="3834192" cy="5040560"/>
          </a:xfrm>
          <a:prstGeom prst="rect">
            <a:avLst/>
          </a:prstGeom>
          <a:noFill/>
        </p:spPr>
      </p:pic>
      <p:pic>
        <p:nvPicPr>
          <p:cNvPr id="22532" name="Picture 4" descr="http://www.medclub.ru/img/work/catalog/a_4352_37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5832" y="1772816"/>
            <a:ext cx="3198168" cy="3198168"/>
          </a:xfrm>
          <a:prstGeom prst="rect">
            <a:avLst/>
          </a:prstGeom>
          <a:noFill/>
        </p:spPr>
      </p:pic>
      <p:pic>
        <p:nvPicPr>
          <p:cNvPr id="22534" name="Picture 6" descr="http://www.medclub.ru/img/work/catalog/a_4369_44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00808"/>
            <a:ext cx="3961320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441</Words>
  <Application>Microsoft Office PowerPoint</Application>
  <PresentationFormat>Экран (4:3)</PresentationFormat>
  <Paragraphs>101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Опорно-рухова система</vt:lpstr>
      <vt:lpstr>Опорно-рухова система</vt:lpstr>
      <vt:lpstr> Хімічна будова кісток</vt:lpstr>
      <vt:lpstr>Хімічна будова кісток</vt:lpstr>
      <vt:lpstr>Мікроскопічна будова кісток</vt:lpstr>
      <vt:lpstr>Анатомічна будова кісток</vt:lpstr>
      <vt:lpstr>Анатомічна будова кісток</vt:lpstr>
      <vt:lpstr>Анатомічна будова кісток</vt:lpstr>
      <vt:lpstr>Анатомічна будова кісток</vt:lpstr>
      <vt:lpstr>Вікові особливості та ріст кісток</vt:lpstr>
      <vt:lpstr>Вікові особливості та ріст кісток</vt:lpstr>
      <vt:lpstr>Вікові особливості та ріст кісток</vt:lpstr>
      <vt:lpstr>Вікові особливості та ріст кісток</vt:lpstr>
      <vt:lpstr>Вікові особливості та ріст кісток</vt:lpstr>
      <vt:lpstr>З’єднання кісток</vt:lpstr>
      <vt:lpstr>З’єднання кісток</vt:lpstr>
      <vt:lpstr>З’єднання кісток</vt:lpstr>
      <vt:lpstr>З’єднання кісток</vt:lpstr>
      <vt:lpstr>З’єднання кісток</vt:lpstr>
      <vt:lpstr>З’єднання кісток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Опорно-рухова система</dc:title>
  <dc:creator>User</dc:creator>
  <cp:lastModifiedBy>Фаворитов</cp:lastModifiedBy>
  <cp:revision>41</cp:revision>
  <dcterms:created xsi:type="dcterms:W3CDTF">2012-09-21T15:08:19Z</dcterms:created>
  <dcterms:modified xsi:type="dcterms:W3CDTF">2021-09-15T08:12:54Z</dcterms:modified>
</cp:coreProperties>
</file>