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523F1-C0B1-4B85-A762-0C0812C3D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6CB98C-2F61-4DA4-A661-983A2B81C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616CFD-3B50-4F58-8D71-BF29BCE8D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7BF83E-0626-434F-A021-36B44273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897953-9970-46DB-B332-A4A04CEE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54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72D68-EB1B-4C47-AA33-9992CB672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EA5163-D28D-43C1-A179-DE76AF626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7902FE-ABA3-40C1-9922-5494898C5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1D7FA7-353F-4A0D-BDE2-2BF2FC4F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AB5364-A587-46AB-A3CC-A9E92A943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96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DF8B675-B680-4FAD-8759-7A29D02DF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4959A2-CEBD-4166-8A8A-54C9D7B14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60D8D0-4FB7-4CAB-B396-D18AF1F0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1AC514-B62B-4C5F-910E-CDFBF796A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B43F94-BCD5-4CE7-8962-D97E50494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16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0FBB5-C95E-4035-A9B0-A697CC4E5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631167-F0BA-4AE1-9980-298280245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1481CB-19C6-4811-9A39-55CA12FD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1BFFE0-1324-44E6-8070-0414B6C1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B5A840-58DB-4200-94A7-73FE26F21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08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6CFD8-6D6B-40C0-90E1-290DE9F39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2E882A-C639-41A9-B2FA-A63C5731A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EDAE04-7D59-4361-BC97-22D25405A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2F3601-6F34-4114-A05D-060422BCF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45EF63-EFE8-4CFD-9B32-CEC876B1C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83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A7B5E0-51A0-44B4-B90F-1B17435C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B718F8-7D1F-4CB1-9D26-C3C44346C7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C5EFA1-AA53-417D-AC29-212287E5A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8BFA15-CAC1-4090-B0C3-254F109E2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889470-86DB-4189-B096-566E27498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56F675-D92B-4EEF-BF9A-7EA07BA5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71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32821B-E848-4384-8E18-2B693B7E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12942A-AA43-4A45-90B8-B19E2C0F2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F8375C-AC3B-448E-84A2-C6357CDB4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11C6D1-3D05-4496-94B0-53C94CB59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CA61EAB-75FE-4B7C-BD6D-7EC4F0858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67D6E0-E020-46CC-961F-D0A1A9EF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029F78-5028-4137-A6ED-E64B82AC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47B12DF-27DF-404C-8047-D9C58EFE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25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87A08-E4F7-4648-9F37-E2159195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865DFED-4293-4ABA-BAD0-97BEB8EE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1D6EB6-1D32-4F09-8CF6-4002BA5C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E75E94-252F-4B8D-ABB0-146FEC4A9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1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330C77-6A43-43BB-8191-B06CA8A18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202E7AF-A12E-4726-AAB7-F8E6311E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A03C44-4EBB-4897-9CB7-78DE4058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82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58ACE-19EB-4546-8AF4-5E59F4D46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D936E5-909C-4D56-877E-C71419C3B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4A78-2CFA-451C-889D-0F12256C0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0C7078-BACD-49C2-A3FF-73D39911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1CAB16F-B198-4A5C-BF17-B0ADF78F9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2EDE51-11B0-4BF7-98EE-C849399BE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BC9B9-BEED-4B76-9B0F-E3954680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572D6FD-C54B-4A9E-8AC4-A0124A92B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27FA50-0D6E-47B7-95B1-0995CBE82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136C4F-48DC-46F7-84E6-6FC2D1AC8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D77597-9F15-4D80-B712-D83751F7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437809-66D0-45D9-BBAF-BFAC3747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31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92D0D5-367E-43F8-B8B0-3ECE260F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14517-4AF9-41ED-90E0-0E50900F5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1B3404-43F2-4E7C-AC75-1E368C2CF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96B1-954E-443C-88C9-7C13E19B1352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65B772-E770-45B5-A5AD-58F9A25E5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2178A6-39D2-43CB-8B3D-A9BA8DAB6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F8FEC-76D9-4811-A4A1-2ECEECF19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4B425C5C-23FA-42EE-9B2F-93EBCD76E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19314"/>
            <a:ext cx="10515600" cy="769257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ндивідуальне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E36266A-3CB9-4542-9AE0-F147F1076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1783" y="1205948"/>
            <a:ext cx="8659090" cy="5332738"/>
          </a:xfrm>
        </p:spPr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tx1"/>
                </a:solidFill>
              </a:rPr>
              <a:t>     Проаналізувати один твір німецької класичної або сучасної літератури за схемою:</a:t>
            </a:r>
          </a:p>
          <a:p>
            <a:pPr marL="342900" indent="-342900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Визначити характер вираження </a:t>
            </a:r>
            <a:r>
              <a:rPr lang="uk-UA" b="1" dirty="0">
                <a:solidFill>
                  <a:schemeClr val="tx1"/>
                </a:solidFill>
              </a:rPr>
              <a:t>національного змісту </a:t>
            </a:r>
            <a:r>
              <a:rPr lang="uk-UA" dirty="0">
                <a:solidFill>
                  <a:schemeClr val="tx1"/>
                </a:solidFill>
              </a:rPr>
              <a:t>в назві твору і інших </a:t>
            </a:r>
            <a:r>
              <a:rPr lang="uk-UA" dirty="0" err="1">
                <a:solidFill>
                  <a:schemeClr val="tx1"/>
                </a:solidFill>
              </a:rPr>
              <a:t>паратекстуальних</a:t>
            </a:r>
            <a:r>
              <a:rPr lang="uk-UA" dirty="0">
                <a:solidFill>
                  <a:schemeClr val="tx1"/>
                </a:solidFill>
              </a:rPr>
              <a:t> елементах (підзаголовок, присвята, епіграф)  </a:t>
            </a:r>
          </a:p>
          <a:p>
            <a:pPr marL="342900" indent="-342900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Встановити елементи сюжету, що вказують на особливості національного </a:t>
            </a:r>
            <a:r>
              <a:rPr lang="uk-UA" b="1" dirty="0">
                <a:solidFill>
                  <a:schemeClr val="tx1"/>
                </a:solidFill>
              </a:rPr>
              <a:t>світобачення та цінностей </a:t>
            </a:r>
            <a:r>
              <a:rPr lang="uk-UA" dirty="0">
                <a:solidFill>
                  <a:schemeClr val="tx1"/>
                </a:solidFill>
              </a:rPr>
              <a:t>(місце дії, час дії, характер, поведінка і мова персонажів, форми вираження авторської думки, стиль оповіді тощо)</a:t>
            </a:r>
          </a:p>
          <a:p>
            <a:pPr marL="342900" indent="-342900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Виокремити текстуальні деталі позначені </a:t>
            </a:r>
            <a:r>
              <a:rPr lang="uk-UA" b="1" dirty="0">
                <a:solidFill>
                  <a:schemeClr val="tx1"/>
                </a:solidFill>
              </a:rPr>
              <a:t>національним колоритом </a:t>
            </a:r>
            <a:r>
              <a:rPr lang="uk-UA" dirty="0">
                <a:solidFill>
                  <a:schemeClr val="tx1"/>
                </a:solidFill>
              </a:rPr>
              <a:t>– елементи побуту, пейзажу, костюму, гастрономії тощо. Пояснити їх значення.</a:t>
            </a:r>
          </a:p>
          <a:p>
            <a:pPr marL="342900" indent="-342900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 Визначити зв’язок ідейного змісту твору  з національним менталітетом і способом </a:t>
            </a:r>
            <a:r>
              <a:rPr lang="uk-UA" b="1" dirty="0">
                <a:solidFill>
                  <a:schemeClr val="tx1"/>
                </a:solidFill>
              </a:rPr>
              <a:t>національного буття</a:t>
            </a:r>
            <a:r>
              <a:rPr lang="uk-UA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Зробити висновок щодо реалізації в тексті </a:t>
            </a:r>
            <a:r>
              <a:rPr lang="uk-UA" b="1" dirty="0">
                <a:solidFill>
                  <a:schemeClr val="tx1"/>
                </a:solidFill>
              </a:rPr>
              <a:t>національного образу світу</a:t>
            </a:r>
            <a:r>
              <a:rPr lang="uk-UA" dirty="0">
                <a:solidFill>
                  <a:schemeClr val="tx1"/>
                </a:solidFill>
              </a:rPr>
              <a:t> (Космо-</a:t>
            </a:r>
            <a:r>
              <a:rPr lang="uk-UA" dirty="0" err="1">
                <a:solidFill>
                  <a:schemeClr val="tx1"/>
                </a:solidFill>
              </a:rPr>
              <a:t>Психо</a:t>
            </a:r>
            <a:r>
              <a:rPr lang="uk-UA" dirty="0">
                <a:solidFill>
                  <a:schemeClr val="tx1"/>
                </a:solidFill>
              </a:rPr>
              <a:t>-Логосу).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Изображение выглядит как картина, одежда, рисунок, Человеческое лицо&#10;&#10;Автоматически созданное описание">
            <a:extLst>
              <a:ext uri="{FF2B5EF4-FFF2-40B4-BE49-F238E27FC236}">
                <a16:creationId xmlns:a16="http://schemas.microsoft.com/office/drawing/2014/main" id="{7AA2EECD-C62A-B995-C57E-A47607F2E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873" y="1088571"/>
            <a:ext cx="2913607" cy="420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3716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117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Індивідуальне науково-дослідне завдання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Індивідуальне науково-дослідне завдання</dc:title>
  <dc:creator>Professional</dc:creator>
  <cp:lastModifiedBy>Яна Кравченко</cp:lastModifiedBy>
  <cp:revision>4</cp:revision>
  <dcterms:created xsi:type="dcterms:W3CDTF">2020-10-12T18:53:52Z</dcterms:created>
  <dcterms:modified xsi:type="dcterms:W3CDTF">2023-09-14T07:12:43Z</dcterms:modified>
</cp:coreProperties>
</file>