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FC57074B-8A82-4380-ACE3-5453C6D0530D}" type="datetimeFigureOut">
              <a:rPr lang="uk-UA" smtClean="0"/>
              <a:t>07.09.2023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343D2334-2E52-4667-9488-182FE6073059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ctg.com.ua/blog/rozvitok-zoru-malyuka" TargetMode="External"/><Relationship Id="rId2" Type="http://schemas.openxmlformats.org/officeDocument/2006/relationships/hyperlink" Target="http://um.co.ua/8/8-2/8-20369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932319" y="5157192"/>
            <a:ext cx="4229224" cy="504056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Підготувала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3-го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курсу СПП (6.0161 –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Логопедія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Запорізького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національного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університету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Андрющенко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420888"/>
            <a:ext cx="4229224" cy="1152128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зорового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0 до 6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921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13892" y="1556792"/>
            <a:ext cx="6660232" cy="23042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http://um.co.ua/8/8-2/8-20369.html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kctg.com.ua/blog/rozvitok-zoru-malyuka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en-US" dirty="0"/>
              <a:t>https://luxoptica.ua/ua/articles/detskoe-zrenie/osobennosti-anatomii-i-fiziologii-detskogo-glaza</a:t>
            </a:r>
            <a:r>
              <a:rPr lang="en-US" dirty="0" smtClean="0"/>
              <a:t>/</a:t>
            </a:r>
            <a:r>
              <a:rPr lang="uk-UA" dirty="0" smtClean="0"/>
              <a:t/>
            </a:r>
            <a:br>
              <a:rPr lang="uk-UA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332654"/>
            <a:ext cx="4644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Джерела</a:t>
            </a:r>
            <a:endParaRPr lang="uk-UA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05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3429000"/>
            <a:ext cx="5787365" cy="637818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Дякую за увагу !!!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500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Немовлята </a:t>
            </a:r>
            <a:r>
              <a:rPr lang="uk-UA" dirty="0"/>
              <a:t>відразу після народження лише мінімально реагують на зорові подразники: зіниці звужуються при появі яскравого світла, рефлекторно закриваються повіки, але очі безцільно блукають. Тим не менше, спеціалісти відмічають, що з перших днів новонароджених приваблює овальна форма і об’єкти з яскравими плямами, які рухаються. Цікаво, що подібний овал повністю відповідає формі людського обличчя, хоча впізнавати знайомих та рідних малюк ще не може. На 1-2 тижні життя зір дитини ще не пов’язаний з свідомістю.</a:t>
            </a:r>
          </a:p>
          <a:p>
            <a:endParaRPr lang="uk-UA" dirty="0"/>
          </a:p>
          <a:p>
            <a:r>
              <a:rPr lang="uk-UA" dirty="0"/>
              <a:t>У новонароджених ділянка сітківки, яка називається «жовта пляма», ще навіть не сформована, а саме вона відповідає за 100% зір. Немовля бачить лише те, що знаходиться близько, в основному це мамине обличчя та її груди. Поле зору теж звужене, тому людина, яка буде стояти позаду або збоку від мами, залишиться непоміченою.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836712"/>
            <a:ext cx="4114800" cy="70104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1-2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160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Гострота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слабкою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офтальмологи </a:t>
            </a:r>
            <a:r>
              <a:rPr lang="ru-RU" dirty="0" err="1"/>
              <a:t>відмічають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:</a:t>
            </a:r>
          </a:p>
          <a:p>
            <a:r>
              <a:rPr lang="ru-RU" dirty="0" err="1" smtClean="0"/>
              <a:t>Фіксація</a:t>
            </a:r>
            <a:r>
              <a:rPr lang="ru-RU" dirty="0" smtClean="0"/>
              <a:t> </a:t>
            </a:r>
            <a:r>
              <a:rPr lang="ru-RU" dirty="0" err="1"/>
              <a:t>погляду</a:t>
            </a:r>
            <a:r>
              <a:rPr lang="ru-RU" dirty="0"/>
              <a:t> на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джерелі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.</a:t>
            </a:r>
          </a:p>
          <a:p>
            <a:r>
              <a:rPr lang="ru-RU" dirty="0" err="1"/>
              <a:t>Співдружні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 очей, але </a:t>
            </a:r>
            <a:r>
              <a:rPr lang="ru-RU" dirty="0" err="1"/>
              <a:t>лише</a:t>
            </a:r>
            <a:r>
              <a:rPr lang="ru-RU" dirty="0"/>
              <a:t> в горизонтальному </a:t>
            </a:r>
            <a:r>
              <a:rPr lang="ru-RU" dirty="0" err="1"/>
              <a:t>напрямку</a:t>
            </a:r>
            <a:r>
              <a:rPr lang="ru-RU" dirty="0"/>
              <a:t>.</a:t>
            </a:r>
          </a:p>
          <a:p>
            <a:r>
              <a:rPr lang="ru-RU" dirty="0" err="1"/>
              <a:t>Спостереження</a:t>
            </a:r>
            <a:r>
              <a:rPr lang="ru-RU" dirty="0"/>
              <a:t> за предметом,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повільно</a:t>
            </a:r>
            <a:r>
              <a:rPr lang="ru-RU" dirty="0"/>
              <a:t> </a:t>
            </a:r>
            <a:r>
              <a:rPr lang="ru-RU" dirty="0" err="1"/>
              <a:t>рухається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короткого </a:t>
            </a:r>
            <a:r>
              <a:rPr lang="ru-RU" dirty="0" err="1"/>
              <a:t>проміжку</a:t>
            </a:r>
            <a:r>
              <a:rPr lang="ru-RU" dirty="0"/>
              <a:t> часу.</a:t>
            </a:r>
          </a:p>
          <a:p>
            <a:r>
              <a:rPr lang="ru-RU" dirty="0"/>
              <a:t>Поле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 межах 20-30°.</a:t>
            </a:r>
          </a:p>
          <a:p>
            <a:r>
              <a:rPr lang="ru-RU" dirty="0" err="1"/>
              <a:t>Зір</a:t>
            </a:r>
            <a:r>
              <a:rPr lang="ru-RU" dirty="0"/>
              <a:t> </a:t>
            </a:r>
            <a:r>
              <a:rPr lang="ru-RU" dirty="0" err="1"/>
              <a:t>малюків</a:t>
            </a:r>
            <a:r>
              <a:rPr lang="ru-RU" dirty="0"/>
              <a:t> 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місяці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. Вони </a:t>
            </a:r>
            <a:r>
              <a:rPr lang="ru-RU" dirty="0" err="1"/>
              <a:t>бачать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близькій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,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піднімати</a:t>
            </a:r>
            <a:r>
              <a:rPr lang="ru-RU" dirty="0"/>
              <a:t> та </a:t>
            </a:r>
            <a:r>
              <a:rPr lang="ru-RU" dirty="0" err="1"/>
              <a:t>опускати</a:t>
            </a:r>
            <a:r>
              <a:rPr lang="ru-RU" dirty="0"/>
              <a:t> </a:t>
            </a:r>
            <a:r>
              <a:rPr lang="ru-RU" dirty="0" err="1"/>
              <a:t>очі</a:t>
            </a:r>
            <a:r>
              <a:rPr lang="ru-RU" dirty="0"/>
              <a:t>, а </a:t>
            </a:r>
            <a:r>
              <a:rPr lang="ru-RU" dirty="0" err="1"/>
              <a:t>гострота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слабкою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2-5 тиждень: мінімальні зорові реакції</a:t>
            </a:r>
          </a:p>
        </p:txBody>
      </p:sp>
    </p:spTree>
    <p:extLst>
      <p:ext uri="{BB962C8B-B14F-4D97-AF65-F5344CB8AC3E}">
        <p14:creationId xmlns:p14="http://schemas.microsoft.com/office/powerpoint/2010/main" val="1525600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229600" cy="4075176"/>
          </a:xfrm>
        </p:spPr>
        <p:txBody>
          <a:bodyPr/>
          <a:lstStyle/>
          <a:p>
            <a:r>
              <a:rPr lang="uk-UA" dirty="0"/>
              <a:t>Лише під кінець другого місяця діти починають освоювати простір навколо себе. Зір, слух та дотик взаємодоповнюють один одного в цьому процесі. Вони фіксують погляд на іграшках, слідкують за «пропливаючими» повз предметами у всіх напрямках: вгору, вниз, вліво, вправо. В цей період з’являється усвідомлення об’ємності предмета.</a:t>
            </a:r>
          </a:p>
          <a:p>
            <a:r>
              <a:rPr lang="uk-UA" dirty="0" smtClean="0"/>
              <a:t>Малюки </a:t>
            </a:r>
            <a:r>
              <a:rPr lang="uk-UA" dirty="0"/>
              <a:t>надають перевагу простим контрастним фігурам: круги та кільця, чорно-білі смуги. Вони з інтересом вивчають рухомі об’єкти, незнайомі предмети і починають розглядати дрібні деталі обличчя дорослих.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1-2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знайомство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навколишнім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світом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064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0" y="1196752"/>
            <a:ext cx="9144000" cy="4075176"/>
          </a:xfrm>
        </p:spPr>
        <p:txBody>
          <a:bodyPr>
            <a:noAutofit/>
          </a:bodyPr>
          <a:lstStyle/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Рівень розвитку і координованості рухів очей вже досить високий, однак дитині ще надто складно слідкувати за об’єктами, які рухаються по кругу або описують в повітрі «вісімку». Гострота зору продовжує з кожним днем покращуватись.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3-місячний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малюк починає по-справжньому радіти різнокольоровим і рухомим іграшкам, а також посміхається, побачивши щось знайоме. Різноманітні підвісні брязкальця будуть прекрасно стимулювати розвиток зору. Дитина здатна слідкувати за переміщенням обличчя дорослого або об’єкта, розміщеного на відстані 20-80 см, у всіх напрямках. Також вона починає з інтересом вивчати предмети, що тримає в руках.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Включно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до 4 місяця навколишній світ, відображений на сітківці ока малюка, залишається двомірним. Тобто в такому віці діти ще не можуть правильно оцінити відстань до предмета і не розуміють його об’ємності. Часто можна помітити, як вони намагаються «схопити» рукою квітку з маминого плаття або іншу складову частину плоского малюнку.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цей період малюк вже починає передбачати звичні події. Тобто, якщо після народження немовля продовжує кричати без зупинки, поки сосок не потрапляє в рот, то у віці 4 місяців, поведінка змінюється, коли в полі зору з’являється мама: він замовкає або ж плаче ще голосніше. Таким чином, з’являється зв’язок між зоровими здібностями та свідомістю. Дитина починає розуміти функції предметів, які її оточують та реагує на їх зникнення або появу.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404664"/>
            <a:ext cx="4114800" cy="701040"/>
          </a:xfrm>
        </p:spPr>
        <p:txBody>
          <a:bodyPr/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3-4 місяць: зв’язок зорових здібностей і свідомості</a:t>
            </a:r>
          </a:p>
        </p:txBody>
      </p:sp>
    </p:spTree>
    <p:extLst>
      <p:ext uri="{BB962C8B-B14F-4D97-AF65-F5344CB8AC3E}">
        <p14:creationId xmlns:p14="http://schemas.microsoft.com/office/powerpoint/2010/main" val="15788972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До 6 місяців сітківка очей вже досягає такого рівня розвитку, що око починає уловлювати дрібні деталі об’єкту спостереження. Малюк здатен перевести погляд з предмету, що знаходиться поблизу на віддалений і в зворотному напрямку, не випускаючи його з поля зору. Починаючи з цього періоду з’являються наступні реакції:</a:t>
            </a:r>
          </a:p>
          <a:p>
            <a:endParaRPr lang="uk-UA" dirty="0"/>
          </a:p>
          <a:p>
            <a:r>
              <a:rPr lang="uk-UA" dirty="0" err="1" smtClean="0"/>
              <a:t>-кліпання</a:t>
            </a:r>
            <a:r>
              <a:rPr lang="uk-UA" dirty="0" smtClean="0"/>
              <a:t> </a:t>
            </a:r>
            <a:r>
              <a:rPr lang="uk-UA" dirty="0"/>
              <a:t>при появі предмета, що швидко наближується;</a:t>
            </a:r>
          </a:p>
          <a:p>
            <a:r>
              <a:rPr lang="uk-UA" dirty="0" err="1" smtClean="0"/>
              <a:t>-вивчення</a:t>
            </a:r>
            <a:r>
              <a:rPr lang="uk-UA" dirty="0" smtClean="0"/>
              <a:t> </a:t>
            </a:r>
            <a:r>
              <a:rPr lang="uk-UA" dirty="0"/>
              <a:t>свого відображення в дзеркалі;</a:t>
            </a:r>
          </a:p>
          <a:p>
            <a:r>
              <a:rPr lang="uk-UA" dirty="0" err="1" smtClean="0"/>
              <a:t>-впізнавання</a:t>
            </a:r>
            <a:r>
              <a:rPr lang="uk-UA" dirty="0" smtClean="0"/>
              <a:t> </a:t>
            </a:r>
            <a:r>
              <a:rPr lang="uk-UA" dirty="0"/>
              <a:t>грудей матері.</a:t>
            </a:r>
          </a:p>
        </p:txBody>
      </p:sp>
    </p:spTree>
    <p:extLst>
      <p:ext uri="{BB962C8B-B14F-4D97-AF65-F5344CB8AC3E}">
        <p14:creationId xmlns:p14="http://schemas.microsoft.com/office/powerpoint/2010/main" val="2432937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79512" y="1772816"/>
            <a:ext cx="8507288" cy="4648536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Піврічні дітлахи активно розглядають і вивчають світ навколо себе. Вони лякаються, опинившись в незнайомому місці. Якщо до цього малюк, граючись з іграшкою, штовхав її, хватав і пхав до рота, в пошуках нових відчуттів, то шестимісячні діти будуть брати предмети в руку, щоб розглянути. Вміння схоплювати стає більш точним, тобто вже формується візуальне відчуття відстані і тримірне сприйняття простору. Дитина здатна вибрати і сконцентрувати погляд на улюбленій іграшці, йому вдається спостерігати за предметами, що розміщені на відстані 6-8 см від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обличяя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сьомому місяці життя характерною особливістю розвитку зору буде здатність помічати найдрібніші деталі навколишнього простору. Малюк може відразу помітити візерунок на новій білизні. Крім того, він починає цікавитись взаємозв’язком предметів.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Починаючи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 8 місяців діти сприймають об’єкти не тільки в цілому, але і по частинам. Вони будуть шукати предмети, які раптово зникли з їх поля зору, так як розуміють що вони не перестали існувати, а просто були перенесені в інше місце. Їх вираз обличчя змінюється, залежно від виразу обличчя дорослого, за яким вони спостерігають. Діти вже впізнають «своїх» та «чужинців», їх гострота зору підвищується.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 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року: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тримірного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простору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дрібних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деталей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6125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До 2 років у малюків розвивається повна співдружність рухів очей та рук. Дитина спостерігає, як дорослий пише або малює, розуміє 2-3 звичних жести. У віці 3-4 років зір стає майже таким самим як у дорослої людини.</a:t>
            </a:r>
          </a:p>
          <a:p>
            <a:endParaRPr lang="uk-UA" dirty="0"/>
          </a:p>
          <a:p>
            <a:r>
              <a:rPr lang="uk-UA" dirty="0"/>
              <a:t>До 4 років завершується формування </a:t>
            </a:r>
            <a:r>
              <a:rPr lang="uk-UA" dirty="0" err="1"/>
              <a:t>кольоросприйняття</a:t>
            </a:r>
            <a:r>
              <a:rPr lang="uk-UA" dirty="0"/>
              <a:t>. Спеціалісти зазначають, що у немовлят зоровий аналізатор не розвинутий взагалі, тому вони не диференціюють кольори. Ця здатність з’являється в період з 6 тижнів до 2 місяців. Спочатку малюки сприймають тільки жовтий та червоний, а синій та зелений кольори діти починають розрізняти пізніше.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 до 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кольорів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гострота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зору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1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З ростом і розвитком далекозорість знижується і повністю зникає до 6–7 років. Очне яблуко значно збільшується за перший рік життя, в 5 років воно майже таке ж, як і у дорослого, але остаточно сформується тільки у 17–18 років.</a:t>
            </a:r>
          </a:p>
          <a:p>
            <a:endParaRPr lang="uk-UA" dirty="0"/>
          </a:p>
          <a:p>
            <a:r>
              <a:rPr lang="uk-UA" dirty="0"/>
              <a:t>Також продовжують активно формуватися сітківка, зоровий нерв, окорухові м'язи, розвивається зорова кора головного мозку — все необхідне не тільки для бачення, але й сприйняття та розуміння побаченого. Бінокулярний, або ж стереоскопічний, просторовий зір — здатність бачити обома очима, коли мозок із побаченого «складає» єдине об’ємне зображення. Повноцінно закінчується процес розвитку бінокулярного зору у віці 7–15 років.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 5-6 років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566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3505</TotalTime>
  <Words>1124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BlackTie</vt:lpstr>
      <vt:lpstr>Розвиток зорового сприйняття від 0 до 6</vt:lpstr>
      <vt:lpstr> Зір дитини на 1-2 тижні життя </vt:lpstr>
      <vt:lpstr>2-5 тиждень: мінімальні зорові реакції</vt:lpstr>
      <vt:lpstr>1-2 місяць: знайомство з навколишнім світом</vt:lpstr>
      <vt:lpstr>3-4 місяць: зв’язок зорових здібностей і свідомості</vt:lpstr>
      <vt:lpstr>Презентация PowerPoint</vt:lpstr>
      <vt:lpstr>З 6 місяців до року: вивчення тримірного простору та дрібних деталей</vt:lpstr>
      <vt:lpstr>Від 1 до 4 років: сприйняття кольорів та гострота зору</vt:lpstr>
      <vt:lpstr>Від 5-6 років</vt:lpstr>
      <vt:lpstr>http://um.co.ua/8/8-2/8-20369.html  https://kctg.com.ua/blog/rozvitok-zoru-malyuka  https://luxoptica.ua/ua/articles/detskoe-zrenie/osobennosti-anatomii-i-fiziologii-detskogo-glaza/ </vt:lpstr>
      <vt:lpstr>Дякую за увагу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4</cp:revision>
  <dcterms:created xsi:type="dcterms:W3CDTF">2023-09-07T09:33:31Z</dcterms:created>
  <dcterms:modified xsi:type="dcterms:W3CDTF">2023-09-09T19:59:01Z</dcterms:modified>
</cp:coreProperties>
</file>