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9"/>
  </p:notesMasterIdLst>
  <p:sldIdLst>
    <p:sldId id="256" r:id="rId2"/>
    <p:sldId id="262" r:id="rId3"/>
    <p:sldId id="276" r:id="rId4"/>
    <p:sldId id="277" r:id="rId5"/>
    <p:sldId id="278" r:id="rId6"/>
    <p:sldId id="275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/>
    <p:restoredTop sz="94694"/>
  </p:normalViewPr>
  <p:slideViewPr>
    <p:cSldViewPr snapToGrid="0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EB764-B098-4F11-823F-51E5449D23F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258EBA-E834-4E31-B28E-0EED67F7B8B8}">
      <dgm:prSet/>
      <dgm:spPr/>
      <dgm:t>
        <a:bodyPr/>
        <a:lstStyle/>
        <a:p>
          <a:r>
            <a:rPr lang="ru-UA" dirty="0"/>
            <a:t>1. Мала група у контексті соціальної психології</a:t>
          </a:r>
          <a:endParaRPr lang="en-US" dirty="0"/>
        </a:p>
      </dgm:t>
    </dgm:pt>
    <dgm:pt modelId="{F65DE6C3-99A3-4E8C-B081-2DAB32BEA74F}" type="parTrans" cxnId="{27404C3A-C1E1-492F-A2D8-4A5F8B7BAD54}">
      <dgm:prSet/>
      <dgm:spPr/>
      <dgm:t>
        <a:bodyPr/>
        <a:lstStyle/>
        <a:p>
          <a:endParaRPr lang="en-US"/>
        </a:p>
      </dgm:t>
    </dgm:pt>
    <dgm:pt modelId="{DC7C1E7C-FD91-462A-968C-BCA24195B809}" type="sibTrans" cxnId="{27404C3A-C1E1-492F-A2D8-4A5F8B7BAD54}">
      <dgm:prSet/>
      <dgm:spPr/>
      <dgm:t>
        <a:bodyPr/>
        <a:lstStyle/>
        <a:p>
          <a:endParaRPr lang="en-US"/>
        </a:p>
      </dgm:t>
    </dgm:pt>
    <dgm:pt modelId="{AEFEC36D-3BA6-4480-A758-363D3568898C}">
      <dgm:prSet/>
      <dgm:spPr/>
      <dgm:t>
        <a:bodyPr/>
        <a:lstStyle/>
        <a:p>
          <a:r>
            <a:rPr lang="ru-UA" dirty="0"/>
            <a:t>2. </a:t>
          </a:r>
          <a:r>
            <a:rPr lang="ru-RU" b="0" i="0" u="none" dirty="0"/>
            <a:t>Структура </a:t>
          </a:r>
          <a:r>
            <a:rPr lang="ru-RU" b="0" i="0" u="none" dirty="0" err="1"/>
            <a:t>малої</a:t>
          </a:r>
          <a:r>
            <a:rPr lang="ru-RU" b="0" i="0" u="none" dirty="0"/>
            <a:t> </a:t>
          </a:r>
          <a:r>
            <a:rPr lang="ru-RU" b="0" i="0" u="none" dirty="0" err="1"/>
            <a:t>групи</a:t>
          </a:r>
          <a:r>
            <a:rPr lang="ru-RU" b="0" i="0" u="none" dirty="0"/>
            <a:t> </a:t>
          </a:r>
          <a:endParaRPr lang="en-US" b="0" dirty="0"/>
        </a:p>
      </dgm:t>
    </dgm:pt>
    <dgm:pt modelId="{144781FD-46C5-42C3-BE5E-6B182B7DDBDC}" type="parTrans" cxnId="{DBA6B98E-8D59-44ED-936B-9BE5A3728446}">
      <dgm:prSet/>
      <dgm:spPr/>
      <dgm:t>
        <a:bodyPr/>
        <a:lstStyle/>
        <a:p>
          <a:endParaRPr lang="en-US"/>
        </a:p>
      </dgm:t>
    </dgm:pt>
    <dgm:pt modelId="{7E51DE94-EB1D-49AC-85C8-FD8C0C06B9B5}" type="sibTrans" cxnId="{DBA6B98E-8D59-44ED-936B-9BE5A3728446}">
      <dgm:prSet/>
      <dgm:spPr/>
      <dgm:t>
        <a:bodyPr/>
        <a:lstStyle/>
        <a:p>
          <a:endParaRPr lang="en-US"/>
        </a:p>
      </dgm:t>
    </dgm:pt>
    <dgm:pt modelId="{E5338215-24BA-4E41-A20C-E44905DD5E66}">
      <dgm:prSet/>
      <dgm:spPr/>
      <dgm:t>
        <a:bodyPr/>
        <a:lstStyle/>
        <a:p>
          <a:r>
            <a:rPr lang="ru-UA" dirty="0">
              <a:latin typeface="+mj-lt"/>
            </a:rPr>
            <a:t>3. </a:t>
          </a:r>
          <a:r>
            <a:rPr lang="ru-UA" dirty="0"/>
            <a:t>Аналіз групи за пентограмою Гінгера</a:t>
          </a:r>
          <a:endParaRPr lang="en-US" dirty="0">
            <a:latin typeface="+mj-lt"/>
          </a:endParaRPr>
        </a:p>
      </dgm:t>
    </dgm:pt>
    <dgm:pt modelId="{889CA0CC-278F-4134-BC5B-D6CA1D66BF02}" type="parTrans" cxnId="{DDFAE008-ABCD-4416-B9DA-097FF1CA3367}">
      <dgm:prSet/>
      <dgm:spPr/>
      <dgm:t>
        <a:bodyPr/>
        <a:lstStyle/>
        <a:p>
          <a:endParaRPr lang="en-US"/>
        </a:p>
      </dgm:t>
    </dgm:pt>
    <dgm:pt modelId="{84E00520-2901-47FC-93D1-B449A95AE201}" type="sibTrans" cxnId="{DDFAE008-ABCD-4416-B9DA-097FF1CA3367}">
      <dgm:prSet/>
      <dgm:spPr/>
      <dgm:t>
        <a:bodyPr/>
        <a:lstStyle/>
        <a:p>
          <a:endParaRPr lang="en-US"/>
        </a:p>
      </dgm:t>
    </dgm:pt>
    <dgm:pt modelId="{405B231E-911B-F646-8025-0809E030F1C3}" type="pres">
      <dgm:prSet presAssocID="{01DEB764-B098-4F11-823F-51E5449D23F2}" presName="vert0" presStyleCnt="0">
        <dgm:presLayoutVars>
          <dgm:dir/>
          <dgm:animOne val="branch"/>
          <dgm:animLvl val="lvl"/>
        </dgm:presLayoutVars>
      </dgm:prSet>
      <dgm:spPr/>
    </dgm:pt>
    <dgm:pt modelId="{1FAA0C1B-5B73-5F42-A75C-033904A0ADCC}" type="pres">
      <dgm:prSet presAssocID="{A9258EBA-E834-4E31-B28E-0EED67F7B8B8}" presName="thickLine" presStyleLbl="alignNode1" presStyleIdx="0" presStyleCnt="3"/>
      <dgm:spPr/>
    </dgm:pt>
    <dgm:pt modelId="{3984F648-C7C4-A04D-B80C-31998EC182A9}" type="pres">
      <dgm:prSet presAssocID="{A9258EBA-E834-4E31-B28E-0EED67F7B8B8}" presName="horz1" presStyleCnt="0"/>
      <dgm:spPr/>
    </dgm:pt>
    <dgm:pt modelId="{31B94802-41A1-1F46-BE35-9E67D574EF4C}" type="pres">
      <dgm:prSet presAssocID="{A9258EBA-E834-4E31-B28E-0EED67F7B8B8}" presName="tx1" presStyleLbl="revTx" presStyleIdx="0" presStyleCnt="3"/>
      <dgm:spPr/>
    </dgm:pt>
    <dgm:pt modelId="{D4E6A8A5-A270-F44E-87A9-CC2CFC665C0C}" type="pres">
      <dgm:prSet presAssocID="{A9258EBA-E834-4E31-B28E-0EED67F7B8B8}" presName="vert1" presStyleCnt="0"/>
      <dgm:spPr/>
    </dgm:pt>
    <dgm:pt modelId="{FA4E74BE-C238-7943-BFE8-4152F233C2F5}" type="pres">
      <dgm:prSet presAssocID="{AEFEC36D-3BA6-4480-A758-363D3568898C}" presName="thickLine" presStyleLbl="alignNode1" presStyleIdx="1" presStyleCnt="3"/>
      <dgm:spPr/>
    </dgm:pt>
    <dgm:pt modelId="{DA08F16C-959D-E54E-B17E-0EEA64BD6F6D}" type="pres">
      <dgm:prSet presAssocID="{AEFEC36D-3BA6-4480-A758-363D3568898C}" presName="horz1" presStyleCnt="0"/>
      <dgm:spPr/>
    </dgm:pt>
    <dgm:pt modelId="{9A181BCB-86FE-E74A-857F-C089991514B6}" type="pres">
      <dgm:prSet presAssocID="{AEFEC36D-3BA6-4480-A758-363D3568898C}" presName="tx1" presStyleLbl="revTx" presStyleIdx="1" presStyleCnt="3"/>
      <dgm:spPr/>
    </dgm:pt>
    <dgm:pt modelId="{84D8F4BA-6679-8E4D-9508-D7D0E7E0205D}" type="pres">
      <dgm:prSet presAssocID="{AEFEC36D-3BA6-4480-A758-363D3568898C}" presName="vert1" presStyleCnt="0"/>
      <dgm:spPr/>
    </dgm:pt>
    <dgm:pt modelId="{FC04D098-5737-6245-B405-D14483F93D45}" type="pres">
      <dgm:prSet presAssocID="{E5338215-24BA-4E41-A20C-E44905DD5E66}" presName="thickLine" presStyleLbl="alignNode1" presStyleIdx="2" presStyleCnt="3"/>
      <dgm:spPr/>
    </dgm:pt>
    <dgm:pt modelId="{41E20522-C586-BE49-8842-6A4CDCACA0C4}" type="pres">
      <dgm:prSet presAssocID="{E5338215-24BA-4E41-A20C-E44905DD5E66}" presName="horz1" presStyleCnt="0"/>
      <dgm:spPr/>
    </dgm:pt>
    <dgm:pt modelId="{A3549A9B-E503-CC40-BD22-A4BE07534350}" type="pres">
      <dgm:prSet presAssocID="{E5338215-24BA-4E41-A20C-E44905DD5E66}" presName="tx1" presStyleLbl="revTx" presStyleIdx="2" presStyleCnt="3"/>
      <dgm:spPr/>
    </dgm:pt>
    <dgm:pt modelId="{DDFB56F9-9968-7F4E-8A48-9B5D68059A71}" type="pres">
      <dgm:prSet presAssocID="{E5338215-24BA-4E41-A20C-E44905DD5E66}" presName="vert1" presStyleCnt="0"/>
      <dgm:spPr/>
    </dgm:pt>
  </dgm:ptLst>
  <dgm:cxnLst>
    <dgm:cxn modelId="{DDFAE008-ABCD-4416-B9DA-097FF1CA3367}" srcId="{01DEB764-B098-4F11-823F-51E5449D23F2}" destId="{E5338215-24BA-4E41-A20C-E44905DD5E66}" srcOrd="2" destOrd="0" parTransId="{889CA0CC-278F-4134-BC5B-D6CA1D66BF02}" sibTransId="{84E00520-2901-47FC-93D1-B449A95AE201}"/>
    <dgm:cxn modelId="{27404C3A-C1E1-492F-A2D8-4A5F8B7BAD54}" srcId="{01DEB764-B098-4F11-823F-51E5449D23F2}" destId="{A9258EBA-E834-4E31-B28E-0EED67F7B8B8}" srcOrd="0" destOrd="0" parTransId="{F65DE6C3-99A3-4E8C-B081-2DAB32BEA74F}" sibTransId="{DC7C1E7C-FD91-462A-968C-BCA24195B809}"/>
    <dgm:cxn modelId="{B779AD4F-2526-FC4C-9A40-8D1B23E3B254}" type="presOf" srcId="{A9258EBA-E834-4E31-B28E-0EED67F7B8B8}" destId="{31B94802-41A1-1F46-BE35-9E67D574EF4C}" srcOrd="0" destOrd="0" presId="urn:microsoft.com/office/officeart/2008/layout/LinedList"/>
    <dgm:cxn modelId="{C968D081-C3AB-AD40-80D7-9EF6E1DBF1C9}" type="presOf" srcId="{01DEB764-B098-4F11-823F-51E5449D23F2}" destId="{405B231E-911B-F646-8025-0809E030F1C3}" srcOrd="0" destOrd="0" presId="urn:microsoft.com/office/officeart/2008/layout/LinedList"/>
    <dgm:cxn modelId="{DBA6B98E-8D59-44ED-936B-9BE5A3728446}" srcId="{01DEB764-B098-4F11-823F-51E5449D23F2}" destId="{AEFEC36D-3BA6-4480-A758-363D3568898C}" srcOrd="1" destOrd="0" parTransId="{144781FD-46C5-42C3-BE5E-6B182B7DDBDC}" sibTransId="{7E51DE94-EB1D-49AC-85C8-FD8C0C06B9B5}"/>
    <dgm:cxn modelId="{80E253C3-9086-0647-A0E9-2D1F1F70ACDD}" type="presOf" srcId="{E5338215-24BA-4E41-A20C-E44905DD5E66}" destId="{A3549A9B-E503-CC40-BD22-A4BE07534350}" srcOrd="0" destOrd="0" presId="urn:microsoft.com/office/officeart/2008/layout/LinedList"/>
    <dgm:cxn modelId="{85667CE6-A82E-F743-862B-D958249A29A6}" type="presOf" srcId="{AEFEC36D-3BA6-4480-A758-363D3568898C}" destId="{9A181BCB-86FE-E74A-857F-C089991514B6}" srcOrd="0" destOrd="0" presId="urn:microsoft.com/office/officeart/2008/layout/LinedList"/>
    <dgm:cxn modelId="{D04B6CF8-A3F2-2944-8E9E-82322614A731}" type="presParOf" srcId="{405B231E-911B-F646-8025-0809E030F1C3}" destId="{1FAA0C1B-5B73-5F42-A75C-033904A0ADCC}" srcOrd="0" destOrd="0" presId="urn:microsoft.com/office/officeart/2008/layout/LinedList"/>
    <dgm:cxn modelId="{F499C32D-6BD7-C24C-9652-C5301FA4B72B}" type="presParOf" srcId="{405B231E-911B-F646-8025-0809E030F1C3}" destId="{3984F648-C7C4-A04D-B80C-31998EC182A9}" srcOrd="1" destOrd="0" presId="urn:microsoft.com/office/officeart/2008/layout/LinedList"/>
    <dgm:cxn modelId="{EE5D0657-8B2A-F642-88EF-4B7969E9CECC}" type="presParOf" srcId="{3984F648-C7C4-A04D-B80C-31998EC182A9}" destId="{31B94802-41A1-1F46-BE35-9E67D574EF4C}" srcOrd="0" destOrd="0" presId="urn:microsoft.com/office/officeart/2008/layout/LinedList"/>
    <dgm:cxn modelId="{1866141B-7758-FA4C-9F8D-0B5CDB406948}" type="presParOf" srcId="{3984F648-C7C4-A04D-B80C-31998EC182A9}" destId="{D4E6A8A5-A270-F44E-87A9-CC2CFC665C0C}" srcOrd="1" destOrd="0" presId="urn:microsoft.com/office/officeart/2008/layout/LinedList"/>
    <dgm:cxn modelId="{4CFA5547-24DD-644A-9B51-C85CF7DE98FE}" type="presParOf" srcId="{405B231E-911B-F646-8025-0809E030F1C3}" destId="{FA4E74BE-C238-7943-BFE8-4152F233C2F5}" srcOrd="2" destOrd="0" presId="urn:microsoft.com/office/officeart/2008/layout/LinedList"/>
    <dgm:cxn modelId="{3FC65CE2-192B-8246-BCA6-8E1B80955283}" type="presParOf" srcId="{405B231E-911B-F646-8025-0809E030F1C3}" destId="{DA08F16C-959D-E54E-B17E-0EEA64BD6F6D}" srcOrd="3" destOrd="0" presId="urn:microsoft.com/office/officeart/2008/layout/LinedList"/>
    <dgm:cxn modelId="{CD0D1B77-C047-F84F-8D68-C728908D9B91}" type="presParOf" srcId="{DA08F16C-959D-E54E-B17E-0EEA64BD6F6D}" destId="{9A181BCB-86FE-E74A-857F-C089991514B6}" srcOrd="0" destOrd="0" presId="urn:microsoft.com/office/officeart/2008/layout/LinedList"/>
    <dgm:cxn modelId="{2EEA9BE9-3C09-704A-951F-DB68A743079A}" type="presParOf" srcId="{DA08F16C-959D-E54E-B17E-0EEA64BD6F6D}" destId="{84D8F4BA-6679-8E4D-9508-D7D0E7E0205D}" srcOrd="1" destOrd="0" presId="urn:microsoft.com/office/officeart/2008/layout/LinedList"/>
    <dgm:cxn modelId="{64A6AFDD-BFEE-D047-AF5F-EAFAFB0F33D8}" type="presParOf" srcId="{405B231E-911B-F646-8025-0809E030F1C3}" destId="{FC04D098-5737-6245-B405-D14483F93D45}" srcOrd="4" destOrd="0" presId="urn:microsoft.com/office/officeart/2008/layout/LinedList"/>
    <dgm:cxn modelId="{130E5B89-3828-6543-9B16-A512F074642C}" type="presParOf" srcId="{405B231E-911B-F646-8025-0809E030F1C3}" destId="{41E20522-C586-BE49-8842-6A4CDCACA0C4}" srcOrd="5" destOrd="0" presId="urn:microsoft.com/office/officeart/2008/layout/LinedList"/>
    <dgm:cxn modelId="{54FDC446-F885-464E-A92C-179C31801D70}" type="presParOf" srcId="{41E20522-C586-BE49-8842-6A4CDCACA0C4}" destId="{A3549A9B-E503-CC40-BD22-A4BE07534350}" srcOrd="0" destOrd="0" presId="urn:microsoft.com/office/officeart/2008/layout/LinedList"/>
    <dgm:cxn modelId="{5E430877-DE9E-3E4B-806A-059F76B09CE2}" type="presParOf" srcId="{41E20522-C586-BE49-8842-6A4CDCACA0C4}" destId="{DDFB56F9-9968-7F4E-8A48-9B5D68059A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0C1B-5B73-5F42-A75C-033904A0ADCC}">
      <dsp:nvSpPr>
        <dsp:cNvPr id="0" name=""/>
        <dsp:cNvSpPr/>
      </dsp:nvSpPr>
      <dsp:spPr>
        <a:xfrm>
          <a:off x="0" y="1479"/>
          <a:ext cx="10363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4802-41A1-1F46-BE35-9E67D574EF4C}">
      <dsp:nvSpPr>
        <dsp:cNvPr id="0" name=""/>
        <dsp:cNvSpPr/>
      </dsp:nvSpPr>
      <dsp:spPr>
        <a:xfrm>
          <a:off x="0" y="1479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3900" kern="1200" dirty="0"/>
            <a:t>1. Мала група у контексті соціальної психології</a:t>
          </a:r>
          <a:endParaRPr lang="en-US" sz="3900" kern="1200" dirty="0"/>
        </a:p>
      </dsp:txBody>
      <dsp:txXfrm>
        <a:off x="0" y="1479"/>
        <a:ext cx="10363200" cy="1008702"/>
      </dsp:txXfrm>
    </dsp:sp>
    <dsp:sp modelId="{FA4E74BE-C238-7943-BFE8-4152F233C2F5}">
      <dsp:nvSpPr>
        <dsp:cNvPr id="0" name=""/>
        <dsp:cNvSpPr/>
      </dsp:nvSpPr>
      <dsp:spPr>
        <a:xfrm>
          <a:off x="0" y="1010182"/>
          <a:ext cx="10363200" cy="0"/>
        </a:xfrm>
        <a:prstGeom prst="line">
          <a:avLst/>
        </a:prstGeom>
        <a:solidFill>
          <a:schemeClr val="accent5">
            <a:hueOff val="3063757"/>
            <a:satOff val="-1833"/>
            <a:lumOff val="7549"/>
            <a:alphaOff val="0"/>
          </a:schemeClr>
        </a:solidFill>
        <a:ln w="15875" cap="flat" cmpd="sng" algn="ctr">
          <a:solidFill>
            <a:schemeClr val="accent5">
              <a:hueOff val="3063757"/>
              <a:satOff val="-1833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81BCB-86FE-E74A-857F-C089991514B6}">
      <dsp:nvSpPr>
        <dsp:cNvPr id="0" name=""/>
        <dsp:cNvSpPr/>
      </dsp:nvSpPr>
      <dsp:spPr>
        <a:xfrm>
          <a:off x="0" y="1010182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3900" kern="1200" dirty="0"/>
            <a:t>2. </a:t>
          </a:r>
          <a:r>
            <a:rPr lang="ru-RU" sz="3900" b="0" i="0" u="none" kern="1200" dirty="0"/>
            <a:t>Структура </a:t>
          </a:r>
          <a:r>
            <a:rPr lang="ru-RU" sz="3900" b="0" i="0" u="none" kern="1200" dirty="0" err="1"/>
            <a:t>малої</a:t>
          </a:r>
          <a:r>
            <a:rPr lang="ru-RU" sz="3900" b="0" i="0" u="none" kern="1200" dirty="0"/>
            <a:t> </a:t>
          </a:r>
          <a:r>
            <a:rPr lang="ru-RU" sz="3900" b="0" i="0" u="none" kern="1200" dirty="0" err="1"/>
            <a:t>групи</a:t>
          </a:r>
          <a:r>
            <a:rPr lang="ru-RU" sz="3900" b="0" i="0" u="none" kern="1200" dirty="0"/>
            <a:t> </a:t>
          </a:r>
          <a:endParaRPr lang="en-US" sz="3900" b="0" kern="1200" dirty="0"/>
        </a:p>
      </dsp:txBody>
      <dsp:txXfrm>
        <a:off x="0" y="1010182"/>
        <a:ext cx="10363200" cy="1008702"/>
      </dsp:txXfrm>
    </dsp:sp>
    <dsp:sp modelId="{FC04D098-5737-6245-B405-D14483F93D45}">
      <dsp:nvSpPr>
        <dsp:cNvPr id="0" name=""/>
        <dsp:cNvSpPr/>
      </dsp:nvSpPr>
      <dsp:spPr>
        <a:xfrm>
          <a:off x="0" y="2018884"/>
          <a:ext cx="10363200" cy="0"/>
        </a:xfrm>
        <a:prstGeom prst="line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49A9B-E503-CC40-BD22-A4BE07534350}">
      <dsp:nvSpPr>
        <dsp:cNvPr id="0" name=""/>
        <dsp:cNvSpPr/>
      </dsp:nvSpPr>
      <dsp:spPr>
        <a:xfrm>
          <a:off x="0" y="2018884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3900" kern="1200" dirty="0">
              <a:latin typeface="+mj-lt"/>
            </a:rPr>
            <a:t>3. </a:t>
          </a:r>
          <a:r>
            <a:rPr lang="ru-UA" sz="3900" kern="1200" dirty="0"/>
            <a:t>Аналіз групи за пентограмою Гінгера</a:t>
          </a:r>
          <a:endParaRPr lang="en-US" sz="3900" kern="1200" dirty="0">
            <a:latin typeface="+mj-lt"/>
          </a:endParaRPr>
        </a:p>
      </dsp:txBody>
      <dsp:txXfrm>
        <a:off x="0" y="2018884"/>
        <a:ext cx="10363200" cy="1008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A446C-310E-1A41-8CA3-EE082E13E212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6230-1CDA-0E4D-9FD5-236B7BA0B19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44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96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26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5427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57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237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022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610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539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448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34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37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99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09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83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575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650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56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26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8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>
            <a:extLst>
              <a:ext uri="{FF2B5EF4-FFF2-40B4-BE49-F238E27FC236}">
                <a16:creationId xmlns:a16="http://schemas.microsoft.com/office/drawing/2014/main" id="{0D25F243-A34A-9E2E-EFB4-C86C74D79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67"/>
          <a:stretch/>
        </p:blipFill>
        <p:spPr>
          <a:xfrm>
            <a:off x="7315200" y="10"/>
            <a:ext cx="487680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B430B-26A6-F127-6C66-E363AECA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280026" cy="2730498"/>
          </a:xfrm>
        </p:spPr>
        <p:txBody>
          <a:bodyPr>
            <a:normAutofit/>
          </a:bodyPr>
          <a:lstStyle/>
          <a:p>
            <a:r>
              <a:rPr lang="uk-UA" dirty="0"/>
              <a:t>Група як єдина система</a:t>
            </a:r>
            <a:r>
              <a:rPr lang="ru-UA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49BAEE-16FE-E064-8E03-F0068000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8" y="4165600"/>
            <a:ext cx="5140954" cy="1371599"/>
          </a:xfrm>
        </p:spPr>
        <p:txBody>
          <a:bodyPr>
            <a:normAutofit/>
          </a:bodyPr>
          <a:lstStyle/>
          <a:p>
            <a:r>
              <a:rPr lang="ru-RU"/>
              <a:t>к</a:t>
            </a:r>
            <a:r>
              <a:rPr lang="ru-UA"/>
              <a:t>. психол.н., доцент кафедри психології Грандт Вікторія Вікторівна</a:t>
            </a:r>
          </a:p>
        </p:txBody>
      </p:sp>
    </p:spTree>
    <p:extLst>
      <p:ext uri="{BB962C8B-B14F-4D97-AF65-F5344CB8AC3E}">
        <p14:creationId xmlns:p14="http://schemas.microsoft.com/office/powerpoint/2010/main" val="1633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D673-E1B2-59BD-B983-85913F08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ru-RU" sz="4400" b="1" dirty="0"/>
              <a:t>П</a:t>
            </a:r>
            <a:r>
              <a:rPr lang="ru-UA" sz="4400" b="1" dirty="0"/>
              <a:t>лан: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20F43AF-2ECB-8E8A-2B00-9C3074A123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0652764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1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49A78-A9B8-94BC-EA50-671808B1A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78524"/>
            <a:ext cx="10364451" cy="1596177"/>
          </a:xfrm>
        </p:spPr>
        <p:txBody>
          <a:bodyPr/>
          <a:lstStyle/>
          <a:p>
            <a:r>
              <a:rPr lang="ru-UA" dirty="0"/>
              <a:t>1. Мала група у контексті соціальної психології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61850-DC10-5670-B876-38ED069C4C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248" y="1786759"/>
            <a:ext cx="11571889" cy="4792717"/>
          </a:xfrm>
        </p:spPr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Феномен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малої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безпосередньо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стосується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індивіда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Саме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малій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відбувається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формування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особистості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індивідуальності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набуття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нею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досвіду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соціальної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взаємодії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реалізується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вплив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процеси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різних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ситуаціях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соціуму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ru-RU" sz="2500" b="1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Сутнісні</a:t>
            </a:r>
            <a:r>
              <a:rPr lang="ru-RU" sz="2500" b="1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1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ознаки</a:t>
            </a:r>
            <a:r>
              <a:rPr lang="ru-RU" sz="2500" b="1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1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малої</a:t>
            </a:r>
            <a:r>
              <a:rPr lang="ru-RU" sz="2500" b="1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1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endParaRPr lang="ru-RU" sz="2500" b="0" i="0" u="none" strike="noStrike" cap="non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Соціально-психологічна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наука,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вивчаючи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феномен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міжособистісних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почала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досліджувати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З часом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пошуковий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інтерес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зосередився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таких аспектах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групового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життя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Сприймання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членами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окремих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індивідів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загалом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цілі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Безпосередність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Частота і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тривалість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взаємодії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членами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Мотивація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представників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Структурні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характеристики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Тривалість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існування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Особливості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спілкування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без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посередників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marL="0" indent="0" algn="l">
              <a:buNone/>
            </a:pP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Спільна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500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діяльність</a:t>
            </a:r>
            <a:r>
              <a:rPr lang="ru-RU" sz="2500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2954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83299-BED6-1D32-2F32-FF4AB343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Структура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малої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5CDF18-754E-E1A3-90FE-51F3055F56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6432" y="1786760"/>
            <a:ext cx="10679136" cy="488731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Більшість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виникає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через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необхідність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розв'язання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суспільних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завдань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реалізації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виконують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спільну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діяльність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обмінюються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інформацією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тощо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офіційний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характер,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оскільки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фіксуються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й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охороняються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соціальними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інститутами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законодавством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інструкціями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наказами. Тому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названо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формальними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Вони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утворюють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формальну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ділову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структуру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Формальна структура мало!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—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зв'язки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індивідами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за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допомогою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здійснюються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ділові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контакти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офіційні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спрямовані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виконання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завдання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Головними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особливостями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формальної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структури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поділ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праці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спеціалізація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функцій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ієрархія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посад,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наявність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координації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стабільні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лінії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комунікації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схематичні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передавання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інформації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Поступово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межах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офіційної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структури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формується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неформальна (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структура.</a:t>
            </a: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Неформальна структура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—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забарвлені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зв'язки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відтворюють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неофіційні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членами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br>
              <a:rPr lang="ru-RU" dirty="0"/>
            </a:b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9135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68745-9DFD-89D2-D3AB-C13F56F8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Структуру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комунікативного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потенціалу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утворюють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такі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компоненти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2FD5FF-A594-A6B8-700E-69C4F0D82D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5007" y="1923393"/>
            <a:ext cx="11361683" cy="472965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Мотивація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спілкування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Відтворює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стан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мотивації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спільної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мотиваційну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єдність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Стиль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внутрігрупового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спілкування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Йдеться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психологічний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клімат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формують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емоційно-міжособистісні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взаємини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характер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емоційної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ідентифікації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відповідальності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керівництва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лідерства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рольової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структури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.;</a:t>
            </a:r>
          </a:p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Соціально-перцептивні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можливості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Ними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перцептивно-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орієнтаційна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єдність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пізнанні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індивідів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точність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оцінки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оцінка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місця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ролі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особистості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структурі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Соціально-рефлексивні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здібності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До них належать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адекватність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відображення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ділових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комунікативних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можливостей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адекватність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групового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відображення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структури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Цілі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цінності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норми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Будучи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важливим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чинником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регуляції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міжособистісних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вони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забезпечують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вироблення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зв'язків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у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так і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навколишньому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середовищі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створюють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комунікативну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енергетику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визначають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місце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спілкуванні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соціальних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7863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2120660E-F826-4655-BB97-984B17FE5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5" name="Picture 2">
            <a:extLst>
              <a:ext uri="{FF2B5EF4-FFF2-40B4-BE49-F238E27FC236}">
                <a16:creationId xmlns:a16="http://schemas.microsoft.com/office/drawing/2014/main" id="{B36D89EE-FA2B-4C32-8C00-B2C6ED212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328 УДК 371.018 АЛЬТЕРНАТИВНІ РОЛІ ВЧИТЕЛЯ: В ПОШУКАХ ОСВІТНЬОГО ДІАЛОГУ П">
            <a:extLst>
              <a:ext uri="{FF2B5EF4-FFF2-40B4-BE49-F238E27FC236}">
                <a16:creationId xmlns:a16="http://schemas.microsoft.com/office/drawing/2014/main" id="{4B2F51EF-805A-E2DF-3763-6C798A4DB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8061" y="1232617"/>
            <a:ext cx="6200163" cy="3935564"/>
          </a:xfrm>
          <a:prstGeom prst="roundRect">
            <a:avLst>
              <a:gd name="adj" fmla="val 2392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036">
            <a:extLst>
              <a:ext uri="{FF2B5EF4-FFF2-40B4-BE49-F238E27FC236}">
                <a16:creationId xmlns:a16="http://schemas.microsoft.com/office/drawing/2014/main" id="{318307F8-152F-4244-A9FE-8D30EFFB7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D1A47B12-B7C5-D28D-ED1B-EF33432CA2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893978" cy="3424107"/>
          </a:xfrm>
        </p:spPr>
        <p:txBody>
          <a:bodyPr>
            <a:normAutofit/>
          </a:bodyPr>
          <a:lstStyle/>
          <a:p>
            <a:pPr algn="ctr"/>
            <a:endParaRPr lang="en-US" sz="16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35FB2-C2D0-7FB5-ED85-60105586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3893976" cy="1596177"/>
          </a:xfrm>
        </p:spPr>
        <p:txBody>
          <a:bodyPr anchor="b">
            <a:normAutofit/>
          </a:bodyPr>
          <a:lstStyle/>
          <a:p>
            <a:r>
              <a:rPr lang="ru-UA" sz="3200" dirty="0"/>
              <a:t>Аналіз групи за пентограмою Гінгера</a:t>
            </a:r>
          </a:p>
        </p:txBody>
      </p:sp>
    </p:spTree>
    <p:extLst>
      <p:ext uri="{BB962C8B-B14F-4D97-AF65-F5344CB8AC3E}">
        <p14:creationId xmlns:p14="http://schemas.microsoft.com/office/powerpoint/2010/main" val="25677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D8AB-206B-DC4E-66B8-B2E7D753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Дякую</a:t>
            </a:r>
            <a:r>
              <a:rPr lang="en-US" sz="4400" dirty="0"/>
              <a:t> </a:t>
            </a:r>
            <a:r>
              <a:rPr lang="en-US" sz="4400" dirty="0" err="1"/>
              <a:t>за</a:t>
            </a:r>
            <a:r>
              <a:rPr lang="en-US" sz="4400" dirty="0"/>
              <a:t> </a:t>
            </a:r>
            <a:r>
              <a:rPr lang="en-US" sz="4400" dirty="0" err="1"/>
              <a:t>увагу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579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{7AC3D549-2145-5041-B044-2172E748629F}tf10001073</Template>
  <TotalTime>127</TotalTime>
  <Words>480</Words>
  <Application>Microsoft Macintosh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Капля</vt:lpstr>
      <vt:lpstr>Група як єдина система </vt:lpstr>
      <vt:lpstr>План:</vt:lpstr>
      <vt:lpstr>1. Мала група у контексті соціальної психології</vt:lpstr>
      <vt:lpstr>2. Структура малої групи </vt:lpstr>
      <vt:lpstr>Структуру комунікативного потенціалу групи утворюють такі компоненти: </vt:lpstr>
      <vt:lpstr>Аналіз групи за пентограмою Гінгера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mebelgrandt@gmail.com</dc:creator>
  <cp:lastModifiedBy>Microsoft Office User</cp:lastModifiedBy>
  <cp:revision>44</cp:revision>
  <dcterms:created xsi:type="dcterms:W3CDTF">2022-11-25T09:15:26Z</dcterms:created>
  <dcterms:modified xsi:type="dcterms:W3CDTF">2023-09-17T13:05:28Z</dcterms:modified>
</cp:coreProperties>
</file>