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5" r:id="rId1"/>
  </p:sldMasterIdLst>
  <p:notesMasterIdLst>
    <p:notesMasterId r:id="rId11"/>
  </p:notesMasterIdLst>
  <p:sldIdLst>
    <p:sldId id="256" r:id="rId2"/>
    <p:sldId id="262" r:id="rId3"/>
    <p:sldId id="270" r:id="rId4"/>
    <p:sldId id="269" r:id="rId5"/>
    <p:sldId id="268" r:id="rId6"/>
    <p:sldId id="265" r:id="rId7"/>
    <p:sldId id="266" r:id="rId8"/>
    <p:sldId id="267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92"/>
    <p:restoredTop sz="94694"/>
  </p:normalViewPr>
  <p:slideViewPr>
    <p:cSldViewPr snapToGrid="0">
      <p:cViewPr varScale="1">
        <p:scale>
          <a:sx n="109" d="100"/>
          <a:sy n="109" d="100"/>
        </p:scale>
        <p:origin x="192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DEB764-B098-4F11-823F-51E5449D23F2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9258EBA-E834-4E31-B28E-0EED67F7B8B8}">
      <dgm:prSet/>
      <dgm:spPr/>
      <dgm:t>
        <a:bodyPr/>
        <a:lstStyle/>
        <a:p>
          <a:r>
            <a:rPr lang="ru-UA" dirty="0"/>
            <a:t>1. Особистісь групового психотерапевта</a:t>
          </a:r>
          <a:endParaRPr lang="en-US" dirty="0"/>
        </a:p>
      </dgm:t>
    </dgm:pt>
    <dgm:pt modelId="{F65DE6C3-99A3-4E8C-B081-2DAB32BEA74F}" type="parTrans" cxnId="{27404C3A-C1E1-492F-A2D8-4A5F8B7BAD54}">
      <dgm:prSet/>
      <dgm:spPr/>
      <dgm:t>
        <a:bodyPr/>
        <a:lstStyle/>
        <a:p>
          <a:endParaRPr lang="en-US"/>
        </a:p>
      </dgm:t>
    </dgm:pt>
    <dgm:pt modelId="{DC7C1E7C-FD91-462A-968C-BCA24195B809}" type="sibTrans" cxnId="{27404C3A-C1E1-492F-A2D8-4A5F8B7BAD54}">
      <dgm:prSet/>
      <dgm:spPr/>
      <dgm:t>
        <a:bodyPr/>
        <a:lstStyle/>
        <a:p>
          <a:endParaRPr lang="en-US"/>
        </a:p>
      </dgm:t>
    </dgm:pt>
    <dgm:pt modelId="{AEFEC36D-3BA6-4480-A758-363D3568898C}">
      <dgm:prSet/>
      <dgm:spPr/>
      <dgm:t>
        <a:bodyPr/>
        <a:lstStyle/>
        <a:p>
          <a:r>
            <a:rPr lang="ru-UA" dirty="0"/>
            <a:t>2. Функції групового психотерапевта</a:t>
          </a:r>
          <a:endParaRPr lang="en-US" b="0" dirty="0"/>
        </a:p>
      </dgm:t>
    </dgm:pt>
    <dgm:pt modelId="{144781FD-46C5-42C3-BE5E-6B182B7DDBDC}" type="parTrans" cxnId="{DBA6B98E-8D59-44ED-936B-9BE5A3728446}">
      <dgm:prSet/>
      <dgm:spPr/>
      <dgm:t>
        <a:bodyPr/>
        <a:lstStyle/>
        <a:p>
          <a:endParaRPr lang="en-US"/>
        </a:p>
      </dgm:t>
    </dgm:pt>
    <dgm:pt modelId="{7E51DE94-EB1D-49AC-85C8-FD8C0C06B9B5}" type="sibTrans" cxnId="{DBA6B98E-8D59-44ED-936B-9BE5A3728446}">
      <dgm:prSet/>
      <dgm:spPr/>
      <dgm:t>
        <a:bodyPr/>
        <a:lstStyle/>
        <a:p>
          <a:endParaRPr lang="en-US"/>
        </a:p>
      </dgm:t>
    </dgm:pt>
    <dgm:pt modelId="{E5338215-24BA-4E41-A20C-E44905DD5E66}">
      <dgm:prSet/>
      <dgm:spPr/>
      <dgm:t>
        <a:bodyPr/>
        <a:lstStyle/>
        <a:p>
          <a:r>
            <a:rPr lang="ru-UA" dirty="0">
              <a:latin typeface="+mj-lt"/>
            </a:rPr>
            <a:t>3. </a:t>
          </a:r>
          <a:r>
            <a:rPr lang="ru-UA" dirty="0"/>
            <a:t>Котерапія</a:t>
          </a:r>
          <a:endParaRPr lang="en-US" dirty="0">
            <a:latin typeface="+mj-lt"/>
          </a:endParaRPr>
        </a:p>
      </dgm:t>
    </dgm:pt>
    <dgm:pt modelId="{889CA0CC-278F-4134-BC5B-D6CA1D66BF02}" type="parTrans" cxnId="{DDFAE008-ABCD-4416-B9DA-097FF1CA3367}">
      <dgm:prSet/>
      <dgm:spPr/>
      <dgm:t>
        <a:bodyPr/>
        <a:lstStyle/>
        <a:p>
          <a:endParaRPr lang="en-US"/>
        </a:p>
      </dgm:t>
    </dgm:pt>
    <dgm:pt modelId="{84E00520-2901-47FC-93D1-B449A95AE201}" type="sibTrans" cxnId="{DDFAE008-ABCD-4416-B9DA-097FF1CA3367}">
      <dgm:prSet/>
      <dgm:spPr/>
      <dgm:t>
        <a:bodyPr/>
        <a:lstStyle/>
        <a:p>
          <a:endParaRPr lang="en-US"/>
        </a:p>
      </dgm:t>
    </dgm:pt>
    <dgm:pt modelId="{405B231E-911B-F646-8025-0809E030F1C3}" type="pres">
      <dgm:prSet presAssocID="{01DEB764-B098-4F11-823F-51E5449D23F2}" presName="vert0" presStyleCnt="0">
        <dgm:presLayoutVars>
          <dgm:dir/>
          <dgm:animOne val="branch"/>
          <dgm:animLvl val="lvl"/>
        </dgm:presLayoutVars>
      </dgm:prSet>
      <dgm:spPr/>
    </dgm:pt>
    <dgm:pt modelId="{1FAA0C1B-5B73-5F42-A75C-033904A0ADCC}" type="pres">
      <dgm:prSet presAssocID="{A9258EBA-E834-4E31-B28E-0EED67F7B8B8}" presName="thickLine" presStyleLbl="alignNode1" presStyleIdx="0" presStyleCnt="3"/>
      <dgm:spPr/>
    </dgm:pt>
    <dgm:pt modelId="{3984F648-C7C4-A04D-B80C-31998EC182A9}" type="pres">
      <dgm:prSet presAssocID="{A9258EBA-E834-4E31-B28E-0EED67F7B8B8}" presName="horz1" presStyleCnt="0"/>
      <dgm:spPr/>
    </dgm:pt>
    <dgm:pt modelId="{31B94802-41A1-1F46-BE35-9E67D574EF4C}" type="pres">
      <dgm:prSet presAssocID="{A9258EBA-E834-4E31-B28E-0EED67F7B8B8}" presName="tx1" presStyleLbl="revTx" presStyleIdx="0" presStyleCnt="3"/>
      <dgm:spPr/>
    </dgm:pt>
    <dgm:pt modelId="{D4E6A8A5-A270-F44E-87A9-CC2CFC665C0C}" type="pres">
      <dgm:prSet presAssocID="{A9258EBA-E834-4E31-B28E-0EED67F7B8B8}" presName="vert1" presStyleCnt="0"/>
      <dgm:spPr/>
    </dgm:pt>
    <dgm:pt modelId="{FA4E74BE-C238-7943-BFE8-4152F233C2F5}" type="pres">
      <dgm:prSet presAssocID="{AEFEC36D-3BA6-4480-A758-363D3568898C}" presName="thickLine" presStyleLbl="alignNode1" presStyleIdx="1" presStyleCnt="3"/>
      <dgm:spPr/>
    </dgm:pt>
    <dgm:pt modelId="{DA08F16C-959D-E54E-B17E-0EEA64BD6F6D}" type="pres">
      <dgm:prSet presAssocID="{AEFEC36D-3BA6-4480-A758-363D3568898C}" presName="horz1" presStyleCnt="0"/>
      <dgm:spPr/>
    </dgm:pt>
    <dgm:pt modelId="{9A181BCB-86FE-E74A-857F-C089991514B6}" type="pres">
      <dgm:prSet presAssocID="{AEFEC36D-3BA6-4480-A758-363D3568898C}" presName="tx1" presStyleLbl="revTx" presStyleIdx="1" presStyleCnt="3"/>
      <dgm:spPr/>
    </dgm:pt>
    <dgm:pt modelId="{84D8F4BA-6679-8E4D-9508-D7D0E7E0205D}" type="pres">
      <dgm:prSet presAssocID="{AEFEC36D-3BA6-4480-A758-363D3568898C}" presName="vert1" presStyleCnt="0"/>
      <dgm:spPr/>
    </dgm:pt>
    <dgm:pt modelId="{FC04D098-5737-6245-B405-D14483F93D45}" type="pres">
      <dgm:prSet presAssocID="{E5338215-24BA-4E41-A20C-E44905DD5E66}" presName="thickLine" presStyleLbl="alignNode1" presStyleIdx="2" presStyleCnt="3"/>
      <dgm:spPr/>
    </dgm:pt>
    <dgm:pt modelId="{41E20522-C586-BE49-8842-6A4CDCACA0C4}" type="pres">
      <dgm:prSet presAssocID="{E5338215-24BA-4E41-A20C-E44905DD5E66}" presName="horz1" presStyleCnt="0"/>
      <dgm:spPr/>
    </dgm:pt>
    <dgm:pt modelId="{A3549A9B-E503-CC40-BD22-A4BE07534350}" type="pres">
      <dgm:prSet presAssocID="{E5338215-24BA-4E41-A20C-E44905DD5E66}" presName="tx1" presStyleLbl="revTx" presStyleIdx="2" presStyleCnt="3"/>
      <dgm:spPr/>
    </dgm:pt>
    <dgm:pt modelId="{DDFB56F9-9968-7F4E-8A48-9B5D68059A71}" type="pres">
      <dgm:prSet presAssocID="{E5338215-24BA-4E41-A20C-E44905DD5E66}" presName="vert1" presStyleCnt="0"/>
      <dgm:spPr/>
    </dgm:pt>
  </dgm:ptLst>
  <dgm:cxnLst>
    <dgm:cxn modelId="{DDFAE008-ABCD-4416-B9DA-097FF1CA3367}" srcId="{01DEB764-B098-4F11-823F-51E5449D23F2}" destId="{E5338215-24BA-4E41-A20C-E44905DD5E66}" srcOrd="2" destOrd="0" parTransId="{889CA0CC-278F-4134-BC5B-D6CA1D66BF02}" sibTransId="{84E00520-2901-47FC-93D1-B449A95AE201}"/>
    <dgm:cxn modelId="{5B4F7625-4971-0743-9E84-1E43307E912F}" type="presOf" srcId="{01DEB764-B098-4F11-823F-51E5449D23F2}" destId="{405B231E-911B-F646-8025-0809E030F1C3}" srcOrd="0" destOrd="0" presId="urn:microsoft.com/office/officeart/2008/layout/LinedList"/>
    <dgm:cxn modelId="{27404C3A-C1E1-492F-A2D8-4A5F8B7BAD54}" srcId="{01DEB764-B098-4F11-823F-51E5449D23F2}" destId="{A9258EBA-E834-4E31-B28E-0EED67F7B8B8}" srcOrd="0" destOrd="0" parTransId="{F65DE6C3-99A3-4E8C-B081-2DAB32BEA74F}" sibTransId="{DC7C1E7C-FD91-462A-968C-BCA24195B809}"/>
    <dgm:cxn modelId="{4FDACC44-4807-D74E-B04E-B62CBBE5707E}" type="presOf" srcId="{AEFEC36D-3BA6-4480-A758-363D3568898C}" destId="{9A181BCB-86FE-E74A-857F-C089991514B6}" srcOrd="0" destOrd="0" presId="urn:microsoft.com/office/officeart/2008/layout/LinedList"/>
    <dgm:cxn modelId="{DBA6B98E-8D59-44ED-936B-9BE5A3728446}" srcId="{01DEB764-B098-4F11-823F-51E5449D23F2}" destId="{AEFEC36D-3BA6-4480-A758-363D3568898C}" srcOrd="1" destOrd="0" parTransId="{144781FD-46C5-42C3-BE5E-6B182B7DDBDC}" sibTransId="{7E51DE94-EB1D-49AC-85C8-FD8C0C06B9B5}"/>
    <dgm:cxn modelId="{4F894FBB-EFA6-2C4F-9FFD-95742B1CB638}" type="presOf" srcId="{E5338215-24BA-4E41-A20C-E44905DD5E66}" destId="{A3549A9B-E503-CC40-BD22-A4BE07534350}" srcOrd="0" destOrd="0" presId="urn:microsoft.com/office/officeart/2008/layout/LinedList"/>
    <dgm:cxn modelId="{65B9BBDE-807A-0047-8CEA-64227C0933A9}" type="presOf" srcId="{A9258EBA-E834-4E31-B28E-0EED67F7B8B8}" destId="{31B94802-41A1-1F46-BE35-9E67D574EF4C}" srcOrd="0" destOrd="0" presId="urn:microsoft.com/office/officeart/2008/layout/LinedList"/>
    <dgm:cxn modelId="{627B0CE4-94A8-FA4F-8152-00B4350E44CE}" type="presParOf" srcId="{405B231E-911B-F646-8025-0809E030F1C3}" destId="{1FAA0C1B-5B73-5F42-A75C-033904A0ADCC}" srcOrd="0" destOrd="0" presId="urn:microsoft.com/office/officeart/2008/layout/LinedList"/>
    <dgm:cxn modelId="{72B9B2E5-615D-5F4D-87B0-CE323102EE4B}" type="presParOf" srcId="{405B231E-911B-F646-8025-0809E030F1C3}" destId="{3984F648-C7C4-A04D-B80C-31998EC182A9}" srcOrd="1" destOrd="0" presId="urn:microsoft.com/office/officeart/2008/layout/LinedList"/>
    <dgm:cxn modelId="{FBCB8A29-7519-FC4C-B378-93B6A3F3887E}" type="presParOf" srcId="{3984F648-C7C4-A04D-B80C-31998EC182A9}" destId="{31B94802-41A1-1F46-BE35-9E67D574EF4C}" srcOrd="0" destOrd="0" presId="urn:microsoft.com/office/officeart/2008/layout/LinedList"/>
    <dgm:cxn modelId="{E5E43BB9-00FE-554D-BE89-91C1FEA991BC}" type="presParOf" srcId="{3984F648-C7C4-A04D-B80C-31998EC182A9}" destId="{D4E6A8A5-A270-F44E-87A9-CC2CFC665C0C}" srcOrd="1" destOrd="0" presId="urn:microsoft.com/office/officeart/2008/layout/LinedList"/>
    <dgm:cxn modelId="{C4A202D9-D188-8840-AC4B-26436A8349B2}" type="presParOf" srcId="{405B231E-911B-F646-8025-0809E030F1C3}" destId="{FA4E74BE-C238-7943-BFE8-4152F233C2F5}" srcOrd="2" destOrd="0" presId="urn:microsoft.com/office/officeart/2008/layout/LinedList"/>
    <dgm:cxn modelId="{9D95D389-93B2-FC4A-89E9-5FB2CE266927}" type="presParOf" srcId="{405B231E-911B-F646-8025-0809E030F1C3}" destId="{DA08F16C-959D-E54E-B17E-0EEA64BD6F6D}" srcOrd="3" destOrd="0" presId="urn:microsoft.com/office/officeart/2008/layout/LinedList"/>
    <dgm:cxn modelId="{59A9A76F-C0A0-1548-BD4B-2E7F4D3EF902}" type="presParOf" srcId="{DA08F16C-959D-E54E-B17E-0EEA64BD6F6D}" destId="{9A181BCB-86FE-E74A-857F-C089991514B6}" srcOrd="0" destOrd="0" presId="urn:microsoft.com/office/officeart/2008/layout/LinedList"/>
    <dgm:cxn modelId="{4C2345F6-7E06-CD45-B979-10ADD36D0FDD}" type="presParOf" srcId="{DA08F16C-959D-E54E-B17E-0EEA64BD6F6D}" destId="{84D8F4BA-6679-8E4D-9508-D7D0E7E0205D}" srcOrd="1" destOrd="0" presId="urn:microsoft.com/office/officeart/2008/layout/LinedList"/>
    <dgm:cxn modelId="{EB425F30-E4F9-BD48-B0AA-D5C432442131}" type="presParOf" srcId="{405B231E-911B-F646-8025-0809E030F1C3}" destId="{FC04D098-5737-6245-B405-D14483F93D45}" srcOrd="4" destOrd="0" presId="urn:microsoft.com/office/officeart/2008/layout/LinedList"/>
    <dgm:cxn modelId="{6CE8E0D8-7915-7B4C-8F6D-6503583C371E}" type="presParOf" srcId="{405B231E-911B-F646-8025-0809E030F1C3}" destId="{41E20522-C586-BE49-8842-6A4CDCACA0C4}" srcOrd="5" destOrd="0" presId="urn:microsoft.com/office/officeart/2008/layout/LinedList"/>
    <dgm:cxn modelId="{53DBB394-F364-3F4F-B4CD-33B0F19E87FF}" type="presParOf" srcId="{41E20522-C586-BE49-8842-6A4CDCACA0C4}" destId="{A3549A9B-E503-CC40-BD22-A4BE07534350}" srcOrd="0" destOrd="0" presId="urn:microsoft.com/office/officeart/2008/layout/LinedList"/>
    <dgm:cxn modelId="{4FAAC205-127C-754C-9A2A-BB02AED6DB2B}" type="presParOf" srcId="{41E20522-C586-BE49-8842-6A4CDCACA0C4}" destId="{DDFB56F9-9968-7F4E-8A48-9B5D68059A7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A0C1B-5B73-5F42-A75C-033904A0ADCC}">
      <dsp:nvSpPr>
        <dsp:cNvPr id="0" name=""/>
        <dsp:cNvSpPr/>
      </dsp:nvSpPr>
      <dsp:spPr>
        <a:xfrm>
          <a:off x="0" y="1479"/>
          <a:ext cx="103632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B94802-41A1-1F46-BE35-9E67D574EF4C}">
      <dsp:nvSpPr>
        <dsp:cNvPr id="0" name=""/>
        <dsp:cNvSpPr/>
      </dsp:nvSpPr>
      <dsp:spPr>
        <a:xfrm>
          <a:off x="0" y="1479"/>
          <a:ext cx="10363200" cy="1008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t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UA" sz="4600" kern="1200" dirty="0"/>
            <a:t>1. Особистісь групового психотерапевта</a:t>
          </a:r>
          <a:endParaRPr lang="en-US" sz="4600" kern="1200" dirty="0"/>
        </a:p>
      </dsp:txBody>
      <dsp:txXfrm>
        <a:off x="0" y="1479"/>
        <a:ext cx="10363200" cy="1008702"/>
      </dsp:txXfrm>
    </dsp:sp>
    <dsp:sp modelId="{FA4E74BE-C238-7943-BFE8-4152F233C2F5}">
      <dsp:nvSpPr>
        <dsp:cNvPr id="0" name=""/>
        <dsp:cNvSpPr/>
      </dsp:nvSpPr>
      <dsp:spPr>
        <a:xfrm>
          <a:off x="0" y="1010182"/>
          <a:ext cx="10363200" cy="0"/>
        </a:xfrm>
        <a:prstGeom prst="line">
          <a:avLst/>
        </a:prstGeom>
        <a:solidFill>
          <a:schemeClr val="accent5">
            <a:hueOff val="3063757"/>
            <a:satOff val="-1833"/>
            <a:lumOff val="7549"/>
            <a:alphaOff val="0"/>
          </a:schemeClr>
        </a:solidFill>
        <a:ln w="15875" cap="flat" cmpd="sng" algn="ctr">
          <a:solidFill>
            <a:schemeClr val="accent5">
              <a:hueOff val="3063757"/>
              <a:satOff val="-1833"/>
              <a:lumOff val="7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181BCB-86FE-E74A-857F-C089991514B6}">
      <dsp:nvSpPr>
        <dsp:cNvPr id="0" name=""/>
        <dsp:cNvSpPr/>
      </dsp:nvSpPr>
      <dsp:spPr>
        <a:xfrm>
          <a:off x="0" y="1010182"/>
          <a:ext cx="10363200" cy="1008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t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UA" sz="4600" kern="1200" dirty="0"/>
            <a:t>2. Функції групового психотерапевта</a:t>
          </a:r>
          <a:endParaRPr lang="en-US" sz="4600" b="0" kern="1200" dirty="0"/>
        </a:p>
      </dsp:txBody>
      <dsp:txXfrm>
        <a:off x="0" y="1010182"/>
        <a:ext cx="10363200" cy="1008702"/>
      </dsp:txXfrm>
    </dsp:sp>
    <dsp:sp modelId="{FC04D098-5737-6245-B405-D14483F93D45}">
      <dsp:nvSpPr>
        <dsp:cNvPr id="0" name=""/>
        <dsp:cNvSpPr/>
      </dsp:nvSpPr>
      <dsp:spPr>
        <a:xfrm>
          <a:off x="0" y="2018884"/>
          <a:ext cx="10363200" cy="0"/>
        </a:xfrm>
        <a:prstGeom prst="line">
          <a:avLst/>
        </a:prstGeom>
        <a:solidFill>
          <a:schemeClr val="accent5">
            <a:hueOff val="6127514"/>
            <a:satOff val="-3666"/>
            <a:lumOff val="15098"/>
            <a:alphaOff val="0"/>
          </a:schemeClr>
        </a:solidFill>
        <a:ln w="15875" cap="flat" cmpd="sng" algn="ctr">
          <a:solidFill>
            <a:schemeClr val="accent5">
              <a:hueOff val="6127514"/>
              <a:satOff val="-3666"/>
              <a:lumOff val="15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549A9B-E503-CC40-BD22-A4BE07534350}">
      <dsp:nvSpPr>
        <dsp:cNvPr id="0" name=""/>
        <dsp:cNvSpPr/>
      </dsp:nvSpPr>
      <dsp:spPr>
        <a:xfrm>
          <a:off x="0" y="2018884"/>
          <a:ext cx="10363200" cy="1008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t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UA" sz="4600" kern="1200" dirty="0">
              <a:latin typeface="+mj-lt"/>
            </a:rPr>
            <a:t>3. </a:t>
          </a:r>
          <a:r>
            <a:rPr lang="ru-UA" sz="4600" kern="1200" dirty="0"/>
            <a:t>Котерапія</a:t>
          </a:r>
          <a:endParaRPr lang="en-US" sz="4600" kern="1200" dirty="0">
            <a:latin typeface="+mj-lt"/>
          </a:endParaRPr>
        </a:p>
      </dsp:txBody>
      <dsp:txXfrm>
        <a:off x="0" y="2018884"/>
        <a:ext cx="10363200" cy="10087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BA446C-310E-1A41-8CA3-EE082E13E212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96230-1CDA-0E4D-9FD5-236B7BA0B191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24426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69651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02667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54278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6571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12375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20220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86100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95391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54482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73415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4137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09905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10903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0837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45750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6505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675687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82641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0B9A054-12A6-0D41-AB6E-F0C430186638}" type="datetimeFigureOut">
              <a:rPr lang="ru-UA" smtClean="0"/>
              <a:t>17.09.2023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BB2A17E-5948-1B40-ADF0-C11C06FFCE53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69847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  <p:sldLayoutId id="2147483752" r:id="rId17"/>
    <p:sldLayoutId id="2147483753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">
            <a:extLst>
              <a:ext uri="{FF2B5EF4-FFF2-40B4-BE49-F238E27FC236}">
                <a16:creationId xmlns:a16="http://schemas.microsoft.com/office/drawing/2014/main" id="{0D25F243-A34A-9E2E-EFB4-C86C74D79A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667"/>
          <a:stretch/>
        </p:blipFill>
        <p:spPr>
          <a:xfrm>
            <a:off x="7315200" y="10"/>
            <a:ext cx="4876800" cy="685799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5B430B-26A6-F127-6C66-E363AECA49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1075" y="1358901"/>
            <a:ext cx="6008304" cy="2730498"/>
          </a:xfrm>
        </p:spPr>
        <p:txBody>
          <a:bodyPr>
            <a:normAutofit fontScale="90000"/>
          </a:bodyPr>
          <a:lstStyle/>
          <a:p>
            <a:r>
              <a:rPr lang="uk-UA" dirty="0"/>
              <a:t>Груповий психотерапевт: особистість, кваліфікація, навички</a:t>
            </a:r>
            <a:r>
              <a:rPr lang="ru-UA" dirty="0"/>
              <a:t>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49BAEE-16FE-E064-8E03-F006800045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0148" y="4165600"/>
            <a:ext cx="5140954" cy="1371599"/>
          </a:xfrm>
        </p:spPr>
        <p:txBody>
          <a:bodyPr>
            <a:normAutofit/>
          </a:bodyPr>
          <a:lstStyle/>
          <a:p>
            <a:r>
              <a:rPr lang="ru-RU"/>
              <a:t>к</a:t>
            </a:r>
            <a:r>
              <a:rPr lang="ru-UA"/>
              <a:t>. психол.н., доцент кафедри психології Грандт Вікторія Вікторівна</a:t>
            </a:r>
          </a:p>
        </p:txBody>
      </p:sp>
    </p:spTree>
    <p:extLst>
      <p:ext uri="{BB962C8B-B14F-4D97-AF65-F5344CB8AC3E}">
        <p14:creationId xmlns:p14="http://schemas.microsoft.com/office/powerpoint/2010/main" val="163310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54D673-E1B2-59BD-B983-85913F084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>
            <a:normAutofit/>
          </a:bodyPr>
          <a:lstStyle/>
          <a:p>
            <a:r>
              <a:rPr lang="ru-RU" sz="4400" b="1"/>
              <a:t>П</a:t>
            </a:r>
            <a:r>
              <a:rPr lang="ru-UA" sz="4400" b="1"/>
              <a:t>лан:</a:t>
            </a:r>
            <a:endParaRPr lang="ru-UA" sz="4400" b="1" dirty="0"/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C20F43AF-2ECB-8E8A-2B00-9C3074A1232F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49656084"/>
              </p:ext>
            </p:extLst>
          </p:nvPr>
        </p:nvGraphicFramePr>
        <p:xfrm>
          <a:off x="914400" y="2532475"/>
          <a:ext cx="10363200" cy="3029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5169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CC05A3-98BA-EAAE-B564-131B39E40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UA" dirty="0"/>
              <a:t>Особистісь групового психотерапевта</a:t>
            </a:r>
            <a:br>
              <a:rPr lang="ru-RU" dirty="0"/>
            </a:b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96BF49-01F2-7335-45EB-FD788BD0222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Груповий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психотерапевт–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фахівець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вищою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медичною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психологічною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освітою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(в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залежності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моделі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психотерапії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),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який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володіє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груповими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методами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роботи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і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спрямований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вирішення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глибинних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проблем.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Кваліфікація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групового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психотерапевта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здобувається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напрямом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який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вибирає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особисто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фахівець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залежності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надання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психотерапевтичних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послуг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виборі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психотерапевта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важливо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встановити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кваліфікацію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конкретні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результати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психотерапевтичної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практики,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напрам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психотерапії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який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він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практикує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та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ефективність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її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даного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психічного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розладу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443474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CA1E76-8798-E2D6-9FE1-B5F164C76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Модель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ефективного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ведучого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психотерапевтичної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групи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6D48D1-047A-5B18-981C-25237ABF08A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86154" y="1899138"/>
            <a:ext cx="11066584" cy="4829908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зазначає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G.Corey</a:t>
            </a:r>
            <a:r>
              <a:rPr lang="en-US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(1990),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груповий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терапевт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добре теоретично і практично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розбиратися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динаміці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групи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вміти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досить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точно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діагностувати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застосовувати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різні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методи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групі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і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тим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менш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нездатним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допомогти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учасникам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змінюватися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вдосконалюватися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Кожен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терапевт,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незалежно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теоретичних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поглядів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приходить в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групу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зі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своїми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унікальними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особистісними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властивостями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цінностями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життєвим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досвідом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накладає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своєрідний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відбиток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кожну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групу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з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якою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він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працює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Однак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особистість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терапевта не повинна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заважати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розкриттю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психотерапевтичного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потенціалу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групи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навпаки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терапевт повинен бути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каталізатором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такого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розкриття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можливо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лише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тому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випадку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коли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він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свою роботу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засновує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відповідних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світоглядних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філософських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установках. </a:t>
            </a:r>
            <a:r>
              <a:rPr lang="en-US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T.Gordon</a:t>
            </a:r>
            <a:r>
              <a:rPr lang="en-US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(1972)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охарактеризував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кілька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таких установок.</a:t>
            </a:r>
          </a:p>
          <a:p>
            <a:pPr algn="just"/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Хорошому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терапевта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група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необхідна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реалізації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цілей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її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 не для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самоствердження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Відповідальність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визначення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цілей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за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рішення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впливають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за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ухвалення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норм і правил,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регулюють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життя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групи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покладається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саму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групу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Терапевт повинен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швидше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служити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групі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 не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вказувати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їй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робити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в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якому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напрямку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йти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чого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досягати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Терапевт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групи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безумовно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поважає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кожного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учасника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Він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здатний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кожному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побачити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щось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цінне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незалежно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характеру проблем,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соціального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статусу,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професії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особистості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зовнішності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віросповідання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Кожна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людина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значущим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цінним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оскільки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він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складним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досконалішим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організмом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втіленням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дива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життя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Терапевт повинен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вірити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кожен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достатні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можливості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позитивного, конструктивного,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зрілого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900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поведінки</a:t>
            </a:r>
            <a:r>
              <a:rPr lang="ru-RU" sz="2900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609422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BF64D6-E7C8-A19C-6B1F-E6FFBD2F1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Саморозкриття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терапевта в </a:t>
            </a:r>
            <a:r>
              <a:rPr lang="ru-RU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групі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E1A216-2EA3-EE75-4DCF-47292AFCA96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149" y="1981200"/>
            <a:ext cx="10364451" cy="3809999"/>
          </a:xfrm>
        </p:spPr>
        <p:txBody>
          <a:bodyPr>
            <a:normAutofit fontScale="92500"/>
          </a:bodyPr>
          <a:lstStyle/>
          <a:p>
            <a:pPr algn="just"/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саморозкриття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одним з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найважливіших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психотерапевтичних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факторів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то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саморозкриття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терапевта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розглядається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неоднозначно. З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цього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питання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існують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особливо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великі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розходження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думках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серед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представників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різних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теоретичних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орієнтації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-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заперечення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саморозкриття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терапевта (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психоаналітичні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до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абсолютизації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«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зустрічей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»).</a:t>
            </a:r>
          </a:p>
          <a:p>
            <a:pPr algn="just"/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Саморозкриття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групового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терапевта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передусім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служити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цілям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Воно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повинно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направляти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уваги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особистості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терапевта.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Найбільш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продуктивним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щире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вираження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почуттів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терапевтом по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відношенню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окремих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учасників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або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групового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процесу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якщо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він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відчуває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учасники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пручаються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роботі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уникають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говорити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 себе,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вираз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групі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своєї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незадоволеності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роздратування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може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дуже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cap="non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цінним</a:t>
            </a:r>
            <a:r>
              <a:rPr lang="ru-RU" b="0" i="0" u="none" strike="noStrike" cap="non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UA" cap="none" dirty="0"/>
          </a:p>
        </p:txBody>
      </p:sp>
    </p:spTree>
    <p:extLst>
      <p:ext uri="{BB962C8B-B14F-4D97-AF65-F5344CB8AC3E}">
        <p14:creationId xmlns:p14="http://schemas.microsoft.com/office/powerpoint/2010/main" val="229067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A2F3E5-F1A2-039D-46A4-88DC4F5BD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UA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 групового психотерапевта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62C6B1-CBB5-4483-519F-D95F09C85D3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78069" y="2367092"/>
            <a:ext cx="10867697" cy="373941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cap="none" dirty="0" err="1">
                <a:effectLst/>
                <a:latin typeface="TimesNewRomanPSMT"/>
              </a:rPr>
              <a:t>Експерт</a:t>
            </a:r>
            <a:r>
              <a:rPr lang="ru-RU" sz="1800" cap="none" dirty="0">
                <a:effectLst/>
                <a:latin typeface="TimesNewRomanPSMT"/>
              </a:rPr>
              <a:t> – </a:t>
            </a:r>
            <a:r>
              <a:rPr lang="ru-RU" sz="1800" cap="none" dirty="0" err="1">
                <a:effectLst/>
                <a:latin typeface="TimesNewRomanPSMT"/>
              </a:rPr>
              <a:t>надає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власні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інтерпретаціі</a:t>
            </a:r>
            <a:r>
              <a:rPr lang="ru-RU" sz="1800" cap="none" dirty="0">
                <a:effectLst/>
                <a:latin typeface="TimesNewRomanPSMT"/>
              </a:rPr>
              <a:t>̈, </a:t>
            </a:r>
            <a:r>
              <a:rPr lang="ru-RU" sz="1800" cap="none" dirty="0" err="1">
                <a:effectLst/>
                <a:latin typeface="TimesNewRomanPSMT"/>
              </a:rPr>
              <a:t>поради</a:t>
            </a:r>
            <a:r>
              <a:rPr lang="ru-RU" sz="1800" cap="none" dirty="0">
                <a:effectLst/>
                <a:latin typeface="TimesNewRomanPSMT"/>
              </a:rPr>
              <a:t>, </a:t>
            </a:r>
            <a:r>
              <a:rPr lang="ru-RU" sz="1800" cap="none" dirty="0" err="1">
                <a:effectLst/>
                <a:latin typeface="TimesNewRomanPSMT"/>
              </a:rPr>
              <a:t>рекомендаціі</a:t>
            </a:r>
            <a:r>
              <a:rPr lang="ru-RU" sz="1800" cap="none" dirty="0">
                <a:effectLst/>
                <a:latin typeface="TimesNewRomanPSMT"/>
              </a:rPr>
              <a:t>̈, </a:t>
            </a:r>
            <a:r>
              <a:rPr lang="ru-RU" sz="1800" cap="none" dirty="0" err="1">
                <a:effectLst/>
                <a:latin typeface="TimesNewRomanPSMT"/>
              </a:rPr>
              <a:t>пояснює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психологічні</a:t>
            </a:r>
            <a:r>
              <a:rPr lang="ru-RU" sz="1800" cap="none" dirty="0">
                <a:effectLst/>
                <a:latin typeface="TimesNewRomanPSMT"/>
              </a:rPr>
              <a:t> й </a:t>
            </a:r>
            <a:r>
              <a:rPr lang="ru-RU" sz="1800" cap="none" dirty="0" err="1">
                <a:effectLst/>
                <a:latin typeface="TimesNewRomanPSMT"/>
              </a:rPr>
              <a:t>філософські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принципи</a:t>
            </a:r>
            <a:r>
              <a:rPr lang="ru-RU" sz="1800" cap="none" dirty="0">
                <a:effectLst/>
                <a:latin typeface="TimesNewRomanPSMT"/>
              </a:rPr>
              <a:t>. Як </a:t>
            </a:r>
            <a:r>
              <a:rPr lang="ru-RU" sz="1800" b="1" cap="none" dirty="0" err="1">
                <a:effectLst/>
                <a:latin typeface="TimesNewRomanPS"/>
              </a:rPr>
              <a:t>каталізатор</a:t>
            </a:r>
            <a:r>
              <a:rPr lang="ru-RU" sz="1800" b="1" cap="none" dirty="0">
                <a:effectLst/>
                <a:latin typeface="TimesNewRomanPS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керівник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групи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сприяє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розвитку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подіи</a:t>
            </a:r>
            <a:r>
              <a:rPr lang="ru-RU" sz="1800" cap="none" dirty="0">
                <a:effectLst/>
                <a:latin typeface="TimesNewRomanPSMT"/>
              </a:rPr>
              <a:t>̆, так </a:t>
            </a:r>
            <a:r>
              <a:rPr lang="ru-RU" sz="1800" cap="none" dirty="0" err="1">
                <a:effectLst/>
                <a:latin typeface="TimesNewRomanPSMT"/>
              </a:rPr>
              <a:t>ніби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тримає</a:t>
            </a:r>
            <a:r>
              <a:rPr lang="ru-RU" sz="1800" cap="none" dirty="0">
                <a:effectLst/>
                <a:latin typeface="TimesNewRomanPSMT"/>
              </a:rPr>
              <a:t> перед </a:t>
            </a:r>
            <a:r>
              <a:rPr lang="ru-RU" sz="1800" cap="none" dirty="0" err="1">
                <a:effectLst/>
                <a:latin typeface="TimesNewRomanPSMT"/>
              </a:rPr>
              <a:t>групою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дзеркало</a:t>
            </a:r>
            <a:r>
              <a:rPr lang="ru-RU" sz="1800" cap="none" dirty="0">
                <a:effectLst/>
                <a:latin typeface="TimesNewRomanPSMT"/>
              </a:rPr>
              <a:t>, в </a:t>
            </a:r>
            <a:r>
              <a:rPr lang="ru-RU" sz="1800" cap="none" dirty="0" err="1">
                <a:effectLst/>
                <a:latin typeface="TimesNewRomanPSMT"/>
              </a:rPr>
              <a:t>якому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їі</a:t>
            </a:r>
            <a:r>
              <a:rPr lang="ru-RU" sz="1800" cap="none" dirty="0">
                <a:effectLst/>
                <a:latin typeface="TimesNewRomanPSMT"/>
              </a:rPr>
              <a:t>̈ члени </a:t>
            </a:r>
            <a:r>
              <a:rPr lang="ru-RU" sz="1800" cap="none" dirty="0" err="1">
                <a:effectLst/>
                <a:latin typeface="TimesNewRomanPSMT"/>
              </a:rPr>
              <a:t>можуть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бачити</a:t>
            </a:r>
            <a:r>
              <a:rPr lang="ru-RU" sz="1800" cap="none" dirty="0">
                <a:effectLst/>
                <a:latin typeface="TimesNewRomanPSMT"/>
              </a:rPr>
              <a:t> свою </a:t>
            </a:r>
            <a:r>
              <a:rPr lang="ru-RU" sz="1800" cap="none" dirty="0" err="1">
                <a:effectLst/>
                <a:latin typeface="TimesNewRomanPSMT"/>
              </a:rPr>
              <a:t>поведінку</a:t>
            </a:r>
            <a:r>
              <a:rPr lang="ru-RU" sz="1800" cap="none" dirty="0">
                <a:effectLst/>
                <a:latin typeface="TimesNewRomanPSMT"/>
              </a:rPr>
              <a:t>. </a:t>
            </a:r>
            <a:r>
              <a:rPr lang="ru-RU" sz="1800" cap="none" dirty="0" err="1">
                <a:effectLst/>
                <a:latin typeface="TimesNewRomanPSMT"/>
              </a:rPr>
              <a:t>Керівник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групи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ще</a:t>
            </a:r>
            <a:r>
              <a:rPr lang="ru-RU" sz="1800" cap="none" dirty="0">
                <a:effectLst/>
                <a:latin typeface="TimesNewRomanPSMT"/>
              </a:rPr>
              <a:t> й </a:t>
            </a:r>
            <a:r>
              <a:rPr lang="ru-RU" sz="1800" b="1" cap="none" dirty="0" err="1">
                <a:effectLst/>
                <a:latin typeface="TimesNewRomanPS"/>
              </a:rPr>
              <a:t>диригент</a:t>
            </a:r>
            <a:r>
              <a:rPr lang="ru-RU" sz="1800" b="1" cap="none" dirty="0">
                <a:effectLst/>
                <a:latin typeface="TimesNewRomanPS"/>
              </a:rPr>
              <a:t> (</a:t>
            </a:r>
            <a:r>
              <a:rPr lang="ru-RU" sz="1800" b="1" cap="none" dirty="0" err="1">
                <a:effectLst/>
                <a:latin typeface="TimesNewRomanPS"/>
              </a:rPr>
              <a:t>оранжувальник</a:t>
            </a:r>
            <a:r>
              <a:rPr lang="ru-RU" sz="1800" b="1" i="1" cap="none" dirty="0">
                <a:effectLst/>
                <a:latin typeface="TimesNewRomanPS"/>
              </a:rPr>
              <a:t>) </a:t>
            </a:r>
            <a:r>
              <a:rPr lang="ru-RU" sz="1800" cap="none" dirty="0" err="1">
                <a:effectLst/>
                <a:latin typeface="TimesNewRomanPSMT"/>
              </a:rPr>
              <a:t>поведінки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їі</a:t>
            </a:r>
            <a:r>
              <a:rPr lang="ru-RU" sz="1800" cap="none" dirty="0">
                <a:effectLst/>
                <a:latin typeface="TimesNewRomanPSMT"/>
              </a:rPr>
              <a:t>̈ </a:t>
            </a:r>
            <a:r>
              <a:rPr lang="ru-RU" sz="1800" cap="none" dirty="0" err="1">
                <a:effectLst/>
                <a:latin typeface="TimesNewRomanPSMT"/>
              </a:rPr>
              <a:t>членів</a:t>
            </a:r>
            <a:r>
              <a:rPr lang="ru-RU" sz="1800" cap="none" dirty="0">
                <a:effectLst/>
                <a:latin typeface="TimesNewRomanPSMT"/>
              </a:rPr>
              <a:t>, </a:t>
            </a:r>
            <a:r>
              <a:rPr lang="ru-RU" sz="1800" cap="none" dirty="0" err="1">
                <a:effectLst/>
                <a:latin typeface="TimesNewRomanPSMT"/>
              </a:rPr>
              <a:t>намагається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полегшити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обмін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питаннями</a:t>
            </a:r>
            <a:r>
              <a:rPr lang="ru-RU" sz="1800" cap="none" dirty="0">
                <a:effectLst/>
                <a:latin typeface="TimesNewRomanPSMT"/>
              </a:rPr>
              <a:t>, </a:t>
            </a:r>
            <a:r>
              <a:rPr lang="ru-RU" sz="1800" cap="none" dirty="0" err="1">
                <a:effectLst/>
                <a:latin typeface="TimesNewRomanPSMT"/>
              </a:rPr>
              <a:t>почуттями</a:t>
            </a:r>
            <a:r>
              <a:rPr lang="ru-RU" sz="1800" cap="none" dirty="0">
                <a:effectLst/>
                <a:latin typeface="TimesNewRomanPSMT"/>
              </a:rPr>
              <a:t> й </a:t>
            </a:r>
            <a:r>
              <a:rPr lang="ru-RU" sz="1800" cap="none" dirty="0" err="1">
                <a:effectLst/>
                <a:latin typeface="TimesNewRomanPSMT"/>
              </a:rPr>
              <a:t>інформацією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між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учасниками</a:t>
            </a:r>
            <a:r>
              <a:rPr lang="ru-RU" sz="1800" cap="none" dirty="0">
                <a:effectLst/>
                <a:latin typeface="TimesNewRomanPSMT"/>
              </a:rPr>
              <a:t> та </a:t>
            </a:r>
            <a:r>
              <a:rPr lang="ru-RU" sz="1800" cap="none" dirty="0" err="1">
                <a:effectLst/>
                <a:latin typeface="TimesNewRomanPSMT"/>
              </a:rPr>
              <a:t>допомогти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групі</a:t>
            </a:r>
            <a:r>
              <a:rPr lang="ru-RU" sz="1800" cap="none" dirty="0">
                <a:effectLst/>
                <a:latin typeface="TimesNewRomanPSMT"/>
              </a:rPr>
              <a:t> у </a:t>
            </a:r>
            <a:r>
              <a:rPr lang="ru-RU" sz="1800" cap="none" dirty="0" err="1">
                <a:effectLst/>
                <a:latin typeface="TimesNewRomanPSMT"/>
              </a:rPr>
              <a:t>вирішенні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їі</a:t>
            </a:r>
            <a:r>
              <a:rPr lang="ru-RU" sz="1800" cap="none" dirty="0">
                <a:effectLst/>
                <a:latin typeface="TimesNewRomanPSMT"/>
              </a:rPr>
              <a:t>̈ проблем. </a:t>
            </a:r>
            <a:r>
              <a:rPr lang="ru-RU" sz="1800" cap="none" dirty="0" err="1">
                <a:effectLst/>
                <a:latin typeface="TimesNewRomanPSMT"/>
              </a:rPr>
              <a:t>Керівник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групи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може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також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грати</a:t>
            </a:r>
            <a:r>
              <a:rPr lang="ru-RU" sz="1800" cap="none" dirty="0">
                <a:effectLst/>
                <a:latin typeface="TimesNewRomanPSMT"/>
              </a:rPr>
              <a:t> роль </a:t>
            </a:r>
            <a:r>
              <a:rPr lang="ru-RU" sz="1800" b="1" cap="none" dirty="0" err="1">
                <a:effectLst/>
                <a:latin typeface="TimesNewRomanPS"/>
              </a:rPr>
              <a:t>зразкового</a:t>
            </a:r>
            <a:r>
              <a:rPr lang="ru-RU" sz="1800" b="1" cap="none" dirty="0">
                <a:effectLst/>
                <a:latin typeface="TimesNewRomanPS"/>
              </a:rPr>
              <a:t> </a:t>
            </a:r>
            <a:r>
              <a:rPr lang="ru-RU" sz="1800" b="1" cap="none" dirty="0" err="1">
                <a:effectLst/>
                <a:latin typeface="TimesNewRomanPS"/>
              </a:rPr>
              <a:t>учасника</a:t>
            </a:r>
            <a:r>
              <a:rPr lang="ru-RU" sz="1800" cap="none" dirty="0">
                <a:effectLst/>
                <a:latin typeface="TimesNewRomanPSMT"/>
              </a:rPr>
              <a:t>, активна участь </a:t>
            </a:r>
            <a:r>
              <a:rPr lang="ru-RU" sz="1800" cap="none" dirty="0" err="1">
                <a:effectLst/>
                <a:latin typeface="TimesNewRomanPSMT"/>
              </a:rPr>
              <a:t>керівника</a:t>
            </a:r>
            <a:r>
              <a:rPr lang="ru-RU" sz="1800" cap="none" dirty="0">
                <a:effectLst/>
                <a:latin typeface="TimesNewRomanPSMT"/>
              </a:rPr>
              <a:t> у </a:t>
            </a:r>
            <a:r>
              <a:rPr lang="ru-RU" sz="1800" cap="none" dirty="0" err="1">
                <a:effectLst/>
                <a:latin typeface="TimesNewRomanPSMT"/>
              </a:rPr>
              <a:t>роботі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групи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допомагає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їі</a:t>
            </a:r>
            <a:r>
              <a:rPr lang="ru-RU" sz="1800" cap="none" dirty="0">
                <a:effectLst/>
                <a:latin typeface="TimesNewRomanPSMT"/>
              </a:rPr>
              <a:t>̈ членам </a:t>
            </a:r>
            <a:r>
              <a:rPr lang="ru-RU" sz="1800" cap="none" dirty="0" err="1">
                <a:effectLst/>
                <a:latin typeface="TimesNewRomanPSMT"/>
              </a:rPr>
              <a:t>відчути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повагу</a:t>
            </a:r>
            <a:r>
              <a:rPr lang="ru-RU" sz="1800" cap="none" dirty="0">
                <a:effectLst/>
                <a:latin typeface="TimesNewRomanPSMT"/>
              </a:rPr>
              <a:t> до себе й </a:t>
            </a:r>
            <a:r>
              <a:rPr lang="ru-RU" sz="1800" cap="none" dirty="0" err="1">
                <a:effectLst/>
                <a:latin typeface="TimesNewRomanPSMT"/>
              </a:rPr>
              <a:t>турботу</a:t>
            </a:r>
            <a:r>
              <a:rPr lang="ru-RU" sz="1800" cap="none" dirty="0">
                <a:effectLst/>
                <a:latin typeface="TimesNewRomanPSMT"/>
              </a:rPr>
              <a:t>. </a:t>
            </a:r>
            <a:r>
              <a:rPr lang="ru-RU" sz="1800" cap="none" dirty="0" err="1">
                <a:effectLst/>
                <a:latin typeface="TimesNewRomanPSMT"/>
              </a:rPr>
              <a:t>Займаючи</a:t>
            </a:r>
            <a:r>
              <a:rPr lang="ru-RU" sz="1800" cap="none" dirty="0">
                <a:effectLst/>
                <a:latin typeface="TimesNewRomanPSMT"/>
              </a:rPr>
              <a:t> в </a:t>
            </a:r>
            <a:r>
              <a:rPr lang="ru-RU" sz="1800" cap="none" dirty="0" err="1">
                <a:effectLst/>
                <a:latin typeface="TimesNewRomanPSMT"/>
              </a:rPr>
              <a:t>групі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особливе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положенння</a:t>
            </a:r>
            <a:r>
              <a:rPr lang="ru-RU" sz="1800" cap="none" dirty="0">
                <a:effectLst/>
                <a:latin typeface="TimesNewRomanPSMT"/>
              </a:rPr>
              <a:t>, </a:t>
            </a:r>
            <a:r>
              <a:rPr lang="ru-RU" sz="1800" cap="none" dirty="0" err="1">
                <a:effectLst/>
                <a:latin typeface="TimesNewRomanPSMT"/>
              </a:rPr>
              <a:t>керівник</a:t>
            </a:r>
            <a:r>
              <a:rPr lang="ru-RU" sz="1800" cap="none" dirty="0">
                <a:effectLst/>
                <a:latin typeface="TimesNewRomanPSMT"/>
              </a:rPr>
              <a:t> часто </a:t>
            </a:r>
            <a:r>
              <a:rPr lang="ru-RU" sz="1800" cap="none" dirty="0" err="1">
                <a:effectLst/>
                <a:latin typeface="TimesNewRomanPSMT"/>
              </a:rPr>
              <a:t>стає</a:t>
            </a:r>
            <a:r>
              <a:rPr lang="ru-RU" sz="1800" cap="none" dirty="0">
                <a:effectLst/>
                <a:latin typeface="TimesNewRomanPSMT"/>
              </a:rPr>
              <a:t> прикладом для </a:t>
            </a:r>
            <a:r>
              <a:rPr lang="ru-RU" sz="1800" cap="none" dirty="0" err="1">
                <a:effectLst/>
                <a:latin typeface="TimesNewRomanPSMT"/>
              </a:rPr>
              <a:t>наслідування</a:t>
            </a:r>
            <a:r>
              <a:rPr lang="ru-RU" sz="1800" cap="none" dirty="0">
                <a:effectLst/>
                <a:latin typeface="TimesNewRomanPSMT"/>
              </a:rPr>
              <a:t>. </a:t>
            </a:r>
            <a:r>
              <a:rPr lang="ru-RU" sz="1800" cap="none" dirty="0" err="1">
                <a:effectLst/>
                <a:latin typeface="TimesNewRomanPSMT"/>
              </a:rPr>
              <a:t>Однак</a:t>
            </a:r>
            <a:r>
              <a:rPr lang="ru-RU" sz="1800" cap="none" dirty="0">
                <a:effectLst/>
                <a:latin typeface="TimesNewRomanPSMT"/>
              </a:rPr>
              <a:t>, перш за все </a:t>
            </a:r>
            <a:r>
              <a:rPr lang="ru-RU" sz="1800" cap="none" dirty="0" err="1">
                <a:effectLst/>
                <a:latin typeface="TimesNewRomanPSMT"/>
              </a:rPr>
              <a:t>керівник</a:t>
            </a:r>
            <a:r>
              <a:rPr lang="ru-RU" sz="1800" cap="none" dirty="0">
                <a:effectLst/>
                <a:latin typeface="TimesNewRomanPSMT"/>
              </a:rPr>
              <a:t> – </a:t>
            </a:r>
            <a:r>
              <a:rPr lang="ru-RU" sz="1800" cap="none" dirty="0" err="1">
                <a:effectLst/>
                <a:latin typeface="TimesNewRomanPSMT"/>
              </a:rPr>
              <a:t>це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b="1" cap="none" dirty="0" err="1">
                <a:effectLst/>
                <a:latin typeface="TimesNewRomanPS"/>
              </a:rPr>
              <a:t>організатор</a:t>
            </a:r>
            <a:r>
              <a:rPr lang="ru-RU" sz="1800" b="1" cap="none" dirty="0">
                <a:effectLst/>
                <a:latin typeface="TimesNewRomanPS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роботи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групи</a:t>
            </a:r>
            <a:r>
              <a:rPr lang="ru-RU" sz="1800" cap="none" dirty="0">
                <a:effectLst/>
                <a:latin typeface="TimesNewRomanPSMT"/>
              </a:rPr>
              <a:t>, </a:t>
            </a:r>
            <a:r>
              <a:rPr lang="ru-RU" sz="1800" cap="none" dirty="0" err="1">
                <a:effectLst/>
                <a:latin typeface="TimesNewRomanPSMT"/>
              </a:rPr>
              <a:t>він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визначає</a:t>
            </a:r>
            <a:r>
              <a:rPr lang="ru-RU" sz="1800" cap="none" dirty="0">
                <a:effectLst/>
                <a:latin typeface="TimesNewRomanPSMT"/>
              </a:rPr>
              <a:t> правила </a:t>
            </a:r>
            <a:r>
              <a:rPr lang="ru-RU" sz="1800" cap="none" dirty="0" err="1">
                <a:effectLst/>
                <a:latin typeface="TimesNewRomanPSMT"/>
              </a:rPr>
              <a:t>взаємодіі</a:t>
            </a:r>
            <a:r>
              <a:rPr lang="ru-RU" sz="1800" cap="none" dirty="0">
                <a:effectLst/>
                <a:latin typeface="TimesNewRomanPSMT"/>
              </a:rPr>
              <a:t>̈ </a:t>
            </a:r>
            <a:r>
              <a:rPr lang="ru-RU" sz="1800" cap="none" dirty="0" err="1">
                <a:effectLst/>
                <a:latin typeface="TimesNewRomanPSMT"/>
              </a:rPr>
              <a:t>членів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групи</a:t>
            </a:r>
            <a:r>
              <a:rPr lang="ru-RU" sz="1800" cap="none" dirty="0">
                <a:effectLst/>
                <a:latin typeface="TimesNewRomanPSMT"/>
              </a:rPr>
              <a:t>, </a:t>
            </a:r>
            <a:r>
              <a:rPr lang="ru-RU" sz="1800" cap="none" dirty="0" err="1">
                <a:effectLst/>
                <a:latin typeface="TimesNewRomanPSMT"/>
              </a:rPr>
              <a:t>слідкує</a:t>
            </a:r>
            <a:r>
              <a:rPr lang="ru-RU" sz="1800" cap="none" dirty="0">
                <a:effectLst/>
                <a:latin typeface="TimesNewRomanPSMT"/>
              </a:rPr>
              <a:t> за </a:t>
            </a:r>
            <a:r>
              <a:rPr lang="ru-RU" sz="1800" cap="none" dirty="0" err="1">
                <a:effectLst/>
                <a:latin typeface="TimesNewRomanPSMT"/>
              </a:rPr>
              <a:t>виконанням</a:t>
            </a:r>
            <a:r>
              <a:rPr lang="ru-RU" sz="1800" cap="none" dirty="0">
                <a:effectLst/>
                <a:latin typeface="TimesNewRomanPSMT"/>
              </a:rPr>
              <a:t> регламенту, </a:t>
            </a:r>
            <a:r>
              <a:rPr lang="ru-RU" sz="1800" cap="none" dirty="0" err="1">
                <a:effectLst/>
                <a:latin typeface="TimesNewRomanPSMT"/>
              </a:rPr>
              <a:t>визначає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групові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вправи</a:t>
            </a:r>
            <a:r>
              <a:rPr lang="ru-RU" sz="1800" cap="none" dirty="0">
                <a:effectLst/>
                <a:latin typeface="TimesNewRomanPSMT"/>
              </a:rPr>
              <a:t> й ставить </a:t>
            </a:r>
            <a:r>
              <a:rPr lang="ru-RU" sz="1800" cap="none" dirty="0" err="1">
                <a:effectLst/>
                <a:latin typeface="TimesNewRomanPSMT"/>
              </a:rPr>
              <a:t>задачі</a:t>
            </a:r>
            <a:r>
              <a:rPr lang="ru-RU" sz="1800" cap="none" dirty="0">
                <a:effectLst/>
                <a:latin typeface="TimesNewRomanPSMT"/>
              </a:rPr>
              <a:t>. </a:t>
            </a:r>
            <a:endParaRPr lang="ru-RU" cap="none" dirty="0">
              <a:effectLst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207063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B9DC0B-C68C-D22C-F8B3-354960F1F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cap="none" dirty="0" err="1">
                <a:effectLst/>
                <a:latin typeface="TimesNewRomanPSMT"/>
              </a:rPr>
              <a:t>Засоби</a:t>
            </a:r>
            <a:r>
              <a:rPr lang="ru-RU" sz="3600" b="1" cap="none" dirty="0">
                <a:effectLst/>
                <a:latin typeface="TimesNewRomanPSMT"/>
              </a:rPr>
              <a:t> </a:t>
            </a:r>
            <a:r>
              <a:rPr lang="ru-RU" sz="3600" b="1" cap="none" dirty="0" err="1">
                <a:effectLst/>
                <a:latin typeface="TimesNewRomanPSMT"/>
              </a:rPr>
              <a:t>діі</a:t>
            </a:r>
            <a:r>
              <a:rPr lang="ru-RU" sz="3600" b="1" cap="none" dirty="0">
                <a:effectLst/>
                <a:latin typeface="TimesNewRomanPSMT"/>
              </a:rPr>
              <a:t>̈, </a:t>
            </a:r>
            <a:r>
              <a:rPr lang="ru-RU" sz="3600" b="1" cap="none" dirty="0" err="1">
                <a:effectLst/>
                <a:latin typeface="TimesNewRomanPSMT"/>
              </a:rPr>
              <a:t>які</a:t>
            </a:r>
            <a:r>
              <a:rPr lang="ru-RU" sz="3600" b="1" cap="none" dirty="0">
                <a:effectLst/>
                <a:latin typeface="TimesNewRomanPSMT"/>
              </a:rPr>
              <a:t> </a:t>
            </a:r>
            <a:r>
              <a:rPr lang="ru-RU" sz="3600" b="1" cap="none" dirty="0" err="1">
                <a:effectLst/>
                <a:latin typeface="TimesNewRomanPSMT"/>
              </a:rPr>
              <a:t>використовує</a:t>
            </a:r>
            <a:r>
              <a:rPr lang="ru-RU" sz="3600" b="1" cap="none" dirty="0">
                <a:effectLst/>
                <a:latin typeface="TimesNewRomanPSMT"/>
              </a:rPr>
              <a:t> </a:t>
            </a:r>
            <a:r>
              <a:rPr lang="ru-RU" sz="3600" b="1" cap="none" dirty="0" err="1">
                <a:effectLst/>
                <a:latin typeface="TimesNewRomanPSMT"/>
              </a:rPr>
              <a:t>груповии</a:t>
            </a:r>
            <a:r>
              <a:rPr lang="ru-RU" sz="3600" b="1" cap="none" dirty="0">
                <a:effectLst/>
                <a:latin typeface="TimesNewRomanPSMT"/>
              </a:rPr>
              <a:t>̆ психотерапевт, </a:t>
            </a:r>
            <a:r>
              <a:rPr lang="ru-RU" sz="3600" b="1" cap="none" dirty="0" err="1">
                <a:effectLst/>
                <a:latin typeface="TimesNewRomanPSMT"/>
              </a:rPr>
              <a:t>можна</a:t>
            </a:r>
            <a:r>
              <a:rPr lang="ru-RU" sz="3600" b="1" cap="none" dirty="0">
                <a:effectLst/>
                <a:latin typeface="TimesNewRomanPSMT"/>
              </a:rPr>
              <a:t> </a:t>
            </a:r>
            <a:r>
              <a:rPr lang="ru-RU" sz="3600" b="1" cap="none" dirty="0" err="1">
                <a:effectLst/>
                <a:latin typeface="TimesNewRomanPSMT"/>
              </a:rPr>
              <a:t>умовно</a:t>
            </a:r>
            <a:r>
              <a:rPr lang="ru-RU" sz="3600" b="1" cap="none" dirty="0">
                <a:effectLst/>
                <a:latin typeface="TimesNewRomanPSMT"/>
              </a:rPr>
              <a:t> </a:t>
            </a:r>
            <a:r>
              <a:rPr lang="ru-RU" sz="3600" b="1" cap="none" dirty="0" err="1">
                <a:effectLst/>
                <a:latin typeface="TimesNewRomanPSMT"/>
              </a:rPr>
              <a:t>розділити</a:t>
            </a:r>
            <a:r>
              <a:rPr lang="ru-RU" sz="3600" b="1" cap="none" dirty="0">
                <a:effectLst/>
                <a:latin typeface="TimesNewRomanPSMT"/>
              </a:rPr>
              <a:t> на два </a:t>
            </a:r>
            <a:r>
              <a:rPr lang="ru-RU" sz="3600" b="1" cap="none" dirty="0" err="1">
                <a:effectLst/>
                <a:latin typeface="TimesNewRomanPSMT"/>
              </a:rPr>
              <a:t>види</a:t>
            </a:r>
            <a:r>
              <a:rPr lang="ru-RU" sz="3600" b="1" cap="none" dirty="0">
                <a:effectLst/>
                <a:latin typeface="TimesNewRomanPSMT"/>
              </a:rPr>
              <a:t>:</a:t>
            </a:r>
            <a:endParaRPr lang="ru-UA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4EE70A-4D75-B463-18CF-63422E35CC9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sz="24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Вербальні</a:t>
            </a:r>
            <a:r>
              <a:rPr lang="ru-RU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вербальних</a:t>
            </a:r>
            <a:r>
              <a:rPr lang="ru-RU" sz="24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відносяться</a:t>
            </a:r>
            <a:r>
              <a:rPr lang="ru-RU" sz="24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структуризація</a:t>
            </a:r>
            <a:r>
              <a:rPr lang="ru-RU" sz="24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ходу занять (одна з </a:t>
            </a:r>
            <a:r>
              <a:rPr lang="ru-RU" sz="24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найважливіших</a:t>
            </a:r>
            <a:r>
              <a:rPr lang="ru-RU" sz="24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функціи</a:t>
            </a:r>
            <a:r>
              <a:rPr lang="ru-RU" sz="24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психотерапевта), </a:t>
            </a:r>
            <a:r>
              <a:rPr lang="ru-RU" sz="24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збір</a:t>
            </a:r>
            <a:r>
              <a:rPr lang="ru-RU" sz="24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інформаціі</a:t>
            </a:r>
            <a:r>
              <a:rPr lang="ru-RU" sz="24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</a:t>
            </a:r>
            <a:r>
              <a:rPr lang="ru-RU" sz="24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інтерпретація</a:t>
            </a:r>
            <a:r>
              <a:rPr lang="ru-RU" sz="24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віддзеркалення</a:t>
            </a:r>
            <a:r>
              <a:rPr lang="ru-RU" sz="24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емоціи</a:t>
            </a:r>
            <a:r>
              <a:rPr lang="ru-RU" sz="24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̆, </a:t>
            </a:r>
            <a:r>
              <a:rPr lang="ru-RU" sz="24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кларифікація</a:t>
            </a:r>
            <a:r>
              <a:rPr lang="ru-RU" sz="24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конфронтація</a:t>
            </a:r>
            <a:r>
              <a:rPr lang="ru-RU" sz="24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власне</a:t>
            </a:r>
            <a:r>
              <a:rPr lang="ru-RU" sz="24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інтерпретація</a:t>
            </a:r>
            <a:r>
              <a:rPr lang="ru-RU" sz="24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переконання</a:t>
            </a:r>
            <a:r>
              <a:rPr lang="ru-RU" sz="24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4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інформаціі</a:t>
            </a:r>
            <a:r>
              <a:rPr lang="ru-RU" sz="24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̈, постановка </a:t>
            </a:r>
            <a:r>
              <a:rPr lang="ru-RU" sz="24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24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Невербальні</a:t>
            </a:r>
            <a:r>
              <a:rPr lang="ru-RU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невербальних</a:t>
            </a:r>
            <a:r>
              <a:rPr lang="ru-RU" sz="24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4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відносяться</a:t>
            </a:r>
            <a:r>
              <a:rPr lang="ru-RU" sz="24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міміка</a:t>
            </a:r>
            <a:r>
              <a:rPr lang="ru-RU" sz="24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жестикуляція</a:t>
            </a:r>
            <a:r>
              <a:rPr lang="ru-RU" sz="24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cap="none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інтонація</a:t>
            </a:r>
            <a:r>
              <a:rPr lang="ru-RU" sz="2400" cap="non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907202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CE3C3A-FE05-1F76-E418-30DFC8E61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Котерапія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BA7667-5895-45D3-C304-263074C311A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1388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cap="none" dirty="0">
                <a:effectLst/>
                <a:latin typeface="TimesNewRomanPSMT"/>
              </a:rPr>
              <a:t>В </a:t>
            </a:r>
            <a:r>
              <a:rPr lang="ru-RU" sz="1800" cap="none" dirty="0" err="1">
                <a:effectLst/>
                <a:latin typeface="TimesNewRomanPSMT"/>
              </a:rPr>
              <a:t>груповіи</a:t>
            </a:r>
            <a:r>
              <a:rPr lang="ru-RU" sz="1800" cap="none" dirty="0">
                <a:effectLst/>
                <a:latin typeface="TimesNewRomanPSMT"/>
              </a:rPr>
              <a:t>̆ </a:t>
            </a:r>
            <a:r>
              <a:rPr lang="ru-RU" sz="1800" cap="none" dirty="0" err="1">
                <a:effectLst/>
                <a:latin typeface="TimesNewRomanPSMT"/>
              </a:rPr>
              <a:t>психотерапіі</a:t>
            </a:r>
            <a:r>
              <a:rPr lang="ru-RU" sz="1800" cap="none" dirty="0">
                <a:effectLst/>
                <a:latin typeface="TimesNewRomanPSMT"/>
              </a:rPr>
              <a:t>̈ </a:t>
            </a:r>
            <a:r>
              <a:rPr lang="ru-RU" sz="1800" cap="none" dirty="0" err="1">
                <a:effectLst/>
                <a:latin typeface="TimesNewRomanPSMT"/>
              </a:rPr>
              <a:t>можливою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є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наявність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двох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психотерапевтів</a:t>
            </a:r>
            <a:r>
              <a:rPr lang="ru-RU" sz="1800" cap="none" dirty="0">
                <a:effectLst/>
                <a:latin typeface="TimesNewRomanPSMT"/>
              </a:rPr>
              <a:t> (</a:t>
            </a:r>
            <a:r>
              <a:rPr lang="ru-RU" sz="1800" cap="none" dirty="0" err="1">
                <a:effectLst/>
                <a:latin typeface="TimesNewRomanPSMT"/>
              </a:rPr>
              <a:t>котерапевтів</a:t>
            </a:r>
            <a:r>
              <a:rPr lang="ru-RU" sz="1800" cap="none" dirty="0">
                <a:effectLst/>
                <a:latin typeface="TimesNewRomanPSMT"/>
              </a:rPr>
              <a:t>), </a:t>
            </a:r>
            <a:r>
              <a:rPr lang="ru-RU" sz="1800" cap="none" dirty="0" err="1">
                <a:effectLst/>
                <a:latin typeface="TimesNewRomanPSMT"/>
              </a:rPr>
              <a:t>це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дозволяє</a:t>
            </a:r>
            <a:r>
              <a:rPr lang="ru-RU" sz="1800" cap="none" dirty="0">
                <a:effectLst/>
                <a:latin typeface="TimesNewRomanPSMT"/>
              </a:rPr>
              <a:t> кожному з них </a:t>
            </a:r>
            <a:r>
              <a:rPr lang="ru-RU" sz="1800" cap="none" dirty="0" err="1">
                <a:effectLst/>
                <a:latin typeface="TimesNewRomanPSMT"/>
              </a:rPr>
              <a:t>отримувати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зворотнии</a:t>
            </a:r>
            <a:r>
              <a:rPr lang="ru-RU" sz="1800" cap="none" dirty="0">
                <a:effectLst/>
                <a:latin typeface="TimesNewRomanPSMT"/>
              </a:rPr>
              <a:t>̆ </a:t>
            </a:r>
            <a:r>
              <a:rPr lang="ru-RU" sz="1800" cap="none" dirty="0" err="1">
                <a:effectLst/>
                <a:latin typeface="TimesNewRomanPSMT"/>
              </a:rPr>
              <a:t>зв’язок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щодо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своєі</a:t>
            </a:r>
            <a:r>
              <a:rPr lang="ru-RU" sz="1800" cap="none" dirty="0">
                <a:effectLst/>
                <a:latin typeface="TimesNewRomanPSMT"/>
              </a:rPr>
              <a:t>̈ </a:t>
            </a:r>
            <a:r>
              <a:rPr lang="ru-RU" sz="1800" cap="none" dirty="0" err="1">
                <a:effectLst/>
                <a:latin typeface="TimesNewRomanPSMT"/>
              </a:rPr>
              <a:t>поведінки</a:t>
            </a:r>
            <a:r>
              <a:rPr lang="ru-RU" sz="1800" cap="none" dirty="0">
                <a:effectLst/>
                <a:latin typeface="TimesNewRomanPSMT"/>
              </a:rPr>
              <a:t> в </a:t>
            </a:r>
            <a:r>
              <a:rPr lang="ru-RU" sz="1800" cap="none" dirty="0" err="1">
                <a:effectLst/>
                <a:latin typeface="TimesNewRomanPSMT"/>
              </a:rPr>
              <a:t>групі</a:t>
            </a:r>
            <a:r>
              <a:rPr lang="ru-RU" sz="1800" cap="none" dirty="0">
                <a:effectLst/>
                <a:latin typeface="TimesNewRomanPSMT"/>
              </a:rPr>
              <a:t>. У </a:t>
            </a:r>
            <a:r>
              <a:rPr lang="ru-RU" sz="1800" cap="none" dirty="0" err="1">
                <a:effectLst/>
                <a:latin typeface="TimesNewRomanPSMT"/>
              </a:rPr>
              <a:t>цьому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випадку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психотерапевти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професійно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контролюють</a:t>
            </a:r>
            <a:r>
              <a:rPr lang="ru-RU" sz="1800" cap="none" dirty="0">
                <a:effectLst/>
                <a:latin typeface="TimesNewRomanPSMT"/>
              </a:rPr>
              <a:t> один одного і </a:t>
            </a:r>
            <a:r>
              <a:rPr lang="ru-RU" sz="1800" cap="none" dirty="0" err="1">
                <a:effectLst/>
                <a:latin typeface="TimesNewRomanPSMT"/>
              </a:rPr>
              <a:t>можуть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звертати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увагу</a:t>
            </a:r>
            <a:r>
              <a:rPr lang="ru-RU" sz="1800" cap="none" dirty="0">
                <a:effectLst/>
                <a:latin typeface="TimesNewRomanPSMT"/>
              </a:rPr>
              <a:t> на </a:t>
            </a:r>
            <a:r>
              <a:rPr lang="ru-RU" sz="1800" cap="none" dirty="0" err="1">
                <a:effectLst/>
                <a:latin typeface="TimesNewRomanPSMT"/>
              </a:rPr>
              <a:t>власні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перекручування</a:t>
            </a:r>
            <a:r>
              <a:rPr lang="ru-RU" sz="1800" cap="none" dirty="0">
                <a:effectLst/>
                <a:latin typeface="TimesNewRomanPSMT"/>
              </a:rPr>
              <a:t> в </a:t>
            </a:r>
            <a:r>
              <a:rPr lang="ru-RU" sz="1800" cap="none" dirty="0" err="1">
                <a:effectLst/>
                <a:latin typeface="TimesNewRomanPSMT"/>
              </a:rPr>
              <a:t>розумінні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групового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процесу</a:t>
            </a:r>
            <a:r>
              <a:rPr lang="ru-RU" sz="1800" cap="none" dirty="0">
                <a:effectLst/>
                <a:latin typeface="TimesNewRomanPSMT"/>
              </a:rPr>
              <a:t> і </a:t>
            </a:r>
            <a:r>
              <a:rPr lang="ru-RU" sz="1800" cap="none" dirty="0" err="1">
                <a:effectLst/>
                <a:latin typeface="TimesNewRomanPSMT"/>
              </a:rPr>
              <a:t>можливе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контрперенесення</a:t>
            </a:r>
            <a:r>
              <a:rPr lang="ru-RU" sz="1800" cap="none" dirty="0">
                <a:effectLst/>
                <a:latin typeface="TimesNewRomanPSMT"/>
              </a:rPr>
              <a:t>. </a:t>
            </a:r>
            <a:r>
              <a:rPr lang="ru-RU" sz="1800" cap="none" dirty="0" err="1">
                <a:effectLst/>
                <a:latin typeface="TimesNewRomanPSMT"/>
              </a:rPr>
              <a:t>Котерапевтом</a:t>
            </a:r>
            <a:r>
              <a:rPr lang="ru-RU" sz="1800" cap="none" dirty="0">
                <a:effectLst/>
                <a:latin typeface="TimesNewRomanPSMT"/>
              </a:rPr>
              <a:t> часто </a:t>
            </a:r>
            <a:r>
              <a:rPr lang="ru-RU" sz="1800" cap="none" dirty="0" err="1">
                <a:effectLst/>
                <a:latin typeface="TimesNewRomanPSMT"/>
              </a:rPr>
              <a:t>виступає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менш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досвідчении</a:t>
            </a:r>
            <a:r>
              <a:rPr lang="ru-RU" sz="1800" cap="none" dirty="0">
                <a:effectLst/>
                <a:latin typeface="TimesNewRomanPSMT"/>
              </a:rPr>
              <a:t>̆ </a:t>
            </a:r>
            <a:r>
              <a:rPr lang="ru-RU" sz="1800" cap="none" dirty="0" err="1">
                <a:effectLst/>
                <a:latin typeface="TimesNewRomanPSMT"/>
              </a:rPr>
              <a:t>груповии</a:t>
            </a:r>
            <a:r>
              <a:rPr lang="ru-RU" sz="1800" cap="none" dirty="0">
                <a:effectLst/>
                <a:latin typeface="TimesNewRomanPSMT"/>
              </a:rPr>
              <a:t>̆ психотерапевт, </a:t>
            </a:r>
            <a:r>
              <a:rPr lang="ru-RU" sz="1800" cap="none" dirty="0" err="1">
                <a:effectLst/>
                <a:latin typeface="TimesNewRomanPSMT"/>
              </a:rPr>
              <a:t>початківець</a:t>
            </a:r>
            <a:r>
              <a:rPr lang="ru-RU" sz="1800" cap="none" dirty="0">
                <a:effectLst/>
                <a:latin typeface="TimesNewRomanPSMT"/>
              </a:rPr>
              <a:t>, </a:t>
            </a:r>
            <a:r>
              <a:rPr lang="ru-RU" sz="1800" cap="none" dirty="0" err="1">
                <a:effectLst/>
                <a:latin typeface="TimesNewRomanPSMT"/>
              </a:rPr>
              <a:t>якии</a:t>
            </a:r>
            <a:r>
              <a:rPr lang="ru-RU" sz="1800" cap="none" dirty="0">
                <a:effectLst/>
                <a:latin typeface="TimesNewRomanPSMT"/>
              </a:rPr>
              <a:t>̆, </a:t>
            </a:r>
            <a:r>
              <a:rPr lang="ru-RU" sz="1800" cap="none" dirty="0" err="1">
                <a:effectLst/>
                <a:latin typeface="TimesNewRomanPSMT"/>
              </a:rPr>
              <a:t>бере</a:t>
            </a:r>
            <a:r>
              <a:rPr lang="ru-RU" sz="1800" cap="none" dirty="0">
                <a:effectLst/>
                <a:latin typeface="TimesNewRomanPSMT"/>
              </a:rPr>
              <a:t> участь у </a:t>
            </a:r>
            <a:r>
              <a:rPr lang="ru-RU" sz="1800" cap="none" dirty="0" err="1">
                <a:effectLst/>
                <a:latin typeface="TimesNewRomanPSMT"/>
              </a:rPr>
              <a:t>роботі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щоб</a:t>
            </a:r>
            <a:r>
              <a:rPr lang="ru-RU" sz="1800" cap="none" dirty="0">
                <a:effectLst/>
                <a:latin typeface="TimesNewRomanPSMT"/>
              </a:rPr>
              <a:t> набути </a:t>
            </a:r>
            <a:r>
              <a:rPr lang="ru-RU" sz="1800" cap="none" dirty="0" err="1">
                <a:effectLst/>
                <a:latin typeface="TimesNewRomanPSMT"/>
              </a:rPr>
              <a:t>необхіднии</a:t>
            </a:r>
            <a:r>
              <a:rPr lang="ru-RU" sz="1800" cap="none" dirty="0">
                <a:effectLst/>
                <a:latin typeface="TimesNewRomanPSMT"/>
              </a:rPr>
              <a:t>̆ </a:t>
            </a:r>
            <a:r>
              <a:rPr lang="ru-RU" sz="1800" cap="none" dirty="0" err="1">
                <a:effectLst/>
                <a:latin typeface="TimesNewRomanPSMT"/>
              </a:rPr>
              <a:t>досвід</a:t>
            </a:r>
            <a:r>
              <a:rPr lang="ru-RU" sz="1800" cap="none" dirty="0">
                <a:effectLst/>
                <a:latin typeface="TimesNewRomanPSMT"/>
              </a:rPr>
              <a:t> в </a:t>
            </a:r>
            <a:r>
              <a:rPr lang="ru-RU" sz="1800" cap="none" dirty="0" err="1">
                <a:effectLst/>
                <a:latin typeface="TimesNewRomanPSMT"/>
              </a:rPr>
              <a:t>області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груповоі</a:t>
            </a:r>
            <a:r>
              <a:rPr lang="ru-RU" sz="1800" cap="none" dirty="0">
                <a:effectLst/>
                <a:latin typeface="TimesNewRomanPSMT"/>
              </a:rPr>
              <a:t>̈ </a:t>
            </a:r>
            <a:r>
              <a:rPr lang="ru-RU" sz="1800" cap="none" dirty="0" err="1">
                <a:effectLst/>
                <a:latin typeface="TimesNewRomanPSMT"/>
              </a:rPr>
              <a:t>психотерапіі</a:t>
            </a:r>
            <a:r>
              <a:rPr lang="ru-RU" sz="1800" cap="none" dirty="0">
                <a:effectLst/>
                <a:latin typeface="TimesNewRomanPSMT"/>
              </a:rPr>
              <a:t>̈. </a:t>
            </a:r>
            <a:r>
              <a:rPr lang="ru-RU" sz="1800" cap="none" dirty="0" err="1">
                <a:effectLst/>
                <a:latin typeface="TimesNewRomanPSMT"/>
              </a:rPr>
              <a:t>Ведення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груп</a:t>
            </a:r>
            <a:r>
              <a:rPr lang="ru-RU" sz="1800" cap="none" dirty="0">
                <a:effectLst/>
                <a:latin typeface="TimesNewRomanPSMT"/>
              </a:rPr>
              <a:t> психотерапевтами, </a:t>
            </a:r>
            <a:r>
              <a:rPr lang="ru-RU" sz="1800" cap="none" dirty="0" err="1">
                <a:effectLst/>
                <a:latin typeface="TimesNewRomanPSMT"/>
              </a:rPr>
              <a:t>які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знаходяться</a:t>
            </a:r>
            <a:r>
              <a:rPr lang="ru-RU" sz="1800" cap="none" dirty="0">
                <a:effectLst/>
                <a:latin typeface="TimesNewRomanPSMT"/>
              </a:rPr>
              <a:t> на </a:t>
            </a:r>
            <a:r>
              <a:rPr lang="ru-RU" sz="1800" cap="none" dirty="0" err="1">
                <a:effectLst/>
                <a:latin typeface="TimesNewRomanPSMT"/>
              </a:rPr>
              <a:t>однаковому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професійному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рівні</a:t>
            </a:r>
            <a:r>
              <a:rPr lang="ru-RU" sz="1800" cap="none" dirty="0">
                <a:effectLst/>
                <a:latin typeface="TimesNewRomanPSMT"/>
              </a:rPr>
              <a:t>, </a:t>
            </a:r>
            <a:r>
              <a:rPr lang="ru-RU" sz="1800" cap="none" dirty="0" err="1">
                <a:effectLst/>
                <a:latin typeface="TimesNewRomanPSMT"/>
              </a:rPr>
              <a:t>також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є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досить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поширеним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явищем</a:t>
            </a:r>
            <a:r>
              <a:rPr lang="ru-RU" sz="1800" cap="none" dirty="0">
                <a:effectLst/>
                <a:latin typeface="TimesNewRomanPSMT"/>
              </a:rPr>
              <a:t>. </a:t>
            </a:r>
            <a:r>
              <a:rPr lang="ru-RU" sz="1800" cap="none" dirty="0" err="1">
                <a:effectLst/>
                <a:latin typeface="TimesNewRomanPSMT"/>
              </a:rPr>
              <a:t>Проте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переважаючим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варіантом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роботи</a:t>
            </a:r>
            <a:r>
              <a:rPr lang="ru-RU" sz="1800" cap="none" dirty="0">
                <a:effectLst/>
                <a:latin typeface="TimesNewRomanPSMT"/>
              </a:rPr>
              <a:t> в </a:t>
            </a:r>
            <a:r>
              <a:rPr lang="ru-RU" sz="1800" cap="none" dirty="0" err="1">
                <a:effectLst/>
                <a:latin typeface="TimesNewRomanPSMT"/>
              </a:rPr>
              <a:t>психотерапевтичніи</a:t>
            </a:r>
            <a:r>
              <a:rPr lang="ru-RU" sz="1800" cap="none" dirty="0">
                <a:effectLst/>
                <a:latin typeface="TimesNewRomanPSMT"/>
              </a:rPr>
              <a:t>̆ </a:t>
            </a:r>
            <a:r>
              <a:rPr lang="ru-RU" sz="1800" cap="none" dirty="0" err="1">
                <a:effectLst/>
                <a:latin typeface="TimesNewRomanPSMT"/>
              </a:rPr>
              <a:t>групі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є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наявність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двох</a:t>
            </a:r>
            <a:r>
              <a:rPr lang="ru-RU" sz="1800" cap="none" dirty="0">
                <a:effectLst/>
                <a:latin typeface="TimesNewRomanPSMT"/>
              </a:rPr>
              <a:t> </a:t>
            </a:r>
            <a:r>
              <a:rPr lang="ru-RU" sz="1800" cap="none" dirty="0" err="1">
                <a:effectLst/>
                <a:latin typeface="TimesNewRomanPSMT"/>
              </a:rPr>
              <a:t>психотерапевтів</a:t>
            </a:r>
            <a:r>
              <a:rPr lang="ru-RU" sz="1800" cap="none" dirty="0">
                <a:effectLst/>
                <a:latin typeface="TimesNewRomanPSMT"/>
              </a:rPr>
              <a:t>: </a:t>
            </a:r>
            <a:r>
              <a:rPr lang="ru-RU" sz="1800" cap="none" dirty="0" err="1">
                <a:effectLst/>
                <a:latin typeface="TimesNewRomanPSMT"/>
              </a:rPr>
              <a:t>лікаря</a:t>
            </a:r>
            <a:r>
              <a:rPr lang="ru-RU" sz="1800" cap="none" dirty="0">
                <a:effectLst/>
                <a:latin typeface="TimesNewRomanPSMT"/>
              </a:rPr>
              <a:t> і психолога, </a:t>
            </a:r>
            <a:r>
              <a:rPr lang="ru-RU" sz="1800" cap="none" dirty="0" err="1">
                <a:effectLst/>
                <a:latin typeface="TimesNewRomanPSMT"/>
              </a:rPr>
              <a:t>чоловіка</a:t>
            </a:r>
            <a:r>
              <a:rPr lang="ru-RU" sz="1800" cap="none" dirty="0">
                <a:effectLst/>
                <a:latin typeface="TimesNewRomanPSMT"/>
              </a:rPr>
              <a:t> і </a:t>
            </a:r>
            <a:r>
              <a:rPr lang="ru-RU" sz="1800" cap="none" dirty="0" err="1">
                <a:effectLst/>
                <a:latin typeface="TimesNewRomanPSMT"/>
              </a:rPr>
              <a:t>жінки</a:t>
            </a:r>
            <a:r>
              <a:rPr lang="ru-RU" sz="1800" cap="none" dirty="0">
                <a:latin typeface="TimesNewRomanPSMT"/>
              </a:rPr>
              <a:t>.</a:t>
            </a:r>
          </a:p>
          <a:p>
            <a:pPr marL="0" indent="0" algn="just">
              <a:buNone/>
            </a:pPr>
            <a:r>
              <a:rPr lang="ru-RU" sz="1800" cap="none" dirty="0">
                <a:latin typeface="TimesNewRomanPSMT"/>
              </a:rPr>
              <a:t> </a:t>
            </a:r>
            <a:br>
              <a:rPr lang="ru-RU" sz="1800" cap="none" dirty="0">
                <a:effectLst/>
                <a:latin typeface="TimesNewRomanPSMT"/>
              </a:rPr>
            </a:br>
            <a:endParaRPr lang="ru-RU" cap="none" dirty="0">
              <a:effectLst/>
            </a:endParaRPr>
          </a:p>
          <a:p>
            <a:endParaRPr lang="ru-RU" dirty="0">
              <a:effectLst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629304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bg2">
                <a:shade val="92000"/>
                <a:satMod val="14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>
            <a:extLst>
              <a:ext uri="{FF2B5EF4-FFF2-40B4-BE49-F238E27FC236}">
                <a16:creationId xmlns:a16="http://schemas.microsoft.com/office/drawing/2014/main" id="{9A0F0AC6-A89F-416B-9FA4-48E664065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31AA009-40AD-4098-8AE7-680CA35C6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64672EB-02A8-48AB-BCFB-00B78DBA6A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255A803-13A1-44E9-ACA9-889A5CC39B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98" y="0"/>
            <a:ext cx="12192000" cy="6858000"/>
          </a:xfrm>
          <a:prstGeom prst="rect">
            <a:avLst/>
          </a:prstGeom>
          <a:solidFill>
            <a:srgbClr val="0D0D0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BC82C52F-0333-430E-AF00-FA48A518A1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286708"/>
          </a:xfrm>
          <a:prstGeom prst="rect">
            <a:avLst/>
          </a:prstGeom>
          <a:ln>
            <a:noFill/>
          </a:ln>
          <a:effectLst>
            <a:outerShdw blurRad="88900"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BE9CCFFE-A385-4D35-8504-960F050EF7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269"/>
          <a:stretch/>
        </p:blipFill>
        <p:spPr>
          <a:xfrm>
            <a:off x="0" y="0"/>
            <a:ext cx="12192000" cy="1627464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1AD41804-3572-46FD-8124-D3079B6427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51" t="72447" r="32841"/>
          <a:stretch/>
        </p:blipFill>
        <p:spPr>
          <a:xfrm>
            <a:off x="6526134" y="3384053"/>
            <a:ext cx="2305206" cy="1889621"/>
          </a:xfrm>
          <a:custGeom>
            <a:avLst/>
            <a:gdLst>
              <a:gd name="connsiteX0" fmla="*/ 8425821 w 12192000"/>
              <a:gd name="connsiteY0" fmla="*/ 2921316 h 3611460"/>
              <a:gd name="connsiteX1" fmla="*/ 8425821 w 12192000"/>
              <a:gd name="connsiteY1" fmla="*/ 3598426 h 3611460"/>
              <a:gd name="connsiteX2" fmla="*/ 9652455 w 12192000"/>
              <a:gd name="connsiteY2" fmla="*/ 3598426 h 3611460"/>
              <a:gd name="connsiteX3" fmla="*/ 9652455 w 12192000"/>
              <a:gd name="connsiteY3" fmla="*/ 2921316 h 3611460"/>
              <a:gd name="connsiteX4" fmla="*/ 0 w 12192000"/>
              <a:gd name="connsiteY4" fmla="*/ 0 h 3611460"/>
              <a:gd name="connsiteX5" fmla="*/ 12192000 w 12192000"/>
              <a:gd name="connsiteY5" fmla="*/ 0 h 3611460"/>
              <a:gd name="connsiteX6" fmla="*/ 12192000 w 12192000"/>
              <a:gd name="connsiteY6" fmla="*/ 3611460 h 3611460"/>
              <a:gd name="connsiteX7" fmla="*/ 0 w 12192000"/>
              <a:gd name="connsiteY7" fmla="*/ 3611460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611460">
                <a:moveTo>
                  <a:pt x="8425821" y="2921316"/>
                </a:moveTo>
                <a:lnTo>
                  <a:pt x="8425821" y="3598426"/>
                </a:lnTo>
                <a:lnTo>
                  <a:pt x="9652455" y="3598426"/>
                </a:lnTo>
                <a:lnTo>
                  <a:pt x="9652455" y="292131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611460"/>
                </a:lnTo>
                <a:lnTo>
                  <a:pt x="0" y="3611460"/>
                </a:lnTo>
                <a:close/>
              </a:path>
            </a:pathLst>
          </a:cu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5316A1D8-3445-4B94-B595-2285C05EE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69" t="72447" r="62822"/>
          <a:stretch/>
        </p:blipFill>
        <p:spPr>
          <a:xfrm>
            <a:off x="5443064" y="3371019"/>
            <a:ext cx="1451918" cy="1889621"/>
          </a:xfrm>
          <a:custGeom>
            <a:avLst/>
            <a:gdLst>
              <a:gd name="connsiteX0" fmla="*/ 8425821 w 12192000"/>
              <a:gd name="connsiteY0" fmla="*/ 2921316 h 3611460"/>
              <a:gd name="connsiteX1" fmla="*/ 8425821 w 12192000"/>
              <a:gd name="connsiteY1" fmla="*/ 3598426 h 3611460"/>
              <a:gd name="connsiteX2" fmla="*/ 9652455 w 12192000"/>
              <a:gd name="connsiteY2" fmla="*/ 3598426 h 3611460"/>
              <a:gd name="connsiteX3" fmla="*/ 9652455 w 12192000"/>
              <a:gd name="connsiteY3" fmla="*/ 2921316 h 3611460"/>
              <a:gd name="connsiteX4" fmla="*/ 0 w 12192000"/>
              <a:gd name="connsiteY4" fmla="*/ 0 h 3611460"/>
              <a:gd name="connsiteX5" fmla="*/ 12192000 w 12192000"/>
              <a:gd name="connsiteY5" fmla="*/ 0 h 3611460"/>
              <a:gd name="connsiteX6" fmla="*/ 12192000 w 12192000"/>
              <a:gd name="connsiteY6" fmla="*/ 3611460 h 3611460"/>
              <a:gd name="connsiteX7" fmla="*/ 0 w 12192000"/>
              <a:gd name="connsiteY7" fmla="*/ 3611460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611460">
                <a:moveTo>
                  <a:pt x="8425821" y="2921316"/>
                </a:moveTo>
                <a:lnTo>
                  <a:pt x="8425821" y="3598426"/>
                </a:lnTo>
                <a:lnTo>
                  <a:pt x="9652455" y="3598426"/>
                </a:lnTo>
                <a:lnTo>
                  <a:pt x="9652455" y="292131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611460"/>
                </a:lnTo>
                <a:lnTo>
                  <a:pt x="0" y="3611460"/>
                </a:lnTo>
                <a:close/>
              </a:path>
            </a:pathLst>
          </a:cu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FA7483C-C90B-453F-AB53-60D8FDE6D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45" t="47340"/>
          <a:stretch/>
        </p:blipFill>
        <p:spPr>
          <a:xfrm>
            <a:off x="8965579" y="1675248"/>
            <a:ext cx="3237619" cy="3611460"/>
          </a:xfrm>
          <a:custGeom>
            <a:avLst/>
            <a:gdLst>
              <a:gd name="connsiteX0" fmla="*/ 2237500 w 3237619"/>
              <a:gd name="connsiteY0" fmla="*/ 2921316 h 3611460"/>
              <a:gd name="connsiteX1" fmla="*/ 2237500 w 3237619"/>
              <a:gd name="connsiteY1" fmla="*/ 3598426 h 3611460"/>
              <a:gd name="connsiteX2" fmla="*/ 2563236 w 3237619"/>
              <a:gd name="connsiteY2" fmla="*/ 3598426 h 3611460"/>
              <a:gd name="connsiteX3" fmla="*/ 2563236 w 3237619"/>
              <a:gd name="connsiteY3" fmla="*/ 2921316 h 3611460"/>
              <a:gd name="connsiteX4" fmla="*/ 0 w 3237619"/>
              <a:gd name="connsiteY4" fmla="*/ 0 h 3611460"/>
              <a:gd name="connsiteX5" fmla="*/ 3237619 w 3237619"/>
              <a:gd name="connsiteY5" fmla="*/ 0 h 3611460"/>
              <a:gd name="connsiteX6" fmla="*/ 3237619 w 3237619"/>
              <a:gd name="connsiteY6" fmla="*/ 3611460 h 3611460"/>
              <a:gd name="connsiteX7" fmla="*/ 557562 w 3237619"/>
              <a:gd name="connsiteY7" fmla="*/ 3611460 h 3611460"/>
              <a:gd name="connsiteX8" fmla="*/ 557562 w 3237619"/>
              <a:gd name="connsiteY8" fmla="*/ 2822752 h 3611460"/>
              <a:gd name="connsiteX9" fmla="*/ 0 w 3237619"/>
              <a:gd name="connsiteY9" fmla="*/ 2822752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37619" h="3611460">
                <a:moveTo>
                  <a:pt x="2237500" y="2921316"/>
                </a:moveTo>
                <a:lnTo>
                  <a:pt x="2237500" y="3598426"/>
                </a:lnTo>
                <a:lnTo>
                  <a:pt x="2563236" y="3598426"/>
                </a:lnTo>
                <a:lnTo>
                  <a:pt x="2563236" y="2921316"/>
                </a:lnTo>
                <a:close/>
                <a:moveTo>
                  <a:pt x="0" y="0"/>
                </a:moveTo>
                <a:lnTo>
                  <a:pt x="3237619" y="0"/>
                </a:lnTo>
                <a:lnTo>
                  <a:pt x="3237619" y="3611460"/>
                </a:lnTo>
                <a:lnTo>
                  <a:pt x="557562" y="3611460"/>
                </a:lnTo>
                <a:lnTo>
                  <a:pt x="557562" y="2822752"/>
                </a:lnTo>
                <a:lnTo>
                  <a:pt x="0" y="2822752"/>
                </a:lnTo>
                <a:close/>
              </a:path>
            </a:pathLst>
          </a:cu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9DD8AB-206B-DC4E-66B8-B2E7D7532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233" y="1124125"/>
            <a:ext cx="8689976" cy="184438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 err="1"/>
              <a:t>Дякую</a:t>
            </a:r>
            <a:r>
              <a:rPr lang="en-US" sz="4400" dirty="0"/>
              <a:t> </a:t>
            </a:r>
            <a:r>
              <a:rPr lang="en-US" sz="4400" dirty="0" err="1"/>
              <a:t>за</a:t>
            </a:r>
            <a:r>
              <a:rPr lang="en-US" sz="4400" dirty="0"/>
              <a:t> </a:t>
            </a:r>
            <a:r>
              <a:rPr lang="en-US" sz="4400" dirty="0" err="1"/>
              <a:t>увагу</a:t>
            </a:r>
            <a:r>
              <a:rPr lang="en-US" sz="4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6957912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{7AC3D549-2145-5041-B044-2172E748629F}tf10001073</Template>
  <TotalTime>153</TotalTime>
  <Words>880</Words>
  <Application>Microsoft Macintosh PowerPoint</Application>
  <PresentationFormat>Широкоэкранный</PresentationFormat>
  <Paragraphs>24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Times New Roman</vt:lpstr>
      <vt:lpstr>TimesNewRomanPS</vt:lpstr>
      <vt:lpstr>TimesNewRomanPSMT</vt:lpstr>
      <vt:lpstr>Tw Cen MT</vt:lpstr>
      <vt:lpstr>Капля</vt:lpstr>
      <vt:lpstr>Груповий психотерапевт: особистість, кваліфікація, навички </vt:lpstr>
      <vt:lpstr>План:</vt:lpstr>
      <vt:lpstr>Особистісь групового психотерапевта </vt:lpstr>
      <vt:lpstr>Модель ефективного ведучого психотерапевтичної групи</vt:lpstr>
      <vt:lpstr>Саморозкриття терапевта в групі</vt:lpstr>
      <vt:lpstr>Функції групового психотерапевта</vt:lpstr>
      <vt:lpstr>Засоби дії, які використовує груповий психотерапевт, можна умовно розділити на два види:</vt:lpstr>
      <vt:lpstr>3. Котерапія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mebelgrandt@gmail.com</dc:creator>
  <cp:lastModifiedBy>Microsoft Office User</cp:lastModifiedBy>
  <cp:revision>48</cp:revision>
  <dcterms:created xsi:type="dcterms:W3CDTF">2022-11-25T09:15:26Z</dcterms:created>
  <dcterms:modified xsi:type="dcterms:W3CDTF">2023-09-17T13:33:00Z</dcterms:modified>
</cp:coreProperties>
</file>