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5" r:id="rId1"/>
  </p:sldMasterIdLst>
  <p:notesMasterIdLst>
    <p:notesMasterId r:id="rId11"/>
  </p:notesMasterIdLst>
  <p:sldIdLst>
    <p:sldId id="256" r:id="rId2"/>
    <p:sldId id="262" r:id="rId3"/>
    <p:sldId id="275" r:id="rId4"/>
    <p:sldId id="276" r:id="rId5"/>
    <p:sldId id="271" r:id="rId6"/>
    <p:sldId id="272" r:id="rId7"/>
    <p:sldId id="273" r:id="rId8"/>
    <p:sldId id="274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84"/>
    <p:restoredTop sz="94694"/>
  </p:normalViewPr>
  <p:slideViewPr>
    <p:cSldViewPr snapToGrid="0">
      <p:cViewPr varScale="1">
        <p:scale>
          <a:sx n="121" d="100"/>
          <a:sy n="121" d="100"/>
        </p:scale>
        <p:origin x="9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DEB764-B098-4F11-823F-51E5449D23F2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9258EBA-E834-4E31-B28E-0EED67F7B8B8}">
      <dgm:prSet/>
      <dgm:spPr/>
      <dgm:t>
        <a:bodyPr/>
        <a:lstStyle/>
        <a:p>
          <a:r>
            <a:rPr lang="ru-UA" dirty="0"/>
            <a:t>1. </a:t>
          </a:r>
          <a:r>
            <a:rPr lang="ru-RU" dirty="0"/>
            <a:t>Г</a:t>
          </a:r>
          <a:r>
            <a:rPr lang="ru-UA" dirty="0"/>
            <a:t>рупи Методів групової психокорекції</a:t>
          </a:r>
          <a:endParaRPr lang="en-US" dirty="0"/>
        </a:p>
      </dgm:t>
    </dgm:pt>
    <dgm:pt modelId="{F65DE6C3-99A3-4E8C-B081-2DAB32BEA74F}" type="parTrans" cxnId="{27404C3A-C1E1-492F-A2D8-4A5F8B7BAD54}">
      <dgm:prSet/>
      <dgm:spPr/>
      <dgm:t>
        <a:bodyPr/>
        <a:lstStyle/>
        <a:p>
          <a:endParaRPr lang="en-US"/>
        </a:p>
      </dgm:t>
    </dgm:pt>
    <dgm:pt modelId="{DC7C1E7C-FD91-462A-968C-BCA24195B809}" type="sibTrans" cxnId="{27404C3A-C1E1-492F-A2D8-4A5F8B7BAD54}">
      <dgm:prSet/>
      <dgm:spPr/>
      <dgm:t>
        <a:bodyPr/>
        <a:lstStyle/>
        <a:p>
          <a:endParaRPr lang="en-US"/>
        </a:p>
      </dgm:t>
    </dgm:pt>
    <dgm:pt modelId="{AEFEC36D-3BA6-4480-A758-363D3568898C}">
      <dgm:prSet/>
      <dgm:spPr/>
      <dgm:t>
        <a:bodyPr/>
        <a:lstStyle/>
        <a:p>
          <a:r>
            <a:rPr lang="ru-UA" dirty="0"/>
            <a:t>2. </a:t>
          </a:r>
          <a:r>
            <a:rPr lang="ru-RU" b="0" dirty="0" err="1">
              <a:effectLst/>
            </a:rPr>
            <a:t>Техніки</a:t>
          </a:r>
          <a:r>
            <a:rPr lang="ru-RU" b="0" dirty="0">
              <a:effectLst/>
            </a:rPr>
            <a:t> </a:t>
          </a:r>
          <a:r>
            <a:rPr lang="ru-RU" b="0" dirty="0" err="1">
              <a:effectLst/>
            </a:rPr>
            <a:t>групової</a:t>
          </a:r>
          <a:r>
            <a:rPr lang="ru-RU" b="0" dirty="0">
              <a:effectLst/>
            </a:rPr>
            <a:t> </a:t>
          </a:r>
          <a:r>
            <a:rPr lang="ru-RU" b="0" dirty="0" err="1">
              <a:effectLst/>
            </a:rPr>
            <a:t>психотерапії</a:t>
          </a:r>
          <a:br>
            <a:rPr lang="ru-RU" b="0" dirty="0">
              <a:effectLst/>
            </a:rPr>
          </a:br>
          <a:endParaRPr lang="en-US" b="0" dirty="0"/>
        </a:p>
      </dgm:t>
    </dgm:pt>
    <dgm:pt modelId="{144781FD-46C5-42C3-BE5E-6B182B7DDBDC}" type="parTrans" cxnId="{DBA6B98E-8D59-44ED-936B-9BE5A3728446}">
      <dgm:prSet/>
      <dgm:spPr/>
      <dgm:t>
        <a:bodyPr/>
        <a:lstStyle/>
        <a:p>
          <a:endParaRPr lang="en-US"/>
        </a:p>
      </dgm:t>
    </dgm:pt>
    <dgm:pt modelId="{7E51DE94-EB1D-49AC-85C8-FD8C0C06B9B5}" type="sibTrans" cxnId="{DBA6B98E-8D59-44ED-936B-9BE5A3728446}">
      <dgm:prSet/>
      <dgm:spPr/>
      <dgm:t>
        <a:bodyPr/>
        <a:lstStyle/>
        <a:p>
          <a:endParaRPr lang="en-US"/>
        </a:p>
      </dgm:t>
    </dgm:pt>
    <dgm:pt modelId="{E5338215-24BA-4E41-A20C-E44905DD5E66}">
      <dgm:prSet/>
      <dgm:spPr/>
      <dgm:t>
        <a:bodyPr/>
        <a:lstStyle/>
        <a:p>
          <a:r>
            <a:rPr lang="ru-UA" b="0" dirty="0">
              <a:latin typeface="+mj-lt"/>
            </a:rPr>
            <a:t>3.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Times New Roman" panose="02020603050405020304" pitchFamily="18" charset="0"/>
            </a:rPr>
            <a:t>Основи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rPr>
            <a:t>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Times New Roman" panose="02020603050405020304" pitchFamily="18" charset="0"/>
            </a:rPr>
            <a:t>технології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rPr>
            <a:t>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Times New Roman" panose="02020603050405020304" pitchFamily="18" charset="0"/>
            </a:rPr>
            <a:t>групового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rPr>
            <a:t>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Times New Roman" panose="02020603050405020304" pitchFamily="18" charset="0"/>
            </a:rPr>
            <a:t>тренінгу</a:t>
          </a:r>
          <a:endParaRPr lang="en-US" b="0" dirty="0">
            <a:latin typeface="+mj-lt"/>
          </a:endParaRPr>
        </a:p>
      </dgm:t>
    </dgm:pt>
    <dgm:pt modelId="{889CA0CC-278F-4134-BC5B-D6CA1D66BF02}" type="parTrans" cxnId="{DDFAE008-ABCD-4416-B9DA-097FF1CA3367}">
      <dgm:prSet/>
      <dgm:spPr/>
      <dgm:t>
        <a:bodyPr/>
        <a:lstStyle/>
        <a:p>
          <a:endParaRPr lang="en-US"/>
        </a:p>
      </dgm:t>
    </dgm:pt>
    <dgm:pt modelId="{84E00520-2901-47FC-93D1-B449A95AE201}" type="sibTrans" cxnId="{DDFAE008-ABCD-4416-B9DA-097FF1CA3367}">
      <dgm:prSet/>
      <dgm:spPr/>
      <dgm:t>
        <a:bodyPr/>
        <a:lstStyle/>
        <a:p>
          <a:endParaRPr lang="en-US"/>
        </a:p>
      </dgm:t>
    </dgm:pt>
    <dgm:pt modelId="{405B231E-911B-F646-8025-0809E030F1C3}" type="pres">
      <dgm:prSet presAssocID="{01DEB764-B098-4F11-823F-51E5449D23F2}" presName="vert0" presStyleCnt="0">
        <dgm:presLayoutVars>
          <dgm:dir/>
          <dgm:animOne val="branch"/>
          <dgm:animLvl val="lvl"/>
        </dgm:presLayoutVars>
      </dgm:prSet>
      <dgm:spPr/>
    </dgm:pt>
    <dgm:pt modelId="{1FAA0C1B-5B73-5F42-A75C-033904A0ADCC}" type="pres">
      <dgm:prSet presAssocID="{A9258EBA-E834-4E31-B28E-0EED67F7B8B8}" presName="thickLine" presStyleLbl="alignNode1" presStyleIdx="0" presStyleCnt="3"/>
      <dgm:spPr/>
    </dgm:pt>
    <dgm:pt modelId="{3984F648-C7C4-A04D-B80C-31998EC182A9}" type="pres">
      <dgm:prSet presAssocID="{A9258EBA-E834-4E31-B28E-0EED67F7B8B8}" presName="horz1" presStyleCnt="0"/>
      <dgm:spPr/>
    </dgm:pt>
    <dgm:pt modelId="{31B94802-41A1-1F46-BE35-9E67D574EF4C}" type="pres">
      <dgm:prSet presAssocID="{A9258EBA-E834-4E31-B28E-0EED67F7B8B8}" presName="tx1" presStyleLbl="revTx" presStyleIdx="0" presStyleCnt="3"/>
      <dgm:spPr/>
    </dgm:pt>
    <dgm:pt modelId="{D4E6A8A5-A270-F44E-87A9-CC2CFC665C0C}" type="pres">
      <dgm:prSet presAssocID="{A9258EBA-E834-4E31-B28E-0EED67F7B8B8}" presName="vert1" presStyleCnt="0"/>
      <dgm:spPr/>
    </dgm:pt>
    <dgm:pt modelId="{FA4E74BE-C238-7943-BFE8-4152F233C2F5}" type="pres">
      <dgm:prSet presAssocID="{AEFEC36D-3BA6-4480-A758-363D3568898C}" presName="thickLine" presStyleLbl="alignNode1" presStyleIdx="1" presStyleCnt="3"/>
      <dgm:spPr/>
    </dgm:pt>
    <dgm:pt modelId="{DA08F16C-959D-E54E-B17E-0EEA64BD6F6D}" type="pres">
      <dgm:prSet presAssocID="{AEFEC36D-3BA6-4480-A758-363D3568898C}" presName="horz1" presStyleCnt="0"/>
      <dgm:spPr/>
    </dgm:pt>
    <dgm:pt modelId="{9A181BCB-86FE-E74A-857F-C089991514B6}" type="pres">
      <dgm:prSet presAssocID="{AEFEC36D-3BA6-4480-A758-363D3568898C}" presName="tx1" presStyleLbl="revTx" presStyleIdx="1" presStyleCnt="3"/>
      <dgm:spPr/>
    </dgm:pt>
    <dgm:pt modelId="{84D8F4BA-6679-8E4D-9508-D7D0E7E0205D}" type="pres">
      <dgm:prSet presAssocID="{AEFEC36D-3BA6-4480-A758-363D3568898C}" presName="vert1" presStyleCnt="0"/>
      <dgm:spPr/>
    </dgm:pt>
    <dgm:pt modelId="{FC04D098-5737-6245-B405-D14483F93D45}" type="pres">
      <dgm:prSet presAssocID="{E5338215-24BA-4E41-A20C-E44905DD5E66}" presName="thickLine" presStyleLbl="alignNode1" presStyleIdx="2" presStyleCnt="3"/>
      <dgm:spPr/>
    </dgm:pt>
    <dgm:pt modelId="{41E20522-C586-BE49-8842-6A4CDCACA0C4}" type="pres">
      <dgm:prSet presAssocID="{E5338215-24BA-4E41-A20C-E44905DD5E66}" presName="horz1" presStyleCnt="0"/>
      <dgm:spPr/>
    </dgm:pt>
    <dgm:pt modelId="{A3549A9B-E503-CC40-BD22-A4BE07534350}" type="pres">
      <dgm:prSet presAssocID="{E5338215-24BA-4E41-A20C-E44905DD5E66}" presName="tx1" presStyleLbl="revTx" presStyleIdx="2" presStyleCnt="3"/>
      <dgm:spPr/>
    </dgm:pt>
    <dgm:pt modelId="{DDFB56F9-9968-7F4E-8A48-9B5D68059A71}" type="pres">
      <dgm:prSet presAssocID="{E5338215-24BA-4E41-A20C-E44905DD5E66}" presName="vert1" presStyleCnt="0"/>
      <dgm:spPr/>
    </dgm:pt>
  </dgm:ptLst>
  <dgm:cxnLst>
    <dgm:cxn modelId="{DDFAE008-ABCD-4416-B9DA-097FF1CA3367}" srcId="{01DEB764-B098-4F11-823F-51E5449D23F2}" destId="{E5338215-24BA-4E41-A20C-E44905DD5E66}" srcOrd="2" destOrd="0" parTransId="{889CA0CC-278F-4134-BC5B-D6CA1D66BF02}" sibTransId="{84E00520-2901-47FC-93D1-B449A95AE201}"/>
    <dgm:cxn modelId="{5B4F7625-4971-0743-9E84-1E43307E912F}" type="presOf" srcId="{01DEB764-B098-4F11-823F-51E5449D23F2}" destId="{405B231E-911B-F646-8025-0809E030F1C3}" srcOrd="0" destOrd="0" presId="urn:microsoft.com/office/officeart/2008/layout/LinedList"/>
    <dgm:cxn modelId="{27404C3A-C1E1-492F-A2D8-4A5F8B7BAD54}" srcId="{01DEB764-B098-4F11-823F-51E5449D23F2}" destId="{A9258EBA-E834-4E31-B28E-0EED67F7B8B8}" srcOrd="0" destOrd="0" parTransId="{F65DE6C3-99A3-4E8C-B081-2DAB32BEA74F}" sibTransId="{DC7C1E7C-FD91-462A-968C-BCA24195B809}"/>
    <dgm:cxn modelId="{4FDACC44-4807-D74E-B04E-B62CBBE5707E}" type="presOf" srcId="{AEFEC36D-3BA6-4480-A758-363D3568898C}" destId="{9A181BCB-86FE-E74A-857F-C089991514B6}" srcOrd="0" destOrd="0" presId="urn:microsoft.com/office/officeart/2008/layout/LinedList"/>
    <dgm:cxn modelId="{DBA6B98E-8D59-44ED-936B-9BE5A3728446}" srcId="{01DEB764-B098-4F11-823F-51E5449D23F2}" destId="{AEFEC36D-3BA6-4480-A758-363D3568898C}" srcOrd="1" destOrd="0" parTransId="{144781FD-46C5-42C3-BE5E-6B182B7DDBDC}" sibTransId="{7E51DE94-EB1D-49AC-85C8-FD8C0C06B9B5}"/>
    <dgm:cxn modelId="{4F894FBB-EFA6-2C4F-9FFD-95742B1CB638}" type="presOf" srcId="{E5338215-24BA-4E41-A20C-E44905DD5E66}" destId="{A3549A9B-E503-CC40-BD22-A4BE07534350}" srcOrd="0" destOrd="0" presId="urn:microsoft.com/office/officeart/2008/layout/LinedList"/>
    <dgm:cxn modelId="{65B9BBDE-807A-0047-8CEA-64227C0933A9}" type="presOf" srcId="{A9258EBA-E834-4E31-B28E-0EED67F7B8B8}" destId="{31B94802-41A1-1F46-BE35-9E67D574EF4C}" srcOrd="0" destOrd="0" presId="urn:microsoft.com/office/officeart/2008/layout/LinedList"/>
    <dgm:cxn modelId="{627B0CE4-94A8-FA4F-8152-00B4350E44CE}" type="presParOf" srcId="{405B231E-911B-F646-8025-0809E030F1C3}" destId="{1FAA0C1B-5B73-5F42-A75C-033904A0ADCC}" srcOrd="0" destOrd="0" presId="urn:microsoft.com/office/officeart/2008/layout/LinedList"/>
    <dgm:cxn modelId="{72B9B2E5-615D-5F4D-87B0-CE323102EE4B}" type="presParOf" srcId="{405B231E-911B-F646-8025-0809E030F1C3}" destId="{3984F648-C7C4-A04D-B80C-31998EC182A9}" srcOrd="1" destOrd="0" presId="urn:microsoft.com/office/officeart/2008/layout/LinedList"/>
    <dgm:cxn modelId="{FBCB8A29-7519-FC4C-B378-93B6A3F3887E}" type="presParOf" srcId="{3984F648-C7C4-A04D-B80C-31998EC182A9}" destId="{31B94802-41A1-1F46-BE35-9E67D574EF4C}" srcOrd="0" destOrd="0" presId="urn:microsoft.com/office/officeart/2008/layout/LinedList"/>
    <dgm:cxn modelId="{E5E43BB9-00FE-554D-BE89-91C1FEA991BC}" type="presParOf" srcId="{3984F648-C7C4-A04D-B80C-31998EC182A9}" destId="{D4E6A8A5-A270-F44E-87A9-CC2CFC665C0C}" srcOrd="1" destOrd="0" presId="urn:microsoft.com/office/officeart/2008/layout/LinedList"/>
    <dgm:cxn modelId="{C4A202D9-D188-8840-AC4B-26436A8349B2}" type="presParOf" srcId="{405B231E-911B-F646-8025-0809E030F1C3}" destId="{FA4E74BE-C238-7943-BFE8-4152F233C2F5}" srcOrd="2" destOrd="0" presId="urn:microsoft.com/office/officeart/2008/layout/LinedList"/>
    <dgm:cxn modelId="{9D95D389-93B2-FC4A-89E9-5FB2CE266927}" type="presParOf" srcId="{405B231E-911B-F646-8025-0809E030F1C3}" destId="{DA08F16C-959D-E54E-B17E-0EEA64BD6F6D}" srcOrd="3" destOrd="0" presId="urn:microsoft.com/office/officeart/2008/layout/LinedList"/>
    <dgm:cxn modelId="{59A9A76F-C0A0-1548-BD4B-2E7F4D3EF902}" type="presParOf" srcId="{DA08F16C-959D-E54E-B17E-0EEA64BD6F6D}" destId="{9A181BCB-86FE-E74A-857F-C089991514B6}" srcOrd="0" destOrd="0" presId="urn:microsoft.com/office/officeart/2008/layout/LinedList"/>
    <dgm:cxn modelId="{4C2345F6-7E06-CD45-B979-10ADD36D0FDD}" type="presParOf" srcId="{DA08F16C-959D-E54E-B17E-0EEA64BD6F6D}" destId="{84D8F4BA-6679-8E4D-9508-D7D0E7E0205D}" srcOrd="1" destOrd="0" presId="urn:microsoft.com/office/officeart/2008/layout/LinedList"/>
    <dgm:cxn modelId="{EB425F30-E4F9-BD48-B0AA-D5C432442131}" type="presParOf" srcId="{405B231E-911B-F646-8025-0809E030F1C3}" destId="{FC04D098-5737-6245-B405-D14483F93D45}" srcOrd="4" destOrd="0" presId="urn:microsoft.com/office/officeart/2008/layout/LinedList"/>
    <dgm:cxn modelId="{6CE8E0D8-7915-7B4C-8F6D-6503583C371E}" type="presParOf" srcId="{405B231E-911B-F646-8025-0809E030F1C3}" destId="{41E20522-C586-BE49-8842-6A4CDCACA0C4}" srcOrd="5" destOrd="0" presId="urn:microsoft.com/office/officeart/2008/layout/LinedList"/>
    <dgm:cxn modelId="{53DBB394-F364-3F4F-B4CD-33B0F19E87FF}" type="presParOf" srcId="{41E20522-C586-BE49-8842-6A4CDCACA0C4}" destId="{A3549A9B-E503-CC40-BD22-A4BE07534350}" srcOrd="0" destOrd="0" presId="urn:microsoft.com/office/officeart/2008/layout/LinedList"/>
    <dgm:cxn modelId="{4FAAC205-127C-754C-9A2A-BB02AED6DB2B}" type="presParOf" srcId="{41E20522-C586-BE49-8842-6A4CDCACA0C4}" destId="{DDFB56F9-9968-7F4E-8A48-9B5D68059A7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A0C1B-5B73-5F42-A75C-033904A0ADCC}">
      <dsp:nvSpPr>
        <dsp:cNvPr id="0" name=""/>
        <dsp:cNvSpPr/>
      </dsp:nvSpPr>
      <dsp:spPr>
        <a:xfrm>
          <a:off x="0" y="1479"/>
          <a:ext cx="103632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B94802-41A1-1F46-BE35-9E67D574EF4C}">
      <dsp:nvSpPr>
        <dsp:cNvPr id="0" name=""/>
        <dsp:cNvSpPr/>
      </dsp:nvSpPr>
      <dsp:spPr>
        <a:xfrm>
          <a:off x="0" y="1479"/>
          <a:ext cx="10363200" cy="1008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UA" sz="2900" kern="1200" dirty="0"/>
            <a:t>1. </a:t>
          </a:r>
          <a:r>
            <a:rPr lang="ru-RU" sz="2900" kern="1200" dirty="0"/>
            <a:t>Г</a:t>
          </a:r>
          <a:r>
            <a:rPr lang="ru-UA" sz="2900" kern="1200" dirty="0"/>
            <a:t>рупи Методів групової психокорекції</a:t>
          </a:r>
          <a:endParaRPr lang="en-US" sz="2900" kern="1200" dirty="0"/>
        </a:p>
      </dsp:txBody>
      <dsp:txXfrm>
        <a:off x="0" y="1479"/>
        <a:ext cx="10363200" cy="1008702"/>
      </dsp:txXfrm>
    </dsp:sp>
    <dsp:sp modelId="{FA4E74BE-C238-7943-BFE8-4152F233C2F5}">
      <dsp:nvSpPr>
        <dsp:cNvPr id="0" name=""/>
        <dsp:cNvSpPr/>
      </dsp:nvSpPr>
      <dsp:spPr>
        <a:xfrm>
          <a:off x="0" y="1010182"/>
          <a:ext cx="10363200" cy="0"/>
        </a:xfrm>
        <a:prstGeom prst="line">
          <a:avLst/>
        </a:prstGeom>
        <a:solidFill>
          <a:schemeClr val="accent5">
            <a:hueOff val="3063757"/>
            <a:satOff val="-1833"/>
            <a:lumOff val="7549"/>
            <a:alphaOff val="0"/>
          </a:schemeClr>
        </a:solidFill>
        <a:ln w="15875" cap="flat" cmpd="sng" algn="ctr">
          <a:solidFill>
            <a:schemeClr val="accent5">
              <a:hueOff val="3063757"/>
              <a:satOff val="-1833"/>
              <a:lumOff val="7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181BCB-86FE-E74A-857F-C089991514B6}">
      <dsp:nvSpPr>
        <dsp:cNvPr id="0" name=""/>
        <dsp:cNvSpPr/>
      </dsp:nvSpPr>
      <dsp:spPr>
        <a:xfrm>
          <a:off x="0" y="1010182"/>
          <a:ext cx="10363200" cy="1008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UA" sz="2900" kern="1200" dirty="0"/>
            <a:t>2. </a:t>
          </a:r>
          <a:r>
            <a:rPr lang="ru-RU" sz="2900" b="0" kern="1200" dirty="0" err="1">
              <a:effectLst/>
            </a:rPr>
            <a:t>Техніки</a:t>
          </a:r>
          <a:r>
            <a:rPr lang="ru-RU" sz="2900" b="0" kern="1200" dirty="0">
              <a:effectLst/>
            </a:rPr>
            <a:t> </a:t>
          </a:r>
          <a:r>
            <a:rPr lang="ru-RU" sz="2900" b="0" kern="1200" dirty="0" err="1">
              <a:effectLst/>
            </a:rPr>
            <a:t>групової</a:t>
          </a:r>
          <a:r>
            <a:rPr lang="ru-RU" sz="2900" b="0" kern="1200" dirty="0">
              <a:effectLst/>
            </a:rPr>
            <a:t> </a:t>
          </a:r>
          <a:r>
            <a:rPr lang="ru-RU" sz="2900" b="0" kern="1200" dirty="0" err="1">
              <a:effectLst/>
            </a:rPr>
            <a:t>психотерапії</a:t>
          </a:r>
          <a:br>
            <a:rPr lang="ru-RU" sz="2900" b="0" kern="1200" dirty="0">
              <a:effectLst/>
            </a:rPr>
          </a:br>
          <a:endParaRPr lang="en-US" sz="2900" b="0" kern="1200" dirty="0"/>
        </a:p>
      </dsp:txBody>
      <dsp:txXfrm>
        <a:off x="0" y="1010182"/>
        <a:ext cx="10363200" cy="1008702"/>
      </dsp:txXfrm>
    </dsp:sp>
    <dsp:sp modelId="{FC04D098-5737-6245-B405-D14483F93D45}">
      <dsp:nvSpPr>
        <dsp:cNvPr id="0" name=""/>
        <dsp:cNvSpPr/>
      </dsp:nvSpPr>
      <dsp:spPr>
        <a:xfrm>
          <a:off x="0" y="2018884"/>
          <a:ext cx="10363200" cy="0"/>
        </a:xfrm>
        <a:prstGeom prst="line">
          <a:avLst/>
        </a:prstGeom>
        <a:solidFill>
          <a:schemeClr val="accent5">
            <a:hueOff val="6127514"/>
            <a:satOff val="-3666"/>
            <a:lumOff val="15098"/>
            <a:alphaOff val="0"/>
          </a:schemeClr>
        </a:solidFill>
        <a:ln w="15875" cap="flat" cmpd="sng" algn="ctr">
          <a:solidFill>
            <a:schemeClr val="accent5">
              <a:hueOff val="6127514"/>
              <a:satOff val="-3666"/>
              <a:lumOff val="15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549A9B-E503-CC40-BD22-A4BE07534350}">
      <dsp:nvSpPr>
        <dsp:cNvPr id="0" name=""/>
        <dsp:cNvSpPr/>
      </dsp:nvSpPr>
      <dsp:spPr>
        <a:xfrm>
          <a:off x="0" y="2018884"/>
          <a:ext cx="10363200" cy="1008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UA" sz="2900" b="0" kern="1200" dirty="0">
              <a:latin typeface="+mj-lt"/>
            </a:rPr>
            <a:t>3. </a:t>
          </a:r>
          <a:r>
            <a:rPr lang="ru-RU" sz="2900" b="0" i="0" u="none" strike="noStrik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</a:rPr>
            <a:t>Основи</a:t>
          </a:r>
          <a:r>
            <a:rPr lang="ru-RU" sz="29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</a:rPr>
            <a:t> </a:t>
          </a:r>
          <a:r>
            <a:rPr lang="ru-RU" sz="2900" b="0" i="0" u="none" strike="noStrik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</a:rPr>
            <a:t>технології</a:t>
          </a:r>
          <a:r>
            <a:rPr lang="ru-RU" sz="29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</a:rPr>
            <a:t> </a:t>
          </a:r>
          <a:r>
            <a:rPr lang="ru-RU" sz="2900" b="0" i="0" u="none" strike="noStrik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</a:rPr>
            <a:t>групового</a:t>
          </a:r>
          <a:r>
            <a:rPr lang="ru-RU" sz="29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</a:rPr>
            <a:t> </a:t>
          </a:r>
          <a:r>
            <a:rPr lang="ru-RU" sz="2900" b="0" i="0" u="none" strike="noStrik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</a:rPr>
            <a:t>тренінгу</a:t>
          </a:r>
          <a:endParaRPr lang="en-US" sz="2900" b="0" kern="1200" dirty="0">
            <a:latin typeface="+mj-lt"/>
          </a:endParaRPr>
        </a:p>
      </dsp:txBody>
      <dsp:txXfrm>
        <a:off x="0" y="2018884"/>
        <a:ext cx="10363200" cy="10087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BA446C-310E-1A41-8CA3-EE082E13E212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96230-1CDA-0E4D-9FD5-236B7BA0B19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24426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69651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02667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54278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6571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12375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20220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86100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95391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54482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73415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4137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09905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10903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0837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45750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6505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675687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82641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69847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  <p:sldLayoutId id="2147483752" r:id="rId17"/>
    <p:sldLayoutId id="2147483753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">
            <a:extLst>
              <a:ext uri="{FF2B5EF4-FFF2-40B4-BE49-F238E27FC236}">
                <a16:creationId xmlns:a16="http://schemas.microsoft.com/office/drawing/2014/main" id="{0D25F243-A34A-9E2E-EFB4-C86C74D79A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667"/>
          <a:stretch/>
        </p:blipFill>
        <p:spPr>
          <a:xfrm>
            <a:off x="7315200" y="10"/>
            <a:ext cx="4876800" cy="685799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5B430B-26A6-F127-6C66-E363AECA49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1075" y="1358901"/>
            <a:ext cx="6008304" cy="2730498"/>
          </a:xfrm>
        </p:spPr>
        <p:txBody>
          <a:bodyPr>
            <a:normAutofit/>
          </a:bodyPr>
          <a:lstStyle/>
          <a:p>
            <a:r>
              <a:rPr lang="uk-UA" dirty="0"/>
              <a:t>Базові методи групової психотерапії</a:t>
            </a:r>
            <a:r>
              <a:rPr lang="ru-UA" dirty="0"/>
              <a:t>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49BAEE-16FE-E064-8E03-F006800045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0148" y="4165600"/>
            <a:ext cx="5140954" cy="1371599"/>
          </a:xfrm>
        </p:spPr>
        <p:txBody>
          <a:bodyPr>
            <a:normAutofit/>
          </a:bodyPr>
          <a:lstStyle/>
          <a:p>
            <a:r>
              <a:rPr lang="ru-RU"/>
              <a:t>к</a:t>
            </a:r>
            <a:r>
              <a:rPr lang="ru-UA"/>
              <a:t>. психол.н., доцент кафедри психології Грандт Вікторія Вікторівна</a:t>
            </a:r>
          </a:p>
        </p:txBody>
      </p:sp>
    </p:spTree>
    <p:extLst>
      <p:ext uri="{BB962C8B-B14F-4D97-AF65-F5344CB8AC3E}">
        <p14:creationId xmlns:p14="http://schemas.microsoft.com/office/powerpoint/2010/main" val="163310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54D673-E1B2-59BD-B983-85913F084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>
            <a:normAutofit/>
          </a:bodyPr>
          <a:lstStyle/>
          <a:p>
            <a:r>
              <a:rPr lang="ru-RU" sz="4400" b="1"/>
              <a:t>П</a:t>
            </a:r>
            <a:r>
              <a:rPr lang="ru-UA" sz="4400" b="1"/>
              <a:t>лан:</a:t>
            </a:r>
            <a:endParaRPr lang="ru-UA" sz="4400" b="1" dirty="0"/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C20F43AF-2ECB-8E8A-2B00-9C3074A1232F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33372441"/>
              </p:ext>
            </p:extLst>
          </p:nvPr>
        </p:nvGraphicFramePr>
        <p:xfrm>
          <a:off x="914400" y="2532475"/>
          <a:ext cx="10363200" cy="3029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5169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E23002-0D82-DDD9-F20B-29AEA61A5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1. Г</a:t>
            </a:r>
            <a:r>
              <a:rPr lang="ru-UA" dirty="0"/>
              <a:t>рупи Методів групової психокорекції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2C0A9F-D76A-5CCF-CB34-9414750D27A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359529"/>
          </a:xfrm>
        </p:spPr>
        <p:txBody>
          <a:bodyPr>
            <a:normAutofit fontScale="62500" lnSpcReduction="20000"/>
          </a:bodyPr>
          <a:lstStyle/>
          <a:p>
            <a:pPr marL="0" indent="0" algn="l">
              <a:buNone/>
            </a:pP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1.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Основні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і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допоміжні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Основним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методом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групової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психотерапії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є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групова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дискусія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інші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розглядаються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якості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допоміжних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 algn="l">
              <a:buNone/>
            </a:pP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2.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Вербальні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невербальні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Розподіл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вербальні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невербальні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методи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засновано на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переважній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вигляді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комунікації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і характер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одержуваного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матеріалу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До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вербальним</a:t>
            </a:r>
            <a:b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методів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відносять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групову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дискусію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і психодраму, до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невербальних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психогімнастика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проектний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малюнок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і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музикотерапію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 algn="l">
              <a:buNone/>
            </a:pP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Всі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методи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групової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психокорекції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виконують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дві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основні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функції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психодиагностическую і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власне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корекційну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Відповідно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уявлень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про те,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якою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мірою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чи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інша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функція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реалізується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ході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використання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кожного методу, і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здійснюється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такий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поділ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Тай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вважають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що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групова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дискусія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більшою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мірою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спрямована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реалізацію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власне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психокорекційних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завдань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вто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час як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допоміжні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методи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основному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сприяють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здійсненню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особистісної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діагностики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Однак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такий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розподіл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значною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мірою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є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умовним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Особистісна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діагностика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процесі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групової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психокорекції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розкриття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клієнтом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власних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проблем, «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діагностика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»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їх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їм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самим,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іншими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членами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групи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і психотерапевтом) і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власне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процес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психокорекції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усвідомлення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клієнтом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своїх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пропроблем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і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конфліктів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і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їх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переробка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і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корекція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тісно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связани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і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являють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собою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єдиний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процес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окремі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елементи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якого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можуть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бути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відокремлені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6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лише</a:t>
            </a:r>
            <a:r>
              <a:rPr lang="ru-RU" sz="26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теоретично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652141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150873-3F8B-235C-CD8E-6147B3945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UA" dirty="0"/>
              <a:t>Принціпі групової психотерапії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2C9386-F992-6205-3792-191B7068ADC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marL="0" indent="0" algn="l">
              <a:buNone/>
            </a:pP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1.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Виконувати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розпорядок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групових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 занять.</a:t>
            </a:r>
          </a:p>
          <a:p>
            <a:pPr marL="0" indent="0" algn="l">
              <a:buNone/>
            </a:pP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2.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Намагатися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говорити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 в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групі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 про все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відкрито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 і щиро.</a:t>
            </a:r>
          </a:p>
          <a:p>
            <a:pPr marL="0" indent="0" algn="l">
              <a:buNone/>
            </a:pP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3.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Допомагати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 членам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групи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пізнавати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 і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змінювати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спосіб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поведінки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 і характер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переживань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,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що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є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 причиною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або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наслідком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їх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захворювань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.</a:t>
            </a:r>
          </a:p>
          <a:p>
            <a:pPr marL="0" indent="0" algn="l">
              <a:buNone/>
            </a:pP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4. Не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міркувати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 на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загальні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 теми, а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концентрувати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увагу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 на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конкретних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 проблемах у себе і у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інших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.</a:t>
            </a:r>
          </a:p>
          <a:p>
            <a:pPr marL="0" indent="0" algn="l">
              <a:buNone/>
            </a:pP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5.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Говорити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 на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заняттях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відкрито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 про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свої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почуття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 «тут і зараз».</a:t>
            </a:r>
          </a:p>
          <a:p>
            <a:pPr marL="0" indent="0" algn="l">
              <a:buNone/>
            </a:pP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6.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Вислуховувати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 думки і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поради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оточуючих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,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обмірковувати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їх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, але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приймати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рішення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самостійно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.</a:t>
            </a:r>
          </a:p>
          <a:p>
            <a:pPr marL="0" indent="0" algn="l">
              <a:buNone/>
            </a:pP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7.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Стороннім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 людям за межами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терапевтичного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 кола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ніяка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інформація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 про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пацієнтів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 і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події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 в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групі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 не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повідомляється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 і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ні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 з ким не </a:t>
            </a:r>
            <a:r>
              <a:rPr lang="ru-RU" b="0" i="0" u="none" strike="noStrike" cap="none" dirty="0" err="1">
                <a:effectLst/>
                <a:latin typeface="Roboto" panose="020F0502020204030204" pitchFamily="34" charset="0"/>
              </a:rPr>
              <a:t>обговорюється</a:t>
            </a:r>
            <a:r>
              <a:rPr lang="ru-RU" b="0" i="0" u="none" strike="noStrike" cap="none" dirty="0">
                <a:effectLst/>
                <a:latin typeface="Roboto" panose="020F0502020204030204" pitchFamily="34" charset="0"/>
              </a:rPr>
              <a:t>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544501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A81685-9D66-406A-B1A0-59EB147D1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effectLst/>
              </a:rPr>
              <a:t>Техніки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групової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психотерапії</a:t>
            </a:r>
            <a:br>
              <a:rPr lang="ru-RU" dirty="0">
                <a:effectLst/>
              </a:rPr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E10E17-CBA3-789D-85CE-1AAE401C29F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57352" y="2367092"/>
            <a:ext cx="10920248" cy="34241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effectLst/>
              </a:rPr>
              <a:t>В </a:t>
            </a:r>
            <a:r>
              <a:rPr lang="ru-RU" dirty="0" err="1">
                <a:effectLst/>
              </a:rPr>
              <a:t>груповій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психотерапії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передбачається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застосовування</a:t>
            </a:r>
            <a:r>
              <a:rPr lang="ru-RU" dirty="0">
                <a:effectLst/>
              </a:rPr>
              <a:t> таких </a:t>
            </a:r>
            <a:r>
              <a:rPr lang="ru-RU" dirty="0" err="1">
                <a:effectLst/>
              </a:rPr>
              <a:t>психотехнік</a:t>
            </a:r>
            <a:r>
              <a:rPr lang="ru-RU" dirty="0">
                <a:effectLst/>
              </a:rPr>
              <a:t> та </a:t>
            </a:r>
            <a:r>
              <a:rPr lang="ru-RU" dirty="0" err="1">
                <a:effectLst/>
              </a:rPr>
              <a:t>методів</a:t>
            </a:r>
            <a:r>
              <a:rPr lang="ru-RU" dirty="0">
                <a:effectLst/>
              </a:rPr>
              <a:t>:</a:t>
            </a:r>
          </a:p>
          <a:p>
            <a:pPr algn="just"/>
            <a:r>
              <a:rPr lang="ru-RU" i="1" dirty="0" err="1">
                <a:effectLst/>
              </a:rPr>
              <a:t>Групова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дискусія</a:t>
            </a:r>
            <a:endParaRPr lang="ru-RU" dirty="0">
              <a:effectLst/>
            </a:endParaRPr>
          </a:p>
          <a:p>
            <a:pPr algn="just"/>
            <a:r>
              <a:rPr lang="ru-RU" i="1" dirty="0" err="1">
                <a:effectLst/>
              </a:rPr>
              <a:t>Ігрові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методи</a:t>
            </a:r>
            <a:endParaRPr lang="ru-RU" dirty="0">
              <a:effectLst/>
            </a:endParaRPr>
          </a:p>
          <a:p>
            <a:pPr algn="just"/>
            <a:r>
              <a:rPr lang="ru-RU" i="1" dirty="0" err="1">
                <a:effectLst/>
              </a:rPr>
              <a:t>Методи</a:t>
            </a:r>
            <a:r>
              <a:rPr lang="ru-RU" i="1" dirty="0">
                <a:effectLst/>
              </a:rPr>
              <a:t>, </a:t>
            </a:r>
            <a:r>
              <a:rPr lang="ru-RU" i="1" dirty="0" err="1">
                <a:effectLst/>
              </a:rPr>
              <a:t>направлені</a:t>
            </a:r>
            <a:r>
              <a:rPr lang="ru-RU" i="1" dirty="0">
                <a:effectLst/>
              </a:rPr>
              <a:t> па </a:t>
            </a:r>
            <a:r>
              <a:rPr lang="ru-RU" i="1" dirty="0" err="1">
                <a:effectLst/>
              </a:rPr>
              <a:t>розвиток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соціальної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перцепції</a:t>
            </a:r>
            <a:endParaRPr lang="ru-RU" dirty="0">
              <a:effectLst/>
            </a:endParaRPr>
          </a:p>
          <a:p>
            <a:pPr algn="just"/>
            <a:r>
              <a:rPr lang="ru-RU" i="1" dirty="0" err="1">
                <a:effectLst/>
              </a:rPr>
              <a:t>Методи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тілесно-орієнтованої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психотерапії</a:t>
            </a:r>
            <a:endParaRPr lang="ru-RU" dirty="0">
              <a:effectLst/>
            </a:endParaRPr>
          </a:p>
          <a:p>
            <a:pPr algn="just"/>
            <a:r>
              <a:rPr lang="ru-RU" i="1" dirty="0" err="1">
                <a:effectLst/>
              </a:rPr>
              <a:t>Медитативні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техніки</a:t>
            </a:r>
            <a:r>
              <a:rPr lang="ru-RU" i="1" dirty="0">
                <a:effectLst/>
              </a:rPr>
              <a:t>.</a:t>
            </a:r>
            <a:endParaRPr lang="ru-RU" dirty="0">
              <a:effectLst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870049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3072B9-82D0-C0B8-C45D-3F0C1FECA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Інсайт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- як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психотерапевтичний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чинник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групового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процесу</a:t>
            </a:r>
            <a:b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4075B2-C121-6B65-B5F0-7D41513825B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09903" y="2367092"/>
            <a:ext cx="11372194" cy="3424107"/>
          </a:xfrm>
        </p:spPr>
        <p:txBody>
          <a:bodyPr>
            <a:normAutofit/>
          </a:bodyPr>
          <a:lstStyle/>
          <a:p>
            <a:pPr algn="just"/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Інсайт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— (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англ. </a:t>
            </a:r>
            <a:r>
              <a:rPr lang="en-US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Insight —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проникливість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проникнення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суть,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розуміння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осяяння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раптова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здогадка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прозріння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багатозначний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термін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області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зоопсихології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психології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психоаналізу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психіатрії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описує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складне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інтелектуальне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явище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суть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якого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полягає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несподіваному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частковому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інтуїтивному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прориві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розуміння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поставленої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проблеми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«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раптовому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знаходженні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її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вирішення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Відкриття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такого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рішення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багатьма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авторами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розглядається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як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центральний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момент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творчого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процесу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груповій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психотерапії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так як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подібне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явище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основотворчим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компонентом. В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груповій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динаміці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інсайт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постає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особистим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новоутворенням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через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вплив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325053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71C1E1-DFF2-7257-2D18-A02D0545E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Основи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технології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групового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тренінгу</a:t>
            </a:r>
            <a:b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8BAD86-B055-D749-3C2D-CE9A449F131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Головною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вихідною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позицією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розробки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технології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перехід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зовнішньої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дослідження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внутрішньої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яка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забезпечує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внутрішню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але не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усвідомлюється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Таким чином,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технологія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спт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—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відповідні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процедури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реалізуються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керівником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заняття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спрямовані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об'єктивізацію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мислительних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процесів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endParaRPr lang="ru-RU" b="0" i="0" u="none" strike="noStrike" cap="non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технології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проведення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СПТ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можна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виділити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два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взаємозалежних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аспекти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1.Технологія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перетворення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певну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спільність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людей,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здатних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здійснювати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пізнавальну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діяльність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2.Технологія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управління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пізнавальною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діяльністю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формуванню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знань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вмінь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навичок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спілкування</a:t>
            </a:r>
            <a:endParaRPr lang="ru-RU" b="0" i="0" u="none" strike="noStrike" cap="non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665437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149D7C-2908-9C45-EF0A-E7D16FDE5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AAFE7C-C306-F434-0A0A-B3645DE8F0C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49410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bg2">
                <a:shade val="92000"/>
                <a:satMod val="14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31AA009-40AD-4098-8AE7-680CA35C6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64672EB-02A8-48AB-BCFB-00B78DBA6A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255A803-13A1-44E9-ACA9-889A5CC39B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98" y="0"/>
            <a:ext cx="12192000" cy="6858000"/>
          </a:xfrm>
          <a:prstGeom prst="rect">
            <a:avLst/>
          </a:prstGeom>
          <a:solidFill>
            <a:srgbClr val="0D0D0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BC82C52F-0333-430E-AF00-FA48A518A1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286708"/>
          </a:xfrm>
          <a:prstGeom prst="rect">
            <a:avLst/>
          </a:prstGeom>
          <a:ln>
            <a:noFill/>
          </a:ln>
          <a:effectLst>
            <a:outerShdw blurRad="88900"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BE9CCFFE-A385-4D35-8504-960F050EF7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269"/>
          <a:stretch/>
        </p:blipFill>
        <p:spPr>
          <a:xfrm>
            <a:off x="0" y="0"/>
            <a:ext cx="12192000" cy="1627464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1AD41804-3572-46FD-8124-D3079B6427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51" t="72447" r="32841"/>
          <a:stretch/>
        </p:blipFill>
        <p:spPr>
          <a:xfrm>
            <a:off x="6526134" y="3384053"/>
            <a:ext cx="2305206" cy="1889621"/>
          </a:xfrm>
          <a:custGeom>
            <a:avLst/>
            <a:gdLst>
              <a:gd name="connsiteX0" fmla="*/ 8425821 w 12192000"/>
              <a:gd name="connsiteY0" fmla="*/ 2921316 h 3611460"/>
              <a:gd name="connsiteX1" fmla="*/ 8425821 w 12192000"/>
              <a:gd name="connsiteY1" fmla="*/ 3598426 h 3611460"/>
              <a:gd name="connsiteX2" fmla="*/ 9652455 w 12192000"/>
              <a:gd name="connsiteY2" fmla="*/ 3598426 h 3611460"/>
              <a:gd name="connsiteX3" fmla="*/ 9652455 w 12192000"/>
              <a:gd name="connsiteY3" fmla="*/ 2921316 h 3611460"/>
              <a:gd name="connsiteX4" fmla="*/ 0 w 12192000"/>
              <a:gd name="connsiteY4" fmla="*/ 0 h 3611460"/>
              <a:gd name="connsiteX5" fmla="*/ 12192000 w 12192000"/>
              <a:gd name="connsiteY5" fmla="*/ 0 h 3611460"/>
              <a:gd name="connsiteX6" fmla="*/ 12192000 w 12192000"/>
              <a:gd name="connsiteY6" fmla="*/ 3611460 h 3611460"/>
              <a:gd name="connsiteX7" fmla="*/ 0 w 12192000"/>
              <a:gd name="connsiteY7" fmla="*/ 3611460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611460">
                <a:moveTo>
                  <a:pt x="8425821" y="2921316"/>
                </a:moveTo>
                <a:lnTo>
                  <a:pt x="8425821" y="3598426"/>
                </a:lnTo>
                <a:lnTo>
                  <a:pt x="9652455" y="3598426"/>
                </a:lnTo>
                <a:lnTo>
                  <a:pt x="9652455" y="292131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611460"/>
                </a:lnTo>
                <a:lnTo>
                  <a:pt x="0" y="3611460"/>
                </a:lnTo>
                <a:close/>
              </a:path>
            </a:pathLst>
          </a:cu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5316A1D8-3445-4B94-B595-2285C05EE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69" t="72447" r="62822"/>
          <a:stretch/>
        </p:blipFill>
        <p:spPr>
          <a:xfrm>
            <a:off x="5443064" y="3371019"/>
            <a:ext cx="1451918" cy="1889621"/>
          </a:xfrm>
          <a:custGeom>
            <a:avLst/>
            <a:gdLst>
              <a:gd name="connsiteX0" fmla="*/ 8425821 w 12192000"/>
              <a:gd name="connsiteY0" fmla="*/ 2921316 h 3611460"/>
              <a:gd name="connsiteX1" fmla="*/ 8425821 w 12192000"/>
              <a:gd name="connsiteY1" fmla="*/ 3598426 h 3611460"/>
              <a:gd name="connsiteX2" fmla="*/ 9652455 w 12192000"/>
              <a:gd name="connsiteY2" fmla="*/ 3598426 h 3611460"/>
              <a:gd name="connsiteX3" fmla="*/ 9652455 w 12192000"/>
              <a:gd name="connsiteY3" fmla="*/ 2921316 h 3611460"/>
              <a:gd name="connsiteX4" fmla="*/ 0 w 12192000"/>
              <a:gd name="connsiteY4" fmla="*/ 0 h 3611460"/>
              <a:gd name="connsiteX5" fmla="*/ 12192000 w 12192000"/>
              <a:gd name="connsiteY5" fmla="*/ 0 h 3611460"/>
              <a:gd name="connsiteX6" fmla="*/ 12192000 w 12192000"/>
              <a:gd name="connsiteY6" fmla="*/ 3611460 h 3611460"/>
              <a:gd name="connsiteX7" fmla="*/ 0 w 12192000"/>
              <a:gd name="connsiteY7" fmla="*/ 3611460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611460">
                <a:moveTo>
                  <a:pt x="8425821" y="2921316"/>
                </a:moveTo>
                <a:lnTo>
                  <a:pt x="8425821" y="3598426"/>
                </a:lnTo>
                <a:lnTo>
                  <a:pt x="9652455" y="3598426"/>
                </a:lnTo>
                <a:lnTo>
                  <a:pt x="9652455" y="292131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611460"/>
                </a:lnTo>
                <a:lnTo>
                  <a:pt x="0" y="3611460"/>
                </a:lnTo>
                <a:close/>
              </a:path>
            </a:pathLst>
          </a:cu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FA7483C-C90B-453F-AB53-60D8FDE6D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45" t="47340"/>
          <a:stretch/>
        </p:blipFill>
        <p:spPr>
          <a:xfrm>
            <a:off x="8965579" y="1675248"/>
            <a:ext cx="3237619" cy="3611460"/>
          </a:xfrm>
          <a:custGeom>
            <a:avLst/>
            <a:gdLst>
              <a:gd name="connsiteX0" fmla="*/ 2237500 w 3237619"/>
              <a:gd name="connsiteY0" fmla="*/ 2921316 h 3611460"/>
              <a:gd name="connsiteX1" fmla="*/ 2237500 w 3237619"/>
              <a:gd name="connsiteY1" fmla="*/ 3598426 h 3611460"/>
              <a:gd name="connsiteX2" fmla="*/ 2563236 w 3237619"/>
              <a:gd name="connsiteY2" fmla="*/ 3598426 h 3611460"/>
              <a:gd name="connsiteX3" fmla="*/ 2563236 w 3237619"/>
              <a:gd name="connsiteY3" fmla="*/ 2921316 h 3611460"/>
              <a:gd name="connsiteX4" fmla="*/ 0 w 3237619"/>
              <a:gd name="connsiteY4" fmla="*/ 0 h 3611460"/>
              <a:gd name="connsiteX5" fmla="*/ 3237619 w 3237619"/>
              <a:gd name="connsiteY5" fmla="*/ 0 h 3611460"/>
              <a:gd name="connsiteX6" fmla="*/ 3237619 w 3237619"/>
              <a:gd name="connsiteY6" fmla="*/ 3611460 h 3611460"/>
              <a:gd name="connsiteX7" fmla="*/ 557562 w 3237619"/>
              <a:gd name="connsiteY7" fmla="*/ 3611460 h 3611460"/>
              <a:gd name="connsiteX8" fmla="*/ 557562 w 3237619"/>
              <a:gd name="connsiteY8" fmla="*/ 2822752 h 3611460"/>
              <a:gd name="connsiteX9" fmla="*/ 0 w 3237619"/>
              <a:gd name="connsiteY9" fmla="*/ 2822752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37619" h="3611460">
                <a:moveTo>
                  <a:pt x="2237500" y="2921316"/>
                </a:moveTo>
                <a:lnTo>
                  <a:pt x="2237500" y="3598426"/>
                </a:lnTo>
                <a:lnTo>
                  <a:pt x="2563236" y="3598426"/>
                </a:lnTo>
                <a:lnTo>
                  <a:pt x="2563236" y="2921316"/>
                </a:lnTo>
                <a:close/>
                <a:moveTo>
                  <a:pt x="0" y="0"/>
                </a:moveTo>
                <a:lnTo>
                  <a:pt x="3237619" y="0"/>
                </a:lnTo>
                <a:lnTo>
                  <a:pt x="3237619" y="3611460"/>
                </a:lnTo>
                <a:lnTo>
                  <a:pt x="557562" y="3611460"/>
                </a:lnTo>
                <a:lnTo>
                  <a:pt x="557562" y="2822752"/>
                </a:lnTo>
                <a:lnTo>
                  <a:pt x="0" y="2822752"/>
                </a:lnTo>
                <a:close/>
              </a:path>
            </a:pathLst>
          </a:cu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9DD8AB-206B-DC4E-66B8-B2E7D7532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233" y="1124125"/>
            <a:ext cx="8689976" cy="184438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 err="1"/>
              <a:t>Дякую</a:t>
            </a:r>
            <a:r>
              <a:rPr lang="en-US" sz="4400" dirty="0"/>
              <a:t> </a:t>
            </a:r>
            <a:r>
              <a:rPr lang="en-US" sz="4400" dirty="0" err="1"/>
              <a:t>за</a:t>
            </a:r>
            <a:r>
              <a:rPr lang="en-US" sz="4400" dirty="0"/>
              <a:t> </a:t>
            </a:r>
            <a:r>
              <a:rPr lang="en-US" sz="4400" dirty="0" err="1"/>
              <a:t>увагу</a:t>
            </a:r>
            <a:r>
              <a:rPr lang="en-US" sz="4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6957912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{7AC3D549-2145-5041-B044-2172E748629F}tf10001073</Template>
  <TotalTime>171</TotalTime>
  <Words>586</Words>
  <Application>Microsoft Macintosh PowerPoint</Application>
  <PresentationFormat>Широкоэкранный</PresentationFormat>
  <Paragraphs>35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Roboto</vt:lpstr>
      <vt:lpstr>Times New Roman</vt:lpstr>
      <vt:lpstr>Tw Cen MT</vt:lpstr>
      <vt:lpstr>Капля</vt:lpstr>
      <vt:lpstr>Базові методи групової психотерапії </vt:lpstr>
      <vt:lpstr>План:</vt:lpstr>
      <vt:lpstr>1. Групи Методів групової психокорекції</vt:lpstr>
      <vt:lpstr>Принціпі групової психотерапії</vt:lpstr>
      <vt:lpstr>Техніки групової психотерапії </vt:lpstr>
      <vt:lpstr>Інсайт - як психотерапевтичний чинник групового процесу </vt:lpstr>
      <vt:lpstr>Основи технології групового тренінгу </vt:lpstr>
      <vt:lpstr>Презентация PowerPoint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mebelgrandt@gmail.com</dc:creator>
  <cp:lastModifiedBy>Microsoft Office User</cp:lastModifiedBy>
  <cp:revision>50</cp:revision>
  <dcterms:created xsi:type="dcterms:W3CDTF">2022-11-25T09:15:26Z</dcterms:created>
  <dcterms:modified xsi:type="dcterms:W3CDTF">2023-09-17T13:52:47Z</dcterms:modified>
</cp:coreProperties>
</file>