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72CC-02F6-4590-B4DB-98467775C35E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E045167-0380-4858-B568-41FE660CA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8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72CC-02F6-4590-B4DB-98467775C35E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045167-0380-4858-B568-41FE660CA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3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72CC-02F6-4590-B4DB-98467775C35E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045167-0380-4858-B568-41FE660CAC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2038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72CC-02F6-4590-B4DB-98467775C35E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045167-0380-4858-B568-41FE660CA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46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72CC-02F6-4590-B4DB-98467775C35E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045167-0380-4858-B568-41FE660CAC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320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72CC-02F6-4590-B4DB-98467775C35E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045167-0380-4858-B568-41FE660CA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40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72CC-02F6-4590-B4DB-98467775C35E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5167-0380-4858-B568-41FE660CA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32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72CC-02F6-4590-B4DB-98467775C35E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5167-0380-4858-B568-41FE660CA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9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72CC-02F6-4590-B4DB-98467775C35E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5167-0380-4858-B568-41FE660CA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6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72CC-02F6-4590-B4DB-98467775C35E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045167-0380-4858-B568-41FE660CA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9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72CC-02F6-4590-B4DB-98467775C35E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045167-0380-4858-B568-41FE660CA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5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72CC-02F6-4590-B4DB-98467775C35E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045167-0380-4858-B568-41FE660CA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6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72CC-02F6-4590-B4DB-98467775C35E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5167-0380-4858-B568-41FE660CA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9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72CC-02F6-4590-B4DB-98467775C35E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5167-0380-4858-B568-41FE660CA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1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72CC-02F6-4590-B4DB-98467775C35E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5167-0380-4858-B568-41FE660CA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1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72CC-02F6-4590-B4DB-98467775C35E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045167-0380-4858-B568-41FE660CA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4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72CC-02F6-4590-B4DB-98467775C35E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045167-0380-4858-B568-41FE660CA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9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8331" y="1410789"/>
            <a:ext cx="6975566" cy="138103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ABC-</a:t>
            </a:r>
            <a:r>
              <a:rPr lang="uk-UA" b="1" dirty="0" smtClean="0">
                <a:solidFill>
                  <a:srgbClr val="00B050"/>
                </a:solidFill>
              </a:rPr>
              <a:t>гіпотеза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63394" y="4428309"/>
            <a:ext cx="3941218" cy="147535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uk-UA" b="1" noProof="1" smtClean="0">
                <a:solidFill>
                  <a:schemeClr val="tx1"/>
                </a:solidFill>
              </a:rPr>
              <a:t>Підготував:</a:t>
            </a:r>
          </a:p>
          <a:p>
            <a:pPr algn="r"/>
            <a:r>
              <a:rPr lang="uk-UA" b="1" noProof="1" smtClean="0">
                <a:solidFill>
                  <a:schemeClr val="tx1"/>
                </a:solidFill>
              </a:rPr>
              <a:t>студент 2 курсу магістратури</a:t>
            </a:r>
          </a:p>
          <a:p>
            <a:pPr algn="r"/>
            <a:r>
              <a:rPr lang="uk-UA" b="1" noProof="1">
                <a:solidFill>
                  <a:schemeClr val="tx1"/>
                </a:solidFill>
              </a:rPr>
              <a:t>г</a:t>
            </a:r>
            <a:r>
              <a:rPr lang="uk-UA" b="1" noProof="1" smtClean="0">
                <a:solidFill>
                  <a:schemeClr val="tx1"/>
                </a:solidFill>
              </a:rPr>
              <a:t>рупи 8.1112 «Математика»</a:t>
            </a:r>
          </a:p>
          <a:p>
            <a:pPr algn="r"/>
            <a:r>
              <a:rPr lang="uk-UA" b="1" noProof="1" smtClean="0">
                <a:solidFill>
                  <a:schemeClr val="tx1"/>
                </a:solidFill>
              </a:rPr>
              <a:t>Окулов Максим</a:t>
            </a:r>
            <a:endParaRPr lang="uk-UA" b="1" noProof="1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475" cy="176348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00847"/>
            <a:ext cx="3709851" cy="335715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569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269" y="216887"/>
            <a:ext cx="8915399" cy="5260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Еквіваленти </a:t>
            </a:r>
            <a:r>
              <a:rPr lang="en-US" b="1" dirty="0" smtClean="0">
                <a:solidFill>
                  <a:srgbClr val="0070C0"/>
                </a:solidFill>
              </a:rPr>
              <a:t>ABC-</a:t>
            </a:r>
            <a:r>
              <a:rPr lang="uk-UA" b="1" dirty="0" smtClean="0">
                <a:solidFill>
                  <a:srgbClr val="0070C0"/>
                </a:solidFill>
              </a:rPr>
              <a:t>гіпотези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0038" y="742950"/>
                <a:ext cx="11759429" cy="5551714"/>
              </a:xfrm>
              <a:ln>
                <a:solidFill>
                  <a:srgbClr val="FFC000"/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pPr indent="457200">
                  <a:lnSpc>
                    <a:spcPct val="17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довільного додатного дійсного числа </a:t>
                </a:r>
                <a:r>
                  <a:rPr lang="el-G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існує константа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l-GR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l-G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така,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 для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всіх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трійок взаємно простих цілих чисел (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b, c) 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таких що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+ b = 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ε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𝑎𝑏𝑐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ε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uk-UA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7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uk-UA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Друге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еквівалентне формулювання гіпотези включає у себе поняття 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якості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( 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 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 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)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трійки ( 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 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 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),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 </a:t>
                </a:r>
                <a:r>
                  <a:rPr lang="uk-UA" sz="2400" noProof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визначається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як</a:t>
                </a:r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𝑟𝑎𝑑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uk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 algn="just"/>
                <a:r>
                  <a:rPr lang="uk-UA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Наприклад:</a:t>
                </a:r>
              </a:p>
              <a:p>
                <a:pPr indent="45720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3,125, 128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⁡(128)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𝑟𝑎𝑑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uk-UA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r>
                                <a:rPr lang="uk-UA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5, 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128</m:t>
                              </m:r>
                            </m:e>
                          </m:d>
                          <m:r>
                            <a:rPr lang="uk-UA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⁡(128)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⁡(3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𝑟𝑎𝑑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𝑟𝑎𝑑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⁡(128)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⁡(3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∙5∙2)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⁡(128)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⁡(30)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=1,426565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0038" y="742950"/>
                <a:ext cx="11759429" cy="5551714"/>
              </a:xfrm>
              <a:blipFill rotWithShape="1">
                <a:blip r:embed="rId2"/>
                <a:stretch>
                  <a:fillRect l="-570" r="-67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224" y="137160"/>
            <a:ext cx="9532120" cy="1074059"/>
          </a:xfrm>
        </p:spPr>
        <p:txBody>
          <a:bodyPr>
            <a:noAutofit/>
          </a:bodyPr>
          <a:lstStyle/>
          <a:p>
            <a:pPr algn="ctr"/>
            <a:r>
              <a:rPr lang="uk-UA" sz="4000" b="1" noProof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Деякі наслідки з гіпотези Естерла-Массера</a:t>
            </a:r>
            <a:endParaRPr lang="uk-UA" sz="4000" b="1" noProof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0423" y="1211219"/>
            <a:ext cx="9692640" cy="5372461"/>
          </a:xfrm>
        </p:spPr>
        <p:txBody>
          <a:bodyPr/>
          <a:lstStyle/>
          <a:p>
            <a:pPr indent="457200"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 має велику кількість наслідків. До них належать як відомі результати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яких були доведені окремо уже після того, як гіпотеза була висловлена), так і гіпотези, для яких вона дає умовне доведення . Серед наслідків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Рота про діофантову апроксимацію алгебраїчних чисел 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Морделла (уже доведена Гердом Фалтінгсом ).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 Ердеша–Вудса, яка допускає кінцеву кількість контрприкладів.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 нескінченної кількості невіферіхових простих чисел у кожній основі b &gt; 1.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Слабка форма гіпотези Маршалла Холла про відокремлення квадратів і кубів цілих чисел.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Многочлен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( x 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лише скінченну кількість досконалих степенів для всіх цілих чисел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принаймні три прості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нулі тощо.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9761" y="287383"/>
            <a:ext cx="8915399" cy="75764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Висновки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486" y="1045028"/>
            <a:ext cx="10032274" cy="5656218"/>
          </a:xfrm>
        </p:spPr>
        <p:txBody>
          <a:bodyPr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 на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велику кількість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конференцій,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яких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намагалися пояснити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доведення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ABC-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Мотідзукі, фахівці з теорії чисел важко справлялися з ідеями, що лежали в його основі. Його серія робіт загальним обсягом понад 500 сторінок написана малозрозумілим стилем,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 до появи «почуття нескінченного регресу», як висловився математик Брайан Конрад зі Стенфордського університету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даний момент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доведення гіпотези опубліковано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науковому журналі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Publications of Research Institute for Mathematical Sciences (RIMS),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 математичною спільнотою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 що не прийнято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доведення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-гіпотези може </a:t>
            </a: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чисел.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Погодьтеся, настільки важливий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багаторічних перевірок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 доведення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 подальших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 полягають в більш детальному розкритті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ABC-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 з точки зору її змістовного та логічного доведення.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164" y="210021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18" y="3592286"/>
            <a:ext cx="3644536" cy="273013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07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514" y="112384"/>
            <a:ext cx="8915399" cy="1063273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en-US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41864" y="1319349"/>
            <a:ext cx="9662748" cy="512064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радикала цілого числа.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ABC-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гіпотези.</a:t>
            </a:r>
          </a:p>
          <a:p>
            <a:pPr marL="457200" indent="-457200">
              <a:buAutoNum type="arabicPeriod"/>
            </a:pPr>
            <a:r>
              <a:rPr lang="uk-UA" sz="24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трійка.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довідка щодо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ABC-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гіпотези.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Еквіваленти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ABC-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гіпотези.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 наслідки гіпотези Естерле-Массера.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Висновки.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587" y="244237"/>
            <a:ext cx="8915399" cy="61301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радикала цілого числа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746249" y="858922"/>
                <a:ext cx="10069514" cy="5827628"/>
              </a:xfrm>
            </p:spPr>
            <p:txBody>
              <a:bodyPr>
                <a:norm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Перш ніж сформулювати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ABC-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гіпотезу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слід ввести поняття радикала цілого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числа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50000"/>
                  </a:lnSpc>
                </a:pP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Радикал цілого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числа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число, що дорівнює добутку простих дільників цілого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числа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Радикал числа n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позначається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rad(n).</a:t>
                </a:r>
              </a:p>
              <a:p>
                <a:pPr indent="457200" algn="just">
                  <a:lnSpc>
                    <a:spcPct val="150000"/>
                  </a:lnSpc>
                </a:pP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формальному записі визначення радикала має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вигляд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uk-UA" noProof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означенням 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𝑟𝑎𝑑</m:t>
                    </m:r>
                    <m:d>
                      <m:d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endParaRPr lang="en-US" noProof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uk-UA" noProof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відомо канонічне розкладання числа </a:t>
                </a:r>
                <a:r>
                  <a:rPr lang="en-US" b="1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b="1" noProof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noProof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прості множники, то</a:t>
                </a:r>
                <a:r>
                  <a:rPr lang="en-US" noProof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noProof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</a:pPr>
                <a:endParaRPr lang="uk-UA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uk-UA" noProof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Наприклад, 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𝑟𝑎𝑑</m:t>
                    </m:r>
                    <m:d>
                      <m:d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𝑟𝑎𝑑</m:t>
                    </m:r>
                    <m:d>
                      <m:d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∙3</m:t>
                        </m:r>
                      </m:e>
                    </m:d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=2∙3=6, 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𝑟𝑎𝑑</m:t>
                    </m:r>
                    <m:d>
                      <m:d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</m:d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𝑟𝑎𝑑</m:t>
                    </m:r>
                    <m:d>
                      <m:d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uk-UA" baseline="30000" noProof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∙5</m:t>
                        </m:r>
                      </m:e>
                    </m:d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=2∙3∙5=30. </m:t>
                    </m:r>
                  </m:oMath>
                </a14:m>
                <a:endParaRPr lang="en-US" noProof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</a:pPr>
                <a:endParaRPr lang="en-US" noProof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46249" y="858922"/>
                <a:ext cx="10069514" cy="5827628"/>
              </a:xfrm>
              <a:blipFill>
                <a:blip r:embed="rId2"/>
                <a:stretch>
                  <a:fillRect l="-605" r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824" y="2344264"/>
            <a:ext cx="1666875" cy="914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567" y="4200524"/>
            <a:ext cx="3119438" cy="685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3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886" y="151573"/>
            <a:ext cx="8915399" cy="86733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Сутність </a:t>
            </a:r>
            <a:r>
              <a:rPr lang="en-US" b="1" dirty="0" smtClean="0">
                <a:solidFill>
                  <a:srgbClr val="7030A0"/>
                </a:solidFill>
              </a:rPr>
              <a:t>ABC</a:t>
            </a:r>
            <a:r>
              <a:rPr lang="uk-UA" b="1" dirty="0" smtClean="0">
                <a:solidFill>
                  <a:srgbClr val="7030A0"/>
                </a:solidFill>
              </a:rPr>
              <a:t>-гіпотези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6732" y="1018903"/>
            <a:ext cx="9897880" cy="5603966"/>
          </a:xfrm>
        </p:spPr>
        <p:txBody>
          <a:bodyPr>
            <a:normAutofit/>
          </a:bodyPr>
          <a:lstStyle/>
          <a:p>
            <a:pPr indent="457200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ABC-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гіпотеза, доведення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 становить одну з головних проблем теорії чисел, була сформульована незалежно один від одного математиками Девідом Массером у 1985 році та Джозефом Естерле у 1988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році.</a:t>
            </a:r>
          </a:p>
          <a:p>
            <a:pPr indent="457200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ABC-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 варіантів формулювань, один з них наводиться нижче: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будь-яких взаємно простих трійок чисел (𝑎,𝑏,𝑐) таких, що 𝑎+𝑏=𝑐, при будь-якому 𝜀&gt;0 існує лише кінцеве число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трійок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(𝑎,𝑏,𝑐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18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відповідають умові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𝑐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&gt;𝑟𝑎𝑑(𝑎𝑏𝑐)</a:t>
            </a:r>
            <a:r>
              <a:rPr lang="ru-RU" sz="1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𝑟𝑎𝑑(𝑎𝑏𝑐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 добуток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 простих дільників 𝑎,𝑏,𝑐.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32" y="4271555"/>
            <a:ext cx="3383280" cy="1959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024" y="4271555"/>
            <a:ext cx="3452948" cy="1959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77886" y="6438203"/>
            <a:ext cx="157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Девід Мессер</a:t>
            </a:r>
            <a:endParaRPr lang="uk-UA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4612" y="6438203"/>
            <a:ext cx="186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Джозеф Естерле</a:t>
            </a:r>
            <a:endParaRPr lang="uk-UA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762" y="301387"/>
            <a:ext cx="8915399" cy="813038"/>
          </a:xfrm>
        </p:spPr>
        <p:txBody>
          <a:bodyPr/>
          <a:lstStyle/>
          <a:p>
            <a:pPr algn="ctr"/>
            <a:r>
              <a:rPr lang="uk-UA" b="1" noProof="1" smtClean="0">
                <a:solidFill>
                  <a:srgbClr val="00B0F0"/>
                </a:solidFill>
              </a:rPr>
              <a:t>abc</a:t>
            </a:r>
            <a:r>
              <a:rPr lang="en-US" b="1" dirty="0" smtClean="0">
                <a:solidFill>
                  <a:srgbClr val="00B0F0"/>
                </a:solidFill>
              </a:rPr>
              <a:t>-</a:t>
            </a:r>
            <a:r>
              <a:rPr lang="uk-UA" b="1" dirty="0" smtClean="0">
                <a:solidFill>
                  <a:srgbClr val="00B0F0"/>
                </a:solidFill>
              </a:rPr>
              <a:t>трійка</a:t>
            </a:r>
            <a:endParaRPr lang="en-U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900238" y="1428750"/>
                <a:ext cx="9604373" cy="4657725"/>
              </a:xfrm>
            </p:spPr>
            <p:txBody>
              <a:bodyPr>
                <a:norm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uk-UA" sz="24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Визначення.</a:t>
                </a:r>
                <a:r>
                  <a:rPr lang="uk-UA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Трійка взаємно простих натуральних чисел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таких що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називається </a:t>
                </a:r>
                <a:r>
                  <a:rPr lang="uk-UA" sz="2400" noProof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uk-UA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трійкою, якщо </a:t>
                </a:r>
                <a14:m>
                  <m:oMath xmlns:m="http://schemas.openxmlformats.org/officeDocument/2006/math">
                    <m:r>
                      <a:rPr lang="uk-U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r>
                  <a:rPr lang="uk-UA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априклад, </a:t>
                </a:r>
                <a:r>
                  <a:rPr lang="uk-UA" sz="2400" noProof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uk-UA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трійками є трійки (1, 8, 9), (1, 80, 81) тощо.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1, 8, 9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∙2∙3=6&lt;9, 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1, 80, 81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∙5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=1∙2∙5∙3=30&lt;81.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0238" y="1428750"/>
                <a:ext cx="9604373" cy="4657725"/>
              </a:xfrm>
              <a:blipFill>
                <a:blip r:embed="rId2"/>
                <a:stretch>
                  <a:fillRect l="-1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2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164636"/>
            <a:ext cx="8915399" cy="82814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довідка щодо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-гіпотези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4480" y="1240971"/>
            <a:ext cx="10384971" cy="4441372"/>
          </a:xfrm>
        </p:spPr>
        <p:txBody>
          <a:bodyPr/>
          <a:lstStyle/>
          <a:p>
            <a:pPr indent="457200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 виникла як результат спроб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стерле та Массера зрозуміти гіпотезу Шпіро про еліптичні криві, що включає у своє твердження більше геометричних структур, ні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гіпотеза. Було доведено, що </a:t>
            </a:r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 еквівалентна модифікованій гіпотезі Шпіро.</a:t>
            </a:r>
          </a:p>
          <a:p>
            <a:pPr indent="457200">
              <a:lnSpc>
                <a:spcPct val="150000"/>
              </a:lnSpc>
            </a:pP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Люсьєн Шпіро запропонував своє доведення гіпотези в 2007 році, але невдовзі у ньому знайшли помилку.</a:t>
            </a:r>
            <a:endParaRPr lang="uk-UA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4" y="3657601"/>
            <a:ext cx="3056709" cy="2472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303521" y="6335486"/>
            <a:ext cx="239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Люсьєн Шпіро</a:t>
            </a:r>
            <a:endParaRPr lang="uk-UA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670" y="470263"/>
            <a:ext cx="9910942" cy="5603966"/>
          </a:xfrm>
        </p:spPr>
        <p:txBody>
          <a:bodyPr>
            <a:normAutofit/>
          </a:bodyPr>
          <a:lstStyle/>
          <a:p>
            <a:pPr indent="45720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серпня 2012 року </a:t>
            </a:r>
            <a:r>
              <a:rPr lang="uk-UA" b="1" u="sng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Сініті Мотідзукі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заявив про доведення гіпотези Шпіро, а отже, 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гіпотези. Він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випустив серію з чотирьох препринтів, які включали нову теорію, яку він назвав міжуніверсальною теорією Тейхмюллера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IUTT),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в подальшому застосовується для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Статті не були прийняті математичною спільнотою як докази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відбулося не лише через їхню довжину та складність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й тому, що принаймні один конкретний момент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аргументації був визначений як прогалина деякими іншими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експертами.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те, що кілька математиків ручалися за правильність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 намагалися показати своє розуміння через семінари на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IUTT,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 не вдалося переконати спільноту математиків теорії чисел.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2" y="3533504"/>
            <a:ext cx="2939143" cy="2468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869" y="3605349"/>
            <a:ext cx="4124326" cy="2468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406641" y="6257109"/>
            <a:ext cx="295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Сініті Мотідзукі</a:t>
            </a:r>
            <a:endParaRPr lang="uk-UA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669" y="222068"/>
            <a:ext cx="10306594" cy="6152605"/>
          </a:xfrm>
        </p:spPr>
        <p:txBody>
          <a:bodyPr/>
          <a:lstStyle/>
          <a:p>
            <a:pPr indent="457200" algn="just">
              <a:lnSpc>
                <a:spcPct val="150000"/>
              </a:lnSpc>
            </a:pP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березні 2018 року Пітер Шольце та Якоб Стікс відвідали Кіото для обговорення з Мотідзукі. Хоча вони не усунули розбіжності, вони чіткіше їх сформулювали. Шольце та Стікс написали звіт, в якому пояснювали помилку в логіці доведення та стверджували, що отримана прогалина була «настільки серйозною, що ... невеликі зміни не врятують стратегію доказу»; Мотідзукі стверджував, що вони неправильно зрозуміли життєво важливі аспекти теорії та зробили некоректні спрощення.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969" y="3298370"/>
            <a:ext cx="2647950" cy="2342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99" y="3220178"/>
            <a:ext cx="3400697" cy="2420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70650" y="5837078"/>
            <a:ext cx="485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«Мені здається, що питання 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гіпотезою залишається відкритим, - сказав Шольце. – І будь-яка людина має шанс довести її».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1552" y="6013542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Якоб Стікс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486" y="130629"/>
            <a:ext cx="10267405" cy="6191794"/>
          </a:xfrm>
        </p:spPr>
        <p:txBody>
          <a:bodyPr/>
          <a:lstStyle/>
          <a:p>
            <a:pPr indent="45720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квітня 2020 року двоє математиків з Кіотського науково-дослідного інституту, де </a:t>
            </a:r>
            <a:r>
              <a:rPr lang="uk-UA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Мотідзукі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оголосили, що заявлене ним доведення буде опубліковано в 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публікаціях науково-дослідного інституту математичних наук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журналі інституту. Мочізукі є головним редактором цього журналу, але він відмовився від рецензування даної статті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Кіран Кедлая та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Едвард Френкель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сприйняли цю заяву зі скептицизмом, а 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описав її як «навряд чи приведе багатьох дослідників до табору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Мотідзукі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  У березні 2021 року доведення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Мотідзукі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 опубліковано в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RIMS.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434" y="2965269"/>
            <a:ext cx="232410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770" y="2965269"/>
            <a:ext cx="2946899" cy="2571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576716" y="5983869"/>
            <a:ext cx="175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Кіран Кедлая</a:t>
            </a:r>
            <a:endParaRPr lang="uk-UA" sz="20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6538" y="6045424"/>
            <a:ext cx="240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Едвард Френкель</a:t>
            </a:r>
            <a:endParaRPr lang="uk-UA" sz="20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495</TotalTime>
  <Words>795</Words>
  <Application>Microsoft Office PowerPoint</Application>
  <PresentationFormat>Произвольный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ABC-гіпотеза</vt:lpstr>
      <vt:lpstr>План</vt:lpstr>
      <vt:lpstr>Поняття радикала цілого числа</vt:lpstr>
      <vt:lpstr>Сутність ABC-гіпотези</vt:lpstr>
      <vt:lpstr>abc-трійка</vt:lpstr>
      <vt:lpstr>Історична довідка щодо ABC-гіпотези</vt:lpstr>
      <vt:lpstr>Презентация PowerPoint</vt:lpstr>
      <vt:lpstr>Презентация PowerPoint</vt:lpstr>
      <vt:lpstr>Презентация PowerPoint</vt:lpstr>
      <vt:lpstr>Еквіваленти ABC-гіпотези</vt:lpstr>
      <vt:lpstr>Деякі наслідки з гіпотези Естерла-Массера</vt:lpstr>
      <vt:lpstr>Висновки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ABC-гіпотеза</dc:title>
  <dc:creator>Дмитрий</dc:creator>
  <cp:lastModifiedBy>user</cp:lastModifiedBy>
  <cp:revision>31</cp:revision>
  <dcterms:created xsi:type="dcterms:W3CDTF">2023-09-13T20:02:54Z</dcterms:created>
  <dcterms:modified xsi:type="dcterms:W3CDTF">2023-09-21T08:27:14Z</dcterms:modified>
</cp:coreProperties>
</file>