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83" r:id="rId11"/>
    <p:sldId id="263" r:id="rId12"/>
    <p:sldId id="264" r:id="rId13"/>
    <p:sldId id="287" r:id="rId14"/>
    <p:sldId id="285" r:id="rId15"/>
    <p:sldId id="297" r:id="rId16"/>
    <p:sldId id="286" r:id="rId17"/>
    <p:sldId id="299" r:id="rId18"/>
    <p:sldId id="288" r:id="rId19"/>
    <p:sldId id="300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ns.lp.edu.ua/moodle/mod/survey/view.php?id=6192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ns.lp.edu.ua/moodle/mod/glossary/showentry.php?courseid=9880&amp;eid=2897&amp;displayformat=dictionar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2"/>
          <a:stretch/>
        </p:blipFill>
        <p:spPr>
          <a:xfrm>
            <a:off x="0" y="0"/>
            <a:ext cx="84604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05001"/>
            <a:ext cx="8122096" cy="2316087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ІННОВАЦІЙНА ДІЯЛЬНІСТЬ ЯК ОБ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 УПРАВЛІННЯ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355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21498"/>
            <a:ext cx="1960811" cy="2748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312288"/>
            <a:ext cx="1960811" cy="274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ru-RU" sz="3200" b="1" dirty="0"/>
              <a:t>СФЕРА ІННОВАЦІЙНОЇ 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 сфера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ін­весторів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товаровиробників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конкурентоспроможної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че­рез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розвинуту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інфраструктуру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 1. Сфера інноваційної діяльності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2734022"/>
            <a:ext cx="6667500" cy="3143250"/>
            <a:chOff x="0" y="0"/>
            <a:chExt cx="6667500" cy="314325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6667500" cy="3143250"/>
              <a:chOff x="0" y="0"/>
              <a:chExt cx="6667500" cy="3143250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286000" y="0"/>
                <a:ext cx="2114550" cy="1895475"/>
                <a:chOff x="0" y="0"/>
                <a:chExt cx="2114550" cy="1895475"/>
              </a:xfrm>
            </p:grpSpPr>
            <p:sp>
              <p:nvSpPr>
                <p:cNvPr id="14" name="Поле 1"/>
                <p:cNvSpPr txBox="1"/>
                <p:nvPr/>
              </p:nvSpPr>
              <p:spPr>
                <a:xfrm>
                  <a:off x="0" y="1143000"/>
                  <a:ext cx="2114550" cy="752475"/>
                </a:xfrm>
                <a:prstGeom prst="rect">
                  <a:avLst/>
                </a:prstGeom>
                <a:noFill/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>
                      <a:effectLst/>
                      <a:latin typeface="Times New Roman"/>
                      <a:ea typeface="Calibri"/>
                    </a:rPr>
                    <a:t>ІННОВАЦІЙНА ІНФРАСТРУКТУРА</a:t>
                  </a:r>
                  <a:endParaRPr lang="ru-RU" sz="1200">
                    <a:effectLst/>
                    <a:latin typeface="Times New Roman"/>
                    <a:ea typeface="Calibri"/>
                  </a:endParaRPr>
                </a:p>
              </p:txBody>
            </p:sp>
            <p:sp>
              <p:nvSpPr>
                <p:cNvPr id="15" name="Поле 2"/>
                <p:cNvSpPr txBox="1"/>
                <p:nvPr/>
              </p:nvSpPr>
              <p:spPr>
                <a:xfrm>
                  <a:off x="0" y="0"/>
                  <a:ext cx="2114550" cy="5715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600" dirty="0">
                      <a:effectLst/>
                      <a:latin typeface="Times New Roman"/>
                      <a:ea typeface="Calibri"/>
                    </a:rPr>
                    <a:t>РИНОК</a:t>
                  </a:r>
                  <a:endParaRPr lang="ru-RU" sz="1200" dirty="0">
                    <a:effectLst/>
                    <a:latin typeface="Times New Roman"/>
                    <a:ea typeface="Calibri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uk-UA" sz="1600" dirty="0">
                      <a:effectLst/>
                      <a:latin typeface="Times New Roman"/>
                      <a:ea typeface="Calibri"/>
                    </a:rPr>
                    <a:t>ІННОВАЦІЙ</a:t>
                  </a:r>
                  <a:endParaRPr lang="ru-RU" sz="1200" dirty="0">
                    <a:effectLst/>
                    <a:latin typeface="Times New Roman"/>
                    <a:ea typeface="Calibri"/>
                  </a:endParaRPr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1047750" y="571500"/>
                  <a:ext cx="0" cy="5715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Поле 5"/>
              <p:cNvSpPr txBox="1"/>
              <p:nvPr/>
            </p:nvSpPr>
            <p:spPr>
              <a:xfrm>
                <a:off x="4552950" y="2390775"/>
                <a:ext cx="2114550" cy="752475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>
                    <a:effectLst/>
                    <a:latin typeface="Times New Roman"/>
                    <a:ea typeface="Calibri"/>
                  </a:rPr>
                  <a:t>РИНОК КАПІТАЛУ (ІНВЕСТИЦІЙ)</a:t>
                </a:r>
                <a:endParaRPr lang="ru-RU" sz="120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9" name="Поле 6"/>
              <p:cNvSpPr txBox="1"/>
              <p:nvPr/>
            </p:nvSpPr>
            <p:spPr>
              <a:xfrm>
                <a:off x="0" y="2390775"/>
                <a:ext cx="2114550" cy="752475"/>
              </a:xfrm>
              <a:prstGeom prst="rect">
                <a:avLst/>
              </a:prstGeom>
              <a:noFill/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1600">
                    <a:effectLst/>
                    <a:latin typeface="Times New Roman"/>
                    <a:ea typeface="Calibri"/>
                  </a:rPr>
                  <a:t>РИНОК ЧИСТОЇ КОНКУРЕНЦІЇ НОВОВВЕДЕНЬ</a:t>
                </a:r>
                <a:endParaRPr lang="ru-RU" sz="1200">
                  <a:effectLst/>
                  <a:latin typeface="Times New Roman"/>
                  <a:ea typeface="Calibri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1647825" y="1466850"/>
                <a:ext cx="637540" cy="922655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 flipV="1">
                <a:off x="4400550" y="1466850"/>
                <a:ext cx="619125" cy="923290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 flipV="1">
                <a:off x="4400550" y="295275"/>
                <a:ext cx="1400175" cy="2094864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885825" y="295275"/>
                <a:ext cx="1400176" cy="2095500"/>
              </a:xfrm>
              <a:prstGeom prst="line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2114550" y="2762250"/>
              <a:ext cx="24384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824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"/>
          <a:stretch/>
        </p:blipFill>
        <p:spPr>
          <a:xfrm>
            <a:off x="2915816" y="4717227"/>
            <a:ext cx="2294384" cy="2140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 smtClean="0"/>
              <a:t>ФУНКЦІЇ РИНКУ ІННОВАЦІЙ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товару;</a:t>
            </a: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товар;</a:t>
            </a: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посередником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розповсюдженні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пополяризувати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комерціалізації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конкурентоздатного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розширенню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недобросовісною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конкуренцією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інтелектуальним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шахрайством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6319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51476"/>
            <a:ext cx="6344208" cy="3806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СУБ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ЄКТИ ТА ОБ</a:t>
            </a:r>
            <a:r>
              <a:rPr lang="en-US" sz="3200" b="1" dirty="0" smtClean="0"/>
              <a:t>’</a:t>
            </a:r>
            <a:r>
              <a:rPr lang="uk-UA" sz="3200" b="1" dirty="0" smtClean="0"/>
              <a:t>ЄКТИ РИНКУ ІННОВАЦІЙ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/>
          <a:lstStyle/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то­варів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бізнесмени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регіо­нальні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предметом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-продажу.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8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0000" cy="634082"/>
          </a:xfrm>
        </p:spPr>
        <p:txBody>
          <a:bodyPr/>
          <a:lstStyle/>
          <a:p>
            <a:pPr algn="ctr"/>
            <a:r>
              <a:rPr lang="ru-RU" i="1" dirty="0" err="1"/>
              <a:t>Ринок</a:t>
            </a:r>
            <a:r>
              <a:rPr lang="ru-RU" i="1" dirty="0"/>
              <a:t> </a:t>
            </a:r>
            <a:r>
              <a:rPr lang="uk-UA" i="1" dirty="0"/>
              <a:t>і</a:t>
            </a:r>
            <a:r>
              <a:rPr lang="ru-RU" i="1" dirty="0" err="1" smtClean="0"/>
              <a:t>новацій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ви­щі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, </a:t>
            </a:r>
            <a:r>
              <a:rPr lang="ru-RU" dirty="0" err="1"/>
              <a:t>тимчасові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,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винахідники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i="1" dirty="0" err="1"/>
              <a:t>Основним</a:t>
            </a:r>
            <a:r>
              <a:rPr lang="ru-RU" i="1" dirty="0"/>
              <a:t> товаром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ринку </a:t>
            </a:r>
            <a:r>
              <a:rPr lang="ru-RU" i="1" dirty="0"/>
              <a:t>є </a:t>
            </a:r>
            <a:r>
              <a:rPr lang="ru-RU" dirty="0" err="1"/>
              <a:t>на­уковий</a:t>
            </a:r>
            <a:r>
              <a:rPr lang="ru-RU" dirty="0"/>
              <a:t> і </a:t>
            </a:r>
            <a:r>
              <a:rPr lang="ru-RU" dirty="0" err="1"/>
              <a:t>науково-технічний</a:t>
            </a:r>
            <a:r>
              <a:rPr lang="ru-RU" dirty="0"/>
              <a:t> результат — продукт </a:t>
            </a:r>
            <a:r>
              <a:rPr lang="ru-RU" dirty="0" err="1"/>
              <a:t>інтелек­туальної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  <a:endParaRPr lang="ru-RU" i="1" dirty="0"/>
          </a:p>
          <a:p>
            <a:pPr marL="114300" indent="0" algn="just">
              <a:buNone/>
            </a:pPr>
            <a:r>
              <a:rPr lang="ru-RU" b="1" i="1" dirty="0" err="1"/>
              <a:t>Інтелектуальний</a:t>
            </a:r>
            <a:r>
              <a:rPr lang="ru-RU" b="1" i="1" dirty="0"/>
              <a:t> продукт </a:t>
            </a:r>
            <a:r>
              <a:rPr lang="ru-RU" i="1" dirty="0"/>
              <a:t>— </a:t>
            </a:r>
            <a:r>
              <a:rPr lang="ru-RU" dirty="0"/>
              <a:t>результат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</a:t>
            </a:r>
            <a:endParaRPr lang="uk-UA" dirty="0"/>
          </a:p>
          <a:p>
            <a:pPr algn="just"/>
            <a:r>
              <a:rPr lang="ru-RU" dirty="0"/>
              <a:t>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</a:t>
            </a:r>
            <a:r>
              <a:rPr lang="ru-RU" dirty="0" err="1"/>
              <a:t>авторські</a:t>
            </a:r>
            <a:r>
              <a:rPr lang="ru-RU" dirty="0"/>
              <a:t> права, </a:t>
            </a:r>
            <a:r>
              <a:rPr lang="ru-RU" dirty="0" err="1"/>
              <a:t>оформлені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е </a:t>
            </a:r>
            <a:r>
              <a:rPr lang="ru-RU" dirty="0" err="1"/>
              <a:t>інтелек­туальною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.</a:t>
            </a:r>
            <a:endParaRPr lang="uk-UA" dirty="0"/>
          </a:p>
          <a:p>
            <a:pPr marL="114300" indent="0" algn="just">
              <a:buNone/>
            </a:pPr>
            <a:r>
              <a:rPr lang="ru-RU" b="1" i="1" dirty="0" err="1"/>
              <a:t>Інтелектуальна</a:t>
            </a:r>
            <a:r>
              <a:rPr lang="ru-RU" b="1" i="1" dirty="0"/>
              <a:t> </a:t>
            </a:r>
            <a:r>
              <a:rPr lang="ru-RU" b="1" i="1" dirty="0" err="1"/>
              <a:t>власність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прав на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охороняються</a:t>
            </a:r>
            <a:r>
              <a:rPr lang="ru-RU" dirty="0"/>
              <a:t> </a:t>
            </a:r>
            <a:r>
              <a:rPr lang="ru-RU" dirty="0" err="1"/>
              <a:t>законо­давчими</a:t>
            </a:r>
            <a:r>
              <a:rPr lang="ru-RU" dirty="0"/>
              <a:t> актами </a:t>
            </a:r>
            <a:r>
              <a:rPr lang="ru-RU" dirty="0" err="1"/>
              <a:t>держави</a:t>
            </a:r>
            <a:r>
              <a:rPr lang="ru-RU" dirty="0"/>
              <a:t>.</a:t>
            </a:r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8195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825680" cy="614015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3200" b="1" dirty="0" err="1" smtClean="0"/>
              <a:t>Інтелектуальними</a:t>
            </a:r>
            <a:r>
              <a:rPr lang="ru-RU" sz="3200" b="1" dirty="0" smtClean="0"/>
              <a:t> </a:t>
            </a:r>
            <a:r>
              <a:rPr lang="ru-RU" sz="3200" b="1" dirty="0"/>
              <a:t>продуктами </a:t>
            </a:r>
            <a:r>
              <a:rPr lang="ru-RU" sz="3200" dirty="0"/>
              <a:t>у </a:t>
            </a:r>
            <a:r>
              <a:rPr lang="ru-RU" sz="3200" dirty="0" err="1"/>
              <a:t>сфері</a:t>
            </a:r>
            <a:r>
              <a:rPr lang="ru-RU" sz="3200" dirty="0"/>
              <a:t> </a:t>
            </a:r>
            <a:r>
              <a:rPr lang="ru-RU" sz="3200" dirty="0" err="1" smtClean="0"/>
              <a:t>виробничо-гос­подарської</a:t>
            </a:r>
            <a:r>
              <a:rPr lang="ru-RU" sz="3200" dirty="0" smtClean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 є: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наукові</a:t>
            </a:r>
            <a:r>
              <a:rPr lang="ru-RU" sz="3200" dirty="0" smtClean="0"/>
              <a:t> </a:t>
            </a:r>
            <a:r>
              <a:rPr lang="ru-RU" sz="3200" dirty="0" err="1"/>
              <a:t>відкриття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винаходи</a:t>
            </a:r>
            <a:r>
              <a:rPr lang="ru-RU" sz="3200" dirty="0"/>
              <a:t>; </a:t>
            </a:r>
          </a:p>
          <a:p>
            <a:pPr marL="114300" indent="0">
              <a:buNone/>
            </a:pPr>
            <a:r>
              <a:rPr lang="ru-RU" sz="3200" dirty="0" err="1" smtClean="0"/>
              <a:t>результати</a:t>
            </a:r>
            <a:r>
              <a:rPr lang="ru-RU" sz="3200" dirty="0" smtClean="0"/>
              <a:t> </a:t>
            </a:r>
            <a:r>
              <a:rPr lang="ru-RU" sz="3200" dirty="0"/>
              <a:t>НДДКР;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зразки</a:t>
            </a:r>
            <a:r>
              <a:rPr lang="ru-RU" sz="3200" dirty="0" smtClean="0"/>
              <a:t> </a:t>
            </a:r>
            <a:r>
              <a:rPr lang="ru-RU" sz="3200" dirty="0" err="1"/>
              <a:t>нової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, </a:t>
            </a:r>
            <a:r>
              <a:rPr lang="ru-RU" sz="3200" dirty="0" err="1"/>
              <a:t>нової</a:t>
            </a:r>
            <a:r>
              <a:rPr lang="ru-RU" sz="3200" dirty="0"/>
              <a:t> </a:t>
            </a:r>
            <a:r>
              <a:rPr lang="ru-RU" sz="3200" dirty="0" err="1"/>
              <a:t>техніки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матеріалів</a:t>
            </a:r>
            <a:r>
              <a:rPr lang="ru-RU" sz="3200" dirty="0"/>
              <a:t>, </a:t>
            </a:r>
            <a:r>
              <a:rPr lang="ru-RU" sz="3200" dirty="0" err="1"/>
              <a:t>отримані</a:t>
            </a:r>
            <a:r>
              <a:rPr lang="ru-RU" sz="3200" dirty="0"/>
              <a:t> в </a:t>
            </a:r>
            <a:r>
              <a:rPr lang="ru-RU" sz="3200" dirty="0" err="1"/>
              <a:t>процесі</a:t>
            </a:r>
            <a:r>
              <a:rPr lang="ru-RU" sz="3200" dirty="0"/>
              <a:t> НДДКР;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оригінальні</a:t>
            </a:r>
            <a:r>
              <a:rPr lang="ru-RU" sz="3200" dirty="0" smtClean="0"/>
              <a:t> </a:t>
            </a:r>
            <a:r>
              <a:rPr lang="ru-RU" sz="3200" dirty="0" err="1"/>
              <a:t>науково-виробничі</a:t>
            </a:r>
            <a:r>
              <a:rPr lang="ru-RU" sz="3200" dirty="0"/>
              <a:t> </a:t>
            </a:r>
            <a:r>
              <a:rPr lang="ru-RU" sz="3200" dirty="0" err="1"/>
              <a:t>послуги</a:t>
            </a:r>
            <a:r>
              <a:rPr lang="ru-RU" sz="3200" dirty="0"/>
              <a:t>;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консалтингові</a:t>
            </a:r>
            <a:r>
              <a:rPr lang="ru-RU" sz="3200" dirty="0" smtClean="0"/>
              <a:t> </a:t>
            </a:r>
            <a:r>
              <a:rPr lang="ru-RU" sz="3200" dirty="0" err="1"/>
              <a:t>послуги</a:t>
            </a:r>
            <a:r>
              <a:rPr lang="ru-RU" sz="3200" dirty="0"/>
              <a:t> </a:t>
            </a:r>
            <a:r>
              <a:rPr lang="ru-RU" sz="3200" dirty="0" err="1"/>
              <a:t>наукового</a:t>
            </a:r>
            <a:r>
              <a:rPr lang="ru-RU" sz="3200" dirty="0"/>
              <a:t>, </a:t>
            </a:r>
            <a:r>
              <a:rPr lang="ru-RU" sz="3200" dirty="0" err="1"/>
              <a:t>технічного</a:t>
            </a:r>
            <a:r>
              <a:rPr lang="ru-RU" sz="3200" dirty="0"/>
              <a:t>, </a:t>
            </a:r>
            <a:r>
              <a:rPr lang="ru-RU" sz="3200" dirty="0" err="1"/>
              <a:t>економічного</a:t>
            </a:r>
            <a:r>
              <a:rPr lang="ru-RU" sz="3200" dirty="0"/>
              <a:t>, </a:t>
            </a:r>
            <a:r>
              <a:rPr lang="ru-RU" sz="3200" dirty="0" err="1"/>
              <a:t>управлін­ського</a:t>
            </a:r>
            <a:r>
              <a:rPr lang="ru-RU" sz="3200" dirty="0"/>
              <a:t>, в т. ч. маркетингового, характеру;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нові</a:t>
            </a:r>
            <a:r>
              <a:rPr lang="ru-RU" sz="3200" dirty="0" smtClean="0"/>
              <a:t> </a:t>
            </a:r>
            <a:r>
              <a:rPr lang="ru-RU" sz="3200" dirty="0" err="1"/>
              <a:t>технології</a:t>
            </a:r>
            <a:r>
              <a:rPr lang="ru-RU" sz="3200" dirty="0"/>
              <a:t>, </a:t>
            </a:r>
            <a:r>
              <a:rPr lang="ru-RU" sz="3200" dirty="0" err="1"/>
              <a:t>патенти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.</a:t>
            </a:r>
            <a:endParaRPr lang="uk-UA" sz="3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545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/>
              <a:t>Право </a:t>
            </a:r>
            <a:r>
              <a:rPr lang="ru-RU" sz="2800" b="1" i="1" dirty="0" err="1"/>
              <a:t>інтелектуальної</a:t>
            </a:r>
            <a:r>
              <a:rPr lang="ru-RU" sz="2800" b="1" i="1" dirty="0"/>
              <a:t> </a:t>
            </a:r>
            <a:r>
              <a:rPr lang="ru-RU" sz="2800" b="1" i="1" dirty="0" err="1"/>
              <a:t>власності</a:t>
            </a:r>
            <a:r>
              <a:rPr lang="ru-RU" sz="2800" b="1" i="1" dirty="0"/>
              <a:t> </a:t>
            </a:r>
            <a:r>
              <a:rPr lang="ru-RU" sz="2800" i="1" dirty="0"/>
              <a:t>— </a:t>
            </a:r>
            <a:r>
              <a:rPr lang="ru-RU" sz="2800" dirty="0"/>
              <a:t>право особи на результат </a:t>
            </a:r>
            <a:r>
              <a:rPr lang="ru-RU" sz="2800" dirty="0" err="1"/>
              <a:t>ін­телектуальної</a:t>
            </a:r>
            <a:r>
              <a:rPr lang="ru-RU" sz="2800" dirty="0"/>
              <a:t>, </a:t>
            </a:r>
            <a:r>
              <a:rPr lang="ru-RU" sz="2800" dirty="0" err="1"/>
              <a:t>творчої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3200" dirty="0"/>
              <a:t>.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До </a:t>
            </a:r>
            <a:r>
              <a:rPr lang="ru-RU" sz="2800" b="1" dirty="0" err="1"/>
              <a:t>об'єктів</a:t>
            </a:r>
            <a:r>
              <a:rPr lang="ru-RU" sz="2800" b="1" dirty="0"/>
              <a:t> права </a:t>
            </a:r>
            <a:r>
              <a:rPr lang="ru-RU" sz="2800" b="1" dirty="0" err="1"/>
              <a:t>інтелектуальної</a:t>
            </a:r>
            <a:r>
              <a:rPr lang="ru-RU" sz="2800" b="1" dirty="0"/>
              <a:t> </a:t>
            </a:r>
            <a:r>
              <a:rPr lang="ru-RU" sz="2800" b="1" dirty="0" err="1"/>
              <a:t>власності</a:t>
            </a:r>
            <a:r>
              <a:rPr lang="ru-RU" sz="2800" b="1" dirty="0"/>
              <a:t> </a:t>
            </a:r>
            <a:r>
              <a:rPr lang="ru-RU" dirty="0"/>
              <a:t>належать: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літературні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художні</a:t>
            </a:r>
            <a:r>
              <a:rPr lang="ru-RU" dirty="0"/>
              <a:t> твори;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фонограми</a:t>
            </a:r>
            <a:r>
              <a:rPr lang="ru-RU" dirty="0"/>
              <a:t>, </a:t>
            </a:r>
            <a:r>
              <a:rPr lang="ru-RU" dirty="0" err="1"/>
              <a:t>відеограми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мов­лення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/>
              <a:t>відкриття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винаходи</a:t>
            </a:r>
            <a:r>
              <a:rPr lang="ru-RU" dirty="0"/>
              <a:t>,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про­мислові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компонування</a:t>
            </a:r>
            <a:r>
              <a:rPr lang="ru-RU" dirty="0" smtClean="0"/>
              <a:t> </a:t>
            </a:r>
            <a:r>
              <a:rPr lang="ru-RU" dirty="0" err="1"/>
              <a:t>інтегральних</a:t>
            </a:r>
            <a:r>
              <a:rPr lang="ru-RU" dirty="0"/>
              <a:t> </a:t>
            </a:r>
            <a:r>
              <a:rPr lang="ru-RU" dirty="0" err="1"/>
              <a:t>мікросхем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раціоналізаторські</a:t>
            </a:r>
            <a:r>
              <a:rPr lang="ru-RU" dirty="0" smtClean="0"/>
              <a:t> </a:t>
            </a:r>
            <a:r>
              <a:rPr lang="ru-RU" dirty="0" err="1"/>
              <a:t>пропозиції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сорти</a:t>
            </a:r>
            <a:r>
              <a:rPr lang="ru-RU" dirty="0" smtClean="0"/>
              <a:t> </a:t>
            </a:r>
            <a:r>
              <a:rPr lang="ru-RU" dirty="0" err="1"/>
              <a:t>рослин</a:t>
            </a:r>
            <a:r>
              <a:rPr lang="ru-RU" dirty="0"/>
              <a:t>, породи </a:t>
            </a:r>
            <a:r>
              <a:rPr lang="ru-RU" dirty="0" err="1"/>
              <a:t>тва­рин</a:t>
            </a:r>
            <a:r>
              <a:rPr lang="ru-RU" dirty="0"/>
              <a:t>;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комерційні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фірмові</a:t>
            </a:r>
            <a:r>
              <a:rPr lang="ru-RU" dirty="0"/>
              <a:t>) </a:t>
            </a:r>
            <a:r>
              <a:rPr lang="ru-RU" dirty="0" err="1"/>
              <a:t>найменування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 мар­ки (знаки для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), </a:t>
            </a:r>
            <a:r>
              <a:rPr lang="ru-RU" dirty="0" err="1"/>
              <a:t>географічні</a:t>
            </a:r>
            <a:r>
              <a:rPr lang="ru-RU" dirty="0"/>
              <a:t> </a:t>
            </a:r>
            <a:r>
              <a:rPr lang="ru-RU" dirty="0" err="1"/>
              <a:t>зазначення</a:t>
            </a:r>
            <a:r>
              <a:rPr lang="ru-RU" dirty="0"/>
              <a:t>;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65700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825680" cy="6140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/>
              <a:t>Право </a:t>
            </a:r>
            <a:r>
              <a:rPr lang="ru-RU" b="1" dirty="0" err="1"/>
              <a:t>інтелектуальної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 і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потен­ціалу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є </a:t>
            </a:r>
            <a:r>
              <a:rPr lang="ru-RU" b="1" dirty="0" err="1"/>
              <a:t>авторське</a:t>
            </a:r>
            <a:r>
              <a:rPr lang="ru-RU" b="1" dirty="0"/>
              <a:t> право і право на </a:t>
            </a:r>
            <a:r>
              <a:rPr lang="ru-RU" b="1" dirty="0" err="1"/>
              <a:t>промислову</a:t>
            </a:r>
            <a:r>
              <a:rPr lang="ru-RU" b="1" dirty="0"/>
              <a:t> </a:t>
            </a:r>
            <a:r>
              <a:rPr lang="ru-RU" b="1" dirty="0" err="1"/>
              <a:t>власність</a:t>
            </a:r>
            <a:r>
              <a:rPr lang="ru-RU" b="1" dirty="0"/>
              <a:t>.</a:t>
            </a:r>
            <a:endParaRPr lang="uk-UA" b="1" dirty="0"/>
          </a:p>
          <a:p>
            <a:pPr marL="114300" indent="0">
              <a:buNone/>
            </a:pPr>
            <a:r>
              <a:rPr lang="ru-RU" b="1" dirty="0" err="1"/>
              <a:t>Авторське</a:t>
            </a:r>
            <a:r>
              <a:rPr lang="ru-RU" b="1" dirty="0"/>
              <a:t> право </a:t>
            </a:r>
            <a:r>
              <a:rPr lang="ru-RU" dirty="0"/>
              <a:t>— система </a:t>
            </a:r>
            <a:r>
              <a:rPr lang="ru-RU" dirty="0" err="1"/>
              <a:t>правових</a:t>
            </a:r>
            <a:r>
              <a:rPr lang="ru-RU" dirty="0"/>
              <a:t> норм,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пра­вові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науки та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</a:t>
            </a:r>
            <a:endParaRPr lang="uk-UA" dirty="0"/>
          </a:p>
          <a:p>
            <a:pPr marL="114300" indent="0">
              <a:buNone/>
            </a:pP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авторського</a:t>
            </a:r>
            <a:r>
              <a:rPr lang="ru-RU" dirty="0"/>
              <a:t> права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правонаступник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виняткове</a:t>
            </a:r>
            <a:r>
              <a:rPr lang="ru-RU" dirty="0"/>
              <a:t> право </a:t>
            </a:r>
            <a:r>
              <a:rPr lang="ru-RU" dirty="0" err="1"/>
              <a:t>використовувати</a:t>
            </a:r>
            <a:r>
              <a:rPr lang="ru-RU" dirty="0"/>
              <a:t> продукт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інте­лектуальної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розмножувати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продавати</a:t>
            </a:r>
            <a:r>
              <a:rPr lang="ru-RU" dirty="0"/>
              <a:t>.</a:t>
            </a:r>
            <a:endParaRPr lang="uk-UA" dirty="0"/>
          </a:p>
          <a:p>
            <a:pPr marL="114300" indent="0">
              <a:buNone/>
            </a:pP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авторів</a:t>
            </a:r>
            <a:r>
              <a:rPr lang="ru-RU" dirty="0"/>
              <a:t>, не </a:t>
            </a:r>
            <a:r>
              <a:rPr lang="ru-RU" dirty="0" err="1"/>
              <a:t>патентуються</a:t>
            </a:r>
            <a:r>
              <a:rPr lang="ru-RU" dirty="0"/>
              <a:t> </a:t>
            </a:r>
            <a:r>
              <a:rPr lang="ru-RU" dirty="0" smtClean="0"/>
              <a:t>ними.</a:t>
            </a:r>
          </a:p>
          <a:p>
            <a:pPr marL="114300" indent="0">
              <a:buNone/>
            </a:pPr>
            <a:r>
              <a:rPr lang="ru-RU" b="1" dirty="0" err="1" smtClean="0"/>
              <a:t>Комерційна</a:t>
            </a:r>
            <a:r>
              <a:rPr lang="ru-RU" b="1" dirty="0" smtClean="0"/>
              <a:t> </a:t>
            </a:r>
            <a:r>
              <a:rPr lang="ru-RU" b="1" dirty="0" err="1"/>
              <a:t>таємниця</a:t>
            </a:r>
            <a:r>
              <a:rPr lang="ru-RU" b="1" dirty="0"/>
              <a:t> —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, </a:t>
            </a:r>
            <a:r>
              <a:rPr lang="ru-RU" dirty="0" err="1"/>
              <a:t>організаційного</a:t>
            </a:r>
            <a:r>
              <a:rPr lang="ru-RU" dirty="0"/>
              <a:t>, </a:t>
            </a:r>
            <a:r>
              <a:rPr lang="ru-RU" dirty="0" err="1"/>
              <a:t>ко­мерційного</a:t>
            </a:r>
            <a:r>
              <a:rPr lang="ru-RU" dirty="0"/>
              <a:t>, </a:t>
            </a:r>
            <a:r>
              <a:rPr lang="ru-RU" dirty="0" err="1"/>
              <a:t>виробничого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характеру,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розголошен­ні</a:t>
            </a:r>
            <a:r>
              <a:rPr lang="ru-RU" dirty="0"/>
              <a:t> </a:t>
            </a:r>
            <a:r>
              <a:rPr lang="ru-RU" dirty="0" err="1"/>
              <a:t>стороннім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особам, </a:t>
            </a:r>
            <a:r>
              <a:rPr lang="ru-RU" dirty="0" err="1"/>
              <a:t>чиєю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 вони є.</a:t>
            </a:r>
            <a:endParaRPr lang="uk-UA" dirty="0"/>
          </a:p>
          <a:p>
            <a:pPr marL="114300" indent="0">
              <a:buNone/>
            </a:pPr>
            <a:r>
              <a:rPr lang="ru-RU" b="1" dirty="0" err="1"/>
              <a:t>Комерційною</a:t>
            </a:r>
            <a:r>
              <a:rPr lang="ru-RU" b="1" dirty="0"/>
              <a:t> </a:t>
            </a:r>
            <a:r>
              <a:rPr lang="ru-RU" b="1" dirty="0" err="1"/>
              <a:t>таємницею</a:t>
            </a:r>
            <a:r>
              <a:rPr lang="ru-RU" b="1" dirty="0"/>
              <a:t> є ноу-хау.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07474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064896" cy="1426170"/>
          </a:xfrm>
        </p:spPr>
        <p:txBody>
          <a:bodyPr/>
          <a:lstStyle/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200" b="1" dirty="0" smtClean="0"/>
              <a:t>Ноу-хау</a:t>
            </a:r>
            <a:r>
              <a:rPr lang="ru-RU" sz="2200" b="1" dirty="0"/>
              <a:t> </a:t>
            </a:r>
            <a:r>
              <a:rPr lang="ru-RU" sz="2200" dirty="0"/>
              <a:t> — форма </a:t>
            </a:r>
            <a:r>
              <a:rPr lang="ru-RU" sz="2200" dirty="0" err="1"/>
              <a:t>інтелектуальної</a:t>
            </a:r>
            <a:r>
              <a:rPr lang="ru-RU" sz="2200" dirty="0"/>
              <a:t> </a:t>
            </a:r>
            <a:r>
              <a:rPr lang="ru-RU" sz="2200" dirty="0" err="1"/>
              <a:t>власності</a:t>
            </a:r>
            <a:r>
              <a:rPr lang="ru-RU" sz="2200" dirty="0"/>
              <a:t>, </a:t>
            </a:r>
            <a:r>
              <a:rPr lang="ru-RU" sz="2200" dirty="0" err="1"/>
              <a:t>науково-технічний</a:t>
            </a:r>
            <a:r>
              <a:rPr lang="ru-RU" sz="2200" dirty="0"/>
              <a:t> результат,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навмисне</a:t>
            </a:r>
            <a:r>
              <a:rPr lang="ru-RU" sz="2200" dirty="0"/>
              <a:t> не </a:t>
            </a:r>
            <a:r>
              <a:rPr lang="ru-RU" sz="2200" dirty="0" err="1"/>
              <a:t>патенту­ється</a:t>
            </a:r>
            <a:r>
              <a:rPr lang="ru-RU" sz="2200" dirty="0"/>
              <a:t> з метою </a:t>
            </a:r>
            <a:r>
              <a:rPr lang="ru-RU" sz="2200" dirty="0" err="1"/>
              <a:t>випередження</a:t>
            </a:r>
            <a:r>
              <a:rPr lang="ru-RU" sz="2200" dirty="0"/>
              <a:t> </a:t>
            </a:r>
            <a:r>
              <a:rPr lang="ru-RU" sz="2200" dirty="0" err="1"/>
              <a:t>конкурентів</a:t>
            </a:r>
            <a:r>
              <a:rPr lang="ru-RU" sz="2200" dirty="0"/>
              <a:t>, </a:t>
            </a:r>
            <a:r>
              <a:rPr lang="ru-RU" sz="2200" dirty="0" err="1"/>
              <a:t>повного</a:t>
            </a:r>
            <a:r>
              <a:rPr lang="ru-RU" sz="2200" dirty="0"/>
              <a:t> </a:t>
            </a:r>
            <a:r>
              <a:rPr lang="ru-RU" sz="2200" dirty="0" err="1"/>
              <a:t>власного</a:t>
            </a:r>
            <a:r>
              <a:rPr lang="ru-RU" sz="2200" dirty="0"/>
              <a:t> </a:t>
            </a:r>
            <a:r>
              <a:rPr lang="ru-RU" sz="2200" dirty="0" err="1"/>
              <a:t>вико­ристання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для </a:t>
            </a:r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надприбутку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передання</a:t>
            </a:r>
            <a:r>
              <a:rPr lang="ru-RU" sz="2200" dirty="0"/>
              <a:t> </a:t>
            </a:r>
            <a:r>
              <a:rPr lang="ru-RU" sz="2200" dirty="0" err="1"/>
              <a:t>іншим</a:t>
            </a:r>
            <a:r>
              <a:rPr lang="ru-RU" sz="2200" dirty="0"/>
              <a:t> </a:t>
            </a:r>
            <a:r>
              <a:rPr lang="ru-RU" sz="2200" dirty="0" err="1"/>
              <a:t>користувачам</a:t>
            </a:r>
            <a:r>
              <a:rPr lang="ru-RU" sz="2200" dirty="0"/>
              <a:t> на </a:t>
            </a:r>
            <a:r>
              <a:rPr lang="ru-RU" sz="2200" dirty="0" err="1"/>
              <a:t>вигідних</a:t>
            </a:r>
            <a:r>
              <a:rPr lang="ru-RU" sz="2200" dirty="0"/>
              <a:t> </a:t>
            </a:r>
            <a:r>
              <a:rPr lang="ru-RU" sz="2200" dirty="0" err="1"/>
              <a:t>умовах</a:t>
            </a:r>
            <a:r>
              <a:rPr lang="ru-RU" sz="2200" dirty="0"/>
              <a:t> за </a:t>
            </a:r>
            <a:r>
              <a:rPr lang="ru-RU" sz="2200" dirty="0" err="1"/>
              <a:t>ліцензійним</a:t>
            </a:r>
            <a:r>
              <a:rPr lang="ru-RU" sz="2200" dirty="0"/>
              <a:t> договором.</a:t>
            </a:r>
            <a:r>
              <a:rPr lang="uk-UA" sz="2200" dirty="0"/>
              <a:t/>
            </a:r>
            <a:br>
              <a:rPr lang="uk-UA" sz="2200" dirty="0"/>
            </a:br>
            <a:endParaRPr lang="uk-UA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064896" cy="4464496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2600" b="1" dirty="0" smtClean="0"/>
              <a:t>ДО НОУ-ХАУ ВІДНОСЯТЬ: </a:t>
            </a:r>
          </a:p>
          <a:p>
            <a:pPr marL="114300" indent="0" algn="just">
              <a:buNone/>
            </a:pP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конструкторські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характеристики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 smtClean="0"/>
              <a:t>;</a:t>
            </a:r>
          </a:p>
          <a:p>
            <a:pPr marL="114300" indent="0" algn="just">
              <a:buNone/>
            </a:pPr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і </a:t>
            </a:r>
            <a:r>
              <a:rPr lang="ru-RU" dirty="0" err="1"/>
              <a:t>праці</a:t>
            </a:r>
            <a:r>
              <a:rPr lang="ru-RU" dirty="0"/>
              <a:t>; </a:t>
            </a:r>
            <a:r>
              <a:rPr lang="ru-RU" dirty="0" err="1"/>
              <a:t>незапатентовані</a:t>
            </a:r>
            <a:r>
              <a:rPr lang="ru-RU" dirty="0"/>
              <a:t> </a:t>
            </a:r>
            <a:r>
              <a:rPr lang="ru-RU" dirty="0" err="1"/>
              <a:t>винаходи</a:t>
            </a:r>
            <a:r>
              <a:rPr lang="ru-RU" dirty="0"/>
              <a:t>;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/>
              <a:t>способу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специфікації</a:t>
            </a:r>
            <a:r>
              <a:rPr lang="ru-RU" dirty="0"/>
              <a:t>, </a:t>
            </a:r>
            <a:r>
              <a:rPr lang="ru-RU" dirty="0" err="1"/>
              <a:t>формули</a:t>
            </a:r>
            <a:r>
              <a:rPr lang="ru-RU" dirty="0"/>
              <a:t> і </a:t>
            </a:r>
            <a:r>
              <a:rPr lang="ru-RU" dirty="0" err="1"/>
              <a:t>рецептури</a:t>
            </a:r>
            <a:r>
              <a:rPr lang="ru-RU" dirty="0"/>
              <a:t>;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/>
              <a:t>режими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невідомими</a:t>
            </a:r>
            <a:r>
              <a:rPr lang="ru-RU" dirty="0"/>
              <a:t> за межами </a:t>
            </a:r>
            <a:r>
              <a:rPr lang="ru-RU" dirty="0" err="1"/>
              <a:t>підприємства</a:t>
            </a:r>
            <a:r>
              <a:rPr lang="ru-RU" dirty="0"/>
              <a:t> — </a:t>
            </a:r>
            <a:r>
              <a:rPr lang="ru-RU" dirty="0" err="1"/>
              <a:t>власника</a:t>
            </a:r>
            <a:r>
              <a:rPr lang="ru-RU" dirty="0"/>
              <a:t> ноу-хау;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оригінальні</a:t>
            </a:r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і контролю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/>
              <a:t>утилізації</a:t>
            </a:r>
            <a:r>
              <a:rPr lang="ru-RU" dirty="0"/>
              <a:t> і </a:t>
            </a:r>
            <a:r>
              <a:rPr lang="ru-RU" dirty="0" err="1"/>
              <a:t>знешкодження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;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досвід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маркетингу,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065026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136904" cy="64807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інноваційний</a:t>
            </a:r>
            <a:r>
              <a:rPr lang="ru-RU" dirty="0"/>
              <a:t> продукт </a:t>
            </a:r>
            <a:r>
              <a:rPr lang="ru-RU" dirty="0" err="1"/>
              <a:t>має</a:t>
            </a:r>
            <a:r>
              <a:rPr lang="ru-RU" dirty="0"/>
              <a:t> довести свою </a:t>
            </a:r>
            <a:r>
              <a:rPr lang="ru-RU" dirty="0" err="1"/>
              <a:t>прак­тичну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бути </a:t>
            </a:r>
            <a:r>
              <a:rPr lang="ru-RU" dirty="0" err="1"/>
              <a:t>затребуваним</a:t>
            </a:r>
            <a:r>
              <a:rPr lang="ru-RU" dirty="0"/>
              <a:t> на ринку </a:t>
            </a:r>
            <a:r>
              <a:rPr lang="ru-RU" dirty="0" err="1"/>
              <a:t>новацій</a:t>
            </a:r>
            <a:r>
              <a:rPr lang="ru-RU" dirty="0"/>
              <a:t>.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новації</a:t>
            </a:r>
            <a:r>
              <a:rPr lang="ru-RU" dirty="0"/>
              <a:t> є </a:t>
            </a:r>
            <a:r>
              <a:rPr lang="ru-RU" dirty="0" err="1"/>
              <a:t>можли­вість</a:t>
            </a:r>
            <a:r>
              <a:rPr lang="ru-RU" dirty="0"/>
              <a:t> </a:t>
            </a:r>
            <a:r>
              <a:rPr lang="ru-RU" dirty="0" err="1"/>
              <a:t>експансії</a:t>
            </a:r>
            <a:r>
              <a:rPr lang="ru-RU" dirty="0"/>
              <a:t>, яка </a:t>
            </a:r>
            <a:r>
              <a:rPr lang="ru-RU" dirty="0" err="1"/>
              <a:t>відкривається</a:t>
            </a:r>
            <a:r>
              <a:rPr lang="ru-RU" dirty="0"/>
              <a:t> перед </a:t>
            </a:r>
            <a:r>
              <a:rPr lang="ru-RU" dirty="0" err="1"/>
              <a:t>інноватором</a:t>
            </a:r>
            <a:r>
              <a:rPr lang="ru-RU" dirty="0"/>
              <a:t> (</a:t>
            </a:r>
            <a:r>
              <a:rPr lang="ru-RU" dirty="0" err="1"/>
              <a:t>під­приємством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впроваджує</a:t>
            </a:r>
            <a:r>
              <a:rPr lang="ru-RU" dirty="0"/>
              <a:t> </a:t>
            </a:r>
            <a:r>
              <a:rPr lang="ru-RU" dirty="0" err="1"/>
              <a:t>новацію</a:t>
            </a:r>
            <a:r>
              <a:rPr lang="ru-RU" dirty="0"/>
              <a:t>)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сегменті</a:t>
            </a:r>
            <a:r>
              <a:rPr lang="ru-RU" dirty="0"/>
              <a:t> ринку.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b="1" i="1" dirty="0" err="1"/>
              <a:t>передумовами</a:t>
            </a:r>
            <a:r>
              <a:rPr lang="ru-RU" b="1" i="1" dirty="0"/>
              <a:t> </a:t>
            </a:r>
            <a:r>
              <a:rPr lang="ru-RU" b="1" i="1" dirty="0" err="1"/>
              <a:t>перетво­рення</a:t>
            </a:r>
            <a:r>
              <a:rPr lang="ru-RU" b="1" i="1" dirty="0"/>
              <a:t> </a:t>
            </a:r>
            <a:r>
              <a:rPr lang="ru-RU" b="1" i="1" dirty="0" err="1"/>
              <a:t>нової</a:t>
            </a:r>
            <a:r>
              <a:rPr lang="ru-RU" b="1" i="1" dirty="0"/>
              <a:t> </a:t>
            </a:r>
            <a:r>
              <a:rPr lang="ru-RU" b="1" i="1" dirty="0" err="1"/>
              <a:t>ідеї</a:t>
            </a:r>
            <a:r>
              <a:rPr lang="ru-RU" b="1" i="1" dirty="0"/>
              <a:t>, </a:t>
            </a:r>
            <a:r>
              <a:rPr lang="ru-RU" b="1" i="1" dirty="0" err="1"/>
              <a:t>винаходу</a:t>
            </a:r>
            <a:r>
              <a:rPr lang="ru-RU" b="1" i="1" dirty="0"/>
              <a:t> на </a:t>
            </a:r>
            <a:r>
              <a:rPr lang="ru-RU" b="1" i="1" dirty="0" err="1"/>
              <a:t>новацію</a:t>
            </a:r>
            <a:r>
              <a:rPr lang="ru-RU" b="1" i="1" dirty="0"/>
              <a:t> є:</a:t>
            </a:r>
            <a:endParaRPr lang="uk-UA" b="1" i="1" dirty="0"/>
          </a:p>
          <a:p>
            <a:pPr marL="114300" indent="0">
              <a:buNone/>
            </a:pPr>
            <a:r>
              <a:rPr lang="ru-RU" dirty="0"/>
              <a:t>—</a:t>
            </a:r>
            <a:r>
              <a:rPr lang="ru-RU" dirty="0" err="1"/>
              <a:t>наявність</a:t>
            </a:r>
            <a:r>
              <a:rPr lang="ru-RU" dirty="0"/>
              <a:t> ринку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товаром;</a:t>
            </a:r>
            <a:endParaRPr lang="uk-UA" dirty="0"/>
          </a:p>
          <a:p>
            <a:pPr marL="114300" indent="0">
              <a:buNone/>
            </a:pPr>
            <a:r>
              <a:rPr lang="ru-RU" dirty="0"/>
              <a:t>—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доходу </a:t>
            </a:r>
            <a:r>
              <a:rPr lang="ru-RU" dirty="0" err="1"/>
              <a:t>користу­вача</a:t>
            </a:r>
            <a:r>
              <a:rPr lang="ru-RU" dirty="0"/>
              <a:t> (</a:t>
            </a:r>
            <a:r>
              <a:rPr lang="ru-RU" dirty="0" err="1"/>
              <a:t>інноватора</a:t>
            </a:r>
            <a:r>
              <a:rPr lang="ru-RU" dirty="0"/>
              <a:t>);</a:t>
            </a:r>
            <a:endParaRPr lang="uk-UA" dirty="0"/>
          </a:p>
          <a:p>
            <a:pPr marL="114300" indent="0">
              <a:buNone/>
            </a:pPr>
            <a:r>
              <a:rPr lang="ru-RU" dirty="0"/>
              <a:t>—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суміжників</a:t>
            </a:r>
            <a:r>
              <a:rPr lang="ru-RU" dirty="0"/>
              <a:t> у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освоєн­ня</a:t>
            </a:r>
            <a:r>
              <a:rPr lang="ru-RU" dirty="0"/>
              <a:t> </a:t>
            </a:r>
            <a:r>
              <a:rPr lang="ru-RU" dirty="0" err="1"/>
              <a:t>новації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інноваційного</a:t>
            </a:r>
            <a:r>
              <a:rPr lang="ru-RU" dirty="0"/>
              <a:t> продукту (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пожвавлення</a:t>
            </a:r>
            <a:r>
              <a:rPr lang="ru-RU" dirty="0"/>
              <a:t>).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064629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6864" cy="1282154"/>
          </a:xfrm>
        </p:spPr>
        <p:txBody>
          <a:bodyPr/>
          <a:lstStyle/>
          <a:p>
            <a:pPr algn="just"/>
            <a:r>
              <a:rPr lang="ru-RU" sz="2000" dirty="0" err="1"/>
              <a:t>Щоб</a:t>
            </a:r>
            <a:r>
              <a:rPr lang="ru-RU" sz="2000" dirty="0"/>
              <a:t> стати товаром на ринку </a:t>
            </a:r>
            <a:r>
              <a:rPr lang="ru-RU" sz="2000" dirty="0" err="1"/>
              <a:t>новацій</a:t>
            </a:r>
            <a:r>
              <a:rPr lang="ru-RU" sz="2000" dirty="0"/>
              <a:t>, продукт </a:t>
            </a:r>
            <a:r>
              <a:rPr lang="ru-RU" sz="2000" dirty="0" err="1"/>
              <a:t>інтелек­туальної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пройти </a:t>
            </a:r>
            <a:r>
              <a:rPr lang="ru-RU" sz="2000" dirty="0" err="1"/>
              <a:t>стадію</a:t>
            </a:r>
            <a:r>
              <a:rPr lang="ru-RU" sz="2000" dirty="0"/>
              <a:t> </a:t>
            </a:r>
            <a:r>
              <a:rPr lang="ru-RU" sz="2000" dirty="0" err="1"/>
              <a:t>матеріалізації</a:t>
            </a:r>
            <a:r>
              <a:rPr lang="ru-RU" sz="2000" dirty="0"/>
              <a:t> — </a:t>
            </a:r>
            <a:r>
              <a:rPr lang="ru-RU" sz="2000" dirty="0" err="1"/>
              <a:t>прик­ладних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з метою </a:t>
            </a:r>
            <a:r>
              <a:rPr lang="ru-RU" sz="2000" dirty="0" err="1"/>
              <a:t>віднайдення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способу практичного </a:t>
            </a:r>
            <a:r>
              <a:rPr lang="ru-RU" sz="2000" dirty="0" err="1"/>
              <a:t>застосування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технічного</a:t>
            </a:r>
            <a:r>
              <a:rPr lang="ru-RU" sz="2000" dirty="0"/>
              <a:t> </a:t>
            </a:r>
            <a:r>
              <a:rPr lang="ru-RU" sz="2000" dirty="0" err="1"/>
              <a:t>зразка</a:t>
            </a:r>
            <a:r>
              <a:rPr lang="ru-RU" sz="2000" dirty="0"/>
              <a:t> (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ru-RU" sz="2000" dirty="0" err="1"/>
              <a:t>конструкції</a:t>
            </a:r>
            <a:r>
              <a:rPr lang="ru-RU" sz="2000" dirty="0"/>
              <a:t>). </a:t>
            </a:r>
            <a:br>
              <a:rPr lang="ru-RU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506916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 smtClean="0"/>
              <a:t> Практика </a:t>
            </a:r>
            <a:r>
              <a:rPr lang="ru-RU" dirty="0" err="1"/>
              <a:t>свідчить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продуктах,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</a:t>
            </a:r>
            <a:r>
              <a:rPr lang="ru-RU" dirty="0" err="1"/>
              <a:t>матеріалізу­ється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Так, за </a:t>
            </a:r>
            <a:r>
              <a:rPr lang="ru-RU" dirty="0" err="1"/>
              <a:t>проведеними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  на </a:t>
            </a:r>
            <a:r>
              <a:rPr lang="ru-RU" dirty="0" err="1"/>
              <a:t>японських</a:t>
            </a:r>
            <a:r>
              <a:rPr lang="ru-RU" dirty="0"/>
              <a:t>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фірмах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33%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до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роз­роблення</a:t>
            </a:r>
            <a:r>
              <a:rPr lang="ru-RU" dirty="0"/>
              <a:t>, 47% з них — до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</a:t>
            </a:r>
            <a:r>
              <a:rPr lang="ru-RU" dirty="0" err="1"/>
              <a:t>розроблен­ня</a:t>
            </a:r>
            <a:r>
              <a:rPr lang="ru-RU" dirty="0"/>
              <a:t>, 56% з них —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 у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і </a:t>
            </a:r>
            <a:r>
              <a:rPr lang="ru-RU" dirty="0" err="1"/>
              <a:t>дійшли</a:t>
            </a:r>
            <a:r>
              <a:rPr lang="ru-RU" dirty="0"/>
              <a:t> до ринку.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у </a:t>
            </a:r>
            <a:r>
              <a:rPr lang="ru-RU" dirty="0" err="1"/>
              <a:t>масовому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, становить </a:t>
            </a:r>
            <a:r>
              <a:rPr lang="ru-RU" dirty="0" err="1"/>
              <a:t>приблизно</a:t>
            </a:r>
            <a:r>
              <a:rPr lang="ru-RU" dirty="0"/>
              <a:t> 8,7%.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один </a:t>
            </a:r>
            <a:r>
              <a:rPr lang="ru-RU" dirty="0" err="1"/>
              <a:t>приймаєть­ся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і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на ринку, тому для </a:t>
            </a:r>
            <a:r>
              <a:rPr lang="ru-RU" dirty="0" err="1"/>
              <a:t>успіху</a:t>
            </a:r>
            <a:r>
              <a:rPr lang="ru-RU" dirty="0"/>
              <a:t> нового </a:t>
            </a:r>
            <a:r>
              <a:rPr lang="ru-RU" dirty="0" err="1"/>
              <a:t>виробу</a:t>
            </a:r>
            <a:r>
              <a:rPr lang="ru-RU" dirty="0"/>
              <a:t>,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японці</a:t>
            </a:r>
            <a:r>
              <a:rPr lang="ru-RU" dirty="0"/>
              <a:t>, треба </a:t>
            </a:r>
            <a:r>
              <a:rPr lang="ru-RU" dirty="0" err="1"/>
              <a:t>продукува­ти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18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57560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2400" i="1" dirty="0"/>
              <a:t>Сфера </a:t>
            </a:r>
            <a:r>
              <a:rPr lang="ru-RU" sz="2400" i="1" dirty="0" err="1"/>
              <a:t>інноваційної</a:t>
            </a:r>
            <a:r>
              <a:rPr lang="ru-RU" sz="2400" i="1" dirty="0"/>
              <a:t> </a:t>
            </a:r>
            <a:r>
              <a:rPr lang="ru-RU" sz="2400" i="1" dirty="0" err="1"/>
              <a:t>діяльності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400" i="1" dirty="0" err="1" smtClean="0"/>
              <a:t>Ринковий</a:t>
            </a:r>
            <a:r>
              <a:rPr lang="ru-RU" sz="2400" i="1" dirty="0" smtClean="0"/>
              <a:t> </a:t>
            </a:r>
            <a:r>
              <a:rPr lang="ru-RU" sz="2400" i="1" dirty="0" err="1"/>
              <a:t>механізм</a:t>
            </a:r>
            <a:r>
              <a:rPr lang="ru-RU" sz="2400" i="1" dirty="0"/>
              <a:t> (</a:t>
            </a:r>
            <a:r>
              <a:rPr lang="ru-RU" sz="2400" i="1" dirty="0" err="1"/>
              <a:t>ринок</a:t>
            </a:r>
            <a:r>
              <a:rPr lang="ru-RU" sz="2400" i="1" dirty="0"/>
              <a:t> </a:t>
            </a:r>
            <a:r>
              <a:rPr lang="ru-RU" sz="2400" i="1" dirty="0" err="1"/>
              <a:t>новацій</a:t>
            </a:r>
            <a:r>
              <a:rPr lang="ru-RU" sz="2400" i="1" dirty="0"/>
              <a:t>, </a:t>
            </a:r>
            <a:r>
              <a:rPr lang="ru-RU" sz="2400" i="1" dirty="0" err="1"/>
              <a:t>ринок</a:t>
            </a:r>
            <a:r>
              <a:rPr lang="ru-RU" sz="2400" i="1" dirty="0"/>
              <a:t> </a:t>
            </a:r>
            <a:r>
              <a:rPr lang="ru-RU" sz="2400" i="1" dirty="0" err="1"/>
              <a:t>інвестицій</a:t>
            </a:r>
            <a:r>
              <a:rPr lang="ru-RU" sz="2400" i="1" dirty="0"/>
              <a:t>, </a:t>
            </a:r>
            <a:r>
              <a:rPr lang="ru-RU" sz="2400" i="1" dirty="0" err="1"/>
              <a:t>ринок</a:t>
            </a:r>
            <a:r>
              <a:rPr lang="ru-RU" sz="2400" i="1" dirty="0"/>
              <a:t> </a:t>
            </a:r>
            <a:r>
              <a:rPr lang="ru-RU" sz="2400" i="1" dirty="0" err="1"/>
              <a:t>чистої</a:t>
            </a:r>
            <a:r>
              <a:rPr lang="ru-RU" sz="2400" i="1" dirty="0"/>
              <a:t> </a:t>
            </a:r>
            <a:r>
              <a:rPr lang="ru-RU" sz="2400" i="1" dirty="0" err="1"/>
              <a:t>конкуренції</a:t>
            </a:r>
            <a:r>
              <a:rPr lang="ru-RU" sz="2400" i="1" dirty="0"/>
              <a:t> </a:t>
            </a:r>
            <a:r>
              <a:rPr lang="ru-RU" sz="2400" i="1" dirty="0" err="1"/>
              <a:t>нововведень</a:t>
            </a:r>
            <a:r>
              <a:rPr lang="ru-RU" sz="2400" i="1" dirty="0"/>
              <a:t>) та </a:t>
            </a:r>
            <a:r>
              <a:rPr lang="ru-RU" sz="2400" i="1" dirty="0" err="1"/>
              <a:t>інфраструктура</a:t>
            </a:r>
            <a:r>
              <a:rPr lang="ru-RU" sz="2400" i="1" dirty="0"/>
              <a:t> </a:t>
            </a:r>
            <a:r>
              <a:rPr lang="ru-RU" sz="2400" i="1" dirty="0" err="1"/>
              <a:t>інноваційної</a:t>
            </a:r>
            <a:r>
              <a:rPr lang="ru-RU" sz="2400" i="1" dirty="0"/>
              <a:t> </a:t>
            </a:r>
            <a:r>
              <a:rPr lang="ru-RU" sz="2400" i="1" dirty="0" err="1" smtClean="0"/>
              <a:t>діяльності</a:t>
            </a:r>
            <a:endParaRPr lang="ru-RU" sz="2400" i="1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400" i="1" dirty="0" err="1"/>
              <a:t>Малий</a:t>
            </a:r>
            <a:r>
              <a:rPr lang="ru-RU" sz="2400" i="1" dirty="0"/>
              <a:t> </a:t>
            </a:r>
            <a:r>
              <a:rPr lang="ru-RU" sz="2400" i="1" dirty="0" err="1"/>
              <a:t>інноваційний</a:t>
            </a:r>
            <a:r>
              <a:rPr lang="ru-RU" sz="2400" i="1" dirty="0"/>
              <a:t> </a:t>
            </a:r>
            <a:r>
              <a:rPr lang="ru-RU" sz="2400" i="1" dirty="0" err="1"/>
              <a:t>бізнес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91316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897688" cy="6336704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ru-RU" sz="2600" i="1" dirty="0" smtClean="0"/>
              <a:t>РИНОК ЧИСТОЇ КОНКУРЕНЦІЇ НОВОВВЕДЕНЬ.</a:t>
            </a:r>
            <a:endParaRPr lang="uk-UA" sz="2600" dirty="0" smtClean="0"/>
          </a:p>
          <a:p>
            <a:pPr marL="114300" indent="334963" algn="just">
              <a:buNone/>
            </a:pP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i="1" dirty="0" err="1"/>
              <a:t>інноватори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(</a:t>
            </a:r>
            <a:r>
              <a:rPr lang="ru-RU" dirty="0" err="1"/>
              <a:t>технічні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організаційні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ru-RU" dirty="0" smtClean="0"/>
          </a:p>
          <a:p>
            <a:pPr marL="114300" indent="334963" algn="just">
              <a:buNone/>
            </a:pPr>
            <a:r>
              <a:rPr lang="ru-RU" dirty="0" err="1" smtClean="0"/>
              <a:t>Опе­ративне</a:t>
            </a:r>
            <a:r>
              <a:rPr lang="ru-RU" dirty="0" smtClean="0"/>
              <a:t> </a:t>
            </a:r>
            <a:r>
              <a:rPr lang="ru-RU" dirty="0" err="1"/>
              <a:t>залучення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новацій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інноваторам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спрямовувати</a:t>
            </a:r>
            <a:r>
              <a:rPr lang="ru-RU" dirty="0"/>
              <a:t> на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пер­спективних</a:t>
            </a:r>
            <a:r>
              <a:rPr lang="ru-RU" dirty="0"/>
              <a:t> </a:t>
            </a:r>
            <a:r>
              <a:rPr lang="ru-RU" dirty="0" err="1"/>
              <a:t>новацій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  <a:r>
              <a:rPr lang="ru-RU" dirty="0" err="1"/>
              <a:t>нововведень</a:t>
            </a:r>
            <a:r>
              <a:rPr lang="ru-RU" dirty="0"/>
              <a:t> і </a:t>
            </a:r>
            <a:r>
              <a:rPr lang="ru-RU" dirty="0" err="1"/>
              <a:t>по­лягає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принести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, і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спрямовуватися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з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вкладення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заходи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,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на­дають</a:t>
            </a:r>
            <a:r>
              <a:rPr lang="ru-RU" dirty="0"/>
              <a:t> тому </a:t>
            </a:r>
            <a:r>
              <a:rPr lang="ru-RU" dirty="0" err="1"/>
              <a:t>варіанту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, 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, як новизна,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другорядним</a:t>
            </a:r>
            <a:r>
              <a:rPr lang="ru-RU" dirty="0" smtClean="0"/>
              <a:t>.</a:t>
            </a:r>
          </a:p>
          <a:p>
            <a:pPr marL="114300" indent="334963" algn="just">
              <a:buNone/>
            </a:pP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, за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конкурента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дадуть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функціону­вання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є </a:t>
            </a:r>
            <a:r>
              <a:rPr lang="ru-RU" dirty="0" err="1"/>
              <a:t>прийнятнішими</a:t>
            </a:r>
            <a:r>
              <a:rPr lang="ru-RU" dirty="0"/>
              <a:t>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дозволять конкурента </a:t>
            </a:r>
            <a:r>
              <a:rPr lang="ru-RU" dirty="0" err="1"/>
              <a:t>випередити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іннова­ції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підприємцю</a:t>
            </a:r>
            <a:r>
              <a:rPr lang="ru-RU" dirty="0"/>
              <a:t>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іннова­ційну</a:t>
            </a:r>
            <a:r>
              <a:rPr lang="ru-RU" dirty="0"/>
              <a:t> ренту, </a:t>
            </a:r>
            <a:r>
              <a:rPr lang="ru-RU" dirty="0" err="1"/>
              <a:t>викличуть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бізнес-інтерес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шу­катиме</a:t>
            </a:r>
            <a:r>
              <a:rPr lang="ru-RU" dirty="0"/>
              <a:t> </a:t>
            </a:r>
            <a:r>
              <a:rPr lang="ru-RU" dirty="0" err="1"/>
              <a:t>чиєїсь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упровадження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826526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992888" cy="648072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sz="2800" b="1" i="1" dirty="0" smtClean="0"/>
              <a:t>РИНОК ІНВЕСТИЦІЙ</a:t>
            </a:r>
            <a:endParaRPr lang="uk-UA" sz="2800" b="1" dirty="0" smtClean="0"/>
          </a:p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/>
              <a:t>товаром на </a:t>
            </a:r>
            <a:r>
              <a:rPr lang="ru-RU" dirty="0" err="1"/>
              <a:t>цьому</a:t>
            </a:r>
            <a:r>
              <a:rPr lang="ru-RU" dirty="0"/>
              <a:t> ринку є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фінансово-кре­дитних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, </a:t>
            </a:r>
            <a:r>
              <a:rPr lang="ru-RU" dirty="0" err="1"/>
              <a:t>обсяги</a:t>
            </a:r>
            <a:r>
              <a:rPr lang="ru-RU" dirty="0"/>
              <a:t> та </a:t>
            </a:r>
            <a:r>
              <a:rPr lang="ru-RU" dirty="0" err="1"/>
              <a:t>період</a:t>
            </a:r>
            <a:r>
              <a:rPr lang="ru-RU" dirty="0"/>
              <a:t>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,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інноваційну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підприємницьких</a:t>
            </a:r>
            <a:r>
              <a:rPr lang="ru-RU" dirty="0"/>
              <a:t> структур. </a:t>
            </a:r>
            <a:endParaRPr lang="ru-RU" dirty="0" smtClean="0"/>
          </a:p>
          <a:p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пожвавлюється</a:t>
            </a:r>
            <a:r>
              <a:rPr lang="ru-RU" dirty="0"/>
              <a:t>, коли </a:t>
            </a:r>
            <a:r>
              <a:rPr lang="ru-RU" dirty="0" err="1"/>
              <a:t>потен­ційні</a:t>
            </a:r>
            <a:r>
              <a:rPr lang="ru-RU" dirty="0"/>
              <a:t> </a:t>
            </a:r>
            <a:r>
              <a:rPr lang="ru-RU" dirty="0" err="1"/>
              <a:t>інвестори</a:t>
            </a:r>
            <a:r>
              <a:rPr lang="ru-RU" dirty="0"/>
              <a:t>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зиск</a:t>
            </a:r>
            <a:r>
              <a:rPr lang="ru-RU" dirty="0"/>
              <a:t> у </a:t>
            </a:r>
            <a:r>
              <a:rPr lang="ru-RU" dirty="0" err="1"/>
              <a:t>фінансуванні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коли </a:t>
            </a:r>
            <a:r>
              <a:rPr lang="ru-RU" dirty="0" err="1"/>
              <a:t>віддача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вкладених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пе­ревищує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</a:t>
            </a:r>
            <a:r>
              <a:rPr lang="ru-RU" dirty="0" err="1"/>
              <a:t>на­приклад</a:t>
            </a:r>
            <a:r>
              <a:rPr lang="ru-RU" dirty="0"/>
              <a:t>, у </a:t>
            </a:r>
            <a:r>
              <a:rPr lang="ru-RU" dirty="0" err="1"/>
              <a:t>депозити</a:t>
            </a:r>
            <a:r>
              <a:rPr lang="ru-RU" dirty="0"/>
              <a:t>).</a:t>
            </a:r>
            <a:endParaRPr lang="uk-UA" dirty="0"/>
          </a:p>
          <a:p>
            <a:r>
              <a:rPr lang="ru-RU" dirty="0"/>
              <a:t>Держава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, </a:t>
            </a:r>
            <a:r>
              <a:rPr lang="ru-RU" dirty="0" err="1"/>
              <a:t>про­понуючи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 в </a:t>
            </a:r>
            <a:r>
              <a:rPr lang="ru-RU" dirty="0" err="1"/>
              <a:t>оподаткуванні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отриманого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окупність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неповернення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і </a:t>
            </a:r>
            <a:r>
              <a:rPr lang="ru-RU" dirty="0" err="1"/>
              <a:t>сти­мулює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до </a:t>
            </a:r>
            <a:r>
              <a:rPr lang="ru-RU" dirty="0" err="1"/>
              <a:t>вкладення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Наяв­ність</a:t>
            </a:r>
            <a:r>
              <a:rPr lang="ru-RU" dirty="0" smtClean="0"/>
              <a:t>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венчурних</a:t>
            </a:r>
            <a:r>
              <a:rPr lang="ru-RU" dirty="0"/>
              <a:t> структур,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інвестувати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і </a:t>
            </a:r>
            <a:r>
              <a:rPr lang="ru-RU" dirty="0" err="1"/>
              <a:t>за­цікавлені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комерціалізацію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925980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b="1" i="1" dirty="0" smtClean="0"/>
              <a:t>ІННОВАЦІЙНА ІНФРАСТРУКТУРА</a:t>
            </a:r>
            <a:endParaRPr lang="uk-UA" b="1" dirty="0" smtClean="0"/>
          </a:p>
          <a:p>
            <a:pPr marL="114300" indent="0">
              <a:buNone/>
            </a:pP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/>
              <a:t>дифузії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є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перетворенню</a:t>
            </a:r>
            <a:r>
              <a:rPr lang="ru-RU" dirty="0"/>
              <a:t> </a:t>
            </a:r>
            <a:r>
              <a:rPr lang="ru-RU" dirty="0" err="1"/>
              <a:t>новацій</a:t>
            </a:r>
            <a:r>
              <a:rPr lang="ru-RU" dirty="0"/>
              <a:t> на </a:t>
            </a:r>
            <a:r>
              <a:rPr lang="ru-RU" u="sng" dirty="0" err="1">
                <a:hlinkClick r:id="rId2" tooltip="Інновації"/>
              </a:rPr>
              <a:t>інновації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примноження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  <a:endParaRPr lang="uk-UA" dirty="0"/>
          </a:p>
          <a:p>
            <a:pPr marL="114300" indent="0">
              <a:buNone/>
            </a:pPr>
            <a:r>
              <a:rPr lang="ru-RU" b="1" u="sng" dirty="0" err="1"/>
              <a:t>Складовими</a:t>
            </a:r>
            <a:r>
              <a:rPr lang="ru-RU" b="1" u="sng" dirty="0"/>
              <a:t> </a:t>
            </a:r>
            <a:r>
              <a:rPr lang="ru-RU" b="1" u="sng" dirty="0" err="1"/>
              <a:t>інноваційної</a:t>
            </a:r>
            <a:r>
              <a:rPr lang="ru-RU" b="1" u="sng" dirty="0"/>
              <a:t> </a:t>
            </a:r>
            <a:r>
              <a:rPr lang="ru-RU" b="1" u="sng" dirty="0" err="1"/>
              <a:t>інфраструктури</a:t>
            </a:r>
            <a:r>
              <a:rPr lang="ru-RU" b="1" u="sng" dirty="0"/>
              <a:t> є</a:t>
            </a:r>
            <a:endParaRPr lang="uk-UA" b="1" u="sng" dirty="0"/>
          </a:p>
          <a:p>
            <a:pPr lvl="0"/>
            <a:r>
              <a:rPr lang="ru-RU" dirty="0" err="1"/>
              <a:t>фінансово-кредитні</a:t>
            </a:r>
            <a:r>
              <a:rPr lang="ru-RU" dirty="0"/>
              <a:t> установи;</a:t>
            </a:r>
            <a:endParaRPr lang="uk-UA" dirty="0"/>
          </a:p>
          <a:p>
            <a:pPr lvl="0"/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технополіси</a:t>
            </a:r>
            <a:r>
              <a:rPr lang="ru-RU" dirty="0"/>
              <a:t>);</a:t>
            </a:r>
            <a:endParaRPr lang="uk-UA" dirty="0"/>
          </a:p>
          <a:p>
            <a:pPr lvl="0"/>
            <a:r>
              <a:rPr lang="ru-RU" dirty="0"/>
              <a:t>технопарки (</a:t>
            </a:r>
            <a:r>
              <a:rPr lang="ru-RU" dirty="0" err="1"/>
              <a:t>технологічні</a:t>
            </a:r>
            <a:r>
              <a:rPr lang="ru-RU" dirty="0"/>
              <a:t> парки </a:t>
            </a:r>
            <a:r>
              <a:rPr lang="ru-RU" dirty="0" err="1"/>
              <a:t>агропарки</a:t>
            </a:r>
            <a:r>
              <a:rPr lang="ru-RU" dirty="0"/>
              <a:t>, </a:t>
            </a:r>
            <a:r>
              <a:rPr lang="ru-RU" dirty="0" err="1"/>
              <a:t>Інноваційні</a:t>
            </a:r>
            <a:r>
              <a:rPr lang="ru-RU" dirty="0"/>
              <a:t> парки);</a:t>
            </a:r>
            <a:endParaRPr lang="uk-UA" dirty="0"/>
          </a:p>
          <a:p>
            <a:pPr lvl="0"/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(</a:t>
            </a:r>
            <a:r>
              <a:rPr lang="ru-RU" dirty="0" err="1"/>
              <a:t>техно­логічні</a:t>
            </a:r>
            <a:r>
              <a:rPr lang="ru-RU" dirty="0"/>
              <a:t>, </a:t>
            </a:r>
            <a:r>
              <a:rPr lang="ru-RU" dirty="0" err="1"/>
              <a:t>регіональні</a:t>
            </a:r>
            <a:r>
              <a:rPr lang="ru-RU" dirty="0"/>
              <a:t>, </a:t>
            </a:r>
            <a:r>
              <a:rPr lang="ru-RU" dirty="0" err="1"/>
              <a:t>галузеві</a:t>
            </a:r>
            <a:r>
              <a:rPr lang="ru-RU" dirty="0"/>
              <a:t>);</a:t>
            </a:r>
            <a:endParaRPr lang="uk-UA" dirty="0"/>
          </a:p>
          <a:p>
            <a:pPr lvl="0"/>
            <a:r>
              <a:rPr lang="ru-RU" dirty="0" err="1"/>
              <a:t>інкубатори</a:t>
            </a:r>
            <a:r>
              <a:rPr lang="ru-RU" dirty="0"/>
              <a:t> (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, </a:t>
            </a:r>
            <a:r>
              <a:rPr lang="ru-RU" dirty="0" err="1"/>
              <a:t>інноваційного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);</a:t>
            </a:r>
            <a:endParaRPr lang="uk-UA" dirty="0"/>
          </a:p>
          <a:p>
            <a:pPr lvl="0"/>
            <a:r>
              <a:rPr lang="ru-RU" dirty="0" err="1"/>
              <a:t>консалтингові</a:t>
            </a:r>
            <a:r>
              <a:rPr lang="ru-RU" dirty="0"/>
              <a:t> (</a:t>
            </a:r>
            <a:r>
              <a:rPr lang="ru-RU" dirty="0" err="1"/>
              <a:t>на­дання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влас­ності</a:t>
            </a:r>
            <a:r>
              <a:rPr lang="ru-RU" dirty="0"/>
              <a:t>, </a:t>
            </a:r>
            <a:r>
              <a:rPr lang="ru-RU" dirty="0" err="1"/>
              <a:t>реінжинірингу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фірми</a:t>
            </a:r>
            <a:r>
              <a:rPr lang="ru-RU" dirty="0"/>
              <a:t>,</a:t>
            </a:r>
            <a:endParaRPr lang="uk-UA" dirty="0"/>
          </a:p>
          <a:p>
            <a:pPr lvl="0"/>
            <a:r>
              <a:rPr lang="ru-RU" dirty="0" err="1"/>
              <a:t>інноваційні</a:t>
            </a:r>
            <a:r>
              <a:rPr lang="ru-RU" dirty="0"/>
              <a:t> та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804381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6140152"/>
          </a:xfrm>
        </p:spPr>
        <p:txBody>
          <a:bodyPr>
            <a:normAutofit/>
          </a:bodyPr>
          <a:lstStyle/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то тут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про­ектів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інфра­структури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правова</a:t>
            </a:r>
            <a:r>
              <a:rPr lang="ru-RU" dirty="0"/>
              <a:t> основа, яка б </a:t>
            </a:r>
            <a:r>
              <a:rPr lang="ru-RU" dirty="0" err="1"/>
              <a:t>окреслювала</a:t>
            </a:r>
            <a:r>
              <a:rPr lang="ru-RU" dirty="0"/>
              <a:t> </a:t>
            </a:r>
            <a:r>
              <a:rPr lang="ru-RU" dirty="0" err="1"/>
              <a:t>вза­ємні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—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інноваційного</a:t>
            </a:r>
            <a:r>
              <a:rPr lang="ru-RU" dirty="0"/>
              <a:t> </a:t>
            </a:r>
            <a:r>
              <a:rPr lang="ru-RU" dirty="0" err="1"/>
              <a:t>проце­су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унеможливлює</a:t>
            </a:r>
            <a:r>
              <a:rPr lang="ru-RU" dirty="0"/>
              <a:t> «</a:t>
            </a:r>
            <a:r>
              <a:rPr lang="ru-RU" dirty="0" err="1"/>
              <a:t>інтелектуальне</a:t>
            </a:r>
            <a:r>
              <a:rPr lang="ru-RU" dirty="0"/>
              <a:t> </a:t>
            </a:r>
            <a:r>
              <a:rPr lang="ru-RU" dirty="0" err="1"/>
              <a:t>піратство</a:t>
            </a:r>
            <a:r>
              <a:rPr lang="ru-RU" dirty="0"/>
              <a:t>».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не створено, </a:t>
            </a:r>
            <a:r>
              <a:rPr lang="ru-RU" dirty="0" err="1"/>
              <a:t>за­хист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недостатній</a:t>
            </a:r>
            <a:r>
              <a:rPr lang="ru-RU" dirty="0"/>
              <a:t>.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той факт,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 smtClean="0"/>
              <a:t>ьільки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комерційних</a:t>
            </a:r>
            <a:r>
              <a:rPr lang="ru-RU" dirty="0" smtClean="0"/>
              <a:t> </a:t>
            </a:r>
            <a:r>
              <a:rPr lang="ru-RU" dirty="0"/>
              <a:t>структур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на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охоронні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вона часто </a:t>
            </a:r>
            <a:r>
              <a:rPr lang="ru-RU" dirty="0" err="1"/>
              <a:t>спира­ється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сфера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в </a:t>
            </a:r>
            <a:r>
              <a:rPr lang="ru-RU" dirty="0" err="1"/>
              <a:t>інноваційний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499313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08912" cy="6068144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2900" i="1" dirty="0" err="1"/>
              <a:t>Малий</a:t>
            </a:r>
            <a:r>
              <a:rPr lang="ru-RU" sz="2900" i="1" dirty="0"/>
              <a:t> </a:t>
            </a:r>
            <a:r>
              <a:rPr lang="ru-RU" sz="2900" i="1" dirty="0" err="1"/>
              <a:t>інноваційний</a:t>
            </a:r>
            <a:r>
              <a:rPr lang="ru-RU" sz="2900" i="1" dirty="0"/>
              <a:t> </a:t>
            </a:r>
            <a:r>
              <a:rPr lang="ru-RU" sz="2900" i="1" dirty="0" err="1"/>
              <a:t>бізнес</a:t>
            </a:r>
            <a:r>
              <a:rPr lang="ru-RU" sz="2900" i="1" dirty="0"/>
              <a:t>, </a:t>
            </a:r>
            <a:r>
              <a:rPr lang="ru-RU" sz="2900" i="1" dirty="0" err="1"/>
              <a:t>життєвий</a:t>
            </a:r>
            <a:r>
              <a:rPr lang="ru-RU" sz="2900" i="1" dirty="0"/>
              <a:t> цикл і </a:t>
            </a:r>
            <a:r>
              <a:rPr lang="ru-RU" sz="2900" i="1" dirty="0" err="1"/>
              <a:t>тенденції</a:t>
            </a:r>
            <a:r>
              <a:rPr lang="ru-RU" sz="2900" i="1" dirty="0"/>
              <a:t> </a:t>
            </a:r>
            <a:r>
              <a:rPr lang="ru-RU" sz="2900" i="1" dirty="0" err="1"/>
              <a:t>розвитку</a:t>
            </a:r>
            <a:r>
              <a:rPr lang="ru-RU" sz="2900" i="1" dirty="0"/>
              <a:t>. </a:t>
            </a:r>
            <a:r>
              <a:rPr lang="ru-RU" sz="2900" i="1" dirty="0" err="1"/>
              <a:t>Особливості</a:t>
            </a:r>
            <a:r>
              <a:rPr lang="ru-RU" sz="2900" i="1" dirty="0"/>
              <a:t> менеджменту в </a:t>
            </a:r>
            <a:r>
              <a:rPr lang="ru-RU" sz="2900" i="1" dirty="0" err="1"/>
              <a:t>наукових</a:t>
            </a:r>
            <a:r>
              <a:rPr lang="ru-RU" sz="2900" i="1" dirty="0"/>
              <a:t> </a:t>
            </a:r>
            <a:r>
              <a:rPr lang="ru-RU" sz="2900" i="1" dirty="0" err="1"/>
              <a:t>організаціях</a:t>
            </a:r>
            <a:r>
              <a:rPr lang="ru-RU" sz="2900" i="1" dirty="0"/>
              <a:t> і </a:t>
            </a:r>
            <a:r>
              <a:rPr lang="ru-RU" sz="2900" i="1" dirty="0" err="1"/>
              <a:t>малих</a:t>
            </a:r>
            <a:r>
              <a:rPr lang="ru-RU" sz="2900" i="1" dirty="0"/>
              <a:t> </a:t>
            </a:r>
            <a:r>
              <a:rPr lang="ru-RU" sz="2900" i="1" dirty="0" err="1"/>
              <a:t>інноваційних</a:t>
            </a:r>
            <a:r>
              <a:rPr lang="ru-RU" sz="2900" i="1" dirty="0"/>
              <a:t> </a:t>
            </a:r>
            <a:r>
              <a:rPr lang="ru-RU" sz="2900" i="1" dirty="0" err="1"/>
              <a:t>підприємствах</a:t>
            </a:r>
            <a:endParaRPr lang="uk-UA" sz="2900" dirty="0"/>
          </a:p>
          <a:p>
            <a:pPr marL="114300" indent="0">
              <a:buNone/>
            </a:pP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, і особливо крупного </a:t>
            </a:r>
            <a:r>
              <a:rPr lang="ru-RU" dirty="0" err="1"/>
              <a:t>підприємництва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технологічним</a:t>
            </a:r>
            <a:r>
              <a:rPr lang="ru-RU" dirty="0"/>
              <a:t> та </a:t>
            </a:r>
            <a:r>
              <a:rPr lang="ru-RU" dirty="0" err="1"/>
              <a:t>організаційним</a:t>
            </a:r>
            <a:r>
              <a:rPr lang="ru-RU" dirty="0"/>
              <a:t> укладом.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суперництва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великого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між</a:t>
            </a:r>
            <a:r>
              <a:rPr lang="ru-RU" dirty="0"/>
              <a:t> ними,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конкурентної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інноваційним</a:t>
            </a:r>
            <a:r>
              <a:rPr lang="ru-RU" dirty="0"/>
              <a:t> та </a:t>
            </a:r>
            <a:r>
              <a:rPr lang="ru-RU" dirty="0" err="1"/>
              <a:t>інвестиційним</a:t>
            </a:r>
            <a:r>
              <a:rPr lang="ru-RU" dirty="0"/>
              <a:t> ресурсами.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Мале </a:t>
            </a:r>
            <a:r>
              <a:rPr lang="ru-RU" dirty="0" err="1"/>
              <a:t>підприємництво</a:t>
            </a:r>
            <a:r>
              <a:rPr lang="ru-RU" dirty="0"/>
              <a:t> в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функціонує</a:t>
            </a:r>
            <a:r>
              <a:rPr lang="ru-RU" dirty="0"/>
              <a:t> у великому </a:t>
            </a:r>
            <a:r>
              <a:rPr lang="ru-RU" dirty="0" err="1"/>
              <a:t>масиві</a:t>
            </a:r>
            <a:r>
              <a:rPr lang="ru-RU" dirty="0"/>
              <a:t> великих </a:t>
            </a:r>
            <a:r>
              <a:rPr lang="ru-RU" dirty="0" err="1"/>
              <a:t>наукомістких</a:t>
            </a:r>
            <a:r>
              <a:rPr lang="ru-RU" dirty="0"/>
              <a:t> і </a:t>
            </a:r>
            <a:r>
              <a:rPr lang="ru-RU" dirty="0" err="1"/>
              <a:t>конкуруючих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виробництв</a:t>
            </a:r>
            <a:r>
              <a:rPr lang="ru-RU" dirty="0"/>
              <a:t>. На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дрібнотоварних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і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деградують</a:t>
            </a:r>
            <a:r>
              <a:rPr lang="ru-RU" dirty="0"/>
              <a:t>.</a:t>
            </a:r>
            <a:endParaRPr lang="uk-UA" dirty="0"/>
          </a:p>
          <a:p>
            <a:pPr marL="114300" indent="0">
              <a:buNone/>
            </a:pPr>
            <a:r>
              <a:rPr lang="ru-RU" i="1" dirty="0" err="1"/>
              <a:t>Малі</a:t>
            </a:r>
            <a:r>
              <a:rPr lang="ru-RU" i="1" dirty="0"/>
              <a:t> </a:t>
            </a:r>
            <a:r>
              <a:rPr lang="ru-RU" i="1" dirty="0" err="1"/>
              <a:t>інноваційні</a:t>
            </a:r>
            <a:r>
              <a:rPr lang="ru-RU" i="1" dirty="0"/>
              <a:t> </a:t>
            </a:r>
            <a:r>
              <a:rPr lang="ru-RU" i="1" dirty="0" err="1"/>
              <a:t>підприємства</a:t>
            </a:r>
            <a:r>
              <a:rPr lang="ru-RU" dirty="0"/>
              <a:t> 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зв’язуючи</a:t>
            </a:r>
            <a:r>
              <a:rPr lang="ru-RU" dirty="0"/>
              <a:t> ланки </a:t>
            </a:r>
            <a:r>
              <a:rPr lang="ru-RU" dirty="0" err="1"/>
              <a:t>між</a:t>
            </a:r>
            <a:r>
              <a:rPr lang="ru-RU" dirty="0"/>
              <a:t> наукою та </a:t>
            </a:r>
            <a:r>
              <a:rPr lang="ru-RU" dirty="0" err="1"/>
              <a:t>практичним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  <a:endParaRPr lang="uk-UA" dirty="0"/>
          </a:p>
          <a:p>
            <a:pPr marL="114300" indent="0">
              <a:buNone/>
            </a:pPr>
            <a:endParaRPr lang="ru-RU" b="1" dirty="0" smtClean="0"/>
          </a:p>
          <a:p>
            <a:pPr marL="114300" indent="0">
              <a:buNone/>
            </a:pPr>
            <a:r>
              <a:rPr lang="ru-RU" b="1" dirty="0" err="1" smtClean="0"/>
              <a:t>Малі</a:t>
            </a:r>
            <a:r>
              <a:rPr lang="ru-RU" b="1" dirty="0" smtClean="0"/>
              <a:t> </a:t>
            </a:r>
            <a:r>
              <a:rPr lang="ru-RU" b="1" dirty="0" err="1"/>
              <a:t>інноваційні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–</a:t>
            </a:r>
            <a:endParaRPr lang="uk-UA" b="1" dirty="0"/>
          </a:p>
          <a:p>
            <a:pPr lvl="0"/>
            <a:r>
              <a:rPr lang="ru-RU" dirty="0"/>
              <a:t>· </a:t>
            </a:r>
            <a:r>
              <a:rPr lang="ru-RU" dirty="0" err="1"/>
              <a:t>приймають</a:t>
            </a:r>
            <a:r>
              <a:rPr lang="ru-RU" dirty="0"/>
              <a:t> на себе </a:t>
            </a:r>
            <a:r>
              <a:rPr lang="ru-RU" dirty="0" err="1"/>
              <a:t>ризик</a:t>
            </a:r>
            <a:r>
              <a:rPr lang="ru-RU" dirty="0"/>
              <a:t> по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та </a:t>
            </a:r>
            <a:r>
              <a:rPr lang="ru-RU" dirty="0" err="1"/>
              <a:t>технологій</a:t>
            </a:r>
            <a:r>
              <a:rPr lang="ru-RU" dirty="0"/>
              <a:t>, по </a:t>
            </a:r>
            <a:r>
              <a:rPr lang="ru-RU" dirty="0" err="1"/>
              <a:t>перетворенню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в товар;</a:t>
            </a:r>
            <a:endParaRPr lang="uk-UA" dirty="0"/>
          </a:p>
          <a:p>
            <a:pPr lvl="0"/>
            <a:r>
              <a:rPr lang="ru-RU" dirty="0"/>
              <a:t>· </a:t>
            </a:r>
            <a:r>
              <a:rPr lang="ru-RU" dirty="0" err="1"/>
              <a:t>їхній</a:t>
            </a:r>
            <a:r>
              <a:rPr lang="ru-RU" dirty="0"/>
              <a:t> склад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: </a:t>
            </a:r>
            <a:r>
              <a:rPr lang="ru-RU" dirty="0" err="1"/>
              <a:t>чисельна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, але </a:t>
            </a:r>
            <a:r>
              <a:rPr lang="ru-RU" dirty="0" err="1"/>
              <a:t>замість</a:t>
            </a:r>
            <a:r>
              <a:rPr lang="ru-RU" dirty="0"/>
              <a:t> них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баланс та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„</a:t>
            </a:r>
            <a:r>
              <a:rPr lang="ru-RU" dirty="0" err="1"/>
              <a:t>критичної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” такого роду </a:t>
            </a:r>
            <a:r>
              <a:rPr lang="ru-RU" dirty="0" err="1"/>
              <a:t>підприємств</a:t>
            </a:r>
            <a:r>
              <a:rPr lang="ru-RU" dirty="0" smtClean="0"/>
              <a:t>.</a:t>
            </a:r>
          </a:p>
          <a:p>
            <a:pPr lvl="0"/>
            <a:endParaRPr lang="uk-UA" dirty="0"/>
          </a:p>
          <a:p>
            <a:pPr marL="114300" indent="0">
              <a:buNone/>
            </a:pPr>
            <a:r>
              <a:rPr lang="ru-RU" b="1" i="1" dirty="0"/>
              <a:t>За </a:t>
            </a:r>
            <a:r>
              <a:rPr lang="ru-RU" b="1" i="1" dirty="0" err="1"/>
              <a:t>ознакою</a:t>
            </a:r>
            <a:r>
              <a:rPr lang="ru-RU" b="1" i="1" dirty="0"/>
              <a:t> „</a:t>
            </a:r>
            <a:r>
              <a:rPr lang="ru-RU" b="1" i="1" dirty="0" err="1"/>
              <a:t>відношення</a:t>
            </a:r>
            <a:r>
              <a:rPr lang="ru-RU" b="1" i="1" dirty="0"/>
              <a:t> до </a:t>
            </a:r>
            <a:r>
              <a:rPr lang="ru-RU" b="1" i="1" dirty="0" err="1"/>
              <a:t>інновацій</a:t>
            </a:r>
            <a:r>
              <a:rPr lang="ru-RU" b="1" i="1" dirty="0"/>
              <a:t>” </a:t>
            </a:r>
            <a:r>
              <a:rPr lang="ru-RU" b="1" i="1" dirty="0" err="1"/>
              <a:t>виділяють</a:t>
            </a:r>
            <a:r>
              <a:rPr lang="ru-RU" b="1" i="1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типи</a:t>
            </a:r>
            <a:r>
              <a:rPr lang="ru-RU" b="1" i="1" dirty="0"/>
              <a:t> </a:t>
            </a:r>
            <a:r>
              <a:rPr lang="ru-RU" b="1" i="1" dirty="0" err="1"/>
              <a:t>підприємців</a:t>
            </a:r>
            <a:r>
              <a:rPr lang="ru-RU" b="1" i="1" dirty="0"/>
              <a:t>:</a:t>
            </a:r>
            <a:endParaRPr lang="uk-UA" b="1" i="1" dirty="0"/>
          </a:p>
          <a:p>
            <a:pPr marL="114300" indent="0">
              <a:buNone/>
            </a:pPr>
            <a:r>
              <a:rPr lang="ru-RU" dirty="0"/>
              <a:t>1)  </a:t>
            </a:r>
            <a:r>
              <a:rPr lang="ru-RU" b="1" dirty="0" err="1" smtClean="0"/>
              <a:t>пошукач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інноваційної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знаходження</a:t>
            </a:r>
            <a:r>
              <a:rPr lang="ru-RU" dirty="0"/>
              <a:t> на </a:t>
            </a:r>
            <a:r>
              <a:rPr lang="ru-RU" dirty="0" err="1"/>
              <a:t>передових</a:t>
            </a:r>
            <a:r>
              <a:rPr lang="ru-RU" dirty="0"/>
              <a:t> </a:t>
            </a:r>
            <a:r>
              <a:rPr lang="ru-RU" dirty="0" err="1"/>
              <a:t>позиціях</a:t>
            </a:r>
            <a:r>
              <a:rPr lang="ru-RU" dirty="0"/>
              <a:t> НТП,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піонерних</a:t>
            </a:r>
            <a:r>
              <a:rPr lang="ru-RU" dirty="0"/>
              <a:t> НДДКР;</a:t>
            </a:r>
            <a:endParaRPr lang="uk-UA" dirty="0"/>
          </a:p>
          <a:p>
            <a:pPr marL="114300" indent="0">
              <a:buNone/>
            </a:pPr>
            <a:r>
              <a:rPr lang="ru-RU" dirty="0"/>
              <a:t>2)   </a:t>
            </a:r>
            <a:r>
              <a:rPr lang="ru-RU" dirty="0" err="1" smtClean="0"/>
              <a:t>і</a:t>
            </a:r>
            <a:r>
              <a:rPr lang="ru-RU" b="1" dirty="0" err="1" smtClean="0"/>
              <a:t>нноватор</a:t>
            </a:r>
            <a:r>
              <a:rPr lang="ru-RU" b="1" dirty="0" smtClean="0"/>
              <a:t> </a:t>
            </a:r>
            <a:r>
              <a:rPr lang="ru-RU" dirty="0"/>
              <a:t>– систематично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, але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лідирує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НДДКР та </a:t>
            </a:r>
            <a:r>
              <a:rPr lang="ru-RU" dirty="0" err="1"/>
              <a:t>інновацій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;</a:t>
            </a:r>
            <a:endParaRPr lang="uk-UA" dirty="0"/>
          </a:p>
          <a:p>
            <a:pPr marL="114300" indent="0">
              <a:buNone/>
            </a:pPr>
            <a:r>
              <a:rPr lang="ru-RU" dirty="0"/>
              <a:t>3)   </a:t>
            </a:r>
            <a:r>
              <a:rPr lang="ru-RU" b="1" dirty="0" err="1" smtClean="0"/>
              <a:t>послідовник</a:t>
            </a:r>
            <a:r>
              <a:rPr lang="ru-RU" b="1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імітацію</a:t>
            </a:r>
            <a:r>
              <a:rPr lang="ru-RU" dirty="0"/>
              <a:t> </a:t>
            </a:r>
            <a:r>
              <a:rPr lang="ru-RU" dirty="0" err="1"/>
              <a:t>нововведень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переймає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;</a:t>
            </a:r>
            <a:endParaRPr lang="uk-UA" dirty="0"/>
          </a:p>
          <a:p>
            <a:pPr marL="114300" indent="0">
              <a:buNone/>
            </a:pPr>
            <a:r>
              <a:rPr lang="ru-RU" dirty="0"/>
              <a:t>4)   </a:t>
            </a:r>
            <a:r>
              <a:rPr lang="ru-RU" b="1" dirty="0" smtClean="0"/>
              <a:t>консерватор </a:t>
            </a:r>
            <a:r>
              <a:rPr lang="ru-RU" dirty="0"/>
              <a:t>– </a:t>
            </a:r>
            <a:r>
              <a:rPr lang="ru-RU" dirty="0" err="1"/>
              <a:t>впроваджує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в основному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046177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136904" cy="606814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400" b="1" dirty="0" err="1"/>
              <a:t>Усі</a:t>
            </a:r>
            <a:r>
              <a:rPr lang="ru-RU" sz="2400" b="1" dirty="0"/>
              <a:t> </a:t>
            </a:r>
            <a:r>
              <a:rPr lang="ru-RU" sz="2400" b="1" dirty="0" err="1"/>
              <a:t>малі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діють</a:t>
            </a:r>
            <a:r>
              <a:rPr lang="ru-RU" sz="2400" b="1" dirty="0"/>
              <a:t> в </a:t>
            </a:r>
            <a:r>
              <a:rPr lang="ru-RU" sz="2400" b="1" dirty="0" err="1"/>
              <a:t>інноваційній</a:t>
            </a:r>
            <a:r>
              <a:rPr lang="ru-RU" sz="2400" b="1" dirty="0"/>
              <a:t> </a:t>
            </a:r>
            <a:r>
              <a:rPr lang="ru-RU" sz="2400" b="1" dirty="0" err="1"/>
              <a:t>сфері</a:t>
            </a:r>
            <a:r>
              <a:rPr lang="ru-RU" sz="2400" b="1" dirty="0"/>
              <a:t> </a:t>
            </a:r>
            <a:r>
              <a:rPr lang="ru-RU" sz="2400" b="1" dirty="0" err="1"/>
              <a:t>розподіляються</a:t>
            </a:r>
            <a:r>
              <a:rPr lang="ru-RU" sz="2400" b="1" dirty="0"/>
              <a:t> на </a:t>
            </a:r>
            <a:r>
              <a:rPr lang="ru-RU" sz="2400" b="1" dirty="0" err="1"/>
              <a:t>дві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marL="114300" indent="0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при </a:t>
            </a:r>
            <a:r>
              <a:rPr lang="ru-RU" dirty="0" err="1"/>
              <a:t>материнських</a:t>
            </a:r>
            <a:r>
              <a:rPr lang="ru-RU" dirty="0"/>
              <a:t> НДІ </a:t>
            </a:r>
            <a:r>
              <a:rPr lang="ru-RU" dirty="0" err="1"/>
              <a:t>чи</a:t>
            </a:r>
            <a:r>
              <a:rPr lang="ru-RU" dirty="0"/>
              <a:t> вузах</a:t>
            </a:r>
            <a:r>
              <a:rPr lang="ru-RU" dirty="0" smtClean="0"/>
              <a:t>;</a:t>
            </a:r>
          </a:p>
          <a:p>
            <a:pPr marL="11430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  <a:endParaRPr lang="uk-UA" dirty="0"/>
          </a:p>
          <a:p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НДІ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вузів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ліцензіями</a:t>
            </a:r>
            <a:r>
              <a:rPr lang="ru-RU" dirty="0"/>
              <a:t> на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винаходи</a:t>
            </a:r>
            <a:r>
              <a:rPr lang="ru-RU" dirty="0"/>
              <a:t> </a:t>
            </a:r>
            <a:r>
              <a:rPr lang="ru-RU" dirty="0" err="1"/>
              <a:t>материнської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b="1" dirty="0" err="1"/>
              <a:t>Перевагами</a:t>
            </a:r>
            <a:r>
              <a:rPr lang="ru-RU" b="1" dirty="0"/>
              <a:t> для таких </a:t>
            </a:r>
            <a:r>
              <a:rPr lang="ru-RU" b="1" dirty="0" err="1"/>
              <a:t>фірм</a:t>
            </a:r>
            <a:r>
              <a:rPr lang="ru-RU" b="1" dirty="0"/>
              <a:t> </a:t>
            </a:r>
            <a:r>
              <a:rPr lang="ru-RU" dirty="0"/>
              <a:t>є:</a:t>
            </a:r>
            <a:endParaRPr lang="uk-UA" dirty="0"/>
          </a:p>
          <a:p>
            <a:r>
              <a:rPr lang="ru-RU" dirty="0"/>
              <a:t>- 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відносити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 за </a:t>
            </a:r>
            <a:r>
              <a:rPr lang="ru-RU" dirty="0" err="1"/>
              <a:t>оренду</a:t>
            </a:r>
            <a:r>
              <a:rPr lang="ru-RU" dirty="0"/>
              <a:t> та </a:t>
            </a:r>
            <a:r>
              <a:rPr lang="ru-RU" dirty="0" err="1"/>
              <a:t>комунальні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 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напрацьовані</a:t>
            </a:r>
            <a:r>
              <a:rPr lang="ru-RU" dirty="0"/>
              <a:t> </a:t>
            </a:r>
            <a:r>
              <a:rPr lang="ru-RU" dirty="0" err="1"/>
              <a:t>колишні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з партнерами та </a:t>
            </a:r>
            <a:r>
              <a:rPr lang="ru-RU" dirty="0" err="1"/>
              <a:t>замовниками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, бренди, </a:t>
            </a:r>
            <a:r>
              <a:rPr lang="ru-RU" dirty="0" err="1"/>
              <a:t>дослідно-конструкторську</a:t>
            </a:r>
            <a:r>
              <a:rPr lang="ru-RU" dirty="0"/>
              <a:t> базу;</a:t>
            </a:r>
            <a:endParaRPr lang="uk-UA" dirty="0"/>
          </a:p>
          <a:p>
            <a:r>
              <a:rPr lang="ru-RU" dirty="0"/>
              <a:t>-  </a:t>
            </a:r>
            <a:r>
              <a:rPr lang="ru-RU" dirty="0" err="1"/>
              <a:t>отримувати</a:t>
            </a:r>
            <a:r>
              <a:rPr lang="ru-RU" dirty="0"/>
              <a:t> через </a:t>
            </a:r>
            <a:r>
              <a:rPr lang="ru-RU" dirty="0" err="1"/>
              <a:t>материнську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держзамовлення</a:t>
            </a:r>
            <a:r>
              <a:rPr lang="ru-RU" dirty="0"/>
              <a:t>.</a:t>
            </a:r>
            <a:endParaRPr lang="uk-UA" dirty="0"/>
          </a:p>
          <a:p>
            <a:r>
              <a:rPr lang="ru-RU" b="1" dirty="0" err="1"/>
              <a:t>Другі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і вони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свою „</a:t>
            </a:r>
            <a:r>
              <a:rPr lang="ru-RU" dirty="0" err="1"/>
              <a:t>нішу</a:t>
            </a:r>
            <a:r>
              <a:rPr lang="ru-RU" dirty="0"/>
              <a:t>” на ринку </a:t>
            </a:r>
            <a:r>
              <a:rPr lang="ru-RU" dirty="0" err="1"/>
              <a:t>науково-технічної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983684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992888" cy="6140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 err="1"/>
              <a:t>Походження</a:t>
            </a:r>
            <a:r>
              <a:rPr lang="ru-RU" b="1" i="1" dirty="0"/>
              <a:t> </a:t>
            </a:r>
            <a:r>
              <a:rPr lang="ru-RU" b="1" i="1" dirty="0" err="1"/>
              <a:t>фірми</a:t>
            </a:r>
            <a:r>
              <a:rPr lang="ru-RU" b="1" i="1" dirty="0"/>
              <a:t> (</a:t>
            </a:r>
            <a:r>
              <a:rPr lang="ru-RU" b="1" i="1" dirty="0" err="1"/>
              <a:t>спосіб</a:t>
            </a:r>
            <a:r>
              <a:rPr lang="ru-RU" b="1" i="1" dirty="0"/>
              <a:t> </a:t>
            </a:r>
            <a:r>
              <a:rPr lang="ru-RU" b="1" i="1" dirty="0" err="1"/>
              <a:t>створення</a:t>
            </a:r>
            <a:r>
              <a:rPr lang="ru-RU" b="1" i="1" dirty="0"/>
              <a:t>):</a:t>
            </a:r>
            <a:endParaRPr lang="uk-UA" b="1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НДІ (</a:t>
            </a:r>
            <a:r>
              <a:rPr lang="ru-RU" dirty="0" err="1"/>
              <a:t>академічного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);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вузу, на </a:t>
            </a:r>
            <a:r>
              <a:rPr lang="ru-RU" dirty="0" err="1"/>
              <a:t>базі</a:t>
            </a:r>
            <a:r>
              <a:rPr lang="ru-RU" dirty="0"/>
              <a:t> НДІ вузу;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дослідно-конструкторського</a:t>
            </a:r>
            <a:r>
              <a:rPr lang="ru-RU" dirty="0"/>
              <a:t> бюро при </a:t>
            </a:r>
            <a:r>
              <a:rPr lang="ru-RU" dirty="0" err="1"/>
              <a:t>заводі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заводу,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інженер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НДІ, </a:t>
            </a:r>
            <a:r>
              <a:rPr lang="ru-RU" dirty="0" err="1"/>
              <a:t>фірма</a:t>
            </a:r>
            <a:r>
              <a:rPr lang="ru-RU" dirty="0"/>
              <a:t> не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материнською</a:t>
            </a:r>
            <a:r>
              <a:rPr lang="ru-RU" dirty="0"/>
              <a:t> структурою;</a:t>
            </a:r>
            <a:endParaRPr lang="uk-UA" dirty="0"/>
          </a:p>
          <a:p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галузевого</a:t>
            </a:r>
            <a:r>
              <a:rPr lang="ru-RU" dirty="0"/>
              <a:t> НДІ;</a:t>
            </a:r>
            <a:endParaRPr lang="uk-UA" dirty="0"/>
          </a:p>
          <a:p>
            <a:r>
              <a:rPr lang="ru-RU" dirty="0"/>
              <a:t>- альянс </a:t>
            </a:r>
            <a:r>
              <a:rPr lang="ru-RU" dirty="0" err="1"/>
              <a:t>вчених</a:t>
            </a:r>
            <a:r>
              <a:rPr lang="ru-RU" dirty="0"/>
              <a:t> та </a:t>
            </a:r>
            <a:r>
              <a:rPr lang="ru-RU" dirty="0" err="1"/>
              <a:t>бізнесменів</a:t>
            </a:r>
            <a:r>
              <a:rPr lang="ru-RU" dirty="0"/>
              <a:t>;</a:t>
            </a:r>
            <a:endParaRPr lang="uk-UA" dirty="0"/>
          </a:p>
          <a:p>
            <a:r>
              <a:rPr lang="ru-RU" dirty="0"/>
              <a:t>- альянс </a:t>
            </a:r>
            <a:r>
              <a:rPr lang="ru-RU" dirty="0" err="1"/>
              <a:t>вітчизняних</a:t>
            </a:r>
            <a:r>
              <a:rPr lang="ru-RU" dirty="0"/>
              <a:t> та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2272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920880" cy="5996136"/>
          </a:xfrm>
        </p:spPr>
        <p:txBody>
          <a:bodyPr/>
          <a:lstStyle/>
          <a:p>
            <a:pPr algn="just"/>
            <a:r>
              <a:rPr lang="ru-RU" sz="2400" b="1" i="1" dirty="0" err="1"/>
              <a:t>Фактори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перешкоджають</a:t>
            </a:r>
            <a:r>
              <a:rPr lang="ru-RU" sz="2400" b="1" i="1" dirty="0"/>
              <a:t>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малих</a:t>
            </a:r>
            <a:r>
              <a:rPr lang="ru-RU" sz="2400" b="1" i="1" dirty="0"/>
              <a:t> </a:t>
            </a:r>
            <a:r>
              <a:rPr lang="ru-RU" sz="2400" b="1" i="1" dirty="0" err="1"/>
              <a:t>інноваційних</a:t>
            </a:r>
            <a:r>
              <a:rPr lang="ru-RU" sz="2400" b="1" i="1" dirty="0"/>
              <a:t> </a:t>
            </a:r>
            <a:r>
              <a:rPr lang="ru-RU" sz="2400" b="1" i="1" dirty="0" err="1"/>
              <a:t>фірм</a:t>
            </a:r>
            <a:r>
              <a:rPr lang="ru-RU" sz="2400" b="1" i="1" dirty="0" smtClean="0"/>
              <a:t>:  </a:t>
            </a:r>
            <a:r>
              <a:rPr lang="ru-RU" sz="2400" dirty="0" err="1" smtClean="0"/>
              <a:t>нерозвинутість</a:t>
            </a:r>
            <a:r>
              <a:rPr lang="ru-RU" sz="2400" dirty="0" smtClean="0"/>
              <a:t> </a:t>
            </a:r>
            <a:r>
              <a:rPr lang="ru-RU" sz="2400" dirty="0" err="1"/>
              <a:t>інфраструктури</a:t>
            </a:r>
            <a:r>
              <a:rPr lang="ru-RU" sz="2400" dirty="0"/>
              <a:t> (</a:t>
            </a:r>
            <a:r>
              <a:rPr lang="ru-RU" sz="2400" dirty="0" err="1"/>
              <a:t>виробничої</a:t>
            </a:r>
            <a:r>
              <a:rPr lang="ru-RU" sz="2400" dirty="0"/>
              <a:t>, </a:t>
            </a:r>
            <a:r>
              <a:rPr lang="ru-RU" sz="2400" dirty="0" err="1"/>
              <a:t>фінансової</a:t>
            </a:r>
            <a:r>
              <a:rPr lang="ru-RU" sz="2400" dirty="0"/>
              <a:t>, </a:t>
            </a:r>
            <a:r>
              <a:rPr lang="ru-RU" sz="2400" dirty="0" err="1"/>
              <a:t>кадрової</a:t>
            </a:r>
            <a:r>
              <a:rPr lang="ru-RU" sz="2400" dirty="0"/>
              <a:t>); </a:t>
            </a: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; брак </a:t>
            </a:r>
            <a:r>
              <a:rPr lang="ru-RU" sz="2400" dirty="0" err="1"/>
              <a:t>обігових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(доступу до </a:t>
            </a:r>
            <a:r>
              <a:rPr lang="ru-RU" sz="2400" dirty="0" err="1"/>
              <a:t>кредитів</a:t>
            </a:r>
            <a:r>
              <a:rPr lang="ru-RU" sz="2400" dirty="0"/>
              <a:t>); </a:t>
            </a:r>
            <a:r>
              <a:rPr lang="ru-RU" sz="2400" dirty="0" err="1"/>
              <a:t>обмеженість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з боку </a:t>
            </a:r>
            <a:r>
              <a:rPr lang="ru-RU" sz="2400" dirty="0" err="1"/>
              <a:t>промислових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;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неякісних</a:t>
            </a:r>
            <a:r>
              <a:rPr lang="ru-RU" sz="2400" dirty="0"/>
              <a:t> </a:t>
            </a:r>
            <a:r>
              <a:rPr lang="ru-RU" sz="2400" dirty="0" err="1"/>
              <a:t>проектів</a:t>
            </a:r>
            <a:r>
              <a:rPr lang="ru-RU" sz="2400" dirty="0"/>
              <a:t>; </a:t>
            </a:r>
            <a:r>
              <a:rPr lang="ru-RU" sz="2400" dirty="0" err="1"/>
              <a:t>нерозв’язаність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про </a:t>
            </a:r>
            <a:r>
              <a:rPr lang="ru-RU" sz="2400" dirty="0" err="1"/>
              <a:t>належність</a:t>
            </a:r>
            <a:r>
              <a:rPr lang="ru-RU" sz="2400" dirty="0"/>
              <a:t> прав на </a:t>
            </a:r>
            <a:r>
              <a:rPr lang="ru-RU" sz="2400" dirty="0" err="1"/>
              <a:t>інтелектуальну</a:t>
            </a:r>
            <a:r>
              <a:rPr lang="ru-RU" sz="2400" dirty="0"/>
              <a:t> </a:t>
            </a:r>
            <a:r>
              <a:rPr lang="ru-RU" sz="2400" dirty="0" err="1"/>
              <a:t>власність</a:t>
            </a:r>
            <a:r>
              <a:rPr lang="ru-RU" sz="2400" dirty="0"/>
              <a:t>.</a:t>
            </a:r>
            <a:endParaRPr lang="uk-UA" sz="2400" dirty="0"/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err="1" smtClean="0"/>
              <a:t>Фактори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успіху</a:t>
            </a:r>
            <a:r>
              <a:rPr lang="ru-RU" sz="2400" b="1" i="1" dirty="0"/>
              <a:t> в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малого </a:t>
            </a:r>
            <a:r>
              <a:rPr lang="ru-RU" sz="2400" b="1" i="1" dirty="0" err="1"/>
              <a:t>інноваційного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бізнесу</a:t>
            </a:r>
            <a:r>
              <a:rPr lang="ru-RU" sz="2400" b="1" dirty="0"/>
              <a:t>: </a:t>
            </a:r>
            <a:r>
              <a:rPr lang="ru-RU" sz="2400" dirty="0" err="1"/>
              <a:t>вдалий</a:t>
            </a:r>
            <a:r>
              <a:rPr lang="ru-RU" sz="2400" dirty="0"/>
              <a:t> </a:t>
            </a:r>
            <a:r>
              <a:rPr lang="ru-RU" sz="2400" dirty="0" err="1"/>
              <a:t>вибір</a:t>
            </a:r>
            <a:r>
              <a:rPr lang="ru-RU" sz="2400" dirty="0"/>
              <a:t> продукту; </a:t>
            </a:r>
            <a:r>
              <a:rPr lang="ru-RU" sz="2400" dirty="0" err="1"/>
              <a:t>гарна</a:t>
            </a:r>
            <a:r>
              <a:rPr lang="ru-RU" sz="2400" dirty="0"/>
              <a:t> команда; добре </a:t>
            </a:r>
            <a:r>
              <a:rPr lang="ru-RU" sz="2400" dirty="0" err="1"/>
              <a:t>організований</a:t>
            </a:r>
            <a:r>
              <a:rPr lang="ru-RU" sz="2400" dirty="0"/>
              <a:t> маркетинг; </a:t>
            </a:r>
            <a:r>
              <a:rPr lang="ru-RU" sz="2400" dirty="0" err="1"/>
              <a:t>ефективна</a:t>
            </a:r>
            <a:r>
              <a:rPr lang="ru-RU" sz="2400" dirty="0"/>
              <a:t> </a:t>
            </a:r>
            <a:r>
              <a:rPr lang="ru-RU" sz="2400" dirty="0" err="1"/>
              <a:t>технологія</a:t>
            </a:r>
            <a:r>
              <a:rPr lang="ru-RU" sz="2400" dirty="0"/>
              <a:t>; грамотна </a:t>
            </a:r>
            <a:r>
              <a:rPr lang="ru-RU" sz="2400" dirty="0" err="1"/>
              <a:t>фінансова</a:t>
            </a:r>
            <a:r>
              <a:rPr lang="ru-RU" sz="2400" dirty="0"/>
              <a:t> </a:t>
            </a:r>
            <a:r>
              <a:rPr lang="ru-RU" sz="2400" u="sng" dirty="0" err="1">
                <a:hlinkClick r:id="rId2" tooltip="Глосарій: Політика"/>
              </a:rPr>
              <a:t>політика</a:t>
            </a:r>
            <a:r>
              <a:rPr lang="ru-RU" sz="2400" dirty="0"/>
              <a:t>; </a:t>
            </a:r>
            <a:r>
              <a:rPr lang="ru-RU" sz="2400" dirty="0" err="1"/>
              <a:t>налагоджена</a:t>
            </a:r>
            <a:r>
              <a:rPr lang="ru-RU" sz="2400" dirty="0"/>
              <a:t> </a:t>
            </a:r>
            <a:r>
              <a:rPr lang="ru-RU" sz="2400" dirty="0" err="1"/>
              <a:t>дилерська</a:t>
            </a:r>
            <a:r>
              <a:rPr lang="ru-RU" sz="2400" dirty="0"/>
              <a:t> мережа; 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інтелектуальної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.</a:t>
            </a:r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559436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2"/>
          <a:stretch/>
        </p:blipFill>
        <p:spPr>
          <a:xfrm>
            <a:off x="0" y="0"/>
            <a:ext cx="846043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543800" cy="114198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43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uk-UA" sz="3200" b="1" dirty="0" smtClean="0"/>
              <a:t>РІЗНИЦЯ МІЖ ПОНЯТТЯМИ «ІННОВАЦІЙНА ДІЯЛЬНІСТЬ» ТА «ІННОВАЦІЙНИЙ ПРОЦЕС»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різняться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Інноваційний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ширшим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поняттям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новинки: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конкретного продукту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господарській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дифузію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104799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2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1595" y="3645024"/>
            <a:ext cx="3858837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uk-UA" sz="3000" b="1" dirty="0" smtClean="0"/>
              <a:t>1 ЕТАП ІННОВАЦІЙНОГО ПРОЦЕСУ - «НАУКА»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204482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pPr algn="just"/>
            <a:endParaRPr lang="uk-UA" sz="1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цьому етапі розробляють теоретичні основи певної проблеми. Охоплює стадії фундаментальних і прикладних досліджень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30238" algn="just">
              <a:buFont typeface="Wingdings" pitchFamily="2" charset="2"/>
              <a:buChar char="ü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Фундаментальні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засад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гіпотези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фундаментальних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3761184"/>
            <a:ext cx="4824536" cy="2980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algn="just">
              <a:buFont typeface="Wingdings" pitchFamily="2" charset="2"/>
              <a:buChar char="ü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прикладного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здобутих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фундаментальних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результатом 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ризикованими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 правило,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конкурсній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галузевими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науково-дослідними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інститутами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вузами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компаній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акціонерних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товариств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207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uk-UA" sz="3000" b="1" dirty="0" smtClean="0"/>
              <a:t>2 ЕТАП ІННОВАЦІЙНОГО ПРОЦЕСУ – «ТЕХНІКА»</a:t>
            </a:r>
            <a:endParaRPr lang="ru-RU" sz="3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3"/>
            <a:ext cx="255577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Техніка</a:t>
            </a:r>
          </a:p>
          <a:p>
            <a:pPr marL="114300" indent="0" algn="ctr">
              <a:buNone/>
            </a:pPr>
            <a:endParaRPr lang="uk-UA" sz="1000" b="1" u="sng" dirty="0"/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цьому етапі втілюють теоретичні конструкції явищ і процесів у матеріальну оболонку.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Охоплює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стадії дослідно-конструкторських та проектно-конструкторських робіт, які спрямовані на розроблення, проектування, виготовлення та випробовування дослідних зразків нової техніки, технології чи нового продукту.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Визначають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технічні характеристики нової продукції, розробляють інженерно-технічну документацію на неї, створюють дослідні зразки, розпочинають експериментальне виробництво. Ці роботи можна здійснювати силами самих організацій (за умовами наявності відповідних лабораторій, конструкторських бюро (КБ), експериментального виробництва.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584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uk-UA" sz="3000" b="1" dirty="0" smtClean="0"/>
              <a:t>3 ЕТАП ІННОВАЦІЙНОГО ПРОЦЕСУ – «ВИРОБНИЦТВО»</a:t>
            </a:r>
            <a:endParaRPr lang="ru-RU" sz="3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 flipH="1">
            <a:off x="4139951" y="3419395"/>
            <a:ext cx="4301903" cy="34386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Виробництво (комерціалізація нововведення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300" indent="0" algn="ctr">
              <a:buNone/>
            </a:pPr>
            <a:endParaRPr lang="uk-UA" sz="1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етап впровадження у виробництво нового продукту, розроблення програми маркетингу і просування новинки на ринок.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Інвестиції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цьому етапі теж ризиковані, але їх повністю бере на себе суб'єкт господарювання, акумулюючи для цього кошти у спеціальних фондах і використовуючи позичковий капітал (банківські кредити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Цей етап охоплює кілька стадій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дослідження ринку;</a:t>
            </a: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конструювання;</a:t>
            </a: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ринкове планування;</a:t>
            </a: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дослідне виробництво;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ринкове випробування;</a:t>
            </a:r>
          </a:p>
          <a:p>
            <a:pPr marL="630238">
              <a:buFont typeface="Wingdings" pitchFamily="2" charset="2"/>
              <a:buChar char="Ø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комерційне виробництво.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132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352928" cy="1143000"/>
          </a:xfrm>
        </p:spPr>
        <p:txBody>
          <a:bodyPr/>
          <a:lstStyle/>
          <a:p>
            <a:pPr algn="ctr"/>
            <a:r>
              <a:rPr lang="uk-UA" sz="3200" b="1" dirty="0" smtClean="0"/>
              <a:t>СУТНІСТЬ СТАДІЙ ЕТАПУ ІННОВАЦІЙНОГО ПРОЦЕСУ - «ВИРОБНИЦТВО»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22151"/>
            <a:ext cx="1944216" cy="22358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ринку: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вивчають ринок до сприйняття нововведення; якщо новий продукт ще не відомий ринку, оцінюють можливість формування нових споживчих потреб, які він може задовольняти; визначають форму просування новинки на ринку, можливість її модифікації для окремих її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сегментів.</a:t>
            </a:r>
          </a:p>
          <a:p>
            <a:pPr algn="just">
              <a:buFont typeface="Wingdings" pitchFamily="2" charset="2"/>
              <a:buChar char="v"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формують дизайн новинки з дотриманням естетичних, ергономічних, функціональних вимог та з урахуванням преференції споживачів вибраного сегмента ринку (сучасність, комфортність, вишуканість, компактність, цінові характеристики тощо); розробляють маркетингові заходи для просування товару 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ринок.</a:t>
            </a:r>
          </a:p>
          <a:p>
            <a:pPr algn="just">
              <a:buFont typeface="Wingdings" pitchFamily="2" charset="2"/>
              <a:buChar char="v"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Ринкове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планування: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визначають обсяги попиту на новий товар, його асортиментний ряд, можливі ринки збуту; оцінюють витрати на виготовлення і прогнозування майбутні доходи від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продажу.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2249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b="9244"/>
          <a:stretch/>
        </p:blipFill>
        <p:spPr>
          <a:xfrm>
            <a:off x="2987824" y="4509120"/>
            <a:ext cx="2852734" cy="23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352928" cy="1143000"/>
          </a:xfrm>
        </p:spPr>
        <p:txBody>
          <a:bodyPr/>
          <a:lstStyle/>
          <a:p>
            <a:pPr algn="ctr"/>
            <a:r>
              <a:rPr lang="uk-UA" sz="3200" b="1" dirty="0" smtClean="0"/>
              <a:t>СУТНІСТЬ СТАДІЙ ЕТАПУ ІННОВАЦІЙНОГО ПРОЦЕСУ - «ВИРОБНИЦТВО»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Дослідне виробництво: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налагоджують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 відпрацьовують технологічний процес; складають кошторис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витрат.</a:t>
            </a:r>
          </a:p>
          <a:p>
            <a:pPr algn="just">
              <a:buFont typeface="Wingdings" pitchFamily="2" charset="2"/>
              <a:buChar char="v"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Ринкове випробування: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здійснюють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рекламну кампанію до появи товару на ринку; визначають прогнозну ціну; випускають пробну партію товару, оцінюють попит на неї; за необхідності вносять зміни у тактику маркетингу чи дизайн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товару.</a:t>
            </a:r>
          </a:p>
          <a:p>
            <a:pPr algn="just">
              <a:buFont typeface="Wingdings" pitchFamily="2" charset="2"/>
              <a:buChar char="v"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Комерційне виробництво: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формують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портфель замовлень на виготовлення партій товару; укладають угоди з постачальниками; розробляють логістичні схеми; вибирають канали збуту; проектують і створюють систему управління виробництвом; виготовляють і реалізують продукцію у запланованих обсягах; відпрацьовують систему управління якістю; вдосконалюють політику ціноутворення і методи стимулювання збуту.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6059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jpg\800px_COLOURBOX41979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10417" r="12670" b="10851"/>
          <a:stretch/>
        </p:blipFill>
        <p:spPr bwMode="auto">
          <a:xfrm>
            <a:off x="2627784" y="4077073"/>
            <a:ext cx="301521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8092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СФЕРА ІННОВАЦІЙНОЇ ДІЯЛЬНОСТІ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новаторів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інвесторів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провайдерів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.)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інфраструктуру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впорядкована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-продажу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товару.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Основами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ринку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є: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інституційні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правила,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методики,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інфраструктура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посередники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879090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1817</TotalTime>
  <Words>2254</Words>
  <Application>Microsoft Office PowerPoint</Application>
  <PresentationFormat>Экран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Соседство</vt:lpstr>
      <vt:lpstr>ІННОВАЦІЙНА ДІЯЛЬНІСТЬ ЯК ОБ’ЄКТ УПРАВЛІННЯ</vt:lpstr>
      <vt:lpstr>Презентация PowerPoint</vt:lpstr>
      <vt:lpstr>РІЗНИЦЯ МІЖ ПОНЯТТЯМИ «ІННОВАЦІЙНА ДІЯЛЬНІСТЬ» ТА «ІННОВАЦІЙНИЙ ПРОЦЕС»</vt:lpstr>
      <vt:lpstr>1 ЕТАП ІННОВАЦІЙНОГО ПРОЦЕСУ - «НАУКА»</vt:lpstr>
      <vt:lpstr>2 ЕТАП ІННОВАЦІЙНОГО ПРОЦЕСУ – «ТЕХНІКА»</vt:lpstr>
      <vt:lpstr>3 ЕТАП ІННОВАЦІЙНОГО ПРОЦЕСУ – «ВИРОБНИЦТВО»</vt:lpstr>
      <vt:lpstr>СУТНІСТЬ СТАДІЙ ЕТАПУ ІННОВАЦІЙНОГО ПРОЦЕСУ - «ВИРОБНИЦТВО»</vt:lpstr>
      <vt:lpstr>СУТНІСТЬ СТАДІЙ ЕТАПУ ІННОВАЦІЙНОГО ПРОЦЕСУ - «ВИРОБНИЦТВО»</vt:lpstr>
      <vt:lpstr>СФЕРА ІННОВАЦІЙНОЇ ДІЯЛЬНОСТІ</vt:lpstr>
      <vt:lpstr>СФЕРА ІННОВАЦІЙНОЇ ДІЯЛЬНОСТІ</vt:lpstr>
      <vt:lpstr>ФУНКЦІЇ РИНКУ ІННОВАЦІЙ</vt:lpstr>
      <vt:lpstr>СУБ’ЄКТИ ТА ОБ’ЄКТИ РИНКУ ІННОВАЦІЙ</vt:lpstr>
      <vt:lpstr>Ринок іновацій </vt:lpstr>
      <vt:lpstr>Презентация PowerPoint</vt:lpstr>
      <vt:lpstr>Право інтелектуальної власності — право особи на результат ін­телектуальної, творчої діяльності. </vt:lpstr>
      <vt:lpstr>Презентация PowerPoint</vt:lpstr>
      <vt:lpstr>  Ноу-хау  — форма інтелектуальної власності, науково-технічний результат, що навмисне не патенту­ється з метою випередження конкурентів, повного власного вико­ристання його для отримання надприбутку або передання іншим користувачам на вигідних умовах за ліцензійним договором. </vt:lpstr>
      <vt:lpstr>Презентация PowerPoint</vt:lpstr>
      <vt:lpstr>Щоб стати товаром на ринку новацій, продукт інтелек­туальної праці має пройти стадію матеріалізації — прик­ладних досліджень з метою віднайдення сфери чи способу практичного застосування, створення технічного зразка (моделі, конструкції).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 стратегічних рішень та типологія стратегій підприємства</dc:title>
  <dc:creator>Наталья</dc:creator>
  <cp:lastModifiedBy>Учетная запись Майкрософт</cp:lastModifiedBy>
  <cp:revision>114</cp:revision>
  <dcterms:modified xsi:type="dcterms:W3CDTF">2023-09-21T09:49:54Z</dcterms:modified>
</cp:coreProperties>
</file>