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3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446" y="3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6 Imagen" descr="Dibujo.bmp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 b="1" cap="none" spc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defRPr>
            </a:lvl1pPr>
          </a:lstStyle>
          <a:p>
            <a:r>
              <a:rPr lang="ru-RU"/>
              <a:t>Образец заголовка</a:t>
            </a:r>
            <a:endParaRPr lang="es-E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s-ES" dirty="0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19.09.2023</a:t>
            </a:fld>
            <a:endParaRPr lang="ru-RU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079376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19.09.2023</a:t>
            </a:fld>
            <a:endParaRPr lang="ru-RU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481287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19.09.2023</a:t>
            </a:fld>
            <a:endParaRPr lang="ru-RU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975322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 cap="none" spc="0">
                <a:ln w="18415" cmpd="sng">
                  <a:solidFill>
                    <a:srgbClr val="0066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defRPr>
            </a:lvl1pPr>
          </a:lstStyle>
          <a:p>
            <a:r>
              <a:rPr lang="ru-RU"/>
              <a:t>Образец заголовка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800">
                <a:ln>
                  <a:noFill/>
                </a:ln>
                <a:solidFill>
                  <a:srgbClr val="0000CC"/>
                </a:solidFill>
              </a:defRPr>
            </a:lvl1pPr>
            <a:lvl2pPr>
              <a:defRPr>
                <a:ln>
                  <a:noFill/>
                </a:ln>
                <a:solidFill>
                  <a:srgbClr val="0000CC"/>
                </a:solidFill>
              </a:defRPr>
            </a:lvl2pPr>
            <a:lvl3pPr>
              <a:defRPr>
                <a:ln>
                  <a:noFill/>
                </a:ln>
                <a:solidFill>
                  <a:srgbClr val="0000CC"/>
                </a:solidFill>
              </a:defRPr>
            </a:lvl3pPr>
            <a:lvl4pPr>
              <a:defRPr>
                <a:ln>
                  <a:noFill/>
                </a:ln>
                <a:solidFill>
                  <a:srgbClr val="0000CC"/>
                </a:solidFill>
              </a:defRPr>
            </a:lvl4pPr>
            <a:lvl5pPr>
              <a:defRPr>
                <a:ln>
                  <a:noFill/>
                </a:ln>
                <a:solidFill>
                  <a:srgbClr val="0000CC"/>
                </a:solidFill>
              </a:defRPr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s-ES" dirty="0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19.09.2023</a:t>
            </a:fld>
            <a:endParaRPr lang="ru-RU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952801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19.09.2023</a:t>
            </a:fld>
            <a:endParaRPr lang="ru-RU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47253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19.09.2023</a:t>
            </a:fld>
            <a:endParaRPr lang="ru-RU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262247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19.09.2023</a:t>
            </a:fld>
            <a:endParaRPr lang="ru-RU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868546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19.09.2023</a:t>
            </a:fld>
            <a:endParaRPr lang="ru-RU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647431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19.09.2023</a:t>
            </a:fld>
            <a:endParaRPr lang="ru-RU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12785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19.09.2023</a:t>
            </a:fld>
            <a:endParaRPr lang="ru-RU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589129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19.09.2023</a:t>
            </a:fld>
            <a:endParaRPr lang="ru-RU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708553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19.09.2023</a:t>
            </a:fld>
            <a:endParaRPr lang="ru-RU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pic>
        <p:nvPicPr>
          <p:cNvPr id="7" name="6 Imagen" descr="Dibujo.bmp"/>
          <p:cNvPicPr>
            <a:picLocks noChangeAspect="1"/>
          </p:cNvPicPr>
          <p:nvPr/>
        </p:nvPicPr>
        <p:blipFill>
          <a:blip r:embed="rId13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9" name="Rectangle 10"/>
          <p:cNvSpPr>
            <a:spLocks noChangeArrowheads="1"/>
          </p:cNvSpPr>
          <p:nvPr/>
        </p:nvSpPr>
        <p:spPr bwMode="auto">
          <a:xfrm>
            <a:off x="0" y="0"/>
            <a:ext cx="9144000" cy="7010400"/>
          </a:xfrm>
          <a:prstGeom prst="rect">
            <a:avLst/>
          </a:prstGeom>
          <a:gradFill flip="none" rotWithShape="1">
            <a:gsLst>
              <a:gs pos="100000">
                <a:srgbClr val="03D4A8">
                  <a:alpha val="18000"/>
                </a:srgbClr>
              </a:gs>
              <a:gs pos="25000">
                <a:srgbClr val="21D6E0">
                  <a:alpha val="23000"/>
                </a:srgbClr>
              </a:gs>
              <a:gs pos="75000">
                <a:srgbClr val="0087E6">
                  <a:alpha val="25000"/>
                </a:srgbClr>
              </a:gs>
              <a:gs pos="100000">
                <a:srgbClr val="005CBF">
                  <a:alpha val="25999"/>
                </a:srgbClr>
              </a:gs>
            </a:gsLst>
            <a:lin ang="2700000" scaled="1"/>
            <a:tileRect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400702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4" r:id="rId1"/>
    <p:sldLayoutId id="2147483705" r:id="rId2"/>
    <p:sldLayoutId id="2147483706" r:id="rId3"/>
    <p:sldLayoutId id="2147483707" r:id="rId4"/>
    <p:sldLayoutId id="2147483708" r:id="rId5"/>
    <p:sldLayoutId id="2147483709" r:id="rId6"/>
    <p:sldLayoutId id="2147483710" r:id="rId7"/>
    <p:sldLayoutId id="2147483711" r:id="rId8"/>
    <p:sldLayoutId id="2147483712" r:id="rId9"/>
    <p:sldLayoutId id="2147483713" r:id="rId10"/>
    <p:sldLayoutId id="2147483714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dirty="0"/>
              <a:t>ПЕРІОДИ В ТРАВМАТОЛОГІЇ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7516197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dirty="0"/>
              <a:t>Засоби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57403"/>
          </a:xfrm>
        </p:spPr>
        <p:txBody>
          <a:bodyPr>
            <a:normAutofit fontScale="85000" lnSpcReduction="10000"/>
          </a:bodyPr>
          <a:lstStyle/>
          <a:p>
            <a:pPr marL="0" indent="0" algn="just">
              <a:buNone/>
            </a:pPr>
            <a:r>
              <a:rPr lang="uk-UA" dirty="0"/>
              <a:t>Заняття ТВ. Тренування організму з використанням </a:t>
            </a:r>
            <a:r>
              <a:rPr lang="uk-UA" dirty="0" err="1"/>
              <a:t>загальнорозвиваючих</a:t>
            </a:r>
            <a:r>
              <a:rPr lang="uk-UA" dirty="0"/>
              <a:t> вправ із різних </a:t>
            </a:r>
            <a:r>
              <a:rPr lang="uk-UA" dirty="0" err="1"/>
              <a:t>в.п</a:t>
            </a:r>
            <a:r>
              <a:rPr lang="uk-UA" dirty="0"/>
              <a:t>. </a:t>
            </a:r>
            <a:r>
              <a:rPr lang="uk-UA" dirty="0" err="1"/>
              <a:t>спортивно-</a:t>
            </a:r>
            <a:r>
              <a:rPr lang="uk-UA" dirty="0"/>
              <a:t> прикладних та ігрових вправ. Активні рухи в суглобах травмованої кінцівки (відділу) з максимальною амплітудою і достатнім навантаженням (інколи з подоланням відчуття болю). Використання вправ зі снарядами і на апаратах механотерапії, ходьби, гімнастики у воді та плавання. Вправи на активне і пасивне розтягування м'язових тканин, які обмежують рухомість у суглобах. Поєднання фізичних вправ із </a:t>
            </a:r>
            <a:r>
              <a:rPr lang="uk-UA" dirty="0" err="1"/>
              <a:t>фізіобальнеотерапією</a:t>
            </a:r>
            <a:r>
              <a:rPr lang="uk-UA" dirty="0"/>
              <a:t>. Загартування природними чинниками (</a:t>
            </a:r>
            <a:r>
              <a:rPr lang="uk-UA" dirty="0" err="1"/>
              <a:t>аеро-</a:t>
            </a:r>
            <a:r>
              <a:rPr lang="uk-UA" dirty="0"/>
              <a:t>,</a:t>
            </a:r>
            <a:r>
              <a:rPr lang="uk-UA" dirty="0" err="1"/>
              <a:t>геліо-таласотерапія</a:t>
            </a:r>
            <a:r>
              <a:rPr lang="uk-UA" dirty="0"/>
              <a:t>). Широко застосовують трудотерапію, призначаючи дозовані за навантаженням операції професійного спрямування для відновлення виробничих навичок. Масаж вибірковий (за показаннями).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781268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/>
              <a:t>Перший період (</a:t>
            </a:r>
            <a:r>
              <a:rPr lang="uk-UA" dirty="0" err="1"/>
              <a:t>іммобілізаційний</a:t>
            </a:r>
            <a:r>
              <a:rPr lang="uk-UA" dirty="0"/>
              <a:t>).</a:t>
            </a:r>
            <a:r>
              <a:rPr lang="en-US" dirty="0"/>
              <a:t>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 algn="just">
              <a:buNone/>
            </a:pPr>
            <a:r>
              <a:rPr lang="uk-UA" i="1" dirty="0"/>
              <a:t>Клінічна характеристика</a:t>
            </a:r>
            <a:r>
              <a:rPr lang="uk-UA" dirty="0"/>
              <a:t>. Період відповідає кістковому зрощенню відламків, яке настає в середньому через 60-90 днів після травми. Клінічно він характеризується гострими проявами травми, початком регенеративного процесу. Застосовують повну або часткову іммобілізацію (гіпсова пов'язка, витягнення, апарати зовнішньої фіксації, </a:t>
            </a:r>
            <a:r>
              <a:rPr lang="uk-UA" dirty="0" err="1"/>
              <a:t>металоостеосинтез</a:t>
            </a:r>
            <a:r>
              <a:rPr lang="uk-UA" dirty="0"/>
              <a:t>). Це знижує психофізичний тонус, порушує функції життєво важливих органів і систем організму. Можливі ранні ускладнення: набряк травмованої ділянки, застійні явища пневмонії, порушення функції травневої системи і сечовиділення.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882266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Завдання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uk-UA" dirty="0"/>
              <a:t>Підвищення загального життєвого тонусу, поліпшення нервової регуляції, кровообігу, функцій дихання та травлення. Запобігання порушенням, які пов'язані з ліжковим режимом (застійні явища, закрепи та ін.). Поліпшення </a:t>
            </a:r>
            <a:r>
              <a:rPr lang="uk-UA" dirty="0" err="1"/>
              <a:t>крово-</a:t>
            </a:r>
            <a:r>
              <a:rPr lang="uk-UA" dirty="0"/>
              <a:t> і </a:t>
            </a:r>
            <a:r>
              <a:rPr lang="uk-UA" dirty="0" err="1"/>
              <a:t>лімфообігу</a:t>
            </a:r>
            <a:r>
              <a:rPr lang="uk-UA" dirty="0"/>
              <a:t> в іммобілізованій кінцівці, стимуляція процесів регенерації, профілактика м'язових гіпотрофій, туго рухомості у вільних від іммобілізації суглобах, профілактика контрактур тощо.</a:t>
            </a:r>
            <a:endParaRPr lang="ru-RU" dirty="0"/>
          </a:p>
          <a:p>
            <a:pPr marL="0" indent="0" algn="just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4634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Засоби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2" y="1196752"/>
            <a:ext cx="8229600" cy="5184576"/>
          </a:xfrm>
        </p:spPr>
        <p:txBody>
          <a:bodyPr>
            <a:normAutofit fontScale="62500" lnSpcReduction="20000"/>
          </a:bodyPr>
          <a:lstStyle/>
          <a:p>
            <a:pPr marL="0" indent="0" algn="just">
              <a:buNone/>
            </a:pPr>
            <a:r>
              <a:rPr lang="uk-UA" sz="4000" dirty="0"/>
              <a:t>Дихальні вправи (статичні та динамічні). Вправи для суглобів і м'язів розташованих симетрично до травмованої кінцівки. Посилання імпульсів скорочення (ідеомоторні вправи) і статичне напруження м'язів травмованої кінцівки з метою запобігання порушенню координаційних взаємовідношень </a:t>
            </a:r>
            <a:r>
              <a:rPr lang="uk-UA" sz="4000" dirty="0" err="1"/>
              <a:t>м'язів-антогоністів</a:t>
            </a:r>
            <a:r>
              <a:rPr lang="uk-UA" sz="4000" dirty="0"/>
              <a:t> та інших рефлекторних змін, зокрема, м'язового </a:t>
            </a:r>
            <a:r>
              <a:rPr lang="uk-UA" sz="4000" dirty="0" err="1"/>
              <a:t>гіпертонусу</a:t>
            </a:r>
            <a:r>
              <a:rPr lang="uk-UA" sz="4000" dirty="0"/>
              <a:t>, який є першою стадією розвитку контрактур. Ізометричне напруження для профілактики м'язових атрофій, підвищення сили і витривалості м'язів та кращої компресії кістки. Вправи з поступовим підвищенням тиску по осі ушкодженої кінцівки за показанням. Масаж здорової </a:t>
            </a:r>
            <a:r>
              <a:rPr lang="uk-UA" sz="4000"/>
              <a:t>кінцівки (</a:t>
            </a:r>
            <a:r>
              <a:rPr lang="uk-UA" sz="4000" dirty="0"/>
              <a:t>з 2-3-го дня). На ушкодженій кінцівці — </a:t>
            </a:r>
            <a:r>
              <a:rPr lang="uk-UA" sz="4000" dirty="0" err="1"/>
              <a:t>позавогнищевий</a:t>
            </a:r>
            <a:r>
              <a:rPr lang="uk-UA" sz="4000" dirty="0"/>
              <a:t> масаж.</a:t>
            </a:r>
            <a:endParaRPr lang="ru-RU" sz="4000" dirty="0"/>
          </a:p>
          <a:p>
            <a:pPr algn="just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236385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/>
              <a:t>Другий період (</a:t>
            </a:r>
            <a:r>
              <a:rPr lang="uk-UA" dirty="0" err="1"/>
              <a:t>постіммобілізаційний</a:t>
            </a:r>
            <a:r>
              <a:rPr lang="uk-UA" dirty="0"/>
              <a:t>)</a:t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uk-UA" i="1" dirty="0"/>
              <a:t>Клінічна характеристика. </a:t>
            </a:r>
            <a:r>
              <a:rPr lang="uk-UA" dirty="0"/>
              <a:t>Період розпочинається після зняття іммобілізації. Клінічно він характеризується відновленням анатомічної цілості ушкодженого органа (закінчується консолідація ділянки перелому, утворюється первинна кісткова мозоля). Перехід на часткову іммобілізацію (</a:t>
            </a:r>
            <a:r>
              <a:rPr lang="uk-UA" dirty="0" err="1"/>
              <a:t>лонгета</a:t>
            </a:r>
            <a:r>
              <a:rPr lang="uk-UA" dirty="0"/>
              <a:t>, знімна гіпсова шина, косинка та ін.). Можуть мати місце виражені порушення функцій ушкодженого органа і всього організму (атрофії, пролежні, зниження функцій життєво важливих систем організму, </a:t>
            </a:r>
            <a:r>
              <a:rPr lang="uk-UA" dirty="0" err="1"/>
              <a:t>тугорухомість</a:t>
            </a:r>
            <a:r>
              <a:rPr lang="uk-UA" dirty="0"/>
              <a:t>, контрактури).</a:t>
            </a:r>
            <a:endParaRPr lang="ru-RU" dirty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659268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Завдання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 algn="just">
              <a:buNone/>
            </a:pPr>
            <a:r>
              <a:rPr lang="uk-UA" dirty="0"/>
              <a:t>У цей час реабілітація спрямована на підготовку хворого до вставання, тренування вестибулярного апарату, навчання пересуватися на милицях, тренування </a:t>
            </a:r>
            <a:r>
              <a:rPr lang="uk-UA" dirty="0" err="1"/>
              <a:t>опороздатності</a:t>
            </a:r>
            <a:r>
              <a:rPr lang="uk-UA" dirty="0"/>
              <a:t> здорової кінцівки (у разі ушкодження нижніх кінцівок), нормалізацію постави, підвищення психофізичного й емоціонального тонусу та ліквідацію пізніх ускладнень, відновлення втрачених або порушених функцій травмованого відділу </a:t>
            </a:r>
            <a:r>
              <a:rPr lang="uk-UA" dirty="0" err="1"/>
              <a:t>опорно-</a:t>
            </a:r>
            <a:r>
              <a:rPr lang="uk-UA" dirty="0"/>
              <a:t> рухового апарату, відновлення об'єму рухів, зміцнення атрофованих м'язових груп, сприяння швидшому завершенню регенеративних процесів.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198050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dirty="0"/>
              <a:t>Засоби 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184576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uk-UA" dirty="0"/>
              <a:t>У цей період застосовують загально розвиваючі та спеціальні вправи. Фізичні навантаження зростають за рахунок збільшення кількості вправ та їх дозування. Використовують дихальні вправи в рівновазі, статичні, на розслаблення м'язів, з предметами. Вправи, що відновлюють рух у ригідних суглобах: активні рухи ( у межах незначного болю в середньому темпі зі збільшенням амплітуди) вправи на розтягування м'язів, ізометричне напруження м'язів статичні утримання кінцівки, тренування осьової функції. Вправи з використанням снарядів і пристосувань (</a:t>
            </a:r>
            <a:r>
              <a:rPr lang="uk-UA" dirty="0" err="1"/>
              <a:t>ковзаючі</a:t>
            </a:r>
            <a:r>
              <a:rPr lang="uk-UA" dirty="0"/>
              <a:t> площини, роликові візки, блокові пристосування, гімнастична стінка, палиці, булави, гантелі), вправи у воді (ванна, басейн). Загартування. ТВ поєднують із </a:t>
            </a:r>
            <a:r>
              <a:rPr lang="uk-UA" dirty="0" err="1"/>
              <a:t>фізіобальнеотерапевтичними</a:t>
            </a:r>
            <a:r>
              <a:rPr lang="uk-UA" dirty="0"/>
              <a:t> процедурами і масажем. Трудова терапія.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9473301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Третій період (відновний)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uk-UA" i="1" dirty="0"/>
              <a:t>Клінічна характеристика. </a:t>
            </a:r>
            <a:r>
              <a:rPr lang="uk-UA" dirty="0"/>
              <a:t>Поступове одужання, завершуються процеси регенерації (щільна кісткова мозоля, щільний рубець), відновлюється функція травмованого органа. Можуть мати місце залишкові явища після травми у вигляді </a:t>
            </a:r>
            <a:r>
              <a:rPr lang="uk-UA" dirty="0" err="1"/>
              <a:t>тугорухомості</a:t>
            </a:r>
            <a:r>
              <a:rPr lang="uk-UA" dirty="0"/>
              <a:t> суглобів, рубців, контрактур, м'язових атрофій, м'язової слабкості, неповне відновлення функцій різних органів і систем організму, зниження адаптації до фізичних навантажень побутового і виробничого характеру.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7424730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Завдання 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uk-UA" dirty="0"/>
              <a:t>Повне відношення функцій ушкодженого відділу опорно-рухового апарату. Ліквідація залишкових порушень і контрактур, м'язових атрофій, м'язові слабкості та ін. У разі необхідності - оволодіння замінними навичками (перенавчання рухом, протези тощо). Адаптація хворого, який одужує, до навантажень побутового і виробничого характеру.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63328940"/>
      </p:ext>
    </p:extLst>
  </p:cSld>
  <p:clrMapOvr>
    <a:masterClrMapping/>
  </p:clrMapOvr>
</p:sld>
</file>

<file path=ppt/theme/theme1.xml><?xml version="1.0" encoding="utf-8"?>
<a:theme xmlns:a="http://schemas.openxmlformats.org/drawingml/2006/main" name="La ment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TM02474572[[fn=Медицинский шаблон оформления]]</Template>
  <TotalTime>23</TotalTime>
  <Words>749</Words>
  <Application>Microsoft Office PowerPoint</Application>
  <PresentationFormat>Экран (4:3)</PresentationFormat>
  <Paragraphs>19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3" baseType="lpstr">
      <vt:lpstr>Arial</vt:lpstr>
      <vt:lpstr>Calibri</vt:lpstr>
      <vt:lpstr>La mente</vt:lpstr>
      <vt:lpstr>ПЕРІОДИ В ТРАВМАТОЛОГІЇ</vt:lpstr>
      <vt:lpstr>Перший період (іммобілізаційний). </vt:lpstr>
      <vt:lpstr>Завдання</vt:lpstr>
      <vt:lpstr>Засоби </vt:lpstr>
      <vt:lpstr>Другий період (постіммобілізаційний) </vt:lpstr>
      <vt:lpstr>Завдання</vt:lpstr>
      <vt:lpstr>Засоби  </vt:lpstr>
      <vt:lpstr>Третій період (відновний)</vt:lpstr>
      <vt:lpstr>Завдання  </vt:lpstr>
      <vt:lpstr>Засоби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ПЕРІОДИ В ТРАВМАТОЛОГІЇ</dc:title>
  <cp:lastModifiedBy>Елена Бессарабова</cp:lastModifiedBy>
  <cp:revision>5</cp:revision>
  <dcterms:modified xsi:type="dcterms:W3CDTF">2023-09-19T19:42:35Z</dcterms:modified>
</cp:coreProperties>
</file>