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6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9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4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0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95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14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1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3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5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0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4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26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7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81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0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17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4E4FCC-02CB-4A2F-BC57-3AFF5175D2C5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70478D-F5D2-4C12-87A2-C5EEFCA0FE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0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636" y="1533237"/>
            <a:ext cx="7259782" cy="3528290"/>
          </a:xfrm>
        </p:spPr>
        <p:txBody>
          <a:bodyPr/>
          <a:lstStyle/>
          <a:p>
            <a:r>
              <a:rPr lang="ru-RU" sz="4800" dirty="0"/>
              <a:t>ЕФЕКТИВНІСТЬ НАУКОВО-ДОСЛІДНИХ РОБІТ: КРИТЕРІЇ ТА</a:t>
            </a:r>
            <a:br>
              <a:rPr lang="ru-RU" sz="4800" dirty="0"/>
            </a:br>
            <a:r>
              <a:rPr lang="ru-RU" sz="4800" dirty="0"/>
              <a:t>ПРБЛЕМИ ОЦІНКИ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94935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683491"/>
            <a:ext cx="10612582" cy="54402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При оцінці ефективності науково-дослідних робіт, слід брати до уваги весь комплекс робіт, пов´язаних з науковою діяльністю вищої школи: проведення самих досліджень, підготовку докторів і кандидатів наук, винахідницьку і патентно-ліцензійну роботу, видавничу діяльність, науково-дослідну роботу студентів.</a:t>
            </a:r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Слід зупинитися на так званому понятті наукового потенціалу вузу, оскільки він відіграє суттєву роль в організації наукових досліджень і в досягненні кінцевих результатів. </a:t>
            </a:r>
          </a:p>
          <a:p>
            <a:pPr marL="0" indent="0" algn="just">
              <a:buNone/>
            </a:pPr>
            <a:r>
              <a:rPr lang="uk-UA" dirty="0"/>
              <a:t>	Рівень наукового потенціалу вищого навчального закладу багато в чому залежить не лише від наявної структури науково-педагогічних кадрів, науково-інформаційної і матеріально-технічної забезпеченості вузу, а й від оптимальної організації наукової системи, від цілеспрямованої взаємодії всіх перелічених ознак.</a:t>
            </a:r>
          </a:p>
        </p:txBody>
      </p:sp>
    </p:spTree>
    <p:extLst>
      <p:ext uri="{BB962C8B-B14F-4D97-AF65-F5344CB8AC3E}">
        <p14:creationId xmlns:p14="http://schemas.microsoft.com/office/powerpoint/2010/main" val="417980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564" y="600363"/>
            <a:ext cx="10603345" cy="5560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Усе це і розкриває нам науковий потенціал вищого навчального закладу, який створюється в результаті його багатогранної діяльності. </a:t>
            </a:r>
          </a:p>
          <a:p>
            <a:pPr marL="0" indent="0" algn="just">
              <a:buNone/>
            </a:pPr>
            <a:r>
              <a:rPr lang="uk-UA" dirty="0"/>
              <a:t>	Зрозуміло, що кількісно оцінити вплив науки на вдосконалення навчального процесу і якість підготовки спеціалістів практично неможливо, але не враховувати цього позитивного явища також не можна.</a:t>
            </a:r>
          </a:p>
        </p:txBody>
      </p:sp>
    </p:spTree>
    <p:extLst>
      <p:ext uri="{BB962C8B-B14F-4D97-AF65-F5344CB8AC3E}">
        <p14:creationId xmlns:p14="http://schemas.microsoft.com/office/powerpoint/2010/main" val="333534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745" y="489527"/>
            <a:ext cx="10621818" cy="5551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Досвід і практика засвідчують, що розширення масштабів наукової роботи у вищих навчальних закладах (ВНЗ) сприяє тому, що молоді спеціалісти, які приходять на підприємства і мають нові знання в галузі управління і технологій, швидше розв´язують економічні та соціальні проблеми практичної діяльності. </a:t>
            </a:r>
          </a:p>
          <a:p>
            <a:pPr marL="0" indent="0" algn="just">
              <a:buNone/>
            </a:pPr>
            <a:r>
              <a:rPr lang="uk-UA" dirty="0"/>
              <a:t>	Той студент, який у процесі навчання пройде хорошу школу науково-дослідної роботи, з великою користю для підприємств зможе розвивати наукові дослідження і впроваджувати їх у практичну професійну діяльність.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351744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8" y="988291"/>
            <a:ext cx="10658764" cy="528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Специфіка проведення наукових досліджень у вищих навчальних закладах проявляється не лише у тому, що для цього потрібні спеціально підготовлені кадри, а й у тому, яким чином будуть використані кінцеві результати цих досліджень і який вони дадуть ефект. </a:t>
            </a:r>
          </a:p>
          <a:p>
            <a:pPr marL="0" indent="0" algn="just">
              <a:buNone/>
            </a:pPr>
            <a:r>
              <a:rPr lang="uk-UA" dirty="0"/>
              <a:t>		Тому ефективність наукової діяльності вищого навчального закладу необхідно розглядати саме з цих позицій, виходячи з головного завдання вищої школи – вдосконалення підготовки висококваліфікованих спеціалістів для народного господарства. </a:t>
            </a:r>
          </a:p>
          <a:p>
            <a:pPr marL="0" indent="0" algn="just">
              <a:buNone/>
            </a:pPr>
            <a:r>
              <a:rPr lang="uk-UA" dirty="0"/>
              <a:t>	У цьому і полягає основна особливість оцінки ефективності наукової діяльності вищого навчального закладу, що за своїм змістом і головним призначенням багато в чому відрізняється від такого роду поняття щодо науково-дослідницької діяльності, яка ведеться в науково-дослідних інститутах та інших наукових закладах.</a:t>
            </a:r>
          </a:p>
        </p:txBody>
      </p:sp>
    </p:spTree>
    <p:extLst>
      <p:ext uri="{BB962C8B-B14F-4D97-AF65-F5344CB8AC3E}">
        <p14:creationId xmlns:p14="http://schemas.microsoft.com/office/powerpoint/2010/main" val="246882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1" y="914399"/>
            <a:ext cx="10732654" cy="5458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dirty="0"/>
              <a:t>Формами впровадження є: </a:t>
            </a:r>
          </a:p>
          <a:p>
            <a:pPr algn="just"/>
            <a:r>
              <a:rPr lang="uk-UA" dirty="0"/>
              <a:t>включення результатів наукових досліджень у підручники, навчальні й </a:t>
            </a:r>
            <a:r>
              <a:rPr lang="uk-UA" dirty="0" err="1"/>
              <a:t>навчальнометодичні</a:t>
            </a:r>
            <a:r>
              <a:rPr lang="uk-UA" dirty="0"/>
              <a:t> посібники, збірники задач, практикуми;</a:t>
            </a:r>
          </a:p>
          <a:p>
            <a:pPr algn="just"/>
            <a:r>
              <a:rPr lang="uk-UA" dirty="0"/>
              <a:t>формування на основі результатів наукових досліджень нових і модернізація існуючих курсів лекцій; </a:t>
            </a:r>
          </a:p>
          <a:p>
            <a:pPr algn="just"/>
            <a:r>
              <a:rPr lang="uk-UA" dirty="0"/>
              <a:t>розробка і виготовлення технічних засобів навчання, зразків машин, приладів, стендів, устаткування для навчальних лабораторій і майстерень, демонстраційного матеріалу для проведення лекцій і практичних занять;</a:t>
            </a:r>
          </a:p>
          <a:p>
            <a:pPr algn="just"/>
            <a:r>
              <a:rPr lang="uk-UA" dirty="0"/>
              <a:t> розробка дипломних і курсових проектів з тематики науково-дослідних, дослідно-конструкторських і технологічних робіт.</a:t>
            </a:r>
          </a:p>
        </p:txBody>
      </p:sp>
    </p:spTree>
    <p:extLst>
      <p:ext uri="{BB962C8B-B14F-4D97-AF65-F5344CB8AC3E}">
        <p14:creationId xmlns:p14="http://schemas.microsoft.com/office/powerpoint/2010/main" val="337278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7" y="397163"/>
            <a:ext cx="10547927" cy="5495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Проте практично в будь-якій науково-дослідній роботі поряд з вибором і обґрунтуванням теми дослідження, виконанням дослідження важливими є етапи впровадження його в практику роботи тієї чи іншої системи та оцінка ефективності.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Ефективність наукових досліджень залежно від галузі та проблеми, яка розглядається, насамперед визначається на стадії техніко-економічного обґрунтування теми досліджень, </a:t>
            </a:r>
            <a:r>
              <a:rPr lang="uk-UA" dirty="0" err="1"/>
              <a:t>уточнюється</a:t>
            </a:r>
            <a:r>
              <a:rPr lang="uk-UA" dirty="0"/>
              <a:t> за кінцевим результатом виконаної роботи і зіставляється з отриманим результатом практичного впровадження.</a:t>
            </a:r>
          </a:p>
        </p:txBody>
      </p:sp>
    </p:spTree>
    <p:extLst>
      <p:ext uri="{BB962C8B-B14F-4D97-AF65-F5344CB8AC3E}">
        <p14:creationId xmlns:p14="http://schemas.microsoft.com/office/powerpoint/2010/main" val="384088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Питання для самоконтролю: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2410691"/>
            <a:ext cx="10695710" cy="3823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1. Основні критерії та проблеми оцінки НДР?</a:t>
            </a:r>
          </a:p>
          <a:p>
            <a:pPr marL="0" indent="0" algn="just">
              <a:buNone/>
            </a:pPr>
            <a:r>
              <a:rPr lang="uk-UA" dirty="0"/>
              <a:t>2. Види ефективності НДР?</a:t>
            </a:r>
          </a:p>
          <a:p>
            <a:pPr marL="0" indent="0" algn="just">
              <a:buNone/>
            </a:pPr>
            <a:r>
              <a:rPr lang="uk-UA" dirty="0"/>
              <a:t>3. Розкрити поняття: репрезентативність, адитивність, однозначність, </a:t>
            </a:r>
            <a:r>
              <a:rPr lang="uk-UA" dirty="0" err="1"/>
              <a:t>зіставність</a:t>
            </a:r>
            <a:r>
              <a:rPr lang="uk-UA" dirty="0"/>
              <a:t>, контрольованість?</a:t>
            </a:r>
          </a:p>
          <a:p>
            <a:pPr marL="0" indent="0" algn="just">
              <a:buNone/>
            </a:pPr>
            <a:r>
              <a:rPr lang="uk-UA" dirty="0"/>
              <a:t>4. Характеристика економічної ефективності?</a:t>
            </a:r>
          </a:p>
          <a:p>
            <a:pPr marL="0" indent="0" algn="just">
              <a:buNone/>
            </a:pPr>
            <a:r>
              <a:rPr lang="uk-UA" dirty="0"/>
              <a:t>5. Проаналізувати шляхи підвищення ефективності НДР?</a:t>
            </a:r>
          </a:p>
        </p:txBody>
      </p:sp>
    </p:spTree>
    <p:extLst>
      <p:ext uri="{BB962C8B-B14F-4D97-AF65-F5344CB8AC3E}">
        <p14:creationId xmlns:p14="http://schemas.microsoft.com/office/powerpoint/2010/main" val="106951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8" y="554181"/>
            <a:ext cx="10668000" cy="5883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b="1" u="sng" dirty="0"/>
          </a:p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b="1" u="sng" dirty="0"/>
              <a:t>Мета: </a:t>
            </a:r>
            <a:r>
              <a:rPr lang="uk-UA" dirty="0"/>
              <a:t>засвоїти основні поняття щодо ефективності науково-дослідних робіт.</a:t>
            </a:r>
          </a:p>
          <a:p>
            <a:pPr marL="0" indent="0" algn="just">
              <a:buNone/>
            </a:pPr>
            <a:r>
              <a:rPr lang="uk-UA" dirty="0"/>
              <a:t>– Наукові дослідження. Ефект наукових досліджень.</a:t>
            </a:r>
          </a:p>
          <a:p>
            <a:pPr marL="0" indent="0" algn="just">
              <a:buNone/>
            </a:pPr>
            <a:r>
              <a:rPr lang="uk-UA" dirty="0"/>
              <a:t>– Види ефективності науково-дослідних робіт.</a:t>
            </a:r>
          </a:p>
          <a:p>
            <a:pPr marL="0" indent="0" algn="just">
              <a:buNone/>
            </a:pPr>
            <a:r>
              <a:rPr lang="uk-UA" dirty="0"/>
              <a:t>– Ефективність наукових досліджень.</a:t>
            </a:r>
          </a:p>
          <a:p>
            <a:pPr marL="0" indent="0" algn="just">
              <a:buNone/>
            </a:pPr>
            <a:r>
              <a:rPr lang="uk-UA" dirty="0"/>
              <a:t>– Форми впровадження в сфері мисливського господарства.</a:t>
            </a:r>
          </a:p>
          <a:p>
            <a:pPr marL="0" indent="0" algn="just">
              <a:buNone/>
            </a:pPr>
            <a:endParaRPr lang="uk-UA" b="1" dirty="0"/>
          </a:p>
          <a:p>
            <a:pPr marL="0" indent="0" algn="just">
              <a:buNone/>
            </a:pPr>
            <a:r>
              <a:rPr lang="uk-UA" b="1" dirty="0"/>
              <a:t>	Основні поняття: </a:t>
            </a:r>
            <a:r>
              <a:rPr lang="uk-UA" i="1" dirty="0"/>
              <a:t>дослідження, наукові дослідження, економічний ефект, скорочення грошових витрат, актуальність, наукова новизна.</a:t>
            </a:r>
          </a:p>
        </p:txBody>
      </p:sp>
    </p:spTree>
    <p:extLst>
      <p:ext uri="{BB962C8B-B14F-4D97-AF65-F5344CB8AC3E}">
        <p14:creationId xmlns:p14="http://schemas.microsoft.com/office/powerpoint/2010/main" val="140749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564" y="609600"/>
            <a:ext cx="10631054" cy="56341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Ефективність будь-яких досліджень полягає не тільки у їхніх завершення й впровадження, а й тоді, коли вони починають давати результат для народного господарства.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Час їх виконання має велике значення. Тому час розроблення прикладних тем по можливості повинна бути коротшою. </a:t>
            </a:r>
          </a:p>
          <a:p>
            <a:pPr marL="0" indent="0" algn="just">
              <a:buNone/>
            </a:pPr>
            <a:r>
              <a:rPr lang="uk-UA" dirty="0"/>
              <a:t>	Кращим є такий варіант, коли тривалість їхньої розробки не перевищує трьох років. </a:t>
            </a:r>
          </a:p>
          <a:p>
            <a:pPr marL="0" indent="0" algn="just">
              <a:buNone/>
            </a:pPr>
            <a:r>
              <a:rPr lang="uk-UA" dirty="0"/>
              <a:t>	Для більшості прикладних досліджень імовірність отримання ефекту в народному господарстві у цей час перевищує 80%.</a:t>
            </a:r>
          </a:p>
        </p:txBody>
      </p:sp>
    </p:spTree>
    <p:extLst>
      <p:ext uri="{BB962C8B-B14F-4D97-AF65-F5344CB8AC3E}">
        <p14:creationId xmlns:p14="http://schemas.microsoft.com/office/powerpoint/2010/main" val="329554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646545"/>
            <a:ext cx="10603345" cy="54956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Якщо основною характеристикою фундаментальних досліджень є їх </a:t>
            </a:r>
            <a:r>
              <a:rPr lang="uk-UA" i="1" dirty="0"/>
              <a:t>теоретична актуальність, новизна, концептуальність, доказовість, перспективність і можливість запровадження результатів у практику</a:t>
            </a:r>
            <a:r>
              <a:rPr lang="uk-UA" dirty="0"/>
              <a:t>, то під час розгляду прикладних досліджень слід оцінювати в першу чергу їх практичну актуальність і значимість, можливість запровадження в практику, ефективність результатів. </a:t>
            </a:r>
          </a:p>
          <a:p>
            <a:pPr marL="0" indent="0" algn="ctr">
              <a:buNone/>
            </a:pPr>
            <a:r>
              <a:rPr lang="uk-UA" dirty="0"/>
              <a:t>	Для наукових розробок цінними є наступні елементи: </a:t>
            </a:r>
          </a:p>
          <a:p>
            <a:pPr algn="ctr"/>
            <a:r>
              <a:rPr lang="uk-UA" i="1" dirty="0"/>
              <a:t>наукова новизна, </a:t>
            </a:r>
          </a:p>
          <a:p>
            <a:pPr algn="ctr"/>
            <a:r>
              <a:rPr lang="uk-UA" i="1" dirty="0"/>
              <a:t>актуальність,</a:t>
            </a:r>
          </a:p>
          <a:p>
            <a:pPr algn="ctr"/>
            <a:r>
              <a:rPr lang="uk-UA" i="1" dirty="0"/>
              <a:t>ефективність.</a:t>
            </a:r>
          </a:p>
        </p:txBody>
      </p:sp>
    </p:spTree>
    <p:extLst>
      <p:ext uri="{BB962C8B-B14F-4D97-AF65-F5344CB8AC3E}">
        <p14:creationId xmlns:p14="http://schemas.microsoft.com/office/powerpoint/2010/main" val="358174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509" y="794327"/>
            <a:ext cx="10603346" cy="544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	</a:t>
            </a:r>
          </a:p>
          <a:p>
            <a:pPr marL="0" indent="0" algn="ctr">
              <a:buNone/>
            </a:pPr>
            <a:r>
              <a:rPr lang="uk-UA" dirty="0"/>
              <a:t>	</a:t>
            </a:r>
          </a:p>
          <a:p>
            <a:pPr marL="0" indent="0" algn="ctr">
              <a:buNone/>
            </a:pPr>
            <a:r>
              <a:rPr lang="uk-UA" b="1" dirty="0"/>
              <a:t>Ефект наукових досліджень може мати різну природу: </a:t>
            </a:r>
          </a:p>
          <a:p>
            <a:pPr marL="0" indent="0" algn="ctr">
              <a:buNone/>
            </a:pPr>
            <a:endParaRPr lang="uk-UA" dirty="0"/>
          </a:p>
          <a:p>
            <a:pPr algn="ctr"/>
            <a:r>
              <a:rPr lang="uk-UA" dirty="0"/>
              <a:t>економічний ефект (ріст національного доходу, скорочення грошових витрат на виробництво продукції, зниження витрат на наукові дослідження й </a:t>
            </a:r>
            <a:r>
              <a:rPr lang="uk-UA" dirty="0" err="1"/>
              <a:t>т.п</a:t>
            </a:r>
            <a:r>
              <a:rPr lang="uk-UA" dirty="0"/>
              <a:t>.); </a:t>
            </a:r>
          </a:p>
          <a:p>
            <a:pPr algn="ctr"/>
            <a:r>
              <a:rPr lang="uk-UA" dirty="0"/>
              <a:t>соціально-економічний ефект (підвищення продуктивності праці, ліквідація ваги праці, поліпшення санітарно-гігієнічних, психологічних, організаційних умов праці, захист природи. </a:t>
            </a:r>
          </a:p>
          <a:p>
            <a:pPr marL="0" indent="0" algn="ctr">
              <a:buNone/>
            </a:pPr>
            <a:r>
              <a:rPr lang="uk-U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845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637309"/>
            <a:ext cx="10732655" cy="560647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	</a:t>
            </a:r>
          </a:p>
          <a:p>
            <a:pPr marL="0" indent="0" algn="ctr">
              <a:buNone/>
            </a:pPr>
            <a:r>
              <a:rPr lang="uk-UA" dirty="0"/>
              <a:t>	Якісну сторону наукового дослідження характеризує результат, змістовність якого перевіряється новизною, що є основним критерієм ефективності наукового дослідження. </a:t>
            </a:r>
          </a:p>
          <a:p>
            <a:pPr marL="0" indent="0" algn="ctr">
              <a:buNone/>
            </a:pPr>
            <a:r>
              <a:rPr lang="uk-UA" dirty="0"/>
              <a:t>	</a:t>
            </a:r>
          </a:p>
          <a:p>
            <a:pPr marL="0" indent="0" algn="ctr">
              <a:buNone/>
            </a:pPr>
            <a:r>
              <a:rPr lang="uk-UA" dirty="0"/>
              <a:t>Економічна ефективність характеризується вираженими у вартісних вимірах показниками економії живої та </a:t>
            </a:r>
            <a:r>
              <a:rPr lang="uk-UA" dirty="0" err="1"/>
              <a:t>уречевлюваної</a:t>
            </a:r>
            <a:r>
              <a:rPr lang="uk-UA" dirty="0"/>
              <a:t> праці в суспільному виробництві, сфері послуг, які отримано від використання результатів науково-дослідницької діяльності та порівняння їх з витратами на проведення дослідження.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638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766617"/>
            <a:ext cx="10501745" cy="5403273"/>
          </a:xfrm>
        </p:spPr>
        <p:txBody>
          <a:bodyPr/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dirty="0"/>
              <a:t>Наука є найбільш ефективною сферою капіталовкладень.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У світовій практиці прийнято вважати, що прибуток від капіталовкладень у неї становить 100-200% і набагато вищий прибутків будь-яких галузей. За даними закордонних економістів, на один долар витрат на науку прибуток за рік становить 4-7 доларів і більше.</a:t>
            </a:r>
          </a:p>
        </p:txBody>
      </p:sp>
    </p:spTree>
    <p:extLst>
      <p:ext uri="{BB962C8B-B14F-4D97-AF65-F5344CB8AC3E}">
        <p14:creationId xmlns:p14="http://schemas.microsoft.com/office/powerpoint/2010/main" val="88477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746" y="1634836"/>
            <a:ext cx="10723418" cy="5560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З кожним роком наука обходиться суспільству усе дорожче. На неї витрачають величезні суми. Тому в економіці науки виникає й інша проблема – систематичне зниження народногосподарських витрат на дослідження при зростаючому ефекті від їхнього впровадження.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У зв'язку з цим під ефективністю наукових досліджень розуміють також по можливості більш ощадливе проведення науково-дослідницької роботи. </a:t>
            </a:r>
          </a:p>
          <a:p>
            <a:pPr marL="0" indent="0" algn="just">
              <a:buNone/>
            </a:pPr>
            <a:r>
              <a:rPr lang="uk-UA" dirty="0"/>
              <a:t>	Науково-технічна ефективність характеризує приріст нових наукових знань, призначених для подальшого розвитку науки і техніки.</a:t>
            </a:r>
          </a:p>
        </p:txBody>
      </p:sp>
    </p:spTree>
    <p:extLst>
      <p:ext uri="{BB962C8B-B14F-4D97-AF65-F5344CB8AC3E}">
        <p14:creationId xmlns:p14="http://schemas.microsoft.com/office/powerpoint/2010/main" val="345544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905163"/>
            <a:ext cx="10566400" cy="5273963"/>
          </a:xfrm>
        </p:spPr>
        <p:txBody>
          <a:bodyPr/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Соціальна ефективність виявляється в підвищенні життєвого рівня людей, розвитку охорони здоров´я, культури, науки і освіти, поліпшенні екологічних умов.</a:t>
            </a:r>
          </a:p>
          <a:p>
            <a:pPr marL="0" indent="0" algn="just">
              <a:buNone/>
            </a:pPr>
            <a:r>
              <a:rPr lang="uk-UA" dirty="0"/>
              <a:t>	Названі види ефективності науково-дослідних робіт взаємопов´язані і впливають один на одного.</a:t>
            </a:r>
          </a:p>
        </p:txBody>
      </p:sp>
    </p:spTree>
    <p:extLst>
      <p:ext uri="{BB962C8B-B14F-4D97-AF65-F5344CB8AC3E}">
        <p14:creationId xmlns:p14="http://schemas.microsoft.com/office/powerpoint/2010/main" val="397679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54</Words>
  <Application>Microsoft Office PowerPoint</Application>
  <PresentationFormat>Широкий екран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ЕФЕКТИВНІСТЬ НАУКОВО-ДОСЛІДНИХ РОБІТ: КРИТЕРІЇ ТА ПРБЛЕМИ ОЦІНКИ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Питання для самоконтролю: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Чувичкина</dc:creator>
  <cp:lastModifiedBy>alinaberezhnaya3@gmail.com</cp:lastModifiedBy>
  <cp:revision>17</cp:revision>
  <dcterms:created xsi:type="dcterms:W3CDTF">2023-03-22T10:10:13Z</dcterms:created>
  <dcterms:modified xsi:type="dcterms:W3CDTF">2023-10-05T13:07:50Z</dcterms:modified>
</cp:coreProperties>
</file>