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Lst>
  <p:sldSz cx="9144000" cy="5143500"/>
  <p:notesSz cx="6858000" cy="9144000"/>
  <p:embeddedFontLst>
    <p:embeddedFont>
      <p:font typeface="Alfa Slab One" panose="00000500000000000000"/>
      <p:regular r:id="rId32"/>
    </p:embeddedFont>
    <p:embeddedFont>
      <p:font typeface="Proxima Nova" panose="02000506030000020004"/>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p:restoredLeft sz="15620"/>
    <p:restoredTop sz="94660"/>
  </p:normalViewPr>
  <p:slideViewPr>
    <p:cSldViewPr snapToGrid="0" showGuides="1">
      <p:cViewPr varScale="1">
        <p:scale>
          <a:sx n="100" d="100"/>
          <a:sy n="100" d="100"/>
        </p:scale>
        <p:origin x="0" y="0"/>
      </p:cViewPr>
      <p:guideLst>
        <p:guide orient="horz" pos="1620"/>
        <p:guide pos="2880"/>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52" name="Shape 52"/>
        <p:cNvGrpSpPr/>
        <p:nvPr/>
      </p:nvGrpSpPr>
      <p:grpSpPr>
        <a:xfrm>
          <a:off x="0" y="0"/>
          <a:ext cx="0" cy="0"/>
          <a:chOff x="0" y="0"/>
          <a:chExt cx="0" cy="0"/>
        </a:xfrm>
      </p:grpSpPr>
      <p:sp>
        <p:nvSpPr>
          <p:cNvPr id="53" name="Google Shape;53;p:notes"/>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1" name="Shape 121"/>
        <p:cNvGrpSpPr/>
        <p:nvPr/>
      </p:nvGrpSpPr>
      <p:grpSpPr>
        <a:xfrm>
          <a:off x="0" y="0"/>
          <a:ext cx="0" cy="0"/>
          <a:chOff x="0" y="0"/>
          <a:chExt cx="0" cy="0"/>
        </a:xfrm>
      </p:grpSpPr>
      <p:sp>
        <p:nvSpPr>
          <p:cNvPr id="122" name="Google Shape;122;g52dd12df67_0_9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52dd12df67_0_9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9" name="Shape 129"/>
        <p:cNvGrpSpPr/>
        <p:nvPr/>
      </p:nvGrpSpPr>
      <p:grpSpPr>
        <a:xfrm>
          <a:off x="0" y="0"/>
          <a:ext cx="0" cy="0"/>
          <a:chOff x="0" y="0"/>
          <a:chExt cx="0" cy="0"/>
        </a:xfrm>
      </p:grpSpPr>
      <p:sp>
        <p:nvSpPr>
          <p:cNvPr id="130" name="Google Shape;130;g52dd12df67_0_11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52dd12df67_0_1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7" name="Shape 137"/>
        <p:cNvGrpSpPr/>
        <p:nvPr/>
      </p:nvGrpSpPr>
      <p:grpSpPr>
        <a:xfrm>
          <a:off x="0" y="0"/>
          <a:ext cx="0" cy="0"/>
          <a:chOff x="0" y="0"/>
          <a:chExt cx="0" cy="0"/>
        </a:xfrm>
      </p:grpSpPr>
      <p:sp>
        <p:nvSpPr>
          <p:cNvPr id="138" name="Google Shape;138;g52dd12df67_0_12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2dd12df67_0_12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45" name="Shape 145"/>
        <p:cNvGrpSpPr/>
        <p:nvPr/>
      </p:nvGrpSpPr>
      <p:grpSpPr>
        <a:xfrm>
          <a:off x="0" y="0"/>
          <a:ext cx="0" cy="0"/>
          <a:chOff x="0" y="0"/>
          <a:chExt cx="0" cy="0"/>
        </a:xfrm>
      </p:grpSpPr>
      <p:sp>
        <p:nvSpPr>
          <p:cNvPr id="146" name="Google Shape;146;g52dd12df67_0_12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2dd12df67_0_12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3" name="Shape 153"/>
        <p:cNvGrpSpPr/>
        <p:nvPr/>
      </p:nvGrpSpPr>
      <p:grpSpPr>
        <a:xfrm>
          <a:off x="0" y="0"/>
          <a:ext cx="0" cy="0"/>
          <a:chOff x="0" y="0"/>
          <a:chExt cx="0" cy="0"/>
        </a:xfrm>
      </p:grpSpPr>
      <p:sp>
        <p:nvSpPr>
          <p:cNvPr id="154" name="Google Shape;154;g52dd12df67_0_13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52dd12df67_0_13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1" name="Shape 161"/>
        <p:cNvGrpSpPr/>
        <p:nvPr/>
      </p:nvGrpSpPr>
      <p:grpSpPr>
        <a:xfrm>
          <a:off x="0" y="0"/>
          <a:ext cx="0" cy="0"/>
          <a:chOff x="0" y="0"/>
          <a:chExt cx="0" cy="0"/>
        </a:xfrm>
      </p:grpSpPr>
      <p:sp>
        <p:nvSpPr>
          <p:cNvPr id="162" name="Google Shape;162;g52dd12df67_0_13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52dd12df67_0_13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69" name="Shape 169"/>
        <p:cNvGrpSpPr/>
        <p:nvPr/>
      </p:nvGrpSpPr>
      <p:grpSpPr>
        <a:xfrm>
          <a:off x="0" y="0"/>
          <a:ext cx="0" cy="0"/>
          <a:chOff x="0" y="0"/>
          <a:chExt cx="0" cy="0"/>
        </a:xfrm>
      </p:grpSpPr>
      <p:sp>
        <p:nvSpPr>
          <p:cNvPr id="170" name="Google Shape;170;g52dd12df67_0_14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52dd12df67_0_14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7" name="Shape 177"/>
        <p:cNvGrpSpPr/>
        <p:nvPr/>
      </p:nvGrpSpPr>
      <p:grpSpPr>
        <a:xfrm>
          <a:off x="0" y="0"/>
          <a:ext cx="0" cy="0"/>
          <a:chOff x="0" y="0"/>
          <a:chExt cx="0" cy="0"/>
        </a:xfrm>
      </p:grpSpPr>
      <p:sp>
        <p:nvSpPr>
          <p:cNvPr id="178" name="Google Shape;178;g52dd12df67_0_14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2dd12df67_0_14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5" name="Shape 185"/>
        <p:cNvGrpSpPr/>
        <p:nvPr/>
      </p:nvGrpSpPr>
      <p:grpSpPr>
        <a:xfrm>
          <a:off x="0" y="0"/>
          <a:ext cx="0" cy="0"/>
          <a:chOff x="0" y="0"/>
          <a:chExt cx="0" cy="0"/>
        </a:xfrm>
      </p:grpSpPr>
      <p:sp>
        <p:nvSpPr>
          <p:cNvPr id="186" name="Google Shape;186;g52dd12df67_0_15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2dd12df67_0_15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92" name="Shape 192"/>
        <p:cNvGrpSpPr/>
        <p:nvPr/>
      </p:nvGrpSpPr>
      <p:grpSpPr>
        <a:xfrm>
          <a:off x="0" y="0"/>
          <a:ext cx="0" cy="0"/>
          <a:chOff x="0" y="0"/>
          <a:chExt cx="0" cy="0"/>
        </a:xfrm>
      </p:grpSpPr>
      <p:sp>
        <p:nvSpPr>
          <p:cNvPr id="193" name="Google Shape;193;g52dd12df67_0_15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2dd12df67_0_1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59" name="Shape 59"/>
        <p:cNvGrpSpPr/>
        <p:nvPr/>
      </p:nvGrpSpPr>
      <p:grpSpPr>
        <a:xfrm>
          <a:off x="0" y="0"/>
          <a:ext cx="0" cy="0"/>
          <a:chOff x="0" y="0"/>
          <a:chExt cx="0" cy="0"/>
        </a:xfrm>
      </p:grpSpPr>
      <p:sp>
        <p:nvSpPr>
          <p:cNvPr id="60" name="Google Shape;60;g52dd12df67_0_47: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52dd12df67_0_4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g52dd12df67_0_16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2dd12df67_0_16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8" name="Shape 208"/>
        <p:cNvGrpSpPr/>
        <p:nvPr/>
      </p:nvGrpSpPr>
      <p:grpSpPr>
        <a:xfrm>
          <a:off x="0" y="0"/>
          <a:ext cx="0" cy="0"/>
          <a:chOff x="0" y="0"/>
          <a:chExt cx="0" cy="0"/>
        </a:xfrm>
      </p:grpSpPr>
      <p:sp>
        <p:nvSpPr>
          <p:cNvPr id="209" name="Google Shape;209;g52dd12df67_0_19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2dd12df67_0_19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6" name="Shape 216"/>
        <p:cNvGrpSpPr/>
        <p:nvPr/>
      </p:nvGrpSpPr>
      <p:grpSpPr>
        <a:xfrm>
          <a:off x="0" y="0"/>
          <a:ext cx="0" cy="0"/>
          <a:chOff x="0" y="0"/>
          <a:chExt cx="0" cy="0"/>
        </a:xfrm>
      </p:grpSpPr>
      <p:sp>
        <p:nvSpPr>
          <p:cNvPr id="217" name="Google Shape;217;g52dd12df67_0_20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2dd12df67_0_20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24" name="Shape 224"/>
        <p:cNvGrpSpPr/>
        <p:nvPr/>
      </p:nvGrpSpPr>
      <p:grpSpPr>
        <a:xfrm>
          <a:off x="0" y="0"/>
          <a:ext cx="0" cy="0"/>
          <a:chOff x="0" y="0"/>
          <a:chExt cx="0" cy="0"/>
        </a:xfrm>
      </p:grpSpPr>
      <p:sp>
        <p:nvSpPr>
          <p:cNvPr id="225" name="Google Shape;225;g52dd12df67_0_20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2dd12df67_0_20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2" name="Shape 232"/>
        <p:cNvGrpSpPr/>
        <p:nvPr/>
      </p:nvGrpSpPr>
      <p:grpSpPr>
        <a:xfrm>
          <a:off x="0" y="0"/>
          <a:ext cx="0" cy="0"/>
          <a:chOff x="0" y="0"/>
          <a:chExt cx="0" cy="0"/>
        </a:xfrm>
      </p:grpSpPr>
      <p:sp>
        <p:nvSpPr>
          <p:cNvPr id="233" name="Google Shape;233;g52dd12df67_0_213: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52dd12df67_0_2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0" name="Shape 240"/>
        <p:cNvGrpSpPr/>
        <p:nvPr/>
      </p:nvGrpSpPr>
      <p:grpSpPr>
        <a:xfrm>
          <a:off x="0" y="0"/>
          <a:ext cx="0" cy="0"/>
          <a:chOff x="0" y="0"/>
          <a:chExt cx="0" cy="0"/>
        </a:xfrm>
      </p:grpSpPr>
      <p:sp>
        <p:nvSpPr>
          <p:cNvPr id="241" name="Google Shape;241;g52dd12df67_0_23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52dd12df67_0_2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67" name="Shape 67"/>
        <p:cNvGrpSpPr/>
        <p:nvPr/>
      </p:nvGrpSpPr>
      <p:grpSpPr>
        <a:xfrm>
          <a:off x="0" y="0"/>
          <a:ext cx="0" cy="0"/>
          <a:chOff x="0" y="0"/>
          <a:chExt cx="0" cy="0"/>
        </a:xfrm>
      </p:grpSpPr>
      <p:sp>
        <p:nvSpPr>
          <p:cNvPr id="68" name="Google Shape;68;g52dd12df67_0_5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2dd12df67_0_5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75" name="Shape 75"/>
        <p:cNvGrpSpPr/>
        <p:nvPr/>
      </p:nvGrpSpPr>
      <p:grpSpPr>
        <a:xfrm>
          <a:off x="0" y="0"/>
          <a:ext cx="0" cy="0"/>
          <a:chOff x="0" y="0"/>
          <a:chExt cx="0" cy="0"/>
        </a:xfrm>
      </p:grpSpPr>
      <p:sp>
        <p:nvSpPr>
          <p:cNvPr id="76" name="Google Shape;76;g52dd12df67_0_6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52dd12df67_0_6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82" name="Shape 82"/>
        <p:cNvGrpSpPr/>
        <p:nvPr/>
      </p:nvGrpSpPr>
      <p:grpSpPr>
        <a:xfrm>
          <a:off x="0" y="0"/>
          <a:ext cx="0" cy="0"/>
          <a:chOff x="0" y="0"/>
          <a:chExt cx="0" cy="0"/>
        </a:xfrm>
      </p:grpSpPr>
      <p:sp>
        <p:nvSpPr>
          <p:cNvPr id="83" name="Google Shape;83;g52dd12df67_0_6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2dd12df67_0_6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90" name="Shape 90"/>
        <p:cNvGrpSpPr/>
        <p:nvPr/>
      </p:nvGrpSpPr>
      <p:grpSpPr>
        <a:xfrm>
          <a:off x="0" y="0"/>
          <a:ext cx="0" cy="0"/>
          <a:chOff x="0" y="0"/>
          <a:chExt cx="0" cy="0"/>
        </a:xfrm>
      </p:grpSpPr>
      <p:sp>
        <p:nvSpPr>
          <p:cNvPr id="91" name="Google Shape;91;g52dd12df67_0_7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2dd12df67_0_7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98" name="Shape 98"/>
        <p:cNvGrpSpPr/>
        <p:nvPr/>
      </p:nvGrpSpPr>
      <p:grpSpPr>
        <a:xfrm>
          <a:off x="0" y="0"/>
          <a:ext cx="0" cy="0"/>
          <a:chOff x="0" y="0"/>
          <a:chExt cx="0" cy="0"/>
        </a:xfrm>
      </p:grpSpPr>
      <p:sp>
        <p:nvSpPr>
          <p:cNvPr id="99" name="Google Shape;99;g52dd12df67_0_7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2dd12df67_0_7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6" name="Shape 106"/>
        <p:cNvGrpSpPr/>
        <p:nvPr/>
      </p:nvGrpSpPr>
      <p:grpSpPr>
        <a:xfrm>
          <a:off x="0" y="0"/>
          <a:ext cx="0" cy="0"/>
          <a:chOff x="0" y="0"/>
          <a:chExt cx="0" cy="0"/>
        </a:xfrm>
      </p:grpSpPr>
      <p:sp>
        <p:nvSpPr>
          <p:cNvPr id="107" name="Google Shape;107;g52dd12df67_0_80: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52dd12df67_0_8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4" name="Shape 114"/>
        <p:cNvGrpSpPr/>
        <p:nvPr/>
      </p:nvGrpSpPr>
      <p:grpSpPr>
        <a:xfrm>
          <a:off x="0" y="0"/>
          <a:ext cx="0" cy="0"/>
          <a:chOff x="0" y="0"/>
          <a:chExt cx="0" cy="0"/>
        </a:xfrm>
      </p:grpSpPr>
      <p:sp>
        <p:nvSpPr>
          <p:cNvPr id="115" name="Google Shape;115;g52dd12df67_0_8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52dd12df67_0_8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9" name="Shape 9"/>
        <p:cNvGrpSpPr/>
        <p:nvPr/>
      </p:nvGrpSpPr>
      <p:grpSpPr>
        <a:xfrm>
          <a:off x="0" y="0"/>
          <a:ext cx="0" cy="0"/>
          <a:chOff x="0" y="0"/>
          <a:chExt cx="0" cy="0"/>
        </a:xfrm>
      </p:grpSpPr>
      <p:cxnSp>
        <p:nvCxnSpPr>
          <p:cNvPr id="10" name="Google Shape;10;p2"/>
          <p:cNvCxnSpPr/>
          <p:nvPr/>
        </p:nvCxnSpPr>
        <p:spPr>
          <a:xfrm>
            <a:off x="4278300" y="2751163"/>
            <a:ext cx="5874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p:nvPr>
            <p:ph type="ctrTitle"/>
          </p:nvPr>
        </p:nvSpPr>
        <p:spPr>
          <a:xfrm>
            <a:off x="311700" y="595975"/>
            <a:ext cx="8520600" cy="19578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2" name="Google Shape;12;p2"/>
          <p:cNvSpPr txBox="1"/>
          <p:nvPr>
            <p:ph type="subTitle" idx="1"/>
          </p:nvPr>
        </p:nvSpPr>
        <p:spPr>
          <a:xfrm>
            <a:off x="311700" y="3165823"/>
            <a:ext cx="8520600" cy="733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 name="Google Shape;13;p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46" name="Shape 46"/>
        <p:cNvGrpSpPr/>
        <p:nvPr/>
      </p:nvGrpSpPr>
      <p:grpSpPr>
        <a:xfrm>
          <a:off x="0" y="0"/>
          <a:ext cx="0" cy="0"/>
          <a:chOff x="0" y="0"/>
          <a:chExt cx="0" cy="0"/>
        </a:xfrm>
      </p:grpSpPr>
      <p:sp>
        <p:nvSpPr>
          <p:cNvPr id="47" name="Google Shape;47;p11"/>
          <p:cNvSpPr txBox="1"/>
          <p:nvPr>
            <p:ph type="title" hasCustomPrompt="1"/>
          </p:nvPr>
        </p:nvSpPr>
        <p:spPr>
          <a:xfrm>
            <a:off x="311700" y="1167925"/>
            <a:ext cx="8520600" cy="198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1000"/>
              <a:buNone/>
              <a:defRPr sz="11000">
                <a:solidFill>
                  <a:schemeClr val="dk1"/>
                </a:solidFill>
              </a:defRPr>
            </a:lvl1pPr>
            <a:lvl2pPr lvl="1" algn="ctr">
              <a:spcBef>
                <a:spcPts val="0"/>
              </a:spcBef>
              <a:spcAft>
                <a:spcPts val="0"/>
              </a:spcAft>
              <a:buClr>
                <a:schemeClr val="dk1"/>
              </a:buClr>
              <a:buSzPts val="11000"/>
              <a:buNone/>
              <a:defRPr sz="11000">
                <a:solidFill>
                  <a:schemeClr val="dk1"/>
                </a:solidFill>
              </a:defRPr>
            </a:lvl2pPr>
            <a:lvl3pPr lvl="2" algn="ctr">
              <a:spcBef>
                <a:spcPts val="0"/>
              </a:spcBef>
              <a:spcAft>
                <a:spcPts val="0"/>
              </a:spcAft>
              <a:buClr>
                <a:schemeClr val="dk1"/>
              </a:buClr>
              <a:buSzPts val="11000"/>
              <a:buNone/>
              <a:defRPr sz="11000">
                <a:solidFill>
                  <a:schemeClr val="dk1"/>
                </a:solidFill>
              </a:defRPr>
            </a:lvl3pPr>
            <a:lvl4pPr lvl="3" algn="ctr">
              <a:spcBef>
                <a:spcPts val="0"/>
              </a:spcBef>
              <a:spcAft>
                <a:spcPts val="0"/>
              </a:spcAft>
              <a:buClr>
                <a:schemeClr val="dk1"/>
              </a:buClr>
              <a:buSzPts val="11000"/>
              <a:buNone/>
              <a:defRPr sz="11000">
                <a:solidFill>
                  <a:schemeClr val="dk1"/>
                </a:solidFill>
              </a:defRPr>
            </a:lvl4pPr>
            <a:lvl5pPr lvl="4" algn="ctr">
              <a:spcBef>
                <a:spcPts val="0"/>
              </a:spcBef>
              <a:spcAft>
                <a:spcPts val="0"/>
              </a:spcAft>
              <a:buClr>
                <a:schemeClr val="dk1"/>
              </a:buClr>
              <a:buSzPts val="11000"/>
              <a:buNone/>
              <a:defRPr sz="11000">
                <a:solidFill>
                  <a:schemeClr val="dk1"/>
                </a:solidFill>
              </a:defRPr>
            </a:lvl5pPr>
            <a:lvl6pPr lvl="5" algn="ctr">
              <a:spcBef>
                <a:spcPts val="0"/>
              </a:spcBef>
              <a:spcAft>
                <a:spcPts val="0"/>
              </a:spcAft>
              <a:buClr>
                <a:schemeClr val="dk1"/>
              </a:buClr>
              <a:buSzPts val="11000"/>
              <a:buNone/>
              <a:defRPr sz="11000">
                <a:solidFill>
                  <a:schemeClr val="dk1"/>
                </a:solidFill>
              </a:defRPr>
            </a:lvl6pPr>
            <a:lvl7pPr lvl="6" algn="ctr">
              <a:spcBef>
                <a:spcPts val="0"/>
              </a:spcBef>
              <a:spcAft>
                <a:spcPts val="0"/>
              </a:spcAft>
              <a:buClr>
                <a:schemeClr val="dk1"/>
              </a:buClr>
              <a:buSzPts val="11000"/>
              <a:buNone/>
              <a:defRPr sz="11000">
                <a:solidFill>
                  <a:schemeClr val="dk1"/>
                </a:solidFill>
              </a:defRPr>
            </a:lvl7pPr>
            <a:lvl8pPr lvl="7" algn="ctr">
              <a:spcBef>
                <a:spcPts val="0"/>
              </a:spcBef>
              <a:spcAft>
                <a:spcPts val="0"/>
              </a:spcAft>
              <a:buClr>
                <a:schemeClr val="dk1"/>
              </a:buClr>
              <a:buSzPts val="11000"/>
              <a:buNone/>
              <a:defRPr sz="11000">
                <a:solidFill>
                  <a:schemeClr val="dk1"/>
                </a:solidFill>
              </a:defRPr>
            </a:lvl8pPr>
            <a:lvl9pPr lvl="8" algn="ctr">
              <a:spcBef>
                <a:spcPts val="0"/>
              </a:spcBef>
              <a:spcAft>
                <a:spcPts val="0"/>
              </a:spcAft>
              <a:buClr>
                <a:schemeClr val="dk1"/>
              </a:buClr>
              <a:buSzPts val="11000"/>
              <a:buNone/>
              <a:defRPr sz="11000">
                <a:solidFill>
                  <a:schemeClr val="dk1"/>
                </a:solidFill>
              </a:defRPr>
            </a:lvl9pPr>
          </a:lstStyle>
          <a:p>
            <a:r>
              <a:t>xx%</a:t>
            </a:r>
          </a:p>
        </p:txBody>
      </p:sp>
      <p:sp>
        <p:nvSpPr>
          <p:cNvPr id="48" name="Google Shape;48;p11"/>
          <p:cNvSpPr txBox="1"/>
          <p:nvPr>
            <p:ph type="body" idx="1"/>
          </p:nvPr>
        </p:nvSpPr>
        <p:spPr>
          <a:xfrm>
            <a:off x="311700" y="32242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
        <p:nvSpPr>
          <p:cNvPr id="49" name="Google Shape;49;p11"/>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50" name="Shape 50"/>
        <p:cNvGrpSpPr/>
        <p:nvPr/>
      </p:nvGrpSpPr>
      <p:grpSpPr>
        <a:xfrm>
          <a:off x="0" y="0"/>
          <a:ext cx="0" cy="0"/>
          <a:chOff x="0" y="0"/>
          <a:chExt cx="0" cy="0"/>
        </a:xfrm>
      </p:grpSpPr>
      <p:sp>
        <p:nvSpPr>
          <p:cNvPr id="51" name="Google Shape;51;p12"/>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4" name="Shape 14"/>
        <p:cNvGrpSpPr/>
        <p:nvPr/>
      </p:nvGrpSpPr>
      <p:grpSpPr>
        <a:xfrm>
          <a:off x="0" y="0"/>
          <a:ext cx="0" cy="0"/>
          <a:chOff x="0" y="0"/>
          <a:chExt cx="0" cy="0"/>
        </a:xfrm>
      </p:grpSpPr>
      <p:sp>
        <p:nvSpPr>
          <p:cNvPr id="15" name="Google Shape;15;p3"/>
          <p:cNvSpPr txBox="1"/>
          <p:nvPr>
            <p:ph type="title"/>
          </p:nvPr>
        </p:nvSpPr>
        <p:spPr>
          <a:xfrm>
            <a:off x="311700" y="2480550"/>
            <a:ext cx="8114400" cy="24459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6800">
                <a:solidFill>
                  <a:schemeClr val="lt1"/>
                </a:solidFill>
              </a:defRPr>
            </a:lvl1pPr>
            <a:lvl2pPr lvl="1">
              <a:spcBef>
                <a:spcPts val="0"/>
              </a:spcBef>
              <a:spcAft>
                <a:spcPts val="0"/>
              </a:spcAft>
              <a:buClr>
                <a:schemeClr val="lt1"/>
              </a:buClr>
              <a:buSzPts val="6800"/>
              <a:buNone/>
              <a:defRPr sz="6800">
                <a:solidFill>
                  <a:schemeClr val="lt1"/>
                </a:solidFill>
              </a:defRPr>
            </a:lvl2pPr>
            <a:lvl3pPr lvl="2">
              <a:spcBef>
                <a:spcPts val="0"/>
              </a:spcBef>
              <a:spcAft>
                <a:spcPts val="0"/>
              </a:spcAft>
              <a:buClr>
                <a:schemeClr val="lt1"/>
              </a:buClr>
              <a:buSzPts val="6800"/>
              <a:buNone/>
              <a:defRPr sz="6800">
                <a:solidFill>
                  <a:schemeClr val="lt1"/>
                </a:solidFill>
              </a:defRPr>
            </a:lvl3pPr>
            <a:lvl4pPr lvl="3">
              <a:spcBef>
                <a:spcPts val="0"/>
              </a:spcBef>
              <a:spcAft>
                <a:spcPts val="0"/>
              </a:spcAft>
              <a:buClr>
                <a:schemeClr val="lt1"/>
              </a:buClr>
              <a:buSzPts val="6800"/>
              <a:buNone/>
              <a:defRPr sz="6800">
                <a:solidFill>
                  <a:schemeClr val="lt1"/>
                </a:solidFill>
              </a:defRPr>
            </a:lvl4pPr>
            <a:lvl5pPr lvl="4">
              <a:spcBef>
                <a:spcPts val="0"/>
              </a:spcBef>
              <a:spcAft>
                <a:spcPts val="0"/>
              </a:spcAft>
              <a:buClr>
                <a:schemeClr val="lt1"/>
              </a:buClr>
              <a:buSzPts val="6800"/>
              <a:buNone/>
              <a:defRPr sz="6800">
                <a:solidFill>
                  <a:schemeClr val="lt1"/>
                </a:solidFill>
              </a:defRPr>
            </a:lvl5pPr>
            <a:lvl6pPr lvl="5">
              <a:spcBef>
                <a:spcPts val="0"/>
              </a:spcBef>
              <a:spcAft>
                <a:spcPts val="0"/>
              </a:spcAft>
              <a:buClr>
                <a:schemeClr val="lt1"/>
              </a:buClr>
              <a:buSzPts val="6800"/>
              <a:buNone/>
              <a:defRPr sz="6800">
                <a:solidFill>
                  <a:schemeClr val="lt1"/>
                </a:solidFill>
              </a:defRPr>
            </a:lvl6pPr>
            <a:lvl7pPr lvl="6">
              <a:spcBef>
                <a:spcPts val="0"/>
              </a:spcBef>
              <a:spcAft>
                <a:spcPts val="0"/>
              </a:spcAft>
              <a:buClr>
                <a:schemeClr val="lt1"/>
              </a:buClr>
              <a:buSzPts val="6800"/>
              <a:buNone/>
              <a:defRPr sz="6800">
                <a:solidFill>
                  <a:schemeClr val="lt1"/>
                </a:solidFill>
              </a:defRPr>
            </a:lvl7pPr>
            <a:lvl8pPr lvl="7">
              <a:spcBef>
                <a:spcPts val="0"/>
              </a:spcBef>
              <a:spcAft>
                <a:spcPts val="0"/>
              </a:spcAft>
              <a:buClr>
                <a:schemeClr val="lt1"/>
              </a:buClr>
              <a:buSzPts val="6800"/>
              <a:buNone/>
              <a:defRPr sz="6800">
                <a:solidFill>
                  <a:schemeClr val="lt1"/>
                </a:solidFill>
              </a:defRPr>
            </a:lvl8pPr>
            <a:lvl9pPr lvl="8">
              <a:spcBef>
                <a:spcPts val="0"/>
              </a:spcBef>
              <a:spcAft>
                <a:spcPts val="0"/>
              </a:spcAft>
              <a:buClr>
                <a:schemeClr val="lt1"/>
              </a:buClr>
              <a:buSzPts val="6800"/>
              <a:buNone/>
              <a:defRPr sz="6800">
                <a:solidFill>
                  <a:schemeClr val="lt1"/>
                </a:solidFill>
              </a:defRPr>
            </a:lvl9pPr>
          </a:lstStyle>
          <a:p/>
        </p:txBody>
      </p:sp>
      <p:sp>
        <p:nvSpPr>
          <p:cNvPr id="16" name="Google Shape;16;p3"/>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19" name="Google Shape;19;p4"/>
          <p:cNvSpPr txBox="1"/>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20" name="Google Shape;20;p4"/>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5"/>
          <p:cNvSpPr txBox="1"/>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4" name="Google Shape;24;p5"/>
          <p:cNvSpPr txBox="1"/>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5" name="Google Shape;25;p5"/>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8" name="Google Shape;28;p6"/>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6318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1" name="Google Shape;31;p7"/>
          <p:cNvSpPr txBox="1"/>
          <p:nvPr>
            <p:ph type="body" idx="1"/>
          </p:nvPr>
        </p:nvSpPr>
        <p:spPr>
          <a:xfrm>
            <a:off x="311700" y="1490875"/>
            <a:ext cx="2808000" cy="30780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2" name="Google Shape;32;p7"/>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838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5" name="Google Shape;35;p8"/>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10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38" name="Google Shape;38;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p:nvPr>
            <p:ph type="title"/>
          </p:nvPr>
        </p:nvSpPr>
        <p:spPr>
          <a:xfrm>
            <a:off x="265500" y="1375599"/>
            <a:ext cx="4045200" cy="15519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0" name="Google Shape;40;p9"/>
          <p:cNvSpPr txBox="1"/>
          <p:nvPr>
            <p:ph type="subTitle" idx="1"/>
          </p:nvPr>
        </p:nvSpPr>
        <p:spPr>
          <a:xfrm>
            <a:off x="265500" y="2981125"/>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p:txBody>
      </p:sp>
      <p:sp>
        <p:nvSpPr>
          <p:cNvPr id="42" name="Google Shape;42;p9"/>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43" name="Shape 43"/>
        <p:cNvGrpSpPr/>
        <p:nvPr/>
      </p:nvGrpSpPr>
      <p:grpSpPr>
        <a:xfrm>
          <a:off x="0" y="0"/>
          <a:ext cx="0" cy="0"/>
          <a:chOff x="0" y="0"/>
          <a:chExt cx="0" cy="0"/>
        </a:xfrm>
      </p:grpSpPr>
      <p:sp>
        <p:nvSpPr>
          <p:cNvPr id="44" name="Google Shape;44;p10"/>
          <p:cNvSpPr txBox="1"/>
          <p:nvPr>
            <p:ph type="body" idx="1"/>
          </p:nvPr>
        </p:nvSpPr>
        <p:spPr>
          <a:xfrm>
            <a:off x="319500" y="4233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3"/>
              </a:buClr>
              <a:buSzPts val="1800"/>
              <a:buFont typeface="Alfa Slab One" panose="00000500000000000000"/>
              <a:buNone/>
              <a:defRPr>
                <a:solidFill>
                  <a:schemeClr val="accent3"/>
                </a:solidFill>
                <a:latin typeface="Alfa Slab One" panose="00000500000000000000"/>
                <a:ea typeface="Alfa Slab One" panose="00000500000000000000"/>
                <a:cs typeface="Alfa Slab One" panose="00000500000000000000"/>
                <a:sym typeface="Alfa Slab One" panose="00000500000000000000"/>
              </a:defRPr>
            </a:lvl1pPr>
          </a:lstStyle>
          <a:p/>
        </p:txBody>
      </p:sp>
      <p:sp>
        <p:nvSpPr>
          <p:cNvPr id="45" name="Google Shape;45;p10"/>
          <p:cNvSpPr txBox="1"/>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1pPr>
            <a:lvl2pPr lvl="1">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2pPr>
            <a:lvl3pPr lvl="2">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3pPr>
            <a:lvl4pPr lvl="3">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4pPr>
            <a:lvl5pPr lvl="4">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5pPr>
            <a:lvl6pPr lvl="5">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6pPr>
            <a:lvl7pPr lvl="6">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7pPr>
            <a:lvl8pPr lvl="7">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8pPr>
            <a:lvl9pPr lvl="8">
              <a:spcBef>
                <a:spcPts val="0"/>
              </a:spcBef>
              <a:spcAft>
                <a:spcPts val="0"/>
              </a:spcAft>
              <a:buClr>
                <a:schemeClr val="accent3"/>
              </a:buClr>
              <a:buSzPts val="3000"/>
              <a:buFont typeface="Alfa Slab One" panose="00000500000000000000"/>
              <a:buNone/>
              <a:defRPr sz="3000">
                <a:solidFill>
                  <a:schemeClr val="accent3"/>
                </a:solidFill>
                <a:latin typeface="Alfa Slab One" panose="00000500000000000000"/>
                <a:ea typeface="Alfa Slab One" panose="00000500000000000000"/>
                <a:cs typeface="Alfa Slab One" panose="00000500000000000000"/>
                <a:sym typeface="Alfa Slab One" panose="00000500000000000000"/>
              </a:defRPr>
            </a:lvl9pPr>
          </a:lstStyle>
          <a:p/>
        </p:txBody>
      </p:sp>
      <p:sp>
        <p:nvSpPr>
          <p:cNvPr id="7" name="Google Shape;7;p1"/>
          <p:cNvSpPr txBox="1"/>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panose="02000506030000020004"/>
              <a:buChar char="●"/>
              <a:defRPr sz="1800">
                <a:solidFill>
                  <a:schemeClr val="dk2"/>
                </a:solidFill>
                <a:latin typeface="Proxima Nova" panose="02000506030000020004"/>
                <a:ea typeface="Proxima Nova" panose="02000506030000020004"/>
                <a:cs typeface="Proxima Nova" panose="02000506030000020004"/>
                <a:sym typeface="Proxima Nova" panose="02000506030000020004"/>
              </a:defRPr>
            </a:lvl1pPr>
            <a:lvl2pPr marL="914400" lvl="1"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2pPr>
            <a:lvl3pPr marL="1371600" lvl="2"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3pPr>
            <a:lvl4pPr marL="1828800" lvl="3"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4pPr>
            <a:lvl5pPr marL="2286000" lvl="4"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5pPr>
            <a:lvl6pPr marL="2743200" lvl="5"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6pPr>
            <a:lvl7pPr marL="3200400" lvl="6"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7pPr>
            <a:lvl8pPr marL="3657600" lvl="7" indent="-317500">
              <a:lnSpc>
                <a:spcPct val="115000"/>
              </a:lnSpc>
              <a:spcBef>
                <a:spcPts val="1600"/>
              </a:spcBef>
              <a:spcAft>
                <a:spcPts val="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8pPr>
            <a:lvl9pPr marL="4114800" lvl="8" indent="-317500">
              <a:lnSpc>
                <a:spcPct val="115000"/>
              </a:lnSpc>
              <a:spcBef>
                <a:spcPts val="1600"/>
              </a:spcBef>
              <a:spcAft>
                <a:spcPts val="1600"/>
              </a:spcAft>
              <a:buClr>
                <a:schemeClr val="dk2"/>
              </a:buClr>
              <a:buSzPts val="1400"/>
              <a:buFont typeface="Proxima Nova" panose="02000506030000020004"/>
              <a:buChar char="■"/>
              <a:defRPr>
                <a:solidFill>
                  <a:schemeClr val="dk2"/>
                </a:solidFill>
                <a:latin typeface="Proxima Nova" panose="02000506030000020004"/>
                <a:ea typeface="Proxima Nova" panose="02000506030000020004"/>
                <a:cs typeface="Proxima Nova" panose="02000506030000020004"/>
                <a:sym typeface="Proxima Nova" panose="02000506030000020004"/>
              </a:defRPr>
            </a:lvl9pPr>
          </a:lstStyle>
          <a:p/>
        </p:txBody>
      </p:sp>
      <p:sp>
        <p:nvSpPr>
          <p:cNvPr id="8" name="Google Shape;8;p1"/>
          <p:cNvSpPr txBox="1"/>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1pPr>
            <a:lvl2pPr lvl="1"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2pPr>
            <a:lvl3pPr lvl="2"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3pPr>
            <a:lvl4pPr lvl="3"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4pPr>
            <a:lvl5pPr lvl="4"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5pPr>
            <a:lvl6pPr lvl="5"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6pPr>
            <a:lvl7pPr lvl="6"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7pPr>
            <a:lvl8pPr lvl="7"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8pPr>
            <a:lvl9pPr lvl="8" algn="r">
              <a:buNone/>
              <a:defRPr sz="1000">
                <a:solidFill>
                  <a:schemeClr val="dk2"/>
                </a:solidFill>
                <a:latin typeface="Proxima Nova" panose="02000506030000020004"/>
                <a:ea typeface="Proxima Nova" panose="02000506030000020004"/>
                <a:cs typeface="Proxima Nova" panose="02000506030000020004"/>
                <a:sym typeface="Proxima Nova" panose="020005060300000200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3.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19.png"/><Relationship Id="rId1" Type="http://schemas.openxmlformats.org/officeDocument/2006/relationships/image" Target="../media/image18.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3.xml"/><Relationship Id="rId2" Type="http://schemas.openxmlformats.org/officeDocument/2006/relationships/image" Target="../media/image21.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3.xml"/><Relationship Id="rId2" Type="http://schemas.openxmlformats.org/officeDocument/2006/relationships/image" Target="../media/image25.png"/><Relationship Id="rId1" Type="http://schemas.openxmlformats.org/officeDocument/2006/relationships/image" Target="../media/image24.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3.xml"/><Relationship Id="rId2" Type="http://schemas.openxmlformats.org/officeDocument/2006/relationships/image" Target="../media/image27.png"/><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3.xml"/><Relationship Id="rId2" Type="http://schemas.openxmlformats.org/officeDocument/2006/relationships/image" Target="../media/image29.png"/><Relationship Id="rId1" Type="http://schemas.openxmlformats.org/officeDocument/2006/relationships/image" Target="../media/image2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3.xml"/><Relationship Id="rId2" Type="http://schemas.openxmlformats.org/officeDocument/2006/relationships/image" Target="../media/image31.png"/><Relationship Id="rId1"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openxmlformats.org/officeDocument/2006/relationships/image" Target="../media/image38.png"/><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openxmlformats.org/officeDocument/2006/relationships/image" Target="../media/image40.png"/><Relationship Id="rId1" Type="http://schemas.openxmlformats.org/officeDocument/2006/relationships/image" Target="../media/image39.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openxmlformats.org/officeDocument/2006/relationships/image" Target="../media/image42.pn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3.xml"/><Relationship Id="rId2" Type="http://schemas.openxmlformats.org/officeDocument/2006/relationships/image" Target="../media/image44.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46.png"/><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3.xml"/><Relationship Id="rId2" Type="http://schemas.openxmlformats.org/officeDocument/2006/relationships/image" Target="../media/image8.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xml"/><Relationship Id="rId2" Type="http://schemas.openxmlformats.org/officeDocument/2006/relationships/image" Target="../media/image12.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112050"/>
            <a:ext cx="8520600" cy="2185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800"/>
              <a:t>Реабілітація при захворюваннях сечової системи у людей похилого віку </a:t>
            </a:r>
            <a:endParaRPr sz="4800"/>
          </a:p>
        </p:txBody>
      </p:sp>
      <p:sp>
        <p:nvSpPr>
          <p:cNvPr id="57" name="Google Shape;57;p13"/>
          <p:cNvSpPr txBox="1"/>
          <p:nvPr>
            <p:ph type="subTitle" idx="1"/>
          </p:nvPr>
        </p:nvSpPr>
        <p:spPr>
          <a:xfrm rot="10800000">
            <a:off x="8832250" y="3899395"/>
            <a:ext cx="210900" cy="124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600"/>
              <a:t>.</a:t>
            </a:r>
            <a:endParaRPr sz="600"/>
          </a:p>
        </p:txBody>
      </p:sp>
      <p:pic>
        <p:nvPicPr>
          <p:cNvPr id="58" name="Google Shape;58;p13"/>
          <p:cNvPicPr preferRelativeResize="0"/>
          <p:nvPr/>
        </p:nvPicPr>
        <p:blipFill>
          <a:blip r:embed="rId1"/>
          <a:stretch>
            <a:fillRect/>
          </a:stretch>
        </p:blipFill>
        <p:spPr>
          <a:xfrm>
            <a:off x="1165400" y="2196350"/>
            <a:ext cx="7037299" cy="2947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24" name="Shape 124"/>
        <p:cNvGrpSpPr/>
        <p:nvPr/>
      </p:nvGrpSpPr>
      <p:grpSpPr>
        <a:xfrm>
          <a:off x="0" y="0"/>
          <a:ext cx="0" cy="0"/>
          <a:chOff x="0" y="0"/>
          <a:chExt cx="0" cy="0"/>
        </a:xfrm>
      </p:grpSpPr>
      <p:sp>
        <p:nvSpPr>
          <p:cNvPr id="125" name="Google Shape;125;p22"/>
          <p:cNvSpPr txBox="1"/>
          <p:nvPr>
            <p:ph type="title"/>
          </p:nvPr>
        </p:nvSpPr>
        <p:spPr>
          <a:xfrm>
            <a:off x="0" y="389025"/>
            <a:ext cx="4202100" cy="41799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Із засобів ЛФК застосовуються:</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·загально-розвиваючі вправи;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·пасивно-актині вправи;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·активні вправи;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·фізичні вправи </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·дозована ходьба;</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·рухливі ігри;</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·елементи спортивних ігор та спорту</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26" name="Google Shape;126;p22"/>
          <p:cNvSpPr txBox="1"/>
          <p:nvPr>
            <p:ph type="body" idx="1"/>
          </p:nvPr>
        </p:nvSpPr>
        <p:spPr>
          <a:xfrm rot="10800000">
            <a:off x="8832400" y="4568925"/>
            <a:ext cx="132300" cy="440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27" name="Google Shape;127;p22"/>
          <p:cNvPicPr preferRelativeResize="0"/>
          <p:nvPr/>
        </p:nvPicPr>
        <p:blipFill>
          <a:blip r:embed="rId1"/>
          <a:stretch>
            <a:fillRect/>
          </a:stretch>
        </p:blipFill>
        <p:spPr>
          <a:xfrm>
            <a:off x="4661650" y="0"/>
            <a:ext cx="3859301" cy="2572875"/>
          </a:xfrm>
          <a:prstGeom prst="rect">
            <a:avLst/>
          </a:prstGeom>
          <a:noFill/>
          <a:ln>
            <a:noFill/>
          </a:ln>
        </p:spPr>
      </p:pic>
      <p:pic>
        <p:nvPicPr>
          <p:cNvPr id="128" name="Google Shape;128;p22"/>
          <p:cNvPicPr preferRelativeResize="0"/>
          <p:nvPr/>
        </p:nvPicPr>
        <p:blipFill>
          <a:blip r:embed="rId2"/>
          <a:stretch>
            <a:fillRect/>
          </a:stretch>
        </p:blipFill>
        <p:spPr>
          <a:xfrm>
            <a:off x="4745575" y="2646825"/>
            <a:ext cx="3859302" cy="24294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44825" y="75225"/>
            <a:ext cx="9099300" cy="21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Основу методики ЛФК при хронічних запалювальних захворюваннях сечовивідної системи (гломерулонефрит, пієлонефрит) складають оздоровчі вправи з вихідного положення стоячи, сидячи або лежачи з охопленням більшості м'язових груп. Для поліпшення кровопостачання нирок використовуються вправи для м'язів черевного преса (без підвищення внутрішньочеревного тиску), м'язів спини, попереку та діафрагми. У заняття ЛФК включаються також дихальні вправи і вправи в розслабленні.</a:t>
            </a:r>
            <a:endParaRPr sz="1800"/>
          </a:p>
        </p:txBody>
      </p:sp>
      <p:sp>
        <p:nvSpPr>
          <p:cNvPr id="134" name="Google Shape;134;p23"/>
          <p:cNvSpPr txBox="1"/>
          <p:nvPr>
            <p:ph type="body" idx="1"/>
          </p:nvPr>
        </p:nvSpPr>
        <p:spPr>
          <a:xfrm rot="10800000">
            <a:off x="8832150" y="4568800"/>
            <a:ext cx="199800" cy="395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35" name="Google Shape;135;p23"/>
          <p:cNvPicPr preferRelativeResize="0"/>
          <p:nvPr/>
        </p:nvPicPr>
        <p:blipFill>
          <a:blip r:embed="rId1"/>
          <a:stretch>
            <a:fillRect/>
          </a:stretch>
        </p:blipFill>
        <p:spPr>
          <a:xfrm>
            <a:off x="152400" y="2140325"/>
            <a:ext cx="4206701" cy="2850775"/>
          </a:xfrm>
          <a:prstGeom prst="rect">
            <a:avLst/>
          </a:prstGeom>
          <a:noFill/>
          <a:ln>
            <a:noFill/>
          </a:ln>
        </p:spPr>
      </p:pic>
      <p:pic>
        <p:nvPicPr>
          <p:cNvPr id="136" name="Google Shape;136;p23"/>
          <p:cNvPicPr preferRelativeResize="0"/>
          <p:nvPr/>
        </p:nvPicPr>
        <p:blipFill>
          <a:blip r:embed="rId2"/>
          <a:stretch>
            <a:fillRect/>
          </a:stretch>
        </p:blipFill>
        <p:spPr>
          <a:xfrm>
            <a:off x="5071625" y="1907950"/>
            <a:ext cx="3063852" cy="31770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40" name="Shape 140"/>
        <p:cNvGrpSpPr/>
        <p:nvPr/>
      </p:nvGrpSpPr>
      <p:grpSpPr>
        <a:xfrm>
          <a:off x="0" y="0"/>
          <a:ext cx="0" cy="0"/>
          <a:chOff x="0" y="0"/>
          <a:chExt cx="0" cy="0"/>
        </a:xfrm>
      </p:grpSpPr>
      <p:sp>
        <p:nvSpPr>
          <p:cNvPr id="141" name="Google Shape;141;p24"/>
          <p:cNvSpPr txBox="1"/>
          <p:nvPr>
            <p:ph type="title"/>
          </p:nvPr>
        </p:nvSpPr>
        <p:spPr>
          <a:xfrm>
            <a:off x="0" y="0"/>
            <a:ext cx="9144000" cy="23148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Хворим хронічним пієлонефритом або гломерулонефритом для оздоровлення організму показане санаторно-курортне лікування на курортах з теплим кліматом, без різких добових коливань температури повітря і з великим числом сонячних днів. До них відносяться Чорноморські курорти Ялта, Сочі, Анапа, Гурзуф.Ведучими лікувальними факторами в санаторно-курортних умовах є оздоровчий режим, кліматотерапія, дієтичне харчування, лікувальна фізкультура, фізіотерапія.</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42" name="Google Shape;142;p24"/>
          <p:cNvSpPr txBox="1"/>
          <p:nvPr>
            <p:ph type="body" idx="1"/>
          </p:nvPr>
        </p:nvSpPr>
        <p:spPr>
          <a:xfrm rot="10800000">
            <a:off x="8832150" y="4568850"/>
            <a:ext cx="423900" cy="496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43" name="Google Shape;143;p24"/>
          <p:cNvPicPr preferRelativeResize="0"/>
          <p:nvPr/>
        </p:nvPicPr>
        <p:blipFill>
          <a:blip r:embed="rId1"/>
          <a:stretch>
            <a:fillRect/>
          </a:stretch>
        </p:blipFill>
        <p:spPr>
          <a:xfrm>
            <a:off x="5087563" y="2411175"/>
            <a:ext cx="2581739" cy="2732326"/>
          </a:xfrm>
          <a:prstGeom prst="rect">
            <a:avLst/>
          </a:prstGeom>
          <a:noFill/>
          <a:ln>
            <a:noFill/>
          </a:ln>
        </p:spPr>
      </p:pic>
      <p:pic>
        <p:nvPicPr>
          <p:cNvPr id="144" name="Google Shape;144;p24"/>
          <p:cNvPicPr preferRelativeResize="0"/>
          <p:nvPr/>
        </p:nvPicPr>
        <p:blipFill>
          <a:blip r:embed="rId2"/>
          <a:stretch>
            <a:fillRect/>
          </a:stretch>
        </p:blipFill>
        <p:spPr>
          <a:xfrm>
            <a:off x="757525" y="2306976"/>
            <a:ext cx="2732326" cy="2732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0" y="0"/>
            <a:ext cx="9144000" cy="23085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В міру поліпшення стану хворого в комплекс ЛФК можна включати рухливі ігри.Через 10-15 хвилин після виконання вправ варто прийняти теплий душ і гарненько розтерти шкіру махровим рушником, особливо в області спини і попереку. У заняття ЛФК при пієлонефриті включають загальрозвиваючі вправи з вихідних положень стоячи, лежачи і сидячи з помірним фізичним навантаженням. Для усунення застійних явищ у сечовивідної системі доцільно включати масаж та елементи вібрації області живота. Вправи для м'язів черевного преса включають з обережністю, уникаючи збільшення внутрішньочеревного тиску і, особливо, натужування.</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50" name="Google Shape;150;p25"/>
          <p:cNvSpPr txBox="1"/>
          <p:nvPr>
            <p:ph type="body" idx="1"/>
          </p:nvPr>
        </p:nvSpPr>
        <p:spPr>
          <a:xfrm rot="10800000">
            <a:off x="8832175" y="4568775"/>
            <a:ext cx="267000" cy="518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51" name="Google Shape;151;p25"/>
          <p:cNvPicPr preferRelativeResize="0"/>
          <p:nvPr/>
        </p:nvPicPr>
        <p:blipFill>
          <a:blip r:embed="rId1"/>
          <a:stretch>
            <a:fillRect/>
          </a:stretch>
        </p:blipFill>
        <p:spPr>
          <a:xfrm>
            <a:off x="152400" y="2218775"/>
            <a:ext cx="3662951" cy="2772324"/>
          </a:xfrm>
          <a:prstGeom prst="rect">
            <a:avLst/>
          </a:prstGeom>
          <a:noFill/>
          <a:ln>
            <a:noFill/>
          </a:ln>
        </p:spPr>
      </p:pic>
      <p:pic>
        <p:nvPicPr>
          <p:cNvPr id="152" name="Google Shape;152;p25"/>
          <p:cNvPicPr preferRelativeResize="0"/>
          <p:nvPr/>
        </p:nvPicPr>
        <p:blipFill>
          <a:blip r:embed="rId2"/>
          <a:stretch>
            <a:fillRect/>
          </a:stretch>
        </p:blipFill>
        <p:spPr>
          <a:xfrm>
            <a:off x="4147750" y="2218775"/>
            <a:ext cx="4064225" cy="27230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56" name="Shape 156"/>
        <p:cNvGrpSpPr/>
        <p:nvPr/>
      </p:nvGrpSpPr>
      <p:grpSpPr>
        <a:xfrm>
          <a:off x="0" y="0"/>
          <a:ext cx="0" cy="0"/>
          <a:chOff x="0" y="0"/>
          <a:chExt cx="0" cy="0"/>
        </a:xfrm>
      </p:grpSpPr>
      <p:sp>
        <p:nvSpPr>
          <p:cNvPr id="157" name="Google Shape;157;p26"/>
          <p:cNvSpPr txBox="1"/>
          <p:nvPr>
            <p:ph type="title"/>
          </p:nvPr>
        </p:nvSpPr>
        <p:spPr>
          <a:xfrm>
            <a:off x="0" y="0"/>
            <a:ext cx="9144000" cy="264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333333"/>
                </a:solidFill>
                <a:highlight>
                  <a:srgbClr val="FFFFFF"/>
                </a:highlight>
                <a:latin typeface="Arial" panose="020B0604020202020204"/>
                <a:ea typeface="Arial" panose="020B0604020202020204"/>
                <a:cs typeface="Arial" panose="020B0604020202020204"/>
                <a:sym typeface="Arial" panose="020B0604020202020204"/>
              </a:rPr>
              <a:t> </a:t>
            </a:r>
            <a:r>
              <a:rPr lang="en-US" sz="1800">
                <a:highlight>
                  <a:srgbClr val="FFFFFF"/>
                </a:highlight>
                <a:latin typeface="Arial" panose="020B0604020202020204"/>
                <a:ea typeface="Arial" panose="020B0604020202020204"/>
                <a:cs typeface="Arial" panose="020B0604020202020204"/>
                <a:sym typeface="Arial" panose="020B0604020202020204"/>
              </a:rPr>
              <a:t>При ознаках перевтоми необхідно тимчасово припинити заняття і порадитися з лікарем. Для досягнення позитивних результатів займатися ЛФК потрібно протягом 5-6 місяців, причому систематично і без тривалих перерв. Якщо заняття лікувальними вправами будуть проводитися від випадку до випадку, користі вони не принесуть.</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На заняттях лікувальною гімнастикою на щадному руховому режимі застосовують переважно вихідні положення лежачи та сидячи, амплітуда рухів мінімальна, темп повільний та середній, кількість повторень вправи 4-5 разів, кількість загальнорозвиваючих вправ до дихальних – 2:2, тривалість занять 20-30хвилин.</a:t>
            </a:r>
            <a:endParaRPr sz="1800">
              <a:highlight>
                <a:srgbClr val="FFFFFF"/>
              </a:highlight>
              <a:latin typeface="Arial" panose="020B0604020202020204"/>
              <a:ea typeface="Arial" panose="020B0604020202020204"/>
              <a:cs typeface="Arial" panose="020B0604020202020204"/>
              <a:sym typeface="Arial" panose="020B0604020202020204"/>
            </a:endParaRPr>
          </a:p>
        </p:txBody>
      </p:sp>
      <p:sp>
        <p:nvSpPr>
          <p:cNvPr id="158" name="Google Shape;158;p26"/>
          <p:cNvSpPr txBox="1"/>
          <p:nvPr>
            <p:ph type="body" idx="1"/>
          </p:nvPr>
        </p:nvSpPr>
        <p:spPr>
          <a:xfrm rot="10800000">
            <a:off x="8832325" y="4568900"/>
            <a:ext cx="188400" cy="216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59" name="Google Shape;159;p26"/>
          <p:cNvPicPr preferRelativeResize="0"/>
          <p:nvPr/>
        </p:nvPicPr>
        <p:blipFill>
          <a:blip r:embed="rId1"/>
          <a:stretch>
            <a:fillRect/>
          </a:stretch>
        </p:blipFill>
        <p:spPr>
          <a:xfrm>
            <a:off x="152400" y="2644500"/>
            <a:ext cx="3629025" cy="2419350"/>
          </a:xfrm>
          <a:prstGeom prst="rect">
            <a:avLst/>
          </a:prstGeom>
          <a:noFill/>
          <a:ln>
            <a:noFill/>
          </a:ln>
        </p:spPr>
      </p:pic>
      <p:pic>
        <p:nvPicPr>
          <p:cNvPr id="160" name="Google Shape;160;p26"/>
          <p:cNvPicPr preferRelativeResize="0"/>
          <p:nvPr/>
        </p:nvPicPr>
        <p:blipFill>
          <a:blip r:embed="rId2"/>
          <a:stretch>
            <a:fillRect/>
          </a:stretch>
        </p:blipFill>
        <p:spPr>
          <a:xfrm>
            <a:off x="4500297" y="2644500"/>
            <a:ext cx="3238752" cy="2419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0" y="0"/>
            <a:ext cx="9144000" cy="234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На заняттях лікувальною гімнастикою на щадно-тренуючому руховому режимі застосовуються різні вихідні положення, амплітуда рухів повна, темп повільний та середній, кількість повторень 5-6 разів, кількість загально розвиваючих вправ до дихальних вправ 3:1, тривалість занять 30-35 хвилин. Для повної амплітуди рухів застосовують гімнастичне приладдя, вправи біля гімнастичної стінки. Широко використовуються вправи на рівновагу, розтягування, скручування, дихальні вправи, елементи рухливих ігор, але необхідно пам’ятати про строгий контроль та дозування.</a:t>
            </a:r>
            <a:endParaRPr sz="1800"/>
          </a:p>
        </p:txBody>
      </p:sp>
      <p:sp>
        <p:nvSpPr>
          <p:cNvPr id="166" name="Google Shape;166;p27"/>
          <p:cNvSpPr txBox="1"/>
          <p:nvPr>
            <p:ph type="body" idx="1"/>
          </p:nvPr>
        </p:nvSpPr>
        <p:spPr>
          <a:xfrm rot="10800000">
            <a:off x="8832250" y="4568800"/>
            <a:ext cx="210900" cy="36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67" name="Google Shape;167;p27"/>
          <p:cNvPicPr preferRelativeResize="0"/>
          <p:nvPr/>
        </p:nvPicPr>
        <p:blipFill>
          <a:blip r:embed="rId1"/>
          <a:stretch>
            <a:fillRect/>
          </a:stretch>
        </p:blipFill>
        <p:spPr>
          <a:xfrm>
            <a:off x="152400" y="2342100"/>
            <a:ext cx="3975066" cy="2649000"/>
          </a:xfrm>
          <a:prstGeom prst="rect">
            <a:avLst/>
          </a:prstGeom>
          <a:noFill/>
          <a:ln>
            <a:noFill/>
          </a:ln>
        </p:spPr>
      </p:pic>
      <p:pic>
        <p:nvPicPr>
          <p:cNvPr id="168" name="Google Shape;168;p27"/>
          <p:cNvPicPr preferRelativeResize="0"/>
          <p:nvPr/>
        </p:nvPicPr>
        <p:blipFill>
          <a:blip r:embed="rId2"/>
          <a:stretch>
            <a:fillRect/>
          </a:stretch>
        </p:blipFill>
        <p:spPr>
          <a:xfrm>
            <a:off x="4795351" y="2142294"/>
            <a:ext cx="3975075" cy="284880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0" y="0"/>
            <a:ext cx="9144000" cy="281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На заняттях лікувальною гімнастикою на тренувальному руховому режимі застосовуються різні вихідні положення,амплітуда рухів максимальна,темп середній та швидкий,кількість повторень вправи 8-10 разів,кількість загально розвиваючих вправ до дихальних вправ – 4:1, тривалість занять – 40-50 хвилин. Для обтяження застосовуються гантелі – від 1,5 до 3 кг, медицинболи – до 3 кг. Широко використовуються вправи на координацію рухів, рівновагу, тренування вестибулярного апарату, дихальні вправи. Застосовуються окремі єлементи спортивних ігор: кидки, передача м’яча, гра через сітку, але необхідно пам’ятати про емоційний характер ігор і вплив їх на організм і, також, строгий контроль і дозування.</a:t>
            </a:r>
            <a:endParaRPr sz="1800"/>
          </a:p>
        </p:txBody>
      </p:sp>
      <p:sp>
        <p:nvSpPr>
          <p:cNvPr id="174" name="Google Shape;174;p28"/>
          <p:cNvSpPr txBox="1"/>
          <p:nvPr>
            <p:ph type="body" idx="1"/>
          </p:nvPr>
        </p:nvSpPr>
        <p:spPr>
          <a:xfrm rot="10800000">
            <a:off x="8832150" y="4568950"/>
            <a:ext cx="199800" cy="473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75" name="Google Shape;175;p28"/>
          <p:cNvPicPr preferRelativeResize="0"/>
          <p:nvPr/>
        </p:nvPicPr>
        <p:blipFill>
          <a:blip r:embed="rId1"/>
          <a:stretch>
            <a:fillRect/>
          </a:stretch>
        </p:blipFill>
        <p:spPr>
          <a:xfrm>
            <a:off x="152400" y="2883275"/>
            <a:ext cx="3343825" cy="2227247"/>
          </a:xfrm>
          <a:prstGeom prst="rect">
            <a:avLst/>
          </a:prstGeom>
          <a:noFill/>
          <a:ln>
            <a:noFill/>
          </a:ln>
        </p:spPr>
      </p:pic>
      <p:pic>
        <p:nvPicPr>
          <p:cNvPr id="176" name="Google Shape;176;p28"/>
          <p:cNvPicPr preferRelativeResize="0"/>
          <p:nvPr/>
        </p:nvPicPr>
        <p:blipFill>
          <a:blip r:embed="rId2"/>
          <a:stretch>
            <a:fillRect/>
          </a:stretch>
        </p:blipFill>
        <p:spPr>
          <a:xfrm>
            <a:off x="4572000" y="2626481"/>
            <a:ext cx="3177824" cy="23833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80" name="Shape 180"/>
        <p:cNvGrpSpPr/>
        <p:nvPr/>
      </p:nvGrpSpPr>
      <p:grpSpPr>
        <a:xfrm>
          <a:off x="0" y="0"/>
          <a:ext cx="0" cy="0"/>
          <a:chOff x="0" y="0"/>
          <a:chExt cx="0" cy="0"/>
        </a:xfrm>
      </p:grpSpPr>
      <p:sp>
        <p:nvSpPr>
          <p:cNvPr id="181" name="Google Shape;181;p29"/>
          <p:cNvSpPr txBox="1"/>
          <p:nvPr>
            <p:ph type="title"/>
          </p:nvPr>
        </p:nvSpPr>
        <p:spPr>
          <a:xfrm>
            <a:off x="0" y="0"/>
            <a:ext cx="9144000" cy="219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При лікуванні хронічних запалювальних захворювань сечовивідної системи (гломерулонефрит, пієлонефрит) позитивний ефект дає </a:t>
            </a:r>
            <a:r>
              <a:rPr lang="en-US" sz="2400" b="1">
                <a:highlight>
                  <a:srgbClr val="FFFFFF"/>
                </a:highlight>
                <a:latin typeface="Arial" panose="020B0604020202020204"/>
                <a:ea typeface="Arial" panose="020B0604020202020204"/>
                <a:cs typeface="Arial" panose="020B0604020202020204"/>
                <a:sym typeface="Arial" panose="020B0604020202020204"/>
              </a:rPr>
              <a:t>сегментарний масаж</a:t>
            </a:r>
            <a:r>
              <a:rPr lang="en-US" sz="1800">
                <a:highlight>
                  <a:srgbClr val="FFFFFF"/>
                </a:highlight>
                <a:latin typeface="Arial" panose="020B0604020202020204"/>
                <a:ea typeface="Arial" panose="020B0604020202020204"/>
                <a:cs typeface="Arial" panose="020B0604020202020204"/>
                <a:sym typeface="Arial" panose="020B0604020202020204"/>
              </a:rPr>
              <a:t>. Масажують спину, поперекову область, сідниці, живіт і нижні кінцівки з застосуванням розігріваючих мазей. Тривалість масажу 8-10 хв., курс 10-15 процедур. При хронічному пієлонефриті та гломерулонефриті показаний ручний масаж і масаж щітками у ванні (температура води не нижче 38ºС), 2-3 процедури в тиждень.</a:t>
            </a:r>
            <a:endParaRPr sz="1800"/>
          </a:p>
        </p:txBody>
      </p:sp>
      <p:sp>
        <p:nvSpPr>
          <p:cNvPr id="182" name="Google Shape;182;p29"/>
          <p:cNvSpPr txBox="1"/>
          <p:nvPr>
            <p:ph type="body" idx="1"/>
          </p:nvPr>
        </p:nvSpPr>
        <p:spPr>
          <a:xfrm rot="10800000">
            <a:off x="8832175" y="4570405"/>
            <a:ext cx="267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83" name="Google Shape;183;p29"/>
          <p:cNvPicPr preferRelativeResize="0"/>
          <p:nvPr/>
        </p:nvPicPr>
        <p:blipFill>
          <a:blip r:embed="rId1"/>
          <a:stretch>
            <a:fillRect/>
          </a:stretch>
        </p:blipFill>
        <p:spPr>
          <a:xfrm>
            <a:off x="152400" y="2348700"/>
            <a:ext cx="3972629" cy="2642400"/>
          </a:xfrm>
          <a:prstGeom prst="rect">
            <a:avLst/>
          </a:prstGeom>
          <a:noFill/>
          <a:ln>
            <a:noFill/>
          </a:ln>
        </p:spPr>
      </p:pic>
      <p:pic>
        <p:nvPicPr>
          <p:cNvPr id="184" name="Google Shape;184;p29"/>
          <p:cNvPicPr preferRelativeResize="0"/>
          <p:nvPr/>
        </p:nvPicPr>
        <p:blipFill>
          <a:blip r:embed="rId2"/>
          <a:stretch>
            <a:fillRect/>
          </a:stretch>
        </p:blipFill>
        <p:spPr>
          <a:xfrm>
            <a:off x="4647229" y="2348700"/>
            <a:ext cx="3963600" cy="2642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88" name="Shape 188"/>
        <p:cNvGrpSpPr/>
        <p:nvPr/>
      </p:nvGrpSpPr>
      <p:grpSpPr>
        <a:xfrm>
          <a:off x="0" y="0"/>
          <a:ext cx="0" cy="0"/>
          <a:chOff x="0" y="0"/>
          <a:chExt cx="0" cy="0"/>
        </a:xfrm>
      </p:grpSpPr>
      <p:sp>
        <p:nvSpPr>
          <p:cNvPr id="189" name="Google Shape;189;p30"/>
          <p:cNvSpPr txBox="1"/>
          <p:nvPr>
            <p:ph type="title"/>
          </p:nvPr>
        </p:nvSpPr>
        <p:spPr>
          <a:xfrm>
            <a:off x="0" y="0"/>
            <a:ext cx="8034600" cy="51435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Порядок проведення сегментарного масажу при лікуванні хронічних запалювальних захворювань сечовивідної системи (гломерулонефрит, пієлонефрит):</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1. Хворий лягає на живіт, і масажист починає впливати на поверхню спини за допомогою:</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площинного поглажування, підсилюючи тиск на ураженій стороні (7-8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поясного сегментарного поглажування з посиленням тиску на ураженій ділянці (4-6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першого способу “свердління” на ураженій стороні (7-8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площинного поглажування всієї поверхні спини (4-6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впливу на проміжки між остистими відростками хребців (10-12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„пиляння” на ураженій стороні ( 10-12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переміщення з тієї ж сторони (8-10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поясного сегментарного поглажування з посиленням тиску на ураженій стороні (4-6 рухів)</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90" name="Google Shape;190;p30"/>
          <p:cNvSpPr txBox="1"/>
          <p:nvPr>
            <p:ph type="body" idx="1"/>
          </p:nvPr>
        </p:nvSpPr>
        <p:spPr>
          <a:xfrm rot="10800000">
            <a:off x="8832425" y="4566624"/>
            <a:ext cx="356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91" name="Google Shape;191;p30"/>
          <p:cNvPicPr preferRelativeResize="0"/>
          <p:nvPr/>
        </p:nvPicPr>
        <p:blipFill>
          <a:blip r:embed="rId1"/>
          <a:stretch>
            <a:fillRect/>
          </a:stretch>
        </p:blipFill>
        <p:spPr>
          <a:xfrm>
            <a:off x="6144175" y="2113000"/>
            <a:ext cx="2753274" cy="21067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95" name="Shape 195"/>
        <p:cNvGrpSpPr/>
        <p:nvPr/>
      </p:nvGrpSpPr>
      <p:grpSpPr>
        <a:xfrm>
          <a:off x="0" y="0"/>
          <a:ext cx="0" cy="0"/>
          <a:chOff x="0" y="0"/>
          <a:chExt cx="0" cy="0"/>
        </a:xfrm>
      </p:grpSpPr>
      <p:sp>
        <p:nvSpPr>
          <p:cNvPr id="196" name="Google Shape;196;p31"/>
          <p:cNvSpPr txBox="1"/>
          <p:nvPr>
            <p:ph type="title"/>
          </p:nvPr>
        </p:nvSpPr>
        <p:spPr>
          <a:xfrm>
            <a:off x="0" y="0"/>
            <a:ext cx="9144000" cy="156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highlight>
                  <a:srgbClr val="FFFFFF"/>
                </a:highlight>
                <a:latin typeface="Arial" panose="020B0604020202020204"/>
                <a:ea typeface="Arial" panose="020B0604020202020204"/>
                <a:cs typeface="Arial" panose="020B0604020202020204"/>
                <a:sym typeface="Arial" panose="020B0604020202020204"/>
              </a:rPr>
              <a:t>2. Потім масажується область таза, хрестця, підподихового гребеня за допомогою всіх прийомів класичного масажу в сполученні з окремими прийомами з'єднанотканного і періостального масажу.</a:t>
            </a:r>
            <a:endParaRPr sz="2400"/>
          </a:p>
        </p:txBody>
      </p:sp>
      <p:sp>
        <p:nvSpPr>
          <p:cNvPr id="197" name="Google Shape;197;p31"/>
          <p:cNvSpPr txBox="1"/>
          <p:nvPr>
            <p:ph type="body" idx="1"/>
          </p:nvPr>
        </p:nvSpPr>
        <p:spPr>
          <a:xfrm rot="10800000">
            <a:off x="8832450" y="4568850"/>
            <a:ext cx="42600" cy="462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98" name="Google Shape;198;p31"/>
          <p:cNvPicPr preferRelativeResize="0"/>
          <p:nvPr/>
        </p:nvPicPr>
        <p:blipFill>
          <a:blip r:embed="rId1"/>
          <a:stretch>
            <a:fillRect/>
          </a:stretch>
        </p:blipFill>
        <p:spPr>
          <a:xfrm>
            <a:off x="152400" y="1721100"/>
            <a:ext cx="3553368" cy="3270002"/>
          </a:xfrm>
          <a:prstGeom prst="rect">
            <a:avLst/>
          </a:prstGeom>
          <a:noFill/>
          <a:ln>
            <a:noFill/>
          </a:ln>
        </p:spPr>
      </p:pic>
      <p:pic>
        <p:nvPicPr>
          <p:cNvPr id="199" name="Google Shape;199;p31"/>
          <p:cNvPicPr preferRelativeResize="0"/>
          <p:nvPr/>
        </p:nvPicPr>
        <p:blipFill>
          <a:blip r:embed="rId2"/>
          <a:stretch>
            <a:fillRect/>
          </a:stretch>
        </p:blipFill>
        <p:spPr>
          <a:xfrm>
            <a:off x="4571993" y="1568700"/>
            <a:ext cx="3703275" cy="3270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163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Перебудова структури і функції нирок, що відбуваються в процесі старіння, зниження загальної імунобіологічної активності, що так само спостерігається в старості, у поєднанні із зниженням захисних сил організму визначає своєрідність виникнення, клінічних проявів і перебігу ниркових захворювань у людей літнього і старечого віку.</a:t>
            </a:r>
            <a:endParaRPr sz="1800"/>
          </a:p>
        </p:txBody>
      </p:sp>
      <p:sp>
        <p:nvSpPr>
          <p:cNvPr id="64" name="Google Shape;64;p14"/>
          <p:cNvSpPr txBox="1"/>
          <p:nvPr>
            <p:ph type="body" idx="1"/>
          </p:nvPr>
        </p:nvSpPr>
        <p:spPr>
          <a:xfrm rot="10800000">
            <a:off x="8832375" y="4568775"/>
            <a:ext cx="65100" cy="32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600"/>
              <a:t>.</a:t>
            </a:r>
            <a:endParaRPr sz="600"/>
          </a:p>
        </p:txBody>
      </p:sp>
      <p:pic>
        <p:nvPicPr>
          <p:cNvPr id="65" name="Google Shape;65;p14"/>
          <p:cNvPicPr preferRelativeResize="0"/>
          <p:nvPr/>
        </p:nvPicPr>
        <p:blipFill>
          <a:blip r:embed="rId1"/>
          <a:stretch>
            <a:fillRect/>
          </a:stretch>
        </p:blipFill>
        <p:spPr>
          <a:xfrm>
            <a:off x="130000" y="2146625"/>
            <a:ext cx="4540849" cy="2866900"/>
          </a:xfrm>
          <a:prstGeom prst="rect">
            <a:avLst/>
          </a:prstGeom>
          <a:noFill/>
          <a:ln>
            <a:noFill/>
          </a:ln>
        </p:spPr>
      </p:pic>
      <p:pic>
        <p:nvPicPr>
          <p:cNvPr id="66" name="Google Shape;66;p14"/>
          <p:cNvPicPr preferRelativeResize="0"/>
          <p:nvPr/>
        </p:nvPicPr>
        <p:blipFill>
          <a:blip r:embed="rId2"/>
          <a:stretch>
            <a:fillRect/>
          </a:stretch>
        </p:blipFill>
        <p:spPr>
          <a:xfrm>
            <a:off x="4823250" y="2124200"/>
            <a:ext cx="3822525" cy="28669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204" name="Google Shape;204;p32"/>
          <p:cNvSpPr txBox="1"/>
          <p:nvPr>
            <p:ph type="title"/>
          </p:nvPr>
        </p:nvSpPr>
        <p:spPr>
          <a:xfrm>
            <a:off x="0" y="0"/>
            <a:ext cx="9144000" cy="20571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3. Після цього хворої лягає на спину, і масажист приступає до впливу на передню поверхню грудної клітки, живота, передньої і задньої поверхні нижньої кінцівки з посиленням тиску на стегні і колінному суглобі. При цьому він використовує всі прийоми класичного масажу, окремі прийоми з'єднанотканного масажу, а на окісті проводить періостальний масаж с акцентом на надколінник.</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15000"/>
              </a:lnSpc>
              <a:spcBef>
                <a:spcPts val="1100"/>
              </a:spcBef>
              <a:spcAft>
                <a:spcPts val="0"/>
              </a:spcAft>
              <a:buNone/>
            </a:pPr>
            <a:endParaRPr sz="1100">
              <a:solidFill>
                <a:srgbClr val="000000"/>
              </a:solidFill>
              <a:latin typeface="Arial" panose="020B0604020202020204"/>
              <a:ea typeface="Arial" panose="020B0604020202020204"/>
              <a:cs typeface="Arial" panose="020B0604020202020204"/>
              <a:sym typeface="Arial" panose="020B0604020202020204"/>
            </a:endParaRPr>
          </a:p>
          <a:p>
            <a:pPr marL="0" lvl="0" indent="0" algn="l" rtl="0">
              <a:spcBef>
                <a:spcPts val="0"/>
              </a:spcBef>
              <a:spcAft>
                <a:spcPts val="0"/>
              </a:spcAft>
              <a:buNone/>
            </a:pPr>
          </a:p>
        </p:txBody>
      </p:sp>
      <p:sp>
        <p:nvSpPr>
          <p:cNvPr id="205" name="Google Shape;205;p32"/>
          <p:cNvSpPr txBox="1"/>
          <p:nvPr>
            <p:ph type="body" idx="1"/>
          </p:nvPr>
        </p:nvSpPr>
        <p:spPr>
          <a:xfrm rot="10800000">
            <a:off x="8832175" y="4568725"/>
            <a:ext cx="76500" cy="233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06" name="Google Shape;206;p32"/>
          <p:cNvPicPr preferRelativeResize="0"/>
          <p:nvPr/>
        </p:nvPicPr>
        <p:blipFill>
          <a:blip r:embed="rId1"/>
          <a:stretch>
            <a:fillRect/>
          </a:stretch>
        </p:blipFill>
        <p:spPr>
          <a:xfrm>
            <a:off x="152400" y="2038809"/>
            <a:ext cx="4419600" cy="2952290"/>
          </a:xfrm>
          <a:prstGeom prst="rect">
            <a:avLst/>
          </a:prstGeom>
          <a:noFill/>
          <a:ln>
            <a:noFill/>
          </a:ln>
        </p:spPr>
      </p:pic>
      <p:pic>
        <p:nvPicPr>
          <p:cNvPr id="207" name="Google Shape;207;p32"/>
          <p:cNvPicPr preferRelativeResize="0"/>
          <p:nvPr/>
        </p:nvPicPr>
        <p:blipFill>
          <a:blip r:embed="rId2"/>
          <a:stretch>
            <a:fillRect/>
          </a:stretch>
        </p:blipFill>
        <p:spPr>
          <a:xfrm>
            <a:off x="4671050" y="2045075"/>
            <a:ext cx="4237624" cy="29522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211" name="Shape 211"/>
        <p:cNvGrpSpPr/>
        <p:nvPr/>
      </p:nvGrpSpPr>
      <p:grpSpPr>
        <a:xfrm>
          <a:off x="0" y="0"/>
          <a:ext cx="0" cy="0"/>
          <a:chOff x="0" y="0"/>
          <a:chExt cx="0" cy="0"/>
        </a:xfrm>
      </p:grpSpPr>
      <p:sp>
        <p:nvSpPr>
          <p:cNvPr id="212" name="Google Shape;212;p33"/>
          <p:cNvSpPr txBox="1"/>
          <p:nvPr>
            <p:ph type="title"/>
          </p:nvPr>
        </p:nvSpPr>
        <p:spPr>
          <a:xfrm>
            <a:off x="311700" y="526650"/>
            <a:ext cx="8520600" cy="64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Реабілітація </a:t>
            </a:r>
            <a:r>
              <a:rPr lang="en-US">
                <a:highlight>
                  <a:srgbClr val="FFFFFF"/>
                </a:highlight>
              </a:rPr>
              <a:t>при сечокам’яній хвороби</a:t>
            </a:r>
            <a:endParaRPr lang="en-US">
              <a:highlight>
                <a:srgbClr val="FFFFFF"/>
              </a:highlight>
            </a:endParaRPr>
          </a:p>
        </p:txBody>
      </p:sp>
      <p:sp>
        <p:nvSpPr>
          <p:cNvPr id="213" name="Google Shape;213;p33"/>
          <p:cNvSpPr txBox="1"/>
          <p:nvPr>
            <p:ph type="body" idx="1"/>
          </p:nvPr>
        </p:nvSpPr>
        <p:spPr>
          <a:xfrm rot="10800000">
            <a:off x="8832339" y="4568900"/>
            <a:ext cx="162000" cy="334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14" name="Google Shape;214;p33"/>
          <p:cNvPicPr preferRelativeResize="0"/>
          <p:nvPr/>
        </p:nvPicPr>
        <p:blipFill>
          <a:blip r:embed="rId1"/>
          <a:stretch>
            <a:fillRect/>
          </a:stretch>
        </p:blipFill>
        <p:spPr>
          <a:xfrm>
            <a:off x="147800" y="1486725"/>
            <a:ext cx="4375875" cy="3564425"/>
          </a:xfrm>
          <a:prstGeom prst="rect">
            <a:avLst/>
          </a:prstGeom>
          <a:noFill/>
          <a:ln>
            <a:noFill/>
          </a:ln>
        </p:spPr>
      </p:pic>
      <p:pic>
        <p:nvPicPr>
          <p:cNvPr id="215" name="Google Shape;215;p33"/>
          <p:cNvPicPr preferRelativeResize="0"/>
          <p:nvPr/>
        </p:nvPicPr>
        <p:blipFill>
          <a:blip r:embed="rId2"/>
          <a:stretch>
            <a:fillRect/>
          </a:stretch>
        </p:blipFill>
        <p:spPr>
          <a:xfrm>
            <a:off x="4678825" y="1776538"/>
            <a:ext cx="4315523" cy="298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219" name="Shape 219"/>
        <p:cNvGrpSpPr/>
        <p:nvPr/>
      </p:nvGrpSpPr>
      <p:grpSpPr>
        <a:xfrm>
          <a:off x="0" y="0"/>
          <a:ext cx="0" cy="0"/>
          <a:chOff x="0" y="0"/>
          <a:chExt cx="0" cy="0"/>
        </a:xfrm>
      </p:grpSpPr>
      <p:sp>
        <p:nvSpPr>
          <p:cNvPr id="220" name="Google Shape;220;p34"/>
          <p:cNvSpPr txBox="1"/>
          <p:nvPr>
            <p:ph type="title"/>
          </p:nvPr>
        </p:nvSpPr>
        <p:spPr>
          <a:xfrm>
            <a:off x="0" y="0"/>
            <a:ext cx="9144000" cy="186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При сечокам’яній хвороби в системі фізичної реабілітації застосовуються заняття лікувальною гімнастикою. На тлі загально розвиваючих широко використаються наступні спеціальні вправи: вправи для м'язів черевного преса; повороти й нахили тулуба; діафрагмальний подих - ходьба з високим підніманням стегна, з випадами й ін.; біг з високим підніманням колін; різкі зміни положення тулуба; стрибки; зіскоки зі сходів.</a:t>
            </a:r>
            <a:endParaRPr sz="1800"/>
          </a:p>
        </p:txBody>
      </p:sp>
      <p:sp>
        <p:nvSpPr>
          <p:cNvPr id="221" name="Google Shape;221;p34"/>
          <p:cNvSpPr txBox="1"/>
          <p:nvPr>
            <p:ph type="body" idx="1"/>
          </p:nvPr>
        </p:nvSpPr>
        <p:spPr>
          <a:xfrm rot="10800000">
            <a:off x="8832200" y="4568775"/>
            <a:ext cx="78900" cy="270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22" name="Google Shape;222;p34"/>
          <p:cNvPicPr preferRelativeResize="0"/>
          <p:nvPr/>
        </p:nvPicPr>
        <p:blipFill>
          <a:blip r:embed="rId1"/>
          <a:stretch>
            <a:fillRect/>
          </a:stretch>
        </p:blipFill>
        <p:spPr>
          <a:xfrm>
            <a:off x="152400" y="2017800"/>
            <a:ext cx="4457774" cy="2973300"/>
          </a:xfrm>
          <a:prstGeom prst="rect">
            <a:avLst/>
          </a:prstGeom>
          <a:noFill/>
          <a:ln>
            <a:noFill/>
          </a:ln>
        </p:spPr>
      </p:pic>
      <p:pic>
        <p:nvPicPr>
          <p:cNvPr id="223" name="Google Shape;223;p34"/>
          <p:cNvPicPr preferRelativeResize="0"/>
          <p:nvPr/>
        </p:nvPicPr>
        <p:blipFill>
          <a:blip r:embed="rId2"/>
          <a:stretch>
            <a:fillRect/>
          </a:stretch>
        </p:blipFill>
        <p:spPr>
          <a:xfrm>
            <a:off x="4762574" y="2017800"/>
            <a:ext cx="3917226" cy="293792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0" y="0"/>
            <a:ext cx="9144000" cy="163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Особливість фізичної реабілітації полягає в частій зміні вихідних положень на заняттях ЛГ (стоячи, сидячи, лежачи на спині, на боці, на животі, упор стоячи на колінах), тривалість занять - 30-45 хв. Крім занять лікувальною гімнастикою хворі багаторазово виконують спеціальні фізичні вправи, дозовану ходьбу, зіскоки зі сходів.</a:t>
            </a:r>
            <a:endParaRPr sz="1800"/>
          </a:p>
        </p:txBody>
      </p:sp>
      <p:sp>
        <p:nvSpPr>
          <p:cNvPr id="229" name="Google Shape;229;p35"/>
          <p:cNvSpPr txBox="1"/>
          <p:nvPr>
            <p:ph type="body" idx="1"/>
          </p:nvPr>
        </p:nvSpPr>
        <p:spPr>
          <a:xfrm rot="10800000">
            <a:off x="8832225" y="4568975"/>
            <a:ext cx="32700" cy="173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30" name="Google Shape;230;p35"/>
          <p:cNvPicPr preferRelativeResize="0"/>
          <p:nvPr/>
        </p:nvPicPr>
        <p:blipFill>
          <a:blip r:embed="rId1"/>
          <a:stretch>
            <a:fillRect/>
          </a:stretch>
        </p:blipFill>
        <p:spPr>
          <a:xfrm>
            <a:off x="152400" y="2207000"/>
            <a:ext cx="4278225" cy="2784100"/>
          </a:xfrm>
          <a:prstGeom prst="rect">
            <a:avLst/>
          </a:prstGeom>
          <a:noFill/>
          <a:ln>
            <a:noFill/>
          </a:ln>
        </p:spPr>
      </p:pic>
      <p:pic>
        <p:nvPicPr>
          <p:cNvPr id="231" name="Google Shape;231;p35"/>
          <p:cNvPicPr preferRelativeResize="0"/>
          <p:nvPr/>
        </p:nvPicPr>
        <p:blipFill>
          <a:blip r:embed="rId2"/>
          <a:stretch>
            <a:fillRect/>
          </a:stretch>
        </p:blipFill>
        <p:spPr>
          <a:xfrm>
            <a:off x="4484000" y="1431323"/>
            <a:ext cx="4507601" cy="22088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0" y="0"/>
            <a:ext cx="9144000" cy="28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У методиці лікувальної фізкультури використаються загальрозвиваючі вправи, спеціальні для м'язів черевного преса, що створюють коливання внутрішньоутробного тиску й сприяють виведенню каменів, дихальні особливо з акцентом на діафрагмальне диханнях, біг, підскіки й різні варіанти ходьби (з високим підніманням колін), вправи з різкими змінами тулуба, що викликає переміщення органів черевної порожнини, стимулює перистальтику сечоводів і сприяє їхньому розтягуванню; рухливі ігри із включенням підскакувань, стрибків і струсів тіла. Рівень фізичного навантаження під час спеціальних занять - середній, вище за середнє, тому діти повинні бути поступово підготовлені до такого навантаження</a:t>
            </a:r>
            <a:endParaRPr lang="en-US" sz="1800">
              <a:highlight>
                <a:srgbClr val="FFFFFF"/>
              </a:highlight>
              <a:latin typeface="Arial" panose="020B0604020202020204"/>
              <a:ea typeface="Arial" panose="020B0604020202020204"/>
              <a:cs typeface="Arial" panose="020B0604020202020204"/>
              <a:sym typeface="Arial" panose="020B0604020202020204"/>
            </a:endParaRPr>
          </a:p>
        </p:txBody>
      </p:sp>
      <p:sp>
        <p:nvSpPr>
          <p:cNvPr id="237" name="Google Shape;237;p36"/>
          <p:cNvSpPr txBox="1"/>
          <p:nvPr>
            <p:ph type="body" idx="1"/>
          </p:nvPr>
        </p:nvSpPr>
        <p:spPr>
          <a:xfrm rot="10800000">
            <a:off x="8832425" y="4568775"/>
            <a:ext cx="87900" cy="57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38" name="Google Shape;238;p36"/>
          <p:cNvPicPr preferRelativeResize="0"/>
          <p:nvPr/>
        </p:nvPicPr>
        <p:blipFill>
          <a:blip r:embed="rId1"/>
          <a:stretch>
            <a:fillRect/>
          </a:stretch>
        </p:blipFill>
        <p:spPr>
          <a:xfrm>
            <a:off x="152400" y="2925950"/>
            <a:ext cx="3245824" cy="2065150"/>
          </a:xfrm>
          <a:prstGeom prst="rect">
            <a:avLst/>
          </a:prstGeom>
          <a:noFill/>
          <a:ln>
            <a:noFill/>
          </a:ln>
        </p:spPr>
      </p:pic>
      <p:pic>
        <p:nvPicPr>
          <p:cNvPr id="239" name="Google Shape;239;p36"/>
          <p:cNvPicPr preferRelativeResize="0"/>
          <p:nvPr/>
        </p:nvPicPr>
        <p:blipFill>
          <a:blip r:embed="rId2"/>
          <a:stretch>
            <a:fillRect/>
          </a:stretch>
        </p:blipFill>
        <p:spPr>
          <a:xfrm>
            <a:off x="4161800" y="2571750"/>
            <a:ext cx="3245824" cy="24343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243" name="Shape 243"/>
        <p:cNvGrpSpPr/>
        <p:nvPr/>
      </p:nvGrpSpPr>
      <p:grpSpPr>
        <a:xfrm>
          <a:off x="0" y="0"/>
          <a:ext cx="0" cy="0"/>
          <a:chOff x="0" y="0"/>
          <a:chExt cx="0" cy="0"/>
        </a:xfrm>
      </p:grpSpPr>
      <p:sp>
        <p:nvSpPr>
          <p:cNvPr id="244" name="Google Shape;244;p37"/>
          <p:cNvSpPr txBox="1"/>
          <p:nvPr>
            <p:ph type="title"/>
          </p:nvPr>
        </p:nvSpPr>
        <p:spPr>
          <a:xfrm>
            <a:off x="0" y="0"/>
            <a:ext cx="9144000" cy="19854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Крім ЛГ хворим показаний масаж у сегментах D 9-12, L 1-4, що впливає на спину й таз; його починають із поперекових сегментів у хребта й переходять в область м'язової напруги в області гребенів тазових костей, щоб зняти його. Для припинення ниркової кольки роблять сильні розтирання в куті між 12-м ребром і хребтом, а також в області D 3-4 на спині.Процедуру закінчують масажем передньої стінки живота й області над лонним зчленуванням.</a:t>
            </a:r>
            <a:endParaRPr sz="18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700"/>
              </a:spcBef>
              <a:spcAft>
                <a:spcPts val="0"/>
              </a:spcAft>
              <a:buNone/>
            </a:pPr>
          </a:p>
        </p:txBody>
      </p:sp>
      <p:sp>
        <p:nvSpPr>
          <p:cNvPr id="245" name="Google Shape;245;p37"/>
          <p:cNvSpPr txBox="1"/>
          <p:nvPr>
            <p:ph type="body" idx="1"/>
          </p:nvPr>
        </p:nvSpPr>
        <p:spPr>
          <a:xfrm rot="10800000">
            <a:off x="8832425" y="4569025"/>
            <a:ext cx="171000" cy="66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246" name="Google Shape;246;p37"/>
          <p:cNvPicPr preferRelativeResize="0"/>
          <p:nvPr/>
        </p:nvPicPr>
        <p:blipFill>
          <a:blip r:embed="rId1"/>
          <a:stretch>
            <a:fillRect/>
          </a:stretch>
        </p:blipFill>
        <p:spPr>
          <a:xfrm>
            <a:off x="401725" y="2137800"/>
            <a:ext cx="3839393" cy="2853299"/>
          </a:xfrm>
          <a:prstGeom prst="rect">
            <a:avLst/>
          </a:prstGeom>
          <a:noFill/>
          <a:ln>
            <a:noFill/>
          </a:ln>
        </p:spPr>
      </p:pic>
      <p:pic>
        <p:nvPicPr>
          <p:cNvPr id="247" name="Google Shape;247;p37"/>
          <p:cNvPicPr preferRelativeResize="0"/>
          <p:nvPr/>
        </p:nvPicPr>
        <p:blipFill>
          <a:blip r:embed="rId2"/>
          <a:stretch>
            <a:fillRect/>
          </a:stretch>
        </p:blipFill>
        <p:spPr>
          <a:xfrm>
            <a:off x="4393518" y="2137800"/>
            <a:ext cx="4283284" cy="2853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15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Провідне місце серед захворювань нирок у літніх людей займають запальні захворювання, ураження судин, новоутворення, подагричне ураження нирок, діабетичний нефросклероз, мієломна нефропатія. Характерна особливість - часте поєднання різних захворювань, наприклад, діабетичного нефросклерозу і пієлонефриту.</a:t>
            </a:r>
            <a:endParaRPr sz="1800"/>
          </a:p>
        </p:txBody>
      </p:sp>
      <p:sp>
        <p:nvSpPr>
          <p:cNvPr id="72" name="Google Shape;72;p15"/>
          <p:cNvSpPr txBox="1"/>
          <p:nvPr>
            <p:ph type="body" idx="1"/>
          </p:nvPr>
        </p:nvSpPr>
        <p:spPr>
          <a:xfrm>
            <a:off x="8718175" y="4403900"/>
            <a:ext cx="114000" cy="165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600"/>
              <a:t>.</a:t>
            </a:r>
            <a:endParaRPr sz="600"/>
          </a:p>
        </p:txBody>
      </p:sp>
      <p:pic>
        <p:nvPicPr>
          <p:cNvPr id="73" name="Google Shape;73;p15"/>
          <p:cNvPicPr preferRelativeResize="0"/>
          <p:nvPr/>
        </p:nvPicPr>
        <p:blipFill>
          <a:blip r:embed="rId1"/>
          <a:stretch>
            <a:fillRect/>
          </a:stretch>
        </p:blipFill>
        <p:spPr>
          <a:xfrm>
            <a:off x="152400" y="2028125"/>
            <a:ext cx="3030708" cy="2962976"/>
          </a:xfrm>
          <a:prstGeom prst="rect">
            <a:avLst/>
          </a:prstGeom>
          <a:noFill/>
          <a:ln>
            <a:noFill/>
          </a:ln>
        </p:spPr>
      </p:pic>
      <p:pic>
        <p:nvPicPr>
          <p:cNvPr id="74" name="Google Shape;74;p15"/>
          <p:cNvPicPr preferRelativeResize="0"/>
          <p:nvPr/>
        </p:nvPicPr>
        <p:blipFill>
          <a:blip r:embed="rId2"/>
          <a:stretch>
            <a:fillRect/>
          </a:stretch>
        </p:blipFill>
        <p:spPr>
          <a:xfrm>
            <a:off x="3929424" y="1780839"/>
            <a:ext cx="4027224" cy="32102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13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t>Відбуваються вікові зміни і з боку сечових шляхів. Сечоводи з віком стовщуються, втрачають еластичність, розширюються і видовжуються, порушується їх перистальтика. Мязова стінка сечоводів стоншується, послаюлюються сфінктери. Тому з віком стають частими рефлексами.</a:t>
            </a:r>
            <a:endParaRPr sz="1800"/>
          </a:p>
        </p:txBody>
      </p:sp>
      <p:sp>
        <p:nvSpPr>
          <p:cNvPr id="80" name="Google Shape;80;p16"/>
          <p:cNvSpPr txBox="1"/>
          <p:nvPr>
            <p:ph type="body" idx="1"/>
          </p:nvPr>
        </p:nvSpPr>
        <p:spPr>
          <a:xfrm rot="10800000">
            <a:off x="8832350" y="4568775"/>
            <a:ext cx="222000" cy="32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sz="600"/>
              <a:t>.</a:t>
            </a:r>
            <a:endParaRPr sz="600"/>
          </a:p>
        </p:txBody>
      </p:sp>
      <p:pic>
        <p:nvPicPr>
          <p:cNvPr id="81" name="Google Shape;81;p16"/>
          <p:cNvPicPr preferRelativeResize="0"/>
          <p:nvPr/>
        </p:nvPicPr>
        <p:blipFill>
          <a:blip r:embed="rId1"/>
          <a:stretch>
            <a:fillRect/>
          </a:stretch>
        </p:blipFill>
        <p:spPr>
          <a:xfrm>
            <a:off x="1609380" y="1664775"/>
            <a:ext cx="5215020" cy="3478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85" name="Shape 85"/>
        <p:cNvGrpSpPr/>
        <p:nvPr/>
      </p:nvGrpSpPr>
      <p:grpSpPr>
        <a:xfrm>
          <a:off x="0" y="0"/>
          <a:ext cx="0" cy="0"/>
          <a:chOff x="0" y="0"/>
          <a:chExt cx="0" cy="0"/>
        </a:xfrm>
      </p:grpSpPr>
      <p:sp>
        <p:nvSpPr>
          <p:cNvPr id="86" name="Google Shape;86;p17"/>
          <p:cNvSpPr txBox="1"/>
          <p:nvPr>
            <p:ph type="title"/>
          </p:nvPr>
        </p:nvSpPr>
        <p:spPr>
          <a:xfrm>
            <a:off x="179300" y="445025"/>
            <a:ext cx="8652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a:t>Реабілітація при пієлонефриті</a:t>
            </a:r>
            <a:endParaRPr sz="3600"/>
          </a:p>
        </p:txBody>
      </p:sp>
      <p:sp>
        <p:nvSpPr>
          <p:cNvPr id="87" name="Google Shape;87;p17"/>
          <p:cNvSpPr txBox="1"/>
          <p:nvPr>
            <p:ph type="body" idx="1"/>
          </p:nvPr>
        </p:nvSpPr>
        <p:spPr>
          <a:xfrm rot="10800000">
            <a:off x="8832300" y="4568800"/>
            <a:ext cx="121200" cy="36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88" name="Google Shape;88;p17"/>
          <p:cNvPicPr preferRelativeResize="0"/>
          <p:nvPr/>
        </p:nvPicPr>
        <p:blipFill>
          <a:blip r:embed="rId1"/>
          <a:stretch>
            <a:fillRect/>
          </a:stretch>
        </p:blipFill>
        <p:spPr>
          <a:xfrm>
            <a:off x="134475" y="1669675"/>
            <a:ext cx="4512250" cy="3384176"/>
          </a:xfrm>
          <a:prstGeom prst="rect">
            <a:avLst/>
          </a:prstGeom>
          <a:noFill/>
          <a:ln>
            <a:noFill/>
          </a:ln>
        </p:spPr>
      </p:pic>
      <p:pic>
        <p:nvPicPr>
          <p:cNvPr id="89" name="Google Shape;89;p17"/>
          <p:cNvPicPr preferRelativeResize="0"/>
          <p:nvPr/>
        </p:nvPicPr>
        <p:blipFill>
          <a:blip r:embed="rId2"/>
          <a:stretch>
            <a:fillRect/>
          </a:stretch>
        </p:blipFill>
        <p:spPr>
          <a:xfrm>
            <a:off x="4761025" y="2006188"/>
            <a:ext cx="4192476" cy="27111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93" name="Shape 93"/>
        <p:cNvGrpSpPr/>
        <p:nvPr/>
      </p:nvGrpSpPr>
      <p:grpSpPr>
        <a:xfrm>
          <a:off x="0" y="0"/>
          <a:ext cx="0" cy="0"/>
          <a:chOff x="0" y="0"/>
          <a:chExt cx="0" cy="0"/>
        </a:xfrm>
      </p:grpSpPr>
      <p:sp>
        <p:nvSpPr>
          <p:cNvPr id="94" name="Google Shape;94;p18"/>
          <p:cNvSpPr txBox="1"/>
          <p:nvPr>
            <p:ph type="title"/>
          </p:nvPr>
        </p:nvSpPr>
        <p:spPr>
          <a:xfrm>
            <a:off x="255650" y="198525"/>
            <a:ext cx="8520600" cy="1885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highlight>
                  <a:srgbClr val="FFFFFF"/>
                </a:highlight>
                <a:latin typeface="Arial" panose="020B0604020202020204"/>
                <a:ea typeface="Arial" panose="020B0604020202020204"/>
                <a:cs typeface="Arial" panose="020B0604020202020204"/>
                <a:sym typeface="Arial" panose="020B0604020202020204"/>
              </a:rPr>
              <a:t>Серед основних видів не медикаментозних методів лікування нефрологічних хворих виділяють: режим, лікувальне харчування, фітотерапію, рефлексотерапію, лікувальну фізкультуру, кліматотерапію, водолікування, теплолікування, апаратну фізіотерапію, психотерапію.</a:t>
            </a:r>
            <a:endParaRPr sz="2400"/>
          </a:p>
        </p:txBody>
      </p:sp>
      <p:sp>
        <p:nvSpPr>
          <p:cNvPr id="95" name="Google Shape;95;p18"/>
          <p:cNvSpPr txBox="1"/>
          <p:nvPr>
            <p:ph type="body" idx="1"/>
          </p:nvPr>
        </p:nvSpPr>
        <p:spPr>
          <a:xfrm rot="10800000">
            <a:off x="8832200" y="4568900"/>
            <a:ext cx="143700" cy="406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96" name="Google Shape;96;p18"/>
          <p:cNvPicPr preferRelativeResize="0"/>
          <p:nvPr/>
        </p:nvPicPr>
        <p:blipFill>
          <a:blip r:embed="rId1"/>
          <a:stretch>
            <a:fillRect/>
          </a:stretch>
        </p:blipFill>
        <p:spPr>
          <a:xfrm>
            <a:off x="152400" y="2236725"/>
            <a:ext cx="4134146" cy="2754375"/>
          </a:xfrm>
          <a:prstGeom prst="rect">
            <a:avLst/>
          </a:prstGeom>
          <a:noFill/>
          <a:ln>
            <a:noFill/>
          </a:ln>
        </p:spPr>
      </p:pic>
      <p:pic>
        <p:nvPicPr>
          <p:cNvPr id="97" name="Google Shape;97;p18"/>
          <p:cNvPicPr preferRelativeResize="0"/>
          <p:nvPr/>
        </p:nvPicPr>
        <p:blipFill>
          <a:blip r:embed="rId2"/>
          <a:stretch>
            <a:fillRect/>
          </a:stretch>
        </p:blipFill>
        <p:spPr>
          <a:xfrm>
            <a:off x="4438946" y="2236725"/>
            <a:ext cx="4131562" cy="27543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11700" y="422600"/>
            <a:ext cx="8520600" cy="172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800">
                <a:highlight>
                  <a:srgbClr val="FFFFFF"/>
                </a:highlight>
                <a:latin typeface="Arial" panose="020B0604020202020204"/>
                <a:ea typeface="Arial" panose="020B0604020202020204"/>
                <a:cs typeface="Arial" panose="020B0604020202020204"/>
                <a:sym typeface="Arial" panose="020B0604020202020204"/>
              </a:rPr>
              <a:t>У комплексному лікуванні хворих хронічним гломерулонефритом і пієлонефритом, поряд з медикаментозними засобами і повноцінною дієтою, широко використовується лікувальна фізкультура.</a:t>
            </a:r>
            <a:r>
              <a:rPr lang="en-US" sz="1050">
                <a:solidFill>
                  <a:srgbClr val="333333"/>
                </a:solidFill>
                <a:highlight>
                  <a:srgbClr val="FFFFFF"/>
                </a:highlight>
                <a:latin typeface="Arial" panose="020B0604020202020204"/>
                <a:ea typeface="Arial" panose="020B0604020202020204"/>
                <a:cs typeface="Arial" panose="020B0604020202020204"/>
                <a:sym typeface="Arial" panose="020B0604020202020204"/>
              </a:rPr>
              <a:t> </a:t>
            </a:r>
            <a:r>
              <a:rPr lang="en-US" sz="1800">
                <a:highlight>
                  <a:srgbClr val="FFFFFF"/>
                </a:highlight>
                <a:latin typeface="Arial" panose="020B0604020202020204"/>
                <a:ea typeface="Arial" panose="020B0604020202020204"/>
                <a:cs typeface="Arial" panose="020B0604020202020204"/>
                <a:sym typeface="Arial" panose="020B0604020202020204"/>
              </a:rPr>
              <a:t>Лікувальна фізкультура призначається тільки в період видужання або ремісії захворювання. У період загострення, при наявності виражених змін з боку нирок (гематурія, альбумінурія, набряки) заняття ЛФК протипоказані.</a:t>
            </a:r>
            <a:endParaRPr sz="1800"/>
          </a:p>
        </p:txBody>
      </p:sp>
      <p:sp>
        <p:nvSpPr>
          <p:cNvPr id="103" name="Google Shape;103;p19"/>
          <p:cNvSpPr txBox="1"/>
          <p:nvPr>
            <p:ph type="body" idx="1"/>
          </p:nvPr>
        </p:nvSpPr>
        <p:spPr>
          <a:xfrm rot="10800000" flipH="1">
            <a:off x="8740600" y="4575528"/>
            <a:ext cx="9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04" name="Google Shape;104;p19"/>
          <p:cNvPicPr preferRelativeResize="0"/>
          <p:nvPr/>
        </p:nvPicPr>
        <p:blipFill>
          <a:blip r:embed="rId1"/>
          <a:stretch>
            <a:fillRect/>
          </a:stretch>
        </p:blipFill>
        <p:spPr>
          <a:xfrm>
            <a:off x="152400" y="2303900"/>
            <a:ext cx="3885108" cy="2687200"/>
          </a:xfrm>
          <a:prstGeom prst="rect">
            <a:avLst/>
          </a:prstGeom>
          <a:noFill/>
          <a:ln>
            <a:noFill/>
          </a:ln>
        </p:spPr>
      </p:pic>
      <p:pic>
        <p:nvPicPr>
          <p:cNvPr id="105" name="Google Shape;105;p19"/>
          <p:cNvPicPr preferRelativeResize="0"/>
          <p:nvPr/>
        </p:nvPicPr>
        <p:blipFill>
          <a:blip r:embed="rId2"/>
          <a:stretch>
            <a:fillRect/>
          </a:stretch>
        </p:blipFill>
        <p:spPr>
          <a:xfrm>
            <a:off x="4572008" y="2303900"/>
            <a:ext cx="3873442" cy="2687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44825" y="44850"/>
            <a:ext cx="6320100" cy="36930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Основні завдання ЛФК при хронічному пієлонефриті і гломерулонефриті:</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1.     	Поліпшити і нормалізувати нирковий кровообіг.</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2.     	Компенсувати порушення функції нирок.</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3.     	Підвищити імунні сили організму.</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4.     	Попередити застійні явища в легенях.</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5.     	Поліпшити серцеву діяльність.</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6.     	Нормалізувати психологічний стан хворого.</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7.     	Поступово адаптувати хворого до фізичних навантажень</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11" name="Google Shape;111;p20"/>
          <p:cNvSpPr txBox="1"/>
          <p:nvPr>
            <p:ph type="body" idx="1"/>
          </p:nvPr>
        </p:nvSpPr>
        <p:spPr>
          <a:xfrm rot="10800000">
            <a:off x="8832400" y="4568900"/>
            <a:ext cx="98700" cy="372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12" name="Google Shape;112;p20"/>
          <p:cNvPicPr preferRelativeResize="0"/>
          <p:nvPr/>
        </p:nvPicPr>
        <p:blipFill>
          <a:blip r:embed="rId1"/>
          <a:stretch>
            <a:fillRect/>
          </a:stretch>
        </p:blipFill>
        <p:spPr>
          <a:xfrm>
            <a:off x="5044775" y="555400"/>
            <a:ext cx="3787626" cy="2523510"/>
          </a:xfrm>
          <a:prstGeom prst="rect">
            <a:avLst/>
          </a:prstGeom>
          <a:noFill/>
          <a:ln>
            <a:noFill/>
          </a:ln>
        </p:spPr>
      </p:pic>
      <p:pic>
        <p:nvPicPr>
          <p:cNvPr id="113" name="Google Shape;113;p20"/>
          <p:cNvPicPr preferRelativeResize="0"/>
          <p:nvPr/>
        </p:nvPicPr>
        <p:blipFill>
          <a:blip r:embed="rId2"/>
          <a:stretch>
            <a:fillRect/>
          </a:stretch>
        </p:blipFill>
        <p:spPr>
          <a:xfrm>
            <a:off x="5754550" y="3148850"/>
            <a:ext cx="2920901" cy="19453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17" name="Shape 117"/>
        <p:cNvGrpSpPr/>
        <p:nvPr/>
      </p:nvGrpSpPr>
      <p:grpSpPr>
        <a:xfrm>
          <a:off x="0" y="0"/>
          <a:ext cx="0" cy="0"/>
          <a:chOff x="0" y="0"/>
          <a:chExt cx="0" cy="0"/>
        </a:xfrm>
      </p:grpSpPr>
      <p:sp>
        <p:nvSpPr>
          <p:cNvPr id="118" name="Google Shape;118;p21"/>
          <p:cNvSpPr txBox="1"/>
          <p:nvPr>
            <p:ph type="title"/>
          </p:nvPr>
        </p:nvSpPr>
        <p:spPr>
          <a:xfrm>
            <a:off x="0" y="0"/>
            <a:ext cx="2924700" cy="3765300"/>
          </a:xfrm>
          <a:prstGeom prst="rect">
            <a:avLst/>
          </a:prstGeom>
        </p:spPr>
        <p:txBody>
          <a:bodyPr spcFirstLastPara="1" wrap="square" lIns="91425" tIns="91425" rIns="91425" bIns="91425" anchor="t" anchorCtr="0">
            <a:noAutofit/>
          </a:bodyPr>
          <a:lstStyle/>
          <a:p>
            <a:pPr marL="0" lvl="0" indent="0" algn="l" rtl="0">
              <a:lnSpc>
                <a:spcPct val="143000"/>
              </a:lnSpc>
              <a:spcBef>
                <a:spcPts val="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Форми ЛФК:</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ранкова гігієнічна гімнастика;</a:t>
            </a:r>
            <a:endParaRPr sz="1400">
              <a:highlight>
                <a:srgbClr val="FFFFFF"/>
              </a:highlight>
              <a:latin typeface="Arial" panose="020B0604020202020204"/>
              <a:ea typeface="Arial" panose="020B0604020202020204"/>
              <a:cs typeface="Arial" panose="020B0604020202020204"/>
              <a:sym typeface="Arial" panose="020B0604020202020204"/>
            </a:endParaRPr>
          </a:p>
          <a:p>
            <a:pPr marL="0" marR="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лікувальна гімнастика;</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лікувальне плавання;</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дозована ходьба;</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прогулянки;</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теренкур;</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lnSpc>
                <a:spcPct val="143000"/>
              </a:lnSpc>
              <a:spcBef>
                <a:spcPts val="1100"/>
              </a:spcBef>
              <a:spcAft>
                <a:spcPts val="0"/>
              </a:spcAft>
              <a:buNone/>
            </a:pPr>
            <a:r>
              <a:rPr lang="en-US" sz="1400">
                <a:highlight>
                  <a:srgbClr val="FFFFFF"/>
                </a:highlight>
                <a:latin typeface="Arial" panose="020B0604020202020204"/>
                <a:ea typeface="Arial" panose="020B0604020202020204"/>
                <a:cs typeface="Arial" panose="020B0604020202020204"/>
                <a:sym typeface="Arial" panose="020B0604020202020204"/>
              </a:rPr>
              <a:t>Ø   малий туризм.</a:t>
            </a:r>
            <a:endParaRPr sz="1400">
              <a:highlight>
                <a:srgbClr val="FFFFFF"/>
              </a:highlight>
              <a:latin typeface="Arial" panose="020B0604020202020204"/>
              <a:ea typeface="Arial" panose="020B0604020202020204"/>
              <a:cs typeface="Arial" panose="020B0604020202020204"/>
              <a:sym typeface="Arial" panose="020B0604020202020204"/>
            </a:endParaRPr>
          </a:p>
          <a:p>
            <a:pPr marL="0" lvl="0" indent="0" algn="l" rtl="0">
              <a:spcBef>
                <a:spcPts val="1100"/>
              </a:spcBef>
              <a:spcAft>
                <a:spcPts val="0"/>
              </a:spcAft>
              <a:buNone/>
            </a:pPr>
          </a:p>
        </p:txBody>
      </p:sp>
      <p:sp>
        <p:nvSpPr>
          <p:cNvPr id="119" name="Google Shape;119;p21"/>
          <p:cNvSpPr txBox="1"/>
          <p:nvPr>
            <p:ph type="body" idx="1"/>
          </p:nvPr>
        </p:nvSpPr>
        <p:spPr>
          <a:xfrm rot="10800000">
            <a:off x="8832325" y="4569000"/>
            <a:ext cx="154800" cy="38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US"/>
              <a:t>.</a:t>
            </a:r>
            <a:endParaRPr lang="en-US"/>
          </a:p>
        </p:txBody>
      </p:sp>
      <p:pic>
        <p:nvPicPr>
          <p:cNvPr id="120" name="Google Shape;120;p21"/>
          <p:cNvPicPr preferRelativeResize="0"/>
          <p:nvPr/>
        </p:nvPicPr>
        <p:blipFill>
          <a:blip r:embed="rId1"/>
          <a:stretch>
            <a:fillRect/>
          </a:stretch>
        </p:blipFill>
        <p:spPr>
          <a:xfrm>
            <a:off x="3072625" y="661150"/>
            <a:ext cx="5914499" cy="4031562"/>
          </a:xfrm>
          <a:prstGeom prst="rect">
            <a:avLst/>
          </a:prstGeom>
          <a:noFill/>
          <a:ln>
            <a:noFill/>
          </a:ln>
        </p:spPr>
      </p:pic>
    </p:spTree>
  </p:cSld>
  <p:clrMapOvr>
    <a:masterClrMapping/>
  </p:clrMapOvr>
</p:sld>
</file>

<file path=ppt/theme/theme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9489</Words>
  <Application>WPS Presentation</Application>
  <PresentationFormat/>
  <Paragraphs>140</Paragraphs>
  <Slides>25</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25</vt:i4>
      </vt:variant>
    </vt:vector>
  </HeadingPairs>
  <TitlesOfParts>
    <vt:vector size="34" baseType="lpstr">
      <vt:lpstr>Arial</vt:lpstr>
      <vt:lpstr>SimSun</vt:lpstr>
      <vt:lpstr>Wingdings</vt:lpstr>
      <vt:lpstr>Arial</vt:lpstr>
      <vt:lpstr>Alfa Slab One</vt:lpstr>
      <vt:lpstr>Proxima Nova</vt:lpstr>
      <vt:lpstr>Microsoft YaHei</vt:lpstr>
      <vt:lpstr>Arial Unicode MS</vt:lpstr>
      <vt:lpstr>Gameday</vt:lpstr>
      <vt:lpstr>Реабілітація при захворюваннях сечової системи у людей похилого віку </vt:lpstr>
      <vt:lpstr>Перебудова структури і функції нирок, що відбуваються в процесі старіння, зниження загальної імунобіологічної активності, що так само спостерігається в старості, у поєднанні із зниженням захисних сил організму визначає своєрідність виникнення, клінічних проявів і перебігу ниркових захворювань у людей літнього і старечого віку.</vt:lpstr>
      <vt:lpstr>Провідне місце серед захворювань нирок у літніх людей займають запальні захворювання, ураження судин, новоутворення, подагричне ураження нирок, діабетичний нефросклероз, мієломна нефропатія. Характерна особливість - часте поєднання різних захворювань, наприклад, діабетичного нефросклерозу і пієлонефриту.</vt:lpstr>
      <vt:lpstr>Відбуваються вікові зміни і з боку сечових шляхів. Сечоводи з віком стовщуються, втрачають еластичність, розширюються і видовжуються, порушується їх перистальтика. Мязова стінка сечоводів стоншується, послаюлюються сфінктери. Тому з віком стають частими рефлексами.</vt:lpstr>
      <vt:lpstr>Реабілітація при пієлонефриті</vt:lpstr>
      <vt:lpstr>Серед основних видів не медикаментозних методів лікування нефрологічних хворих виділяють: режим, лікувальне харчування, фітотерапію, рефлексотерапію, лікувальну фізкультуру, кліматотерапію, водолікування, теплолікування, апаратну фізіотерапію, психотерапію.</vt:lpstr>
      <vt:lpstr>У комплексному лікуванні хворих хронічним гломерулонефритом і пієлонефритом, поряд з медикаментозними засобами і повноцінною дієтою, широко використовується лікувальна фізкультура. Лікувальна фізкультура призначається тільки в період видужання або ремісії захворювання. У період загострення, при наявності виражених змін з боку нирок (гематурія, альбумінурія, набряки) заняття ЛФК протипоказані.</vt:lpstr>
      <vt:lpstr>7.     	Поступово адаптувати хворого до фізичних навантажень</vt:lpstr>
      <vt:lpstr>Ø   малий туризм.</vt:lpstr>
      <vt:lpstr>·елементи спортивних ігор та спорту</vt:lpstr>
      <vt:lpstr>Основу методики ЛФК при хронічних запалювальних захворюваннях сечовивідної системи (гломерулонефрит, пієлонефрит) складають оздоровчі вправи з вихідного положення стоячи, сидячи або лежачи з охопленням більшості м'язових груп. Для поліпшення кровопостачання нирок використовуються вправи для м'язів черевного преса (без підвищення внутрішньочеревного тиску), м'язів спини, попереку та діафрагми. У заняття ЛФК включаються також дихальні вправи і вправи в розслабленні.</vt:lpstr>
      <vt:lpstr>Хворим хронічним пієлонефритом або гломерулонефритом для оздоровлення організму показане санаторно-курортне лікування на курортах з теплим кліматом, без різких добових коливань температури повітря і з великим числом сонячних днів. До них відносяться Чорноморські курорти Ялта, Сочі, Анапа, Гурзуф.Ведучими лікувальними факторами в санаторно-курортних умовах є оздоровчий режим, кліматотерапія, дієтичне харчування, лікувальна фізкультура, фізіотерапія.</vt:lpstr>
      <vt:lpstr>В міру поліпшення стану хворого в комплекс ЛФК можна включати рухливі ігри.Через 10-15 хвилин після виконання вправ варто прийняти теплий душ і гарненько розтерти шкіру махровим рушником, особливо в області спини і попереку. У заняття ЛФК при пієлонефриті включають загальрозвиваючі вправи з вихідних положень стоячи, лежачи і сидячи з помірним фізичним навантаженням. Для усунення застійних явищ у сечовивідної системі доцільно включати масаж та елементи вібрації області живота. Вправи для м'язів черевного преса включають з обережністю, уникаючи збільшення внутрішньочеревного тиску і, особливо, натужування.</vt:lpstr>
      <vt:lpstr>На заняттях лікувальною гімнастикою на щадному руховому режимі застосовують переважно вихідні положення лежачи та сидячи, амплітуда рухів мінімальна, темп повільний та середній, кількість повторень вправи 4-5 разів, кількість загальнорозвиваючих вправ до дихальних – 2:2, тривалість занять 20-30хвилин.</vt:lpstr>
      <vt:lpstr>На заняттях лікувальною гімнастикою на щадно-тренуючому руховому режимі застосовуються різні вихідні положення, амплітуда рухів повна, темп повільний та середній, кількість повторень 5-6 разів, кількість загально розвиваючих вправ до дихальних вправ 3:1, тривалість занять 30-35 хвилин. Для повної амплітуди рухів застосовують гімнастичне приладдя, вправи біля гімнастичної стінки. Широко використовуються вправи на рівновагу, розтягування, скручування, дихальні вправи, елементи рухливих ігор, але необхідно пам’ятати про строгий контроль та дозування.</vt:lpstr>
      <vt:lpstr>На заняттях лікувальною гімнастикою на тренувальному руховому режимі застосовуються різні вихідні положення,амплітуда рухів максимальна,темп середній та швидкий,кількість повторень вправи 8-10 разів,кількість загально розвиваючих вправ до дихальних вправ – 4:1, тривалість занять – 40-50 хвилин. Для обтяження застосовуються гантелі – від 1,5 до 3 кг, медицинболи – до 3 кг. Широко використовуються вправи на координацію рухів, рівновагу, тренування вестибулярного апарату, дихальні вправи. Застосовуються окремі єлементи спортивних ігор: кидки, передача м’яча, гра через сітку, але необхідно пам’ятати про емоційний характер ігор і вплив їх на організм і, також, строгий контроль і дозування.</vt:lpstr>
      <vt:lpstr>При лікуванні хронічних запалювальних захворювань сечовивідної системи (гломерулонефрит, пієлонефрит) позитивний ефект дає сегментарний масаж. Масажують спину, поперекову область, сідниці, живіт і нижні кінцівки з застосуванням розігріваючих мазей. Тривалість масажу 8-10 хв., курс 10-15 процедур. При хронічному пієлонефриті та гломерулонефриті показаний ручний масаж і масаж щітками у ванні (температура води не нижче 38ºС), 2-3 процедури в тиждень.</vt:lpstr>
      <vt:lpstr>Ø   поясного сегментарного поглажування з посиленням тиску на ураженій стороні (4-6 рухів)</vt:lpstr>
      <vt:lpstr>2. Потім масажується область таза, хрестця, підподихового гребеня за допомогою всіх прийомів класичного масажу в сполученні з окремими прийомами з'єднанотканного і періостального масажу.</vt:lpstr>
      <vt:lpstr>3. Після цього хворої лягає на спину, і масажист приступає до впливу на передню поверхню грудної клітки, живота, передньої і задньої поверхні нижньої кінцівки з посиленням тиску на стегні і колінному суглобі. При цьому він використовує всі прийоми класичного масажу, окремі прийоми з'єднанотканного масажу, а на окісті проводить періостальний масаж с акцентом на надколінник.</vt:lpstr>
      <vt:lpstr>Реабілітація при сечокам’яній хвороби</vt:lpstr>
      <vt:lpstr>При сечокам’яній хвороби в системі фізичної реабілітації застосовуються заняття лікувальною гімнастикою. На тлі загально розвиваючих широко використаються наступні спеціальні вправи: вправи для м'язів черевного преса; повороти й нахили тулуба; діафрагмальний подих - ходьба з високим підніманням стегна, з випадами й ін.; біг з високим підніманням колін; різкі зміни положення тулуба; стрибки; зіскоки зі сходів.</vt:lpstr>
      <vt:lpstr>Особливість фізичної реабілітації полягає в частій зміні вихідних положень на заняттях ЛГ (стоячи, сидячи, лежачи на спині, на боці, на животі, упор стоячи на колінах), тривалість занять - 30-45 хв. Крім занять лікувальною гімнастикою хворі багаторазово виконують спеціальні фізичні вправи, дозовану ходьбу, зіскоки зі сходів.</vt:lpstr>
      <vt:lpstr>У методиці лікувальної фізкультури використаються загальрозвиваючі вправи, спеціальні для м'язів черевного преса, що створюють коливання внутрішньоутробного тиску й сприяють виведенню каменів, дихальні особливо з акцентом на діафрагмальне диханнях, біг, підскіки й різні варіанти ходьби (з високим підніманням колін), вправи з різкими змінами тулуба, що викликає переміщення органів черевної порожнини, стимулює перистальтику сечоводів і сприяє їхньому розтягуванню; рухливі ігри із включенням підскакувань, стрибків і струсів тіла. Рівень фізичного навантаження під час спеціальних занять - середній, вище за середнє, тому діти повинні бути поступово підготовлені до такого навантаження</vt:lpstr>
      <vt:lpstr>Крім ЛГ хворим показаний масаж у сегментах D 9-12, L 1-4, що впливає на спину й таз; його починають із поперекових сегментів у хребта й переходять в область м'язової напруги в області гребенів тазових костей, щоб зняти його. Для припинення ниркової кольки роблять сильні розтирання в куті між 12-м ребром і хребтом, а також в області D 3-4 на спині.Процедуру закінчують масажем передньої стінки живота й області над лонним зчленуванням.</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Реабілітація при захворюваннях сечової системи у людей похилого віку </dc:title>
  <dc:creator/>
  <cp:lastModifiedBy>User</cp:lastModifiedBy>
  <cp:revision>1</cp:revision>
  <dcterms:created xsi:type="dcterms:W3CDTF">2023-09-03T19:37:41Z</dcterms:created>
  <dcterms:modified xsi:type="dcterms:W3CDTF">2023-09-03T19:37:41Z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18666A9C1C664CA7B0D1A9EBE328F1B5_13</vt:lpwstr>
  </property>
  <property fmtid="{D5CDD505-2E9C-101B-9397-08002B2CF9AE}" pid="3" name="KSOProductBuildVer">
    <vt:lpwstr>1049-12.2.0.13201</vt:lpwstr>
  </property>
</Properties>
</file>