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Інституалізація Паблік Рилейшнз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Структурований огляд розвитку PR як соціального інституту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Професіоналізація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Освітні програми</a:t>
            </a:r>
          </a:p>
          <a:p>
            <a:pPr lvl="1"/>
            <a:r>
              <a:t>Професійні асоціації</a:t>
            </a:r>
          </a:p>
          <a:p>
            <a:pPr lvl="1"/>
            <a:r>
              <a:t>Етичні кодекси</a:t>
            </a:r>
          </a:p>
          <a:p>
            <a:pPr lvl="1"/>
            <a:r>
              <a:t>Міжнародна інтеграція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PR-служби та агентства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Державні пресслужби</a:t>
            </a:r>
          </a:p>
          <a:p>
            <a:pPr lvl="1"/>
            <a:r>
              <a:t>Корпоративні департаменти</a:t>
            </a:r>
          </a:p>
          <a:p>
            <a:pPr lvl="1"/>
            <a:r>
              <a:t>PR-агентства та консалтинг</a:t>
            </a:r>
          </a:p>
          <a:p>
            <a:pPr lvl="1"/>
            <a:r>
              <a:t>GR та кризові комунікації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Нормативно-правове регулювання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Законодавство про інформацію</a:t>
            </a:r>
          </a:p>
          <a:p>
            <a:pPr lvl="1"/>
            <a:r>
              <a:t>Законодавство про рекламу</a:t>
            </a:r>
          </a:p>
          <a:p>
            <a:pPr lvl="1"/>
            <a:r>
              <a:t>Медіарегулювання</a:t>
            </a:r>
          </a:p>
          <a:p>
            <a:pPr lvl="1"/>
            <a:r>
              <a:t>Професійні стандарти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Професійні кодекси етики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Міжнародні стандарти</a:t>
            </a:r>
          </a:p>
          <a:p>
            <a:pPr lvl="1"/>
            <a:r>
              <a:t>Принципи прозорості</a:t>
            </a:r>
          </a:p>
          <a:p>
            <a:pPr lvl="1"/>
            <a:r>
              <a:t>Відповідальність перед суспільством</a:t>
            </a:r>
          </a:p>
          <a:p>
            <a:pPr lvl="1"/>
            <a:r>
              <a:t>Дотримання професійної честі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PR – повноцінний соціальний інститут</a:t>
            </a:r>
          </a:p>
          <a:p>
            <a:pPr lvl="1"/>
            <a:r>
              <a:t>Виконує стратегічну роль у суспільстві</a:t>
            </a:r>
          </a:p>
          <a:p>
            <a:pPr lvl="1"/>
            <a:r>
              <a:t>Забезпечує баланс інтересів</a:t>
            </a:r>
          </a:p>
          <a:p>
            <a:pPr lvl="1"/>
            <a:r>
              <a:t>Є ключовим інструментом сучасних комунікацій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Взаємодія PR у суспільстві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8288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Держава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0" y="18288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Бізнес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3200400"/>
            <a:ext cx="18288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Громадянське суспільство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інституалізації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Інституалізація – процес формування соціальних норм та структур</a:t>
            </a:r>
          </a:p>
          <a:p>
            <a:pPr lvl="1"/>
            <a:r>
              <a:t>Закріплення правил професійної діяльності</a:t>
            </a:r>
          </a:p>
          <a:p>
            <a:pPr lvl="1"/>
            <a:r>
              <a:t>Суспільне визнання та легітимація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Ознаки соціальної інституалізації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Нормативність</a:t>
            </a:r>
          </a:p>
          <a:p>
            <a:pPr lvl="1"/>
            <a:r>
              <a:t>Стабільність та повторюваність практик</a:t>
            </a:r>
          </a:p>
          <a:p>
            <a:pPr lvl="1"/>
            <a:r>
              <a:t>Формалізація стандартів</a:t>
            </a:r>
          </a:p>
          <a:p>
            <a:pPr lvl="1"/>
            <a:r>
              <a:t>Професійна спільнота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 як соціальний інститут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Регулятивна функція</a:t>
            </a:r>
          </a:p>
          <a:p>
            <a:pPr lvl="1"/>
            <a:r>
              <a:t>Інформаційна функція</a:t>
            </a:r>
          </a:p>
          <a:p>
            <a:pPr lvl="1"/>
            <a:r>
              <a:t>Інтегративна роль</a:t>
            </a:r>
          </a:p>
          <a:p>
            <a:pPr lvl="1"/>
            <a:r>
              <a:t>Формування довіри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 у системі соціальних комунікацій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Масові комунікації</a:t>
            </a:r>
          </a:p>
          <a:p>
            <a:pPr lvl="1"/>
            <a:r>
              <a:t>Організаційні комунікації</a:t>
            </a:r>
          </a:p>
          <a:p>
            <a:pPr lvl="1"/>
            <a:r>
              <a:t>Політичні комунікації</a:t>
            </a:r>
          </a:p>
          <a:p>
            <a:pPr lvl="1"/>
            <a:r>
              <a:t>Корпоративні комунікації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Функції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Управління репутацією</a:t>
            </a:r>
          </a:p>
          <a:p>
            <a:pPr lvl="1"/>
            <a:r>
              <a:t>Кризові комунікації</a:t>
            </a:r>
          </a:p>
          <a:p>
            <a:pPr lvl="1"/>
            <a:r>
              <a:t>Взаємодія зі стейкхолдерами</a:t>
            </a:r>
          </a:p>
          <a:p>
            <a:pPr lvl="1"/>
            <a:r>
              <a:t>Підтримка стратегічного розвитку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Історичні передумови розвитку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Індустріалізація</a:t>
            </a:r>
          </a:p>
          <a:p>
            <a:pPr lvl="1"/>
            <a:r>
              <a:t>Розвиток преси</a:t>
            </a:r>
          </a:p>
          <a:p>
            <a:pPr lvl="1"/>
            <a:r>
              <a:t>Урбанізація</a:t>
            </a:r>
          </a:p>
          <a:p>
            <a:pPr lvl="1"/>
            <a:r>
              <a:t>Формування демократії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розвитку PR у світі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Прес-агентська модель</a:t>
            </a:r>
          </a:p>
          <a:p>
            <a:pPr lvl="1"/>
            <a:r>
              <a:t>Модель публічної інформації</a:t>
            </a:r>
          </a:p>
          <a:p>
            <a:pPr lvl="1"/>
            <a:r>
              <a:t>Двостороння асиметрична модель</a:t>
            </a:r>
          </a:p>
          <a:p>
            <a:pPr lvl="1"/>
            <a:r>
              <a:t>Двостороння симетрична модель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Становлення PR в Україні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1990-ті – зародження ринку</a:t>
            </a:r>
          </a:p>
          <a:p>
            <a:pPr lvl="1"/>
            <a:r>
              <a:t>2000-ті – розвиток корпоративного PR</a:t>
            </a:r>
          </a:p>
          <a:p>
            <a:pPr lvl="1"/>
            <a:r>
              <a:t>Після 2014 – стратегічні комунікації</a:t>
            </a:r>
          </a:p>
          <a:p>
            <a:pPr lvl="1"/>
            <a:r>
              <a:t>Цифровізація та соціальні мережі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