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023" autoAdjust="0"/>
    <p:restoredTop sz="94660"/>
  </p:normalViewPr>
  <p:slideViewPr>
    <p:cSldViewPr>
      <p:cViewPr varScale="1">
        <p:scale>
          <a:sx n="59" d="100"/>
          <a:sy n="59" d="100"/>
        </p:scale>
        <p:origin x="76" y="18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F2E59-A547-464C-A314-2A477DD64D22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F52E817-2DC6-47A8-AA6F-E391C92F8A2F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F2E59-A547-464C-A314-2A477DD64D22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2E817-2DC6-47A8-AA6F-E391C92F8A2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F2E59-A547-464C-A314-2A477DD64D22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2E817-2DC6-47A8-AA6F-E391C92F8A2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F2E59-A547-464C-A314-2A477DD64D22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2E817-2DC6-47A8-AA6F-E391C92F8A2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F2E59-A547-464C-A314-2A477DD64D22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2E817-2DC6-47A8-AA6F-E391C92F8A2F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F2E59-A547-464C-A314-2A477DD64D22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2E817-2DC6-47A8-AA6F-E391C92F8A2F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F2E59-A547-464C-A314-2A477DD64D22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2E817-2DC6-47A8-AA6F-E391C92F8A2F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F2E59-A547-464C-A314-2A477DD64D22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2E817-2DC6-47A8-AA6F-E391C92F8A2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F2E59-A547-464C-A314-2A477DD64D22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2E817-2DC6-47A8-AA6F-E391C92F8A2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F2E59-A547-464C-A314-2A477DD64D22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2E817-2DC6-47A8-AA6F-E391C92F8A2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F2E59-A547-464C-A314-2A477DD64D22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2E817-2DC6-47A8-AA6F-E391C92F8A2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87CF2E59-A547-464C-A314-2A477DD64D22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6F52E817-2DC6-47A8-AA6F-E391C92F8A2F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5400" b="1" dirty="0">
                <a:effectLst/>
              </a:rPr>
              <a:t>Лекція </a:t>
            </a:r>
            <a:r>
              <a:rPr lang="uk-UA" sz="5400" b="1" dirty="0" smtClean="0">
                <a:effectLst/>
              </a:rPr>
              <a:t>5. </a:t>
            </a:r>
            <a:r>
              <a:rPr lang="uk-UA" sz="5400" b="1" dirty="0">
                <a:effectLst/>
              </a:rPr>
              <a:t/>
            </a:r>
            <a:br>
              <a:rPr lang="uk-UA" sz="5400" b="1" dirty="0">
                <a:effectLst/>
              </a:rPr>
            </a:br>
            <a:r>
              <a:rPr lang="uk-UA" sz="5400" b="1" dirty="0">
                <a:effectLst/>
              </a:rPr>
              <a:t>Планування </a:t>
            </a:r>
            <a:br>
              <a:rPr lang="uk-UA" sz="5400" b="1" dirty="0">
                <a:effectLst/>
              </a:rPr>
            </a:br>
            <a:r>
              <a:rPr lang="en-US" sz="5400" b="1" dirty="0">
                <a:effectLst/>
              </a:rPr>
              <a:t>PR-</a:t>
            </a:r>
            <a:r>
              <a:rPr lang="uk-UA" sz="5400" b="1" dirty="0">
                <a:effectLst/>
              </a:rPr>
              <a:t>діяльності</a:t>
            </a: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21784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1"/>
            <a:ext cx="7772400" cy="360039"/>
          </a:xfrm>
        </p:spPr>
        <p:txBody>
          <a:bodyPr/>
          <a:lstStyle/>
          <a:p>
            <a:pPr algn="r"/>
            <a:r>
              <a:rPr lang="uk-UA" sz="1800" b="1" i="1" dirty="0">
                <a:effectLst/>
              </a:rPr>
              <a:t>Дослідження умов </a:t>
            </a:r>
            <a:r>
              <a:rPr lang="uk-UA" sz="1800" b="1" i="1" dirty="0" err="1">
                <a:effectLst/>
              </a:rPr>
              <a:t>ПР</a:t>
            </a:r>
            <a:r>
              <a:rPr lang="uk-UA" sz="1800" b="1" i="1" dirty="0">
                <a:effectLst/>
              </a:rPr>
              <a:t>-активності</a:t>
            </a:r>
            <a:endParaRPr lang="ru-RU" sz="1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908720"/>
            <a:ext cx="8208912" cy="5544616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7424370"/>
              </p:ext>
            </p:extLst>
          </p:nvPr>
        </p:nvGraphicFramePr>
        <p:xfrm>
          <a:off x="755576" y="908720"/>
          <a:ext cx="7920883" cy="532859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887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73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73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773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7739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7825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7825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7739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7739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7739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7739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78252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78252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1191012">
                <a:tc rowSpan="3"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Долучені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групи</a:t>
                      </a:r>
                      <a:endParaRPr lang="ru-RU" sz="1400" dirty="0">
                        <a:effectLst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12"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Загрози</a:t>
                      </a:r>
                      <a:r>
                        <a:rPr lang="ru-RU" sz="1200" dirty="0">
                          <a:effectLst/>
                        </a:rPr>
                        <a:t> (</a:t>
                      </a:r>
                      <a:r>
                        <a:rPr lang="en-US" sz="1200" dirty="0" err="1">
                          <a:effectLst/>
                        </a:rPr>
                        <a:t>SWOT</a:t>
                      </a:r>
                      <a:r>
                        <a:rPr lang="ru-RU" sz="1200" dirty="0">
                          <a:effectLst/>
                        </a:rPr>
                        <a:t>-</a:t>
                      </a:r>
                      <a:r>
                        <a:rPr lang="ru-RU" sz="1200" dirty="0" err="1">
                          <a:effectLst/>
                        </a:rPr>
                        <a:t>аналіз</a:t>
                      </a:r>
                      <a:r>
                        <a:rPr lang="ru-RU" sz="1200" dirty="0">
                          <a:effectLst/>
                        </a:rPr>
                        <a:t>)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347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А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Б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В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Г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3233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</a:t>
                      </a:r>
                      <a:r>
                        <a:rPr lang="ru-RU" sz="1400" baseline="30000" dirty="0">
                          <a:effectLst/>
                        </a:rPr>
                        <a:t>*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3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3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2942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Конкуренти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2942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Оппоненти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2942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Прихильники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2942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Споживачі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8841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1"/>
            <a:ext cx="7772400" cy="360039"/>
          </a:xfrm>
        </p:spPr>
        <p:txBody>
          <a:bodyPr/>
          <a:lstStyle/>
          <a:p>
            <a:pPr algn="r"/>
            <a:r>
              <a:rPr lang="ru-RU" sz="1800" dirty="0" err="1">
                <a:effectLst/>
              </a:rPr>
              <a:t>Стратегія</a:t>
            </a:r>
            <a:r>
              <a:rPr lang="ru-RU" sz="1800" dirty="0">
                <a:effectLst/>
              </a:rPr>
              <a:t> </a:t>
            </a:r>
            <a:r>
              <a:rPr lang="ru-RU" sz="1800" dirty="0" err="1">
                <a:effectLst/>
              </a:rPr>
              <a:t>паблік</a:t>
            </a:r>
            <a:r>
              <a:rPr lang="ru-RU" sz="1800" dirty="0">
                <a:effectLst/>
              </a:rPr>
              <a:t> </a:t>
            </a:r>
            <a:r>
              <a:rPr lang="ru-RU" sz="1800" dirty="0" err="1">
                <a:effectLst/>
              </a:rPr>
              <a:t>рілейшнз</a:t>
            </a:r>
            <a:endParaRPr lang="ru-RU" sz="1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908720"/>
            <a:ext cx="8208912" cy="5544616"/>
          </a:xfrm>
        </p:spPr>
        <p:txBody>
          <a:bodyPr/>
          <a:lstStyle/>
          <a:p>
            <a:pPr algn="l"/>
            <a:r>
              <a:rPr lang="ru-RU" dirty="0" err="1">
                <a:solidFill>
                  <a:schemeClr val="tx1"/>
                </a:solidFill>
              </a:rPr>
              <a:t>Ключовим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етапом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планування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діяльності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зв'язків</a:t>
            </a:r>
            <a:r>
              <a:rPr lang="ru-RU" dirty="0">
                <a:solidFill>
                  <a:schemeClr val="tx1"/>
                </a:solidFill>
              </a:rPr>
              <a:t> з </a:t>
            </a:r>
            <a:r>
              <a:rPr lang="ru-RU" dirty="0" err="1">
                <a:solidFill>
                  <a:schemeClr val="tx1"/>
                </a:solidFill>
              </a:rPr>
              <a:t>громадськістю</a:t>
            </a:r>
            <a:r>
              <a:rPr lang="ru-RU" dirty="0">
                <a:solidFill>
                  <a:schemeClr val="tx1"/>
                </a:solidFill>
              </a:rPr>
              <a:t> є </a:t>
            </a:r>
            <a:endParaRPr lang="en-US" dirty="0">
              <a:solidFill>
                <a:schemeClr val="tx1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ru-RU" dirty="0" err="1">
                <a:solidFill>
                  <a:schemeClr val="tx1"/>
                </a:solidFill>
              </a:rPr>
              <a:t>процес</a:t>
            </a:r>
            <a:r>
              <a:rPr lang="ru-RU" dirty="0">
                <a:solidFill>
                  <a:schemeClr val="tx1"/>
                </a:solidFill>
              </a:rPr>
              <a:t> постановки </a:t>
            </a:r>
            <a:r>
              <a:rPr lang="ru-RU" dirty="0" err="1">
                <a:solidFill>
                  <a:schemeClr val="tx1"/>
                </a:solidFill>
              </a:rPr>
              <a:t>цілей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ПР-активності</a:t>
            </a:r>
            <a:r>
              <a:rPr lang="ru-RU" dirty="0">
                <a:solidFill>
                  <a:schemeClr val="tx1"/>
                </a:solidFill>
              </a:rPr>
              <a:t>, </a:t>
            </a:r>
            <a:endParaRPr lang="en-US" dirty="0">
              <a:solidFill>
                <a:schemeClr val="tx1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ru-RU" dirty="0" err="1">
                <a:solidFill>
                  <a:schemeClr val="tx1"/>
                </a:solidFill>
              </a:rPr>
              <a:t>прийняття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рішень</a:t>
            </a:r>
            <a:r>
              <a:rPr lang="ru-RU" dirty="0">
                <a:solidFill>
                  <a:schemeClr val="tx1"/>
                </a:solidFill>
              </a:rPr>
              <a:t> про </a:t>
            </a:r>
            <a:r>
              <a:rPr lang="ru-RU" dirty="0" err="1">
                <a:solidFill>
                  <a:schemeClr val="tx1"/>
                </a:solidFill>
              </a:rPr>
              <a:t>вибір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шляхів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їх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досягнення</a:t>
            </a:r>
            <a:r>
              <a:rPr lang="ru-RU" dirty="0">
                <a:solidFill>
                  <a:schemeClr val="tx1"/>
                </a:solidFill>
              </a:rPr>
              <a:t>,</a:t>
            </a:r>
            <a:endParaRPr lang="en-US" dirty="0">
              <a:solidFill>
                <a:schemeClr val="tx1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ru-RU" dirty="0" err="1">
                <a:solidFill>
                  <a:schemeClr val="tx1"/>
                </a:solidFill>
              </a:rPr>
              <a:t>формування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стратегії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діяльності</a:t>
            </a:r>
            <a:r>
              <a:rPr lang="ru-RU" dirty="0">
                <a:solidFill>
                  <a:schemeClr val="tx1"/>
                </a:solidFill>
              </a:rPr>
              <a:t> та </a:t>
            </a:r>
            <a:r>
              <a:rPr lang="ru-RU" dirty="0" err="1">
                <a:solidFill>
                  <a:schemeClr val="tx1"/>
                </a:solidFill>
              </a:rPr>
              <a:t>її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комунікаційного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супроводу</a:t>
            </a:r>
            <a:r>
              <a:rPr lang="ru-RU" dirty="0">
                <a:solidFill>
                  <a:schemeClr val="tx1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038841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1"/>
            <a:ext cx="7772400" cy="360039"/>
          </a:xfrm>
        </p:spPr>
        <p:txBody>
          <a:bodyPr/>
          <a:lstStyle/>
          <a:p>
            <a:pPr algn="r"/>
            <a:r>
              <a:rPr lang="ru-RU" sz="1800" dirty="0" err="1">
                <a:effectLst/>
              </a:rPr>
              <a:t>Стратегія</a:t>
            </a:r>
            <a:r>
              <a:rPr lang="ru-RU" sz="1800" dirty="0">
                <a:effectLst/>
              </a:rPr>
              <a:t> </a:t>
            </a:r>
            <a:r>
              <a:rPr lang="ru-RU" sz="1800" dirty="0" err="1">
                <a:effectLst/>
              </a:rPr>
              <a:t>паблік</a:t>
            </a:r>
            <a:r>
              <a:rPr lang="ru-RU" sz="1800" dirty="0">
                <a:effectLst/>
              </a:rPr>
              <a:t> </a:t>
            </a:r>
            <a:r>
              <a:rPr lang="ru-RU" sz="1800" dirty="0" err="1">
                <a:effectLst/>
              </a:rPr>
              <a:t>рілейшнз</a:t>
            </a:r>
            <a:endParaRPr lang="ru-RU" sz="1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908720"/>
            <a:ext cx="8208912" cy="5544616"/>
          </a:xfrm>
        </p:spPr>
        <p:txBody>
          <a:bodyPr>
            <a:normAutofit lnSpcReduction="10000"/>
          </a:bodyPr>
          <a:lstStyle/>
          <a:p>
            <a:pPr algn="l"/>
            <a:r>
              <a:rPr lang="uk-UA" b="1" dirty="0">
                <a:solidFill>
                  <a:schemeClr val="tx1"/>
                </a:solidFill>
              </a:rPr>
              <a:t>організація повинна </a:t>
            </a:r>
            <a:endParaRPr lang="en-US" b="1" dirty="0">
              <a:solidFill>
                <a:schemeClr val="tx1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розробити план дій, прямо спрямованих на досягнення мети, </a:t>
            </a:r>
            <a:endParaRPr lang="en-US" dirty="0">
              <a:solidFill>
                <a:schemeClr val="tx1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передбачити найбільш ефективний варіант стратегічного реагування на несподівані загрози чи перешкоди. 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uk-UA" b="1" dirty="0" err="1">
                <a:solidFill>
                  <a:schemeClr val="tx1"/>
                </a:solidFill>
              </a:rPr>
              <a:t>ПР</a:t>
            </a:r>
            <a:r>
              <a:rPr lang="uk-UA" b="1" dirty="0">
                <a:solidFill>
                  <a:schemeClr val="tx1"/>
                </a:solidFill>
              </a:rPr>
              <a:t>-стратегії реагування </a:t>
            </a:r>
            <a:r>
              <a:rPr lang="en-US" dirty="0">
                <a:solidFill>
                  <a:schemeClr val="tx1"/>
                </a:solidFill>
              </a:rPr>
              <a:t>(</a:t>
            </a:r>
            <a:r>
              <a:rPr lang="uk-UA" i="1" dirty="0">
                <a:solidFill>
                  <a:schemeClr val="tx1"/>
                </a:solidFill>
              </a:rPr>
              <a:t>Рон Сміт</a:t>
            </a:r>
            <a:r>
              <a:rPr lang="en-US" dirty="0">
                <a:solidFill>
                  <a:schemeClr val="tx1"/>
                </a:solidFill>
              </a:rPr>
              <a:t>)</a:t>
            </a:r>
            <a:r>
              <a:rPr lang="uk-UA" dirty="0">
                <a:solidFill>
                  <a:schemeClr val="tx1"/>
                </a:solidFill>
              </a:rPr>
              <a:t> :</a:t>
            </a:r>
            <a:endParaRPr lang="ru-RU" dirty="0">
              <a:solidFill>
                <a:schemeClr val="tx1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попереджувальна;</a:t>
            </a:r>
            <a:endParaRPr lang="ru-RU" dirty="0">
              <a:solidFill>
                <a:schemeClr val="tx1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активна наступальна;</a:t>
            </a:r>
            <a:endParaRPr lang="ru-RU" dirty="0">
              <a:solidFill>
                <a:schemeClr val="tx1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оборонна;</a:t>
            </a:r>
            <a:endParaRPr lang="ru-RU" dirty="0">
              <a:solidFill>
                <a:schemeClr val="tx1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відволікаюча;</a:t>
            </a:r>
            <a:endParaRPr lang="ru-RU" dirty="0">
              <a:solidFill>
                <a:schemeClr val="tx1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tx1"/>
                </a:solidFill>
              </a:rPr>
              <a:t>д</a:t>
            </a:r>
            <a:r>
              <a:rPr lang="uk-UA" dirty="0" err="1">
                <a:solidFill>
                  <a:schemeClr val="tx1"/>
                </a:solidFill>
              </a:rPr>
              <a:t>емонстрація</a:t>
            </a:r>
            <a:r>
              <a:rPr lang="uk-UA" dirty="0">
                <a:solidFill>
                  <a:schemeClr val="tx1"/>
                </a:solidFill>
              </a:rPr>
              <a:t> активної участі;</a:t>
            </a:r>
            <a:endParaRPr lang="ru-RU" dirty="0">
              <a:solidFill>
                <a:schemeClr val="tx1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виправлення ситуації;</a:t>
            </a:r>
            <a:endParaRPr lang="ru-RU" dirty="0">
              <a:solidFill>
                <a:schemeClr val="tx1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стратегічна бездіяльність. 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38841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1"/>
            <a:ext cx="7772400" cy="360039"/>
          </a:xfrm>
        </p:spPr>
        <p:txBody>
          <a:bodyPr/>
          <a:lstStyle/>
          <a:p>
            <a:pPr algn="r"/>
            <a:r>
              <a:rPr lang="ru-RU" sz="1800" dirty="0" err="1">
                <a:effectLst/>
              </a:rPr>
              <a:t>Стратегія</a:t>
            </a:r>
            <a:r>
              <a:rPr lang="ru-RU" sz="1800" dirty="0">
                <a:effectLst/>
              </a:rPr>
              <a:t> </a:t>
            </a:r>
            <a:r>
              <a:rPr lang="ru-RU" sz="1800" dirty="0" err="1">
                <a:effectLst/>
              </a:rPr>
              <a:t>паблік</a:t>
            </a:r>
            <a:r>
              <a:rPr lang="ru-RU" sz="1800" dirty="0">
                <a:effectLst/>
              </a:rPr>
              <a:t> </a:t>
            </a:r>
            <a:r>
              <a:rPr lang="ru-RU" sz="1800" dirty="0" err="1">
                <a:effectLst/>
              </a:rPr>
              <a:t>рілейшнз</a:t>
            </a:r>
            <a:endParaRPr lang="ru-RU" sz="1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908720"/>
            <a:ext cx="8208912" cy="5544616"/>
          </a:xfrm>
        </p:spPr>
        <p:txBody>
          <a:bodyPr>
            <a:normAutofit/>
          </a:bodyPr>
          <a:lstStyle/>
          <a:p>
            <a:pPr algn="l"/>
            <a:r>
              <a:rPr lang="uk-UA" b="1" i="1" dirty="0">
                <a:solidFill>
                  <a:schemeClr val="tx1"/>
                </a:solidFill>
              </a:rPr>
              <a:t>розподіл </a:t>
            </a:r>
            <a:r>
              <a:rPr lang="uk-UA" b="1" i="1" dirty="0" err="1">
                <a:solidFill>
                  <a:schemeClr val="tx1"/>
                </a:solidFill>
              </a:rPr>
              <a:t>ПР</a:t>
            </a:r>
            <a:r>
              <a:rPr lang="uk-UA" b="1" i="1" dirty="0">
                <a:solidFill>
                  <a:schemeClr val="tx1"/>
                </a:solidFill>
              </a:rPr>
              <a:t>-звернень </a:t>
            </a:r>
            <a:r>
              <a:rPr lang="uk-UA" dirty="0">
                <a:solidFill>
                  <a:schemeClr val="tx1"/>
                </a:solidFill>
              </a:rPr>
              <a:t>за 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типами, 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каналами поширення, 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джерелом передачі інформації 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змістом </a:t>
            </a:r>
          </a:p>
          <a:p>
            <a:pPr algn="l"/>
            <a:endParaRPr lang="uk-UA" b="1" i="1" dirty="0">
              <a:solidFill>
                <a:schemeClr val="tx1"/>
              </a:solidFill>
            </a:endParaRPr>
          </a:p>
          <a:p>
            <a:pPr algn="l"/>
            <a:endParaRPr lang="uk-UA" b="1" i="1" dirty="0">
              <a:solidFill>
                <a:schemeClr val="tx1"/>
              </a:solidFill>
            </a:endParaRPr>
          </a:p>
          <a:p>
            <a:pPr algn="l"/>
            <a:r>
              <a:rPr lang="uk-UA" b="1" i="1" dirty="0">
                <a:solidFill>
                  <a:schemeClr val="tx1"/>
                </a:solidFill>
              </a:rPr>
              <a:t>поєднання в </a:t>
            </a:r>
            <a:r>
              <a:rPr lang="uk-UA" b="1" i="1" dirty="0" err="1">
                <a:solidFill>
                  <a:schemeClr val="tx1"/>
                </a:solidFill>
              </a:rPr>
              <a:t>ПР</a:t>
            </a:r>
            <a:r>
              <a:rPr lang="uk-UA" b="1" i="1" dirty="0">
                <a:solidFill>
                  <a:schemeClr val="tx1"/>
                </a:solidFill>
              </a:rPr>
              <a:t>-програмі вербальних і невербальних комунікацій</a:t>
            </a:r>
            <a:r>
              <a:rPr lang="uk-UA" dirty="0">
                <a:solidFill>
                  <a:schemeClr val="tx1"/>
                </a:solidFill>
              </a:rPr>
              <a:t>. 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8841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1"/>
            <a:ext cx="7772400" cy="360039"/>
          </a:xfrm>
        </p:spPr>
        <p:txBody>
          <a:bodyPr/>
          <a:lstStyle/>
          <a:p>
            <a:pPr algn="r"/>
            <a:r>
              <a:rPr lang="uk-UA" sz="1800" dirty="0">
                <a:effectLst/>
              </a:rPr>
              <a:t>Тактики реалізації </a:t>
            </a:r>
            <a:r>
              <a:rPr lang="uk-UA" sz="1800" dirty="0" err="1">
                <a:effectLst/>
              </a:rPr>
              <a:t>ПР</a:t>
            </a:r>
            <a:r>
              <a:rPr lang="uk-UA" sz="1800" dirty="0">
                <a:effectLst/>
              </a:rPr>
              <a:t>-стратегій</a:t>
            </a:r>
            <a:endParaRPr lang="ru-RU" sz="1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908720"/>
            <a:ext cx="8208912" cy="5544616"/>
          </a:xfrm>
        </p:spPr>
        <p:txBody>
          <a:bodyPr anchor="ctr"/>
          <a:lstStyle/>
          <a:p>
            <a:pPr algn="l"/>
            <a:r>
              <a:rPr lang="uk-UA" b="1" i="1" dirty="0">
                <a:solidFill>
                  <a:schemeClr val="tx1"/>
                </a:solidFill>
              </a:rPr>
              <a:t>Робота на рівні міжособистісного спілкування </a:t>
            </a:r>
            <a:r>
              <a:rPr lang="uk-UA" dirty="0">
                <a:solidFill>
                  <a:schemeClr val="tx1"/>
                </a:solidFill>
              </a:rPr>
              <a:t>може проводитися </a:t>
            </a:r>
          </a:p>
          <a:p>
            <a:pPr algn="l"/>
            <a:endParaRPr lang="uk-UA" dirty="0">
              <a:solidFill>
                <a:schemeClr val="tx1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на території організації, 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endParaRPr lang="uk-UA" dirty="0">
              <a:solidFill>
                <a:schemeClr val="tx1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На території публіки. </a:t>
            </a:r>
          </a:p>
        </p:txBody>
      </p:sp>
    </p:spTree>
    <p:extLst>
      <p:ext uri="{BB962C8B-B14F-4D97-AF65-F5344CB8AC3E}">
        <p14:creationId xmlns:p14="http://schemas.microsoft.com/office/powerpoint/2010/main" val="3038841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1"/>
            <a:ext cx="7772400" cy="360039"/>
          </a:xfrm>
        </p:spPr>
        <p:txBody>
          <a:bodyPr/>
          <a:lstStyle/>
          <a:p>
            <a:pPr algn="r"/>
            <a:r>
              <a:rPr lang="uk-UA" sz="1800" dirty="0">
                <a:effectLst/>
              </a:rPr>
              <a:t>Тактики реалізації </a:t>
            </a:r>
            <a:r>
              <a:rPr lang="uk-UA" sz="1800" dirty="0" err="1">
                <a:effectLst/>
              </a:rPr>
              <a:t>ПР</a:t>
            </a:r>
            <a:r>
              <a:rPr lang="uk-UA" sz="1800" dirty="0">
                <a:effectLst/>
              </a:rPr>
              <a:t>-стратегій</a:t>
            </a:r>
            <a:endParaRPr lang="ru-RU" sz="1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908720"/>
            <a:ext cx="8208912" cy="5544616"/>
          </a:xfrm>
        </p:spPr>
        <p:txBody>
          <a:bodyPr>
            <a:normAutofit/>
          </a:bodyPr>
          <a:lstStyle/>
          <a:p>
            <a:r>
              <a:rPr lang="uk-UA" b="1" i="1" dirty="0">
                <a:solidFill>
                  <a:schemeClr val="tx1"/>
                </a:solidFill>
              </a:rPr>
              <a:t>засоби неособової передачі інформації</a:t>
            </a:r>
            <a:r>
              <a:rPr lang="uk-UA" dirty="0">
                <a:solidFill>
                  <a:schemeClr val="tx1"/>
                </a:solidFill>
              </a:rPr>
              <a:t>:</a:t>
            </a:r>
            <a:endParaRPr lang="ru-RU" dirty="0">
              <a:solidFill>
                <a:schemeClr val="tx1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періодичні публікації (бюлетені)</a:t>
            </a:r>
            <a:endParaRPr lang="ru-RU" dirty="0">
              <a:solidFill>
                <a:schemeClr val="tx1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спеціальні одноразові публікації (брошури, буклети, внутрішні релізи новин)</a:t>
            </a:r>
            <a:endParaRPr lang="ru-RU" dirty="0">
              <a:solidFill>
                <a:schemeClr val="tx1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Звіти про розвиток (річні, щоквартальні звіти)</a:t>
            </a:r>
            <a:endParaRPr lang="ru-RU" dirty="0">
              <a:solidFill>
                <a:schemeClr val="tx1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матеріали для розсилки (листи, звернення, запрошення, каталоги)</a:t>
            </a:r>
            <a:endParaRPr lang="ru-RU" dirty="0">
              <a:solidFill>
                <a:schemeClr val="tx1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різноманітні друковані засоби (</a:t>
            </a:r>
            <a:r>
              <a:rPr lang="uk-UA" dirty="0" err="1">
                <a:solidFill>
                  <a:schemeClr val="tx1"/>
                </a:solidFill>
              </a:rPr>
              <a:t>постери</a:t>
            </a:r>
            <a:r>
              <a:rPr lang="uk-UA" dirty="0">
                <a:solidFill>
                  <a:schemeClr val="tx1"/>
                </a:solidFill>
              </a:rPr>
              <a:t>, сертифікати);</a:t>
            </a:r>
            <a:endParaRPr lang="ru-RU" dirty="0">
              <a:solidFill>
                <a:schemeClr val="tx1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комп'ютерні засоби (електронна пошта, веб-сайти)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43979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1"/>
            <a:ext cx="7772400" cy="360039"/>
          </a:xfrm>
        </p:spPr>
        <p:txBody>
          <a:bodyPr/>
          <a:lstStyle/>
          <a:p>
            <a:pPr algn="r"/>
            <a:r>
              <a:rPr lang="uk-UA" sz="1800" dirty="0">
                <a:effectLst/>
              </a:rPr>
              <a:t>Тактики реалізації </a:t>
            </a:r>
            <a:r>
              <a:rPr lang="uk-UA" sz="1800" dirty="0" err="1">
                <a:effectLst/>
              </a:rPr>
              <a:t>ПР</a:t>
            </a:r>
            <a:r>
              <a:rPr lang="uk-UA" sz="1800" dirty="0">
                <a:effectLst/>
              </a:rPr>
              <a:t>-стратегій</a:t>
            </a:r>
            <a:endParaRPr lang="ru-RU" sz="1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908720"/>
            <a:ext cx="8208912" cy="5544616"/>
          </a:xfrm>
        </p:spPr>
        <p:txBody>
          <a:bodyPr>
            <a:normAutofit/>
          </a:bodyPr>
          <a:lstStyle/>
          <a:p>
            <a:pPr algn="l"/>
            <a:r>
              <a:rPr lang="uk-UA" dirty="0">
                <a:solidFill>
                  <a:schemeClr val="tx1"/>
                </a:solidFill>
              </a:rPr>
              <a:t>При використанні внутрішніх і зовнішніх каналів передачі інформації ключову роль грає </a:t>
            </a:r>
            <a:r>
              <a:rPr lang="uk-UA" b="1" i="1" dirty="0">
                <a:solidFill>
                  <a:schemeClr val="tx1"/>
                </a:solidFill>
              </a:rPr>
              <a:t>саме </a:t>
            </a:r>
            <a:r>
              <a:rPr lang="uk-UA" b="1" i="1" dirty="0" err="1">
                <a:solidFill>
                  <a:schemeClr val="tx1"/>
                </a:solidFill>
              </a:rPr>
              <a:t>ПР</a:t>
            </a:r>
            <a:r>
              <a:rPr lang="uk-UA" b="1" i="1" dirty="0">
                <a:solidFill>
                  <a:schemeClr val="tx1"/>
                </a:solidFill>
              </a:rPr>
              <a:t>-звернення</a:t>
            </a:r>
          </a:p>
          <a:p>
            <a:pPr algn="l"/>
            <a:r>
              <a:rPr lang="uk-UA" dirty="0">
                <a:solidFill>
                  <a:schemeClr val="tx1"/>
                </a:solidFill>
              </a:rPr>
              <a:t>Вимоги до каналів розповсюдження </a:t>
            </a:r>
            <a:r>
              <a:rPr lang="uk-UA" dirty="0" err="1">
                <a:solidFill>
                  <a:schemeClr val="tx1"/>
                </a:solidFill>
              </a:rPr>
              <a:t>ПР</a:t>
            </a:r>
            <a:r>
              <a:rPr lang="uk-UA" dirty="0">
                <a:solidFill>
                  <a:schemeClr val="tx1"/>
                </a:solidFill>
              </a:rPr>
              <a:t>-звернень: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канали доставляють </a:t>
            </a:r>
            <a:r>
              <a:rPr lang="uk-UA" dirty="0" err="1">
                <a:solidFill>
                  <a:schemeClr val="tx1"/>
                </a:solidFill>
              </a:rPr>
              <a:t>ПР</a:t>
            </a:r>
            <a:r>
              <a:rPr lang="uk-UA" dirty="0">
                <a:solidFill>
                  <a:schemeClr val="tx1"/>
                </a:solidFill>
              </a:rPr>
              <a:t>-звернення до цільових аудиторій найкоротшим шляхом;</a:t>
            </a:r>
            <a:endParaRPr lang="ru-RU" dirty="0">
              <a:solidFill>
                <a:schemeClr val="tx1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канали охоплюють всю чи більшу частину цільової аудиторії;</a:t>
            </a:r>
            <a:endParaRPr lang="ru-RU" dirty="0">
              <a:solidFill>
                <a:schemeClr val="tx1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канали передачі </a:t>
            </a:r>
            <a:r>
              <a:rPr lang="uk-UA" dirty="0" err="1">
                <a:solidFill>
                  <a:schemeClr val="tx1"/>
                </a:solidFill>
              </a:rPr>
              <a:t>ПР</a:t>
            </a:r>
            <a:r>
              <a:rPr lang="uk-UA" dirty="0">
                <a:solidFill>
                  <a:schemeClr val="tx1"/>
                </a:solidFill>
              </a:rPr>
              <a:t>-звернення взаємодоповнюють один одного;</a:t>
            </a:r>
            <a:endParaRPr lang="ru-RU" dirty="0">
              <a:solidFill>
                <a:schemeClr val="tx1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вони авторитетні в очах відповідних груп громадськості та не викликають негативних емоцій у цільових аудиторій.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43979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1"/>
            <a:ext cx="7772400" cy="360039"/>
          </a:xfrm>
        </p:spPr>
        <p:txBody>
          <a:bodyPr/>
          <a:lstStyle/>
          <a:p>
            <a:pPr algn="r"/>
            <a:r>
              <a:rPr lang="uk-UA" sz="1800" dirty="0">
                <a:effectLst/>
              </a:rPr>
              <a:t>Тактики реалізації </a:t>
            </a:r>
            <a:r>
              <a:rPr lang="uk-UA" sz="1800" dirty="0" err="1">
                <a:effectLst/>
              </a:rPr>
              <a:t>ПР</a:t>
            </a:r>
            <a:r>
              <a:rPr lang="uk-UA" sz="1800" dirty="0">
                <a:effectLst/>
              </a:rPr>
              <a:t>-стратегій</a:t>
            </a:r>
            <a:endParaRPr lang="ru-RU" sz="1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908720"/>
            <a:ext cx="8208912" cy="5544616"/>
          </a:xfrm>
        </p:spPr>
        <p:txBody>
          <a:bodyPr/>
          <a:lstStyle/>
          <a:p>
            <a:r>
              <a:rPr lang="uk-UA" b="1" i="1" dirty="0">
                <a:solidFill>
                  <a:schemeClr val="tx1"/>
                </a:solidFill>
              </a:rPr>
              <a:t>фактори залучення та утримання уваги 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несподіванка (ідеї, аргументації, слогана, форми подачі матеріалу), 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новизна, 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оригінальність, 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гумористичність, 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залучення відомих особистостей, 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контрасти звернення 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аудіо-візуальні ефекти. 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43979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1"/>
            <a:ext cx="8278688" cy="360039"/>
          </a:xfrm>
        </p:spPr>
        <p:txBody>
          <a:bodyPr/>
          <a:lstStyle/>
          <a:p>
            <a:pPr algn="r"/>
            <a:r>
              <a:rPr lang="uk-UA" sz="1800" b="1" i="1" dirty="0">
                <a:effectLst/>
              </a:rPr>
              <a:t>Етичні норми застосування інструментів </a:t>
            </a:r>
            <a:r>
              <a:rPr lang="uk-UA" sz="1800" b="1" i="1" dirty="0" err="1">
                <a:effectLst/>
              </a:rPr>
              <a:t>зв'язків</a:t>
            </a:r>
            <a:r>
              <a:rPr lang="uk-UA" sz="1800" b="1" i="1" dirty="0">
                <a:effectLst/>
              </a:rPr>
              <a:t> із громадськістю</a:t>
            </a:r>
            <a:endParaRPr lang="ru-RU" sz="1800" i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908720"/>
            <a:ext cx="8208912" cy="5544616"/>
          </a:xfrm>
        </p:spPr>
        <p:txBody>
          <a:bodyPr/>
          <a:lstStyle/>
          <a:p>
            <a:pPr algn="l"/>
            <a:r>
              <a:rPr lang="uk-UA" b="1" dirty="0">
                <a:solidFill>
                  <a:schemeClr val="tx1"/>
                </a:solidFill>
              </a:rPr>
              <a:t>Етичні норми</a:t>
            </a:r>
            <a:r>
              <a:rPr lang="uk-UA" dirty="0">
                <a:solidFill>
                  <a:schemeClr val="tx1"/>
                </a:solidFill>
              </a:rPr>
              <a:t>, які мають враховуватись у роботі зі </a:t>
            </a:r>
            <a:r>
              <a:rPr lang="uk-UA" dirty="0" err="1">
                <a:solidFill>
                  <a:schemeClr val="tx1"/>
                </a:solidFill>
              </a:rPr>
              <a:t>зв'язків</a:t>
            </a:r>
            <a:r>
              <a:rPr lang="uk-UA" dirty="0">
                <a:solidFill>
                  <a:schemeClr val="tx1"/>
                </a:solidFill>
              </a:rPr>
              <a:t> із громадськістю, складаються з кількох елементів </a:t>
            </a:r>
          </a:p>
          <a:p>
            <a:pPr algn="l"/>
            <a:endParaRPr lang="uk-UA" dirty="0">
              <a:solidFill>
                <a:schemeClr val="tx1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загальнолюдські цінності та норми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етичні норми ведення підприємницької діяльності 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визначення ставлення </a:t>
            </a:r>
            <a:r>
              <a:rPr lang="uk-UA" dirty="0" err="1">
                <a:solidFill>
                  <a:schemeClr val="tx1"/>
                </a:solidFill>
              </a:rPr>
              <a:t>ПР</a:t>
            </a:r>
            <a:r>
              <a:rPr lang="uk-UA" dirty="0">
                <a:solidFill>
                  <a:schemeClr val="tx1"/>
                </a:solidFill>
              </a:rPr>
              <a:t>-структури до певних видів діяльності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33295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1"/>
            <a:ext cx="7772400" cy="360039"/>
          </a:xfrm>
        </p:spPr>
        <p:txBody>
          <a:bodyPr/>
          <a:lstStyle/>
          <a:p>
            <a:pPr algn="r"/>
            <a:r>
              <a:rPr lang="uk-UA" sz="1800" b="1" i="1" dirty="0">
                <a:effectLst/>
              </a:rPr>
              <a:t>Етапи планування діяльності з </a:t>
            </a:r>
            <a:r>
              <a:rPr lang="uk-UA" sz="1800" b="1" i="1" dirty="0" err="1">
                <a:effectLst/>
              </a:rPr>
              <a:t>паблік</a:t>
            </a:r>
            <a:r>
              <a:rPr lang="uk-UA" sz="1800" b="1" i="1" dirty="0">
                <a:effectLst/>
              </a:rPr>
              <a:t> </a:t>
            </a:r>
            <a:r>
              <a:rPr lang="uk-UA" sz="1800" b="1" i="1" dirty="0" err="1">
                <a:effectLst/>
              </a:rPr>
              <a:t>рілейшнз</a:t>
            </a:r>
            <a:endParaRPr lang="ru-RU" sz="1800" b="1" i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908720"/>
            <a:ext cx="8208912" cy="5544616"/>
          </a:xfrm>
        </p:spPr>
        <p:txBody>
          <a:bodyPr>
            <a:normAutofit/>
          </a:bodyPr>
          <a:lstStyle/>
          <a:p>
            <a:pPr algn="l"/>
            <a:r>
              <a:rPr lang="uk-UA" b="1" dirty="0">
                <a:solidFill>
                  <a:schemeClr val="tx1"/>
                </a:solidFill>
              </a:rPr>
              <a:t>1</a:t>
            </a:r>
            <a:r>
              <a:rPr lang="uk-UA" dirty="0">
                <a:solidFill>
                  <a:schemeClr val="tx1"/>
                </a:solidFill>
              </a:rPr>
              <a:t> - проведення досліджень, пов'язаних з ситуацією, в якій в даний час знаходиться організація або інший </a:t>
            </a:r>
            <a:r>
              <a:rPr lang="uk-UA" dirty="0" err="1">
                <a:solidFill>
                  <a:schemeClr val="tx1"/>
                </a:solidFill>
              </a:rPr>
              <a:t>ПР</a:t>
            </a:r>
            <a:r>
              <a:rPr lang="uk-UA" dirty="0">
                <a:solidFill>
                  <a:schemeClr val="tx1"/>
                </a:solidFill>
              </a:rPr>
              <a:t>-об'єкт, з самою організацією, її оточенням і ключовими групами громадськості</a:t>
            </a:r>
          </a:p>
          <a:p>
            <a:pPr algn="l"/>
            <a:endParaRPr lang="uk-UA" dirty="0">
              <a:solidFill>
                <a:schemeClr val="tx1"/>
              </a:solidFill>
            </a:endParaRPr>
          </a:p>
          <a:p>
            <a:pPr algn="l"/>
            <a:r>
              <a:rPr lang="uk-UA" b="1" dirty="0">
                <a:solidFill>
                  <a:schemeClr val="tx1"/>
                </a:solidFill>
              </a:rPr>
              <a:t>2</a:t>
            </a:r>
            <a:r>
              <a:rPr lang="uk-UA" dirty="0">
                <a:solidFill>
                  <a:schemeClr val="tx1"/>
                </a:solidFill>
              </a:rPr>
              <a:t> - здійснення стратегічного планування, що включає визначення місії, цілей і завдань організації </a:t>
            </a:r>
          </a:p>
          <a:p>
            <a:pPr algn="l"/>
            <a:endParaRPr lang="uk-UA" dirty="0">
              <a:solidFill>
                <a:schemeClr val="tx1"/>
              </a:solidFill>
            </a:endParaRPr>
          </a:p>
          <a:p>
            <a:pPr algn="l"/>
            <a:r>
              <a:rPr lang="uk-UA" b="1" dirty="0">
                <a:solidFill>
                  <a:schemeClr val="tx1"/>
                </a:solidFill>
              </a:rPr>
              <a:t>3</a:t>
            </a:r>
            <a:r>
              <a:rPr lang="uk-UA" dirty="0">
                <a:solidFill>
                  <a:schemeClr val="tx1"/>
                </a:solidFill>
              </a:rPr>
              <a:t> - формулювання тактики діяльності у зв'язках із громадськістю, що конкретизують стратегічні рішення та формують певні елементи плану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38841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1"/>
            <a:ext cx="7772400" cy="360039"/>
          </a:xfrm>
        </p:spPr>
        <p:txBody>
          <a:bodyPr/>
          <a:lstStyle/>
          <a:p>
            <a:pPr algn="r"/>
            <a:r>
              <a:rPr lang="uk-UA" sz="1800" b="1" i="1" dirty="0">
                <a:effectLst/>
              </a:rPr>
              <a:t>Дослідження умов </a:t>
            </a:r>
            <a:r>
              <a:rPr lang="uk-UA" sz="1800" b="1" i="1" dirty="0" err="1">
                <a:effectLst/>
              </a:rPr>
              <a:t>ПР</a:t>
            </a:r>
            <a:r>
              <a:rPr lang="uk-UA" sz="1800" b="1" i="1" dirty="0">
                <a:effectLst/>
              </a:rPr>
              <a:t>-активності</a:t>
            </a:r>
            <a:endParaRPr lang="ru-RU" sz="18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3621694"/>
              </p:ext>
            </p:extLst>
          </p:nvPr>
        </p:nvGraphicFramePr>
        <p:xfrm>
          <a:off x="323530" y="908720"/>
          <a:ext cx="8496944" cy="51552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200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042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642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083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974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</a:t>
                      </a:r>
                      <a:r>
                        <a:rPr lang="uk-UA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итуація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3" marR="596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Наслідки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3" marR="5968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Вирішення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3" marR="59683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0385">
                <a:tc rowSpan="7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Питання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3" marR="59683" marT="0" marB="0" vert="vert270"/>
                </a:tc>
                <a:tc rowSpan="3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є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ситуація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що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склалася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абсолютно новою для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організації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або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є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модифікацією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явищ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що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раніше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зустрічалися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3" marR="59683" marT="0" marB="0"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Наскільки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ситуація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важлива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погляду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досягнення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організаційних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цілей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3" marR="5968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здатна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організація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знайти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вихід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із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ситуації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3" marR="59683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60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дозволяє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доступна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інформація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вирішити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ситуацію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що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склалася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3" marR="59683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5548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Яка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можлива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тривалість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існування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цієї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проблеми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3" marR="59683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794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можна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виділити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конкретну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причину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ситуації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що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викликає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викликає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причина поточного стану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сумніви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та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суперечки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3" marR="5968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кого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ця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ситуація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впливає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3" marR="59683" marT="0" marB="0"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Як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ця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ситуація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може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бути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вирішена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урахуванням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задоволення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інтересів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усіх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заінтересованих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сторін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3" marR="59683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8038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Які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можливі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прогнози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розвитку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ситуації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3" marR="59683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4486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Якою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є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історія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виникнення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існуючої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проблеми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3" marR="5968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слід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розглядати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ситуацію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як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сприятливу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можливість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загрозу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3" marR="5968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Які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пріоритети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діяльності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ПР-фахівців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зумовлює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ситуація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що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склалася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3" marR="59683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94486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торкається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ситуація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взаємини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ПР-об'єкта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конкретними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групами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громадськості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3" marR="5968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можна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існуючу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негативну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ситуацію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трансформувати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потенційну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можливість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3" marR="5968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Наскільки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сильні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зобов'язання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організації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щодо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вирішення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ситуації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9683" marR="59683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8841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1"/>
            <a:ext cx="7772400" cy="360039"/>
          </a:xfrm>
        </p:spPr>
        <p:txBody>
          <a:bodyPr/>
          <a:lstStyle/>
          <a:p>
            <a:pPr algn="r"/>
            <a:r>
              <a:rPr lang="uk-UA" sz="1800" b="1" i="1" dirty="0">
                <a:effectLst/>
              </a:rPr>
              <a:t>Дослідження умов </a:t>
            </a:r>
            <a:r>
              <a:rPr lang="uk-UA" sz="1800" b="1" i="1" dirty="0" err="1">
                <a:effectLst/>
              </a:rPr>
              <a:t>ПР</a:t>
            </a:r>
            <a:r>
              <a:rPr lang="uk-UA" sz="1800" b="1" i="1" dirty="0">
                <a:effectLst/>
              </a:rPr>
              <a:t>-активності</a:t>
            </a:r>
            <a:endParaRPr lang="ru-RU" sz="18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2084555"/>
              </p:ext>
            </p:extLst>
          </p:nvPr>
        </p:nvGraphicFramePr>
        <p:xfrm>
          <a:off x="1533207" y="1897221"/>
          <a:ext cx="6077585" cy="3024632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428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09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0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882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indent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Можливості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indent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</a:rPr>
                        <a:t>Сильні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сторони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3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3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…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…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N</a:t>
                      </a:r>
                      <a:r>
                        <a:rPr lang="ru-RU" sz="1200" baseline="-250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N </a:t>
                      </a:r>
                      <a:r>
                        <a:rPr lang="ru-RU" sz="1200" baseline="-25000" dirty="0">
                          <a:effectLst/>
                        </a:rPr>
                        <a:t>2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</a:rPr>
                        <a:t>Загрози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</a:rPr>
                        <a:t>Слабкі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сторони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5895"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9070"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63830"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3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3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66370"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…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…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68910"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M</a:t>
                      </a:r>
                      <a:r>
                        <a:rPr lang="ru-RU" sz="1200" baseline="-250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M </a:t>
                      </a:r>
                      <a:r>
                        <a:rPr lang="ru-RU" sz="1200" baseline="-25000" dirty="0">
                          <a:effectLst/>
                        </a:rPr>
                        <a:t>2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8841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1"/>
            <a:ext cx="7772400" cy="360039"/>
          </a:xfrm>
        </p:spPr>
        <p:txBody>
          <a:bodyPr/>
          <a:lstStyle/>
          <a:p>
            <a:pPr algn="r"/>
            <a:r>
              <a:rPr lang="uk-UA" sz="1800" b="1" i="1" dirty="0">
                <a:effectLst/>
              </a:rPr>
              <a:t>Дослідження умов </a:t>
            </a:r>
            <a:r>
              <a:rPr lang="uk-UA" sz="1800" b="1" i="1" dirty="0" err="1">
                <a:effectLst/>
              </a:rPr>
              <a:t>ПР</a:t>
            </a:r>
            <a:r>
              <a:rPr lang="uk-UA" sz="1800" b="1" i="1" dirty="0">
                <a:effectLst/>
              </a:rPr>
              <a:t>-активності</a:t>
            </a:r>
            <a:endParaRPr lang="ru-RU" sz="1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908720"/>
            <a:ext cx="8208912" cy="5544616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1992334"/>
              </p:ext>
            </p:extLst>
          </p:nvPr>
        </p:nvGraphicFramePr>
        <p:xfrm>
          <a:off x="683565" y="908720"/>
          <a:ext cx="7920882" cy="5328763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5586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014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875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3732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9644">
                <a:tc gridSpan="2">
                  <a:txBody>
                    <a:bodyPr/>
                    <a:lstStyle/>
                    <a:p>
                      <a:pPr indent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Можливості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500" marR="4650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indent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Сильні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сторони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500" marR="4650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8512"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1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500" marR="46500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Сприятливий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клімат</a:t>
                      </a:r>
                      <a:r>
                        <a:rPr lang="ru-RU" sz="1200" dirty="0">
                          <a:effectLst/>
                        </a:rPr>
                        <a:t> для </a:t>
                      </a:r>
                      <a:r>
                        <a:rPr lang="ru-RU" sz="1200" dirty="0" err="1">
                          <a:effectLst/>
                        </a:rPr>
                        <a:t>покращення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позицій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організації</a:t>
                      </a:r>
                      <a:r>
                        <a:rPr lang="ru-RU" sz="1200" dirty="0">
                          <a:effectLst/>
                        </a:rPr>
                        <a:t> на ринку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500" marR="4650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500" marR="46500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Позитивний</a:t>
                      </a:r>
                      <a:r>
                        <a:rPr lang="ru-RU" sz="1200" dirty="0">
                          <a:effectLst/>
                        </a:rPr>
                        <a:t> образ </a:t>
                      </a:r>
                      <a:r>
                        <a:rPr lang="ru-RU" sz="1200" dirty="0" err="1">
                          <a:effectLst/>
                        </a:rPr>
                        <a:t>компанії</a:t>
                      </a:r>
                      <a:r>
                        <a:rPr lang="ru-RU" sz="1200" dirty="0">
                          <a:effectLst/>
                        </a:rPr>
                        <a:t> в очах </a:t>
                      </a:r>
                      <a:r>
                        <a:rPr lang="ru-RU" sz="1200" dirty="0" err="1">
                          <a:effectLst/>
                        </a:rPr>
                        <a:t>громадськості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500" marR="4650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675"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2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500" marR="46500" marT="0" marB="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Підтримка</a:t>
                      </a:r>
                      <a:r>
                        <a:rPr lang="ru-RU" sz="1200" dirty="0">
                          <a:effectLst/>
                        </a:rPr>
                        <a:t> проекту </a:t>
                      </a:r>
                      <a:r>
                        <a:rPr lang="ru-RU" sz="1200" dirty="0" err="1">
                          <a:effectLst/>
                        </a:rPr>
                        <a:t>фірми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впливовими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прихильниками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500" marR="4650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500" marR="46500" marT="0" marB="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Можливість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виділення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значної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суми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коштів</a:t>
                      </a:r>
                      <a:r>
                        <a:rPr lang="ru-RU" sz="1200" dirty="0">
                          <a:effectLst/>
                        </a:rPr>
                        <a:t> на </a:t>
                      </a:r>
                      <a:r>
                        <a:rPr lang="ru-RU" sz="1200" dirty="0" err="1">
                          <a:effectLst/>
                        </a:rPr>
                        <a:t>ПР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500" marR="4650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8512"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3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500" marR="46500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Підвищення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уваги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громадськості</a:t>
                      </a:r>
                      <a:r>
                        <a:rPr lang="ru-RU" sz="1200" dirty="0">
                          <a:effectLst/>
                        </a:rPr>
                        <a:t> до </a:t>
                      </a:r>
                      <a:r>
                        <a:rPr lang="ru-RU" sz="1200" dirty="0" err="1">
                          <a:effectLst/>
                        </a:rPr>
                        <a:t>діяльності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компанії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500" marR="4650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3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500" marR="46500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Налагоджені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контакти</a:t>
                      </a:r>
                      <a:r>
                        <a:rPr lang="ru-RU" sz="1200" dirty="0">
                          <a:effectLst/>
                        </a:rPr>
                        <a:t> з </a:t>
                      </a:r>
                      <a:r>
                        <a:rPr lang="ru-RU" sz="1200" dirty="0" err="1">
                          <a:effectLst/>
                        </a:rPr>
                        <a:t>лідерами</a:t>
                      </a:r>
                      <a:r>
                        <a:rPr lang="ru-RU" sz="1200" dirty="0">
                          <a:effectLst/>
                        </a:rPr>
                        <a:t> думок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500" marR="4650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837"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…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500" marR="4650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500" marR="4650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…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500" marR="4650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500" marR="4650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675"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N</a:t>
                      </a:r>
                      <a:r>
                        <a:rPr lang="ru-RU" sz="800" baseline="-25000">
                          <a:effectLst/>
                        </a:rPr>
                        <a:t>1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500" marR="4650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500" marR="4650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N </a:t>
                      </a:r>
                      <a:r>
                        <a:rPr lang="ru-RU" sz="1200" baseline="-25000" dirty="0">
                          <a:effectLst/>
                        </a:rPr>
                        <a:t>2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500" marR="4650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500" marR="4650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3310">
                <a:tc gridSpan="2"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Загрози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500" marR="4650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Слабкі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сторони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500" marR="4650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48512"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1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500" marR="46500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Неадекватна </a:t>
                      </a:r>
                      <a:r>
                        <a:rPr lang="ru-RU" sz="1200" dirty="0" err="1">
                          <a:effectLst/>
                        </a:rPr>
                        <a:t>реакція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ключових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груп</a:t>
                      </a:r>
                      <a:r>
                        <a:rPr lang="ru-RU" sz="1200" dirty="0">
                          <a:effectLst/>
                        </a:rPr>
                        <a:t> на </a:t>
                      </a:r>
                      <a:r>
                        <a:rPr lang="ru-RU" sz="1200" dirty="0" err="1">
                          <a:effectLst/>
                        </a:rPr>
                        <a:t>імідж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організації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500" marR="4650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500" marR="46500" marT="0" marB="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Нерозвиненість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комунікацій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із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представниками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ЗМІ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500" marR="4650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48512"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2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500" marR="46500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Протести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груп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громадськості</a:t>
                      </a:r>
                      <a:r>
                        <a:rPr lang="ru-RU" sz="1200" dirty="0">
                          <a:effectLst/>
                        </a:rPr>
                        <a:t> (у </a:t>
                      </a:r>
                      <a:r>
                        <a:rPr lang="ru-RU" sz="1200" dirty="0" err="1">
                          <a:effectLst/>
                        </a:rPr>
                        <a:t>зв'язку</a:t>
                      </a:r>
                      <a:r>
                        <a:rPr lang="ru-RU" sz="1200" dirty="0">
                          <a:effectLst/>
                        </a:rPr>
                        <a:t> з </a:t>
                      </a:r>
                      <a:r>
                        <a:rPr lang="ru-RU" sz="1200" dirty="0" err="1">
                          <a:effectLst/>
                        </a:rPr>
                        <a:t>новим</a:t>
                      </a:r>
                      <a:r>
                        <a:rPr lang="ru-RU" sz="1200" dirty="0">
                          <a:effectLst/>
                        </a:rPr>
                        <a:t> проектом </a:t>
                      </a:r>
                      <a:r>
                        <a:rPr lang="ru-RU" sz="1200" dirty="0" err="1">
                          <a:effectLst/>
                        </a:rPr>
                        <a:t>фірми</a:t>
                      </a:r>
                      <a:r>
                        <a:rPr lang="ru-RU" sz="1200" dirty="0">
                          <a:effectLst/>
                        </a:rPr>
                        <a:t>)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500" marR="4650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500" marR="46500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Відсутність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програми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реагування</a:t>
                      </a:r>
                      <a:r>
                        <a:rPr lang="ru-RU" sz="1200" dirty="0">
                          <a:effectLst/>
                        </a:rPr>
                        <a:t> на </a:t>
                      </a:r>
                      <a:r>
                        <a:rPr lang="ru-RU" sz="1200" dirty="0" err="1">
                          <a:effectLst/>
                        </a:rPr>
                        <a:t>кризові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ситуації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500" marR="4650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5675"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3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500" marR="46500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Втрата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довіри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клієнтів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500" marR="4650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3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500" marR="46500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Поверхневі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відносини</a:t>
                      </a:r>
                      <a:r>
                        <a:rPr lang="ru-RU" sz="1200" dirty="0">
                          <a:effectLst/>
                        </a:rPr>
                        <a:t> з </a:t>
                      </a:r>
                      <a:r>
                        <a:rPr lang="ru-RU" sz="1200" dirty="0" err="1">
                          <a:effectLst/>
                        </a:rPr>
                        <a:t>клієнтами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500" marR="4650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82837"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…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500" marR="4650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500" marR="4650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…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500" marR="4650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500" marR="4650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058891"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M</a:t>
                      </a:r>
                      <a:r>
                        <a:rPr lang="ru-RU" sz="800" baseline="-25000">
                          <a:effectLst/>
                        </a:rPr>
                        <a:t>1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500" marR="4650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500" marR="4650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 </a:t>
                      </a:r>
                      <a:r>
                        <a:rPr lang="ru-RU" sz="1200" baseline="-25000">
                          <a:effectLst/>
                        </a:rPr>
                        <a:t>2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500" marR="4650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500" marR="4650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8841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1"/>
            <a:ext cx="7772400" cy="360039"/>
          </a:xfrm>
        </p:spPr>
        <p:txBody>
          <a:bodyPr/>
          <a:lstStyle/>
          <a:p>
            <a:pPr algn="r"/>
            <a:r>
              <a:rPr lang="uk-UA" sz="1800" b="1" i="1" dirty="0">
                <a:effectLst/>
              </a:rPr>
              <a:t>Дослідження умов </a:t>
            </a:r>
            <a:r>
              <a:rPr lang="uk-UA" sz="1800" b="1" i="1" dirty="0" err="1">
                <a:effectLst/>
              </a:rPr>
              <a:t>ПР</a:t>
            </a:r>
            <a:r>
              <a:rPr lang="uk-UA" sz="1800" b="1" i="1" dirty="0">
                <a:effectLst/>
              </a:rPr>
              <a:t>-активності</a:t>
            </a:r>
            <a:endParaRPr lang="ru-RU" sz="1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908720"/>
            <a:ext cx="8208912" cy="5544616"/>
          </a:xfrm>
        </p:spPr>
        <p:txBody>
          <a:bodyPr/>
          <a:lstStyle/>
          <a:p>
            <a:pPr algn="l"/>
            <a:endParaRPr lang="uk-UA" dirty="0">
              <a:solidFill>
                <a:schemeClr val="tx1"/>
              </a:solidFill>
            </a:endParaRPr>
          </a:p>
          <a:p>
            <a:pPr algn="l"/>
            <a:r>
              <a:rPr lang="uk-UA" dirty="0">
                <a:solidFill>
                  <a:schemeClr val="tx1"/>
                </a:solidFill>
              </a:rPr>
              <a:t>Аналіз довкілля непрямого впливу можна проводити з допомогою іншого методу стратегічного аналізу – </a:t>
            </a:r>
            <a:r>
              <a:rPr lang="uk-UA" b="1" i="1" dirty="0" err="1">
                <a:solidFill>
                  <a:schemeClr val="tx1"/>
                </a:solidFill>
              </a:rPr>
              <a:t>PEST-аналіза</a:t>
            </a:r>
            <a:r>
              <a:rPr lang="uk-UA" b="1" i="1" dirty="0">
                <a:solidFill>
                  <a:schemeClr val="tx1"/>
                </a:solidFill>
              </a:rPr>
              <a:t>. </a:t>
            </a:r>
          </a:p>
          <a:p>
            <a:pPr algn="l"/>
            <a:endParaRPr lang="uk-UA" b="1" dirty="0">
              <a:solidFill>
                <a:schemeClr val="tx1"/>
              </a:solidFill>
            </a:endParaRPr>
          </a:p>
          <a:p>
            <a:pPr algn="l"/>
            <a:r>
              <a:rPr lang="uk-UA" b="1" dirty="0" err="1">
                <a:solidFill>
                  <a:schemeClr val="tx1"/>
                </a:solidFill>
              </a:rPr>
              <a:t>P</a:t>
            </a:r>
            <a:r>
              <a:rPr lang="uk-UA" dirty="0" err="1">
                <a:solidFill>
                  <a:schemeClr val="tx1"/>
                </a:solidFill>
              </a:rPr>
              <a:t>olicy</a:t>
            </a:r>
            <a:r>
              <a:rPr lang="uk-UA" dirty="0">
                <a:solidFill>
                  <a:schemeClr val="tx1"/>
                </a:solidFill>
              </a:rPr>
              <a:t> - політика </a:t>
            </a:r>
          </a:p>
          <a:p>
            <a:pPr algn="l"/>
            <a:r>
              <a:rPr lang="uk-UA" b="1" dirty="0" err="1">
                <a:solidFill>
                  <a:schemeClr val="tx1"/>
                </a:solidFill>
              </a:rPr>
              <a:t>E</a:t>
            </a:r>
            <a:r>
              <a:rPr lang="uk-UA" dirty="0" err="1">
                <a:solidFill>
                  <a:schemeClr val="tx1"/>
                </a:solidFill>
              </a:rPr>
              <a:t>conomy</a:t>
            </a:r>
            <a:r>
              <a:rPr lang="uk-UA" dirty="0">
                <a:solidFill>
                  <a:schemeClr val="tx1"/>
                </a:solidFill>
              </a:rPr>
              <a:t> - економіка</a:t>
            </a:r>
          </a:p>
          <a:p>
            <a:pPr algn="l"/>
            <a:r>
              <a:rPr lang="uk-UA" b="1" dirty="0" err="1">
                <a:solidFill>
                  <a:schemeClr val="tx1"/>
                </a:solidFill>
              </a:rPr>
              <a:t>S</a:t>
            </a:r>
            <a:r>
              <a:rPr lang="uk-UA" dirty="0" err="1">
                <a:solidFill>
                  <a:schemeClr val="tx1"/>
                </a:solidFill>
              </a:rPr>
              <a:t>ociety</a:t>
            </a:r>
            <a:r>
              <a:rPr lang="uk-UA" dirty="0">
                <a:solidFill>
                  <a:schemeClr val="tx1"/>
                </a:solidFill>
              </a:rPr>
              <a:t> - суспільство</a:t>
            </a:r>
          </a:p>
          <a:p>
            <a:pPr algn="l"/>
            <a:r>
              <a:rPr lang="uk-UA" b="1" dirty="0" err="1">
                <a:solidFill>
                  <a:schemeClr val="tx1"/>
                </a:solidFill>
              </a:rPr>
              <a:t>T</a:t>
            </a:r>
            <a:r>
              <a:rPr lang="uk-UA" dirty="0" err="1">
                <a:solidFill>
                  <a:schemeClr val="tx1"/>
                </a:solidFill>
              </a:rPr>
              <a:t>echnology</a:t>
            </a:r>
            <a:r>
              <a:rPr lang="uk-UA" dirty="0">
                <a:solidFill>
                  <a:schemeClr val="tx1"/>
                </a:solidFill>
              </a:rPr>
              <a:t> - технологія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8841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1"/>
            <a:ext cx="7772400" cy="360039"/>
          </a:xfrm>
        </p:spPr>
        <p:txBody>
          <a:bodyPr/>
          <a:lstStyle/>
          <a:p>
            <a:pPr algn="r"/>
            <a:r>
              <a:rPr lang="uk-UA" sz="1800" b="1" i="1" dirty="0">
                <a:effectLst/>
              </a:rPr>
              <a:t>Дослідження умов </a:t>
            </a:r>
            <a:r>
              <a:rPr lang="uk-UA" sz="1800" b="1" i="1" dirty="0" err="1">
                <a:effectLst/>
              </a:rPr>
              <a:t>ПР</a:t>
            </a:r>
            <a:r>
              <a:rPr lang="uk-UA" sz="1800" b="1" i="1" dirty="0">
                <a:effectLst/>
              </a:rPr>
              <a:t>-активності</a:t>
            </a:r>
            <a:endParaRPr lang="ru-RU" sz="1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908720"/>
            <a:ext cx="8208912" cy="5544616"/>
          </a:xfrm>
        </p:spPr>
        <p:txBody>
          <a:bodyPr/>
          <a:lstStyle/>
          <a:p>
            <a:pPr algn="l"/>
            <a:r>
              <a:rPr lang="ru-RU" dirty="0">
                <a:solidFill>
                  <a:schemeClr val="tx1"/>
                </a:solidFill>
              </a:rPr>
              <a:t>Результатом </a:t>
            </a:r>
            <a:r>
              <a:rPr lang="en-US" dirty="0">
                <a:solidFill>
                  <a:schemeClr val="tx1"/>
                </a:solidFill>
              </a:rPr>
              <a:t>PEST-</a:t>
            </a:r>
            <a:r>
              <a:rPr lang="ru-RU" dirty="0" err="1">
                <a:solidFill>
                  <a:schemeClr val="tx1"/>
                </a:solidFill>
              </a:rPr>
              <a:t>аналізу</a:t>
            </a:r>
            <a:r>
              <a:rPr lang="ru-RU" dirty="0">
                <a:solidFill>
                  <a:schemeClr val="tx1"/>
                </a:solidFill>
              </a:rPr>
              <a:t> є </a:t>
            </a:r>
            <a:r>
              <a:rPr lang="ru-RU" dirty="0" err="1">
                <a:solidFill>
                  <a:schemeClr val="tx1"/>
                </a:solidFill>
              </a:rPr>
              <a:t>перелік</a:t>
            </a:r>
            <a:r>
              <a:rPr lang="ru-RU" dirty="0">
                <a:solidFill>
                  <a:schemeClr val="tx1"/>
                </a:solidFill>
              </a:rPr>
              <a:t>:</a:t>
            </a:r>
          </a:p>
          <a:p>
            <a:pPr algn="l"/>
            <a:endParaRPr lang="ru-RU" dirty="0">
              <a:solidFill>
                <a:schemeClr val="tx1"/>
              </a:solidFill>
            </a:endParaRPr>
          </a:p>
          <a:p>
            <a:pPr algn="l"/>
            <a:r>
              <a:rPr lang="ru-RU" dirty="0">
                <a:solidFill>
                  <a:schemeClr val="tx1"/>
                </a:solidFill>
              </a:rPr>
              <a:t>1) </a:t>
            </a:r>
            <a:r>
              <a:rPr lang="ru-RU" dirty="0" err="1">
                <a:solidFill>
                  <a:schemeClr val="tx1"/>
                </a:solidFill>
              </a:rPr>
              <a:t>факторів</a:t>
            </a:r>
            <a:r>
              <a:rPr lang="ru-RU" dirty="0">
                <a:solidFill>
                  <a:schemeClr val="tx1"/>
                </a:solidFill>
              </a:rPr>
              <a:t> та </a:t>
            </a:r>
            <a:r>
              <a:rPr lang="ru-RU" dirty="0" err="1">
                <a:solidFill>
                  <a:schemeClr val="tx1"/>
                </a:solidFill>
              </a:rPr>
              <a:t>тенденцій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зовнішнього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середовища</a:t>
            </a:r>
            <a:r>
              <a:rPr lang="ru-RU" dirty="0">
                <a:solidFill>
                  <a:schemeClr val="tx1"/>
                </a:solidFill>
              </a:rPr>
              <a:t> непрямого </a:t>
            </a:r>
            <a:r>
              <a:rPr lang="ru-RU" dirty="0" err="1">
                <a:solidFill>
                  <a:schemeClr val="tx1"/>
                </a:solidFill>
              </a:rPr>
              <a:t>впливу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що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надають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суттєвий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вплив</a:t>
            </a:r>
            <a:r>
              <a:rPr lang="ru-RU" dirty="0">
                <a:solidFill>
                  <a:schemeClr val="tx1"/>
                </a:solidFill>
              </a:rPr>
              <a:t> на </a:t>
            </a:r>
            <a:r>
              <a:rPr lang="ru-RU" dirty="0" err="1">
                <a:solidFill>
                  <a:schemeClr val="tx1"/>
                </a:solidFill>
              </a:rPr>
              <a:t>діяльність</a:t>
            </a:r>
            <a:r>
              <a:rPr lang="ru-RU" dirty="0">
                <a:solidFill>
                  <a:schemeClr val="tx1"/>
                </a:solidFill>
              </a:rPr>
              <a:t> у </a:t>
            </a:r>
            <a:r>
              <a:rPr lang="ru-RU" dirty="0" err="1">
                <a:solidFill>
                  <a:schemeClr val="tx1"/>
                </a:solidFill>
              </a:rPr>
              <a:t>зв'язках</a:t>
            </a:r>
            <a:r>
              <a:rPr lang="ru-RU" dirty="0">
                <a:solidFill>
                  <a:schemeClr val="tx1"/>
                </a:solidFill>
              </a:rPr>
              <a:t> з </a:t>
            </a:r>
            <a:r>
              <a:rPr lang="ru-RU" dirty="0" err="1">
                <a:solidFill>
                  <a:schemeClr val="tx1"/>
                </a:solidFill>
              </a:rPr>
              <a:t>громадськістю</a:t>
            </a:r>
            <a:r>
              <a:rPr lang="ru-RU" dirty="0">
                <a:solidFill>
                  <a:schemeClr val="tx1"/>
                </a:solidFill>
              </a:rPr>
              <a:t>;</a:t>
            </a:r>
          </a:p>
          <a:p>
            <a:pPr algn="l"/>
            <a:r>
              <a:rPr lang="ru-RU" dirty="0">
                <a:solidFill>
                  <a:schemeClr val="tx1"/>
                </a:solidFill>
              </a:rPr>
              <a:t>2) </a:t>
            </a:r>
            <a:r>
              <a:rPr lang="ru-RU" dirty="0" err="1">
                <a:solidFill>
                  <a:schemeClr val="tx1"/>
                </a:solidFill>
              </a:rPr>
              <a:t>факторів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що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містять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потенційні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загрози</a:t>
            </a:r>
            <a:r>
              <a:rPr lang="ru-RU" dirty="0">
                <a:solidFill>
                  <a:schemeClr val="tx1"/>
                </a:solidFill>
              </a:rPr>
              <a:t> для </a:t>
            </a:r>
            <a:r>
              <a:rPr lang="ru-RU" dirty="0" err="1">
                <a:solidFill>
                  <a:schemeClr val="tx1"/>
                </a:solidFill>
              </a:rPr>
              <a:t>діяльності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організації</a:t>
            </a:r>
            <a:r>
              <a:rPr lang="ru-RU" dirty="0">
                <a:solidFill>
                  <a:schemeClr val="tx1"/>
                </a:solidFill>
              </a:rPr>
              <a:t>;</a:t>
            </a:r>
          </a:p>
          <a:p>
            <a:pPr algn="l"/>
            <a:r>
              <a:rPr lang="ru-RU" dirty="0">
                <a:solidFill>
                  <a:schemeClr val="tx1"/>
                </a:solidFill>
              </a:rPr>
              <a:t>3) </a:t>
            </a:r>
            <a:r>
              <a:rPr lang="ru-RU" dirty="0" err="1">
                <a:solidFill>
                  <a:schemeClr val="tx1"/>
                </a:solidFill>
              </a:rPr>
              <a:t>факторів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розвиток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яких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містить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нові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можливості</a:t>
            </a:r>
            <a:r>
              <a:rPr lang="ru-RU" dirty="0">
                <a:solidFill>
                  <a:schemeClr val="tx1"/>
                </a:solidFill>
              </a:rPr>
              <a:t> для </a:t>
            </a:r>
            <a:r>
              <a:rPr lang="ru-RU" dirty="0" err="1">
                <a:solidFill>
                  <a:schemeClr val="tx1"/>
                </a:solidFill>
              </a:rPr>
              <a:t>паблік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рілейшнз</a:t>
            </a:r>
            <a:r>
              <a:rPr lang="ru-RU" dirty="0">
                <a:solidFill>
                  <a:schemeClr val="tx1"/>
                </a:solidFill>
              </a:rPr>
              <a:t> та </a:t>
            </a:r>
            <a:r>
              <a:rPr lang="ru-RU" dirty="0" err="1">
                <a:solidFill>
                  <a:schemeClr val="tx1"/>
                </a:solidFill>
              </a:rPr>
              <a:t>діяльності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організації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38841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1"/>
            <a:ext cx="7772400" cy="360039"/>
          </a:xfrm>
        </p:spPr>
        <p:txBody>
          <a:bodyPr/>
          <a:lstStyle/>
          <a:p>
            <a:pPr algn="r"/>
            <a:r>
              <a:rPr lang="uk-UA" sz="1800" b="1" i="1" dirty="0">
                <a:effectLst/>
              </a:rPr>
              <a:t>Дослідження умов </a:t>
            </a:r>
            <a:r>
              <a:rPr lang="uk-UA" sz="1800" b="1" i="1" dirty="0" err="1">
                <a:effectLst/>
              </a:rPr>
              <a:t>ПР</a:t>
            </a:r>
            <a:r>
              <a:rPr lang="uk-UA" sz="1800" b="1" i="1" dirty="0">
                <a:effectLst/>
              </a:rPr>
              <a:t>-активності</a:t>
            </a:r>
            <a:endParaRPr lang="ru-RU" sz="1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908720"/>
            <a:ext cx="8208912" cy="5544616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8168357"/>
              </p:ext>
            </p:extLst>
          </p:nvPr>
        </p:nvGraphicFramePr>
        <p:xfrm>
          <a:off x="755576" y="1052736"/>
          <a:ext cx="7776864" cy="4896542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26147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165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455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12741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</a:rPr>
                        <a:t>Загрози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</a:rPr>
                        <a:t>Можливості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4003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</a:rPr>
                        <a:t>Групи</a:t>
                      </a:r>
                      <a:r>
                        <a:rPr lang="ru-RU" sz="1400" baseline="0" dirty="0">
                          <a:effectLst/>
                        </a:rPr>
                        <a:t> </a:t>
                      </a:r>
                      <a:r>
                        <a:rPr lang="ru-RU" sz="1400" baseline="0" dirty="0" err="1">
                          <a:effectLst/>
                        </a:rPr>
                        <a:t>громадськості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63786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</a:rPr>
                        <a:t>Конкуренти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1.</a:t>
                      </a:r>
                      <a:endParaRPr lang="ru-RU" sz="1400" dirty="0">
                        <a:effectLst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2.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4003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</a:rPr>
                        <a:t>Опоненти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4003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</a:rPr>
                        <a:t>Прихильники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4003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… 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4003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</a:rPr>
                        <a:t>Споживачі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8841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7015</TotalTime>
  <Words>827</Words>
  <Application>Microsoft Office PowerPoint</Application>
  <PresentationFormat>Экран (4:3)</PresentationFormat>
  <Paragraphs>291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5" baseType="lpstr">
      <vt:lpstr>Arial</vt:lpstr>
      <vt:lpstr>Calibri</vt:lpstr>
      <vt:lpstr>Century Gothic</vt:lpstr>
      <vt:lpstr>Courier New</vt:lpstr>
      <vt:lpstr>Palatino Linotype</vt:lpstr>
      <vt:lpstr>Times New Roman</vt:lpstr>
      <vt:lpstr>Wingdings</vt:lpstr>
      <vt:lpstr>Исполнительная</vt:lpstr>
      <vt:lpstr>Лекція 5.  Планування  PR-діяльності </vt:lpstr>
      <vt:lpstr>Етичні норми застосування інструментів зв'язків із громадськістю</vt:lpstr>
      <vt:lpstr>Етапи планування діяльності з паблік рілейшнз</vt:lpstr>
      <vt:lpstr>Дослідження умов ПР-активності</vt:lpstr>
      <vt:lpstr>Дослідження умов ПР-активності</vt:lpstr>
      <vt:lpstr>Дослідження умов ПР-активності</vt:lpstr>
      <vt:lpstr>Дослідження умов ПР-активності</vt:lpstr>
      <vt:lpstr>Дослідження умов ПР-активності</vt:lpstr>
      <vt:lpstr>Дослідження умов ПР-активності</vt:lpstr>
      <vt:lpstr>Дослідження умов ПР-активності</vt:lpstr>
      <vt:lpstr>Стратегія паблік рілейшнз</vt:lpstr>
      <vt:lpstr>Стратегія паблік рілейшнз</vt:lpstr>
      <vt:lpstr>Стратегія паблік рілейшнз</vt:lpstr>
      <vt:lpstr>Тактики реалізації ПР-стратегій</vt:lpstr>
      <vt:lpstr>Тактики реалізації ПР-стратегій</vt:lpstr>
      <vt:lpstr>Тактики реалізації ПР-стратегій</vt:lpstr>
      <vt:lpstr>Тактики реалізації ПР-стратегій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Yana</cp:lastModifiedBy>
  <cp:revision>33</cp:revision>
  <dcterms:created xsi:type="dcterms:W3CDTF">2023-10-02T18:24:55Z</dcterms:created>
  <dcterms:modified xsi:type="dcterms:W3CDTF">2025-11-05T19:06:19Z</dcterms:modified>
</cp:coreProperties>
</file>