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8" r:id="rId4"/>
    <p:sldId id="279" r:id="rId5"/>
    <p:sldId id="282" r:id="rId6"/>
    <p:sldId id="283" r:id="rId7"/>
    <p:sldId id="284" r:id="rId8"/>
    <p:sldId id="280" r:id="rId9"/>
    <p:sldId id="281" r:id="rId10"/>
    <p:sldId id="277" r:id="rId11"/>
    <p:sldId id="263" r:id="rId12"/>
    <p:sldId id="285" r:id="rId13"/>
    <p:sldId id="289" r:id="rId14"/>
    <p:sldId id="286" r:id="rId15"/>
    <p:sldId id="287" r:id="rId16"/>
    <p:sldId id="288" r:id="rId17"/>
    <p:sldId id="290" r:id="rId18"/>
    <p:sldId id="264" r:id="rId19"/>
    <p:sldId id="265" r:id="rId20"/>
    <p:sldId id="262" r:id="rId21"/>
    <p:sldId id="266" r:id="rId22"/>
    <p:sldId id="267" r:id="rId23"/>
    <p:sldId id="270" r:id="rId24"/>
    <p:sldId id="271" r:id="rId25"/>
    <p:sldId id="272"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290" autoAdjust="0"/>
  </p:normalViewPr>
  <p:slideViewPr>
    <p:cSldViewPr>
      <p:cViewPr varScale="1">
        <p:scale>
          <a:sx n="90" d="100"/>
          <a:sy n="90" d="100"/>
        </p:scale>
        <p:origin x="21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11.09.2023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11.09.2023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11.09.2023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11.09.2023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work.ua/ru/jobs/by-company/15949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work.ua/ru/jobs/by-company/171985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work.ua/ru/jobs/by-company/58635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23233" y="1431455"/>
            <a:ext cx="5572132" cy="2775859"/>
          </a:xfrm>
        </p:spPr>
        <p:txBody>
          <a:bodyPr>
            <a:normAutofit fontScale="90000"/>
          </a:bodyPr>
          <a:lstStyle/>
          <a:p>
            <a:pPr algn="l" rtl="0"/>
            <a:br>
              <a:rPr lang="ru-RU" dirty="0"/>
            </a:br>
            <a:br>
              <a:rPr lang="ru-RU" sz="3300" dirty="0"/>
            </a:br>
            <a:r>
              <a:rPr lang="ru-RU" sz="3300" dirty="0" err="1"/>
              <a:t>Основні</a:t>
            </a:r>
            <a:r>
              <a:rPr lang="ru-RU" sz="3300" dirty="0"/>
              <a:t> характеристики </a:t>
            </a:r>
            <a:r>
              <a:rPr lang="ru-RU" sz="3300" dirty="0" err="1"/>
              <a:t>проєктів</a:t>
            </a:r>
            <a:r>
              <a:rPr lang="ru-RU" sz="3300" dirty="0"/>
              <a:t> та </a:t>
            </a:r>
            <a:r>
              <a:rPr lang="ru-RU" sz="3300" dirty="0" err="1"/>
              <a:t>процесів</a:t>
            </a:r>
            <a:r>
              <a:rPr lang="ru-RU" sz="3300" dirty="0"/>
              <a:t> </a:t>
            </a:r>
            <a:r>
              <a:rPr lang="ru-RU" sz="3300" dirty="0" err="1"/>
              <a:t>управління</a:t>
            </a:r>
            <a:r>
              <a:rPr lang="ru-RU" sz="3300" dirty="0"/>
              <a:t> проєктами </a:t>
            </a:r>
            <a:r>
              <a:rPr lang="ru-RU" sz="3300" dirty="0" err="1"/>
              <a:t>інформатизації</a:t>
            </a:r>
            <a:br>
              <a:rPr lang="en-US" sz="3300" dirty="0"/>
            </a:br>
            <a:br>
              <a:rPr lang="uk-UA" dirty="0"/>
            </a:br>
            <a:r>
              <a:rPr lang="ru-RU" dirty="0"/>
              <a:t>План</a:t>
            </a:r>
            <a:br>
              <a:rPr lang="ru-RU" sz="3200" dirty="0"/>
            </a:br>
            <a:r>
              <a:rPr lang="ru-RU" sz="2200" dirty="0"/>
              <a:t>1.1 </a:t>
            </a:r>
            <a:r>
              <a:rPr lang="ru-RU" sz="2200" dirty="0" err="1"/>
              <a:t>Навіщо</a:t>
            </a:r>
            <a:r>
              <a:rPr lang="ru-RU" sz="2200" dirty="0"/>
              <a:t> </a:t>
            </a:r>
            <a:r>
              <a:rPr lang="ru-RU" sz="2200" dirty="0" err="1"/>
              <a:t>потрібні</a:t>
            </a:r>
            <a:r>
              <a:rPr lang="ru-RU" sz="2200" dirty="0"/>
              <a:t> </a:t>
            </a:r>
            <a:r>
              <a:rPr lang="ru-RU" sz="2200" dirty="0" err="1"/>
              <a:t>проджект</a:t>
            </a:r>
            <a:r>
              <a:rPr lang="ru-RU" sz="2200" dirty="0"/>
              <a:t> </a:t>
            </a:r>
            <a:r>
              <a:rPr lang="ru-RU" sz="2200" dirty="0" err="1"/>
              <a:t>менеджери</a:t>
            </a:r>
            <a:r>
              <a:rPr lang="ru-RU" sz="2200" dirty="0"/>
              <a:t> та </a:t>
            </a:r>
            <a:r>
              <a:rPr lang="ru-RU" sz="2200" dirty="0" err="1"/>
              <a:t>продакт</a:t>
            </a:r>
            <a:r>
              <a:rPr lang="ru-RU" sz="2200" dirty="0"/>
              <a:t> </a:t>
            </a:r>
            <a:r>
              <a:rPr lang="ru-RU" sz="2200" dirty="0" err="1"/>
              <a:t>менеджери</a:t>
            </a:r>
            <a:r>
              <a:rPr lang="ru-RU" sz="2200" dirty="0"/>
              <a:t>?</a:t>
            </a:r>
            <a:br>
              <a:rPr lang="ru-RU" sz="2200" dirty="0"/>
            </a:br>
            <a:r>
              <a:rPr lang="ru-RU" sz="2200" dirty="0"/>
              <a:t>1.</a:t>
            </a:r>
            <a:r>
              <a:rPr lang="pl-PL" sz="2200" dirty="0"/>
              <a:t>2</a:t>
            </a:r>
            <a:r>
              <a:rPr lang="ru-RU" sz="2200" dirty="0"/>
              <a:t>. </a:t>
            </a:r>
            <a:r>
              <a:rPr lang="ru-RU" sz="2200" dirty="0" err="1"/>
              <a:t>Поняття</a:t>
            </a:r>
            <a:r>
              <a:rPr lang="ru-RU" sz="2200" dirty="0"/>
              <a:t> </a:t>
            </a:r>
            <a:r>
              <a:rPr lang="ru-RU" sz="2200" dirty="0" err="1"/>
              <a:t>проєкту</a:t>
            </a:r>
            <a:r>
              <a:rPr lang="ru-RU" sz="2200" dirty="0"/>
              <a:t>. </a:t>
            </a:r>
            <a:r>
              <a:rPr lang="ru-RU" sz="2200" dirty="0" err="1"/>
              <a:t>Визначення</a:t>
            </a:r>
            <a:r>
              <a:rPr lang="ru-RU" sz="2200" dirty="0"/>
              <a:t> </a:t>
            </a:r>
            <a:r>
              <a:rPr lang="ru-RU" sz="2200" dirty="0" err="1"/>
              <a:t>цілей</a:t>
            </a:r>
            <a:r>
              <a:rPr lang="ru-RU" sz="2200" dirty="0"/>
              <a:t> </a:t>
            </a:r>
            <a:r>
              <a:rPr lang="ru-RU" sz="2200" dirty="0" err="1"/>
              <a:t>проєкту</a:t>
            </a:r>
            <a:r>
              <a:rPr lang="ru-RU" sz="2200" dirty="0"/>
              <a:t>.</a:t>
            </a:r>
            <a:br>
              <a:rPr lang="ru-RU" sz="2200" dirty="0"/>
            </a:br>
            <a:r>
              <a:rPr lang="ru-RU" sz="2200" dirty="0"/>
              <a:t>1.3. </a:t>
            </a:r>
            <a:r>
              <a:rPr lang="ru-RU" sz="2200" dirty="0" err="1"/>
              <a:t>Поняття</a:t>
            </a:r>
            <a:r>
              <a:rPr lang="ru-RU" sz="2200" dirty="0"/>
              <a:t> </a:t>
            </a:r>
            <a:r>
              <a:rPr lang="ru-RU" sz="2200" dirty="0" err="1"/>
              <a:t>життєвого</a:t>
            </a:r>
            <a:r>
              <a:rPr lang="ru-RU" sz="2200" dirty="0"/>
              <a:t> циклу </a:t>
            </a:r>
            <a:r>
              <a:rPr lang="ru-RU" sz="2200" dirty="0" err="1"/>
              <a:t>проєкту</a:t>
            </a:r>
            <a:r>
              <a:rPr lang="ru-RU" sz="2200" dirty="0"/>
              <a:t>. </a:t>
            </a:r>
            <a:r>
              <a:rPr lang="ru-RU" sz="2200" dirty="0" err="1"/>
              <a:t>Узагальнена</a:t>
            </a:r>
            <a:r>
              <a:rPr lang="ru-RU" sz="2200" dirty="0"/>
              <a:t> модель </a:t>
            </a:r>
            <a:r>
              <a:rPr lang="ru-RU" sz="2200" dirty="0" err="1"/>
              <a:t>життєвого</a:t>
            </a:r>
            <a:r>
              <a:rPr lang="ru-RU" sz="2200" dirty="0"/>
              <a:t> циклу </a:t>
            </a:r>
            <a:r>
              <a:rPr lang="ru-RU" sz="2200" dirty="0" err="1"/>
              <a:t>проєкту</a:t>
            </a:r>
            <a:r>
              <a:rPr lang="ru-RU" sz="2200" dirty="0"/>
              <a:t>. </a:t>
            </a:r>
            <a:br>
              <a:rPr lang="en-US" sz="2200" dirty="0"/>
            </a:br>
            <a:r>
              <a:rPr lang="ru-RU" sz="2200" dirty="0"/>
              <a:t>1.</a:t>
            </a:r>
            <a:r>
              <a:rPr lang="uk-UA" sz="2200" dirty="0"/>
              <a:t>4. </a:t>
            </a:r>
            <a:r>
              <a:rPr lang="ru-RU" sz="2200" dirty="0" err="1"/>
              <a:t>Особливості</a:t>
            </a:r>
            <a:r>
              <a:rPr lang="ru-RU" sz="2200" dirty="0"/>
              <a:t> </a:t>
            </a:r>
            <a:r>
              <a:rPr lang="ru-RU" sz="2200" dirty="0" err="1"/>
              <a:t>проектів</a:t>
            </a:r>
            <a:r>
              <a:rPr lang="ru-RU" sz="2200" dirty="0"/>
              <a:t> інформатизації</a:t>
            </a:r>
            <a:br>
              <a:rPr lang="en-US" sz="2200" dirty="0"/>
            </a:br>
            <a:endParaRPr lang="ru-RU" sz="2200" dirty="0"/>
          </a:p>
        </p:txBody>
      </p:sp>
      <p:pic>
        <p:nvPicPr>
          <p:cNvPr id="1026" name="Picture 2"/>
          <p:cNvPicPr>
            <a:picLocks noChangeAspect="1" noChangeArrowheads="1"/>
          </p:cNvPicPr>
          <p:nvPr/>
        </p:nvPicPr>
        <p:blipFill>
          <a:blip r:embed="rId2"/>
          <a:srcRect/>
          <a:stretch>
            <a:fillRect/>
          </a:stretch>
        </p:blipFill>
        <p:spPr bwMode="auto">
          <a:xfrm>
            <a:off x="0" y="1357298"/>
            <a:ext cx="3552825" cy="2924175"/>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2313" y="2492896"/>
            <a:ext cx="8229600" cy="418058"/>
          </a:xfrm>
        </p:spPr>
        <p:txBody>
          <a:bodyPr>
            <a:normAutofit fontScale="90000"/>
          </a:bodyPr>
          <a:lstStyle/>
          <a:p>
            <a:pPr algn="l" rtl="0"/>
            <a:br>
              <a:rPr lang="ru-RU" dirty="0"/>
            </a:br>
            <a:r>
              <a:rPr lang="ru-RU" dirty="0" err="1"/>
              <a:t>Що</a:t>
            </a:r>
            <a:r>
              <a:rPr lang="ru-RU" dirty="0"/>
              <a:t> </a:t>
            </a:r>
            <a:r>
              <a:rPr lang="ru-RU" dirty="0" err="1"/>
              <a:t>таке</a:t>
            </a:r>
            <a:r>
              <a:rPr lang="ru-RU" dirty="0"/>
              <a:t> </a:t>
            </a:r>
            <a:r>
              <a:rPr lang="ru-RU" b="1" dirty="0"/>
              <a:t>проект та управління проектами?</a:t>
            </a:r>
            <a:endParaRPr lang="ru-RU" dirty="0"/>
          </a:p>
        </p:txBody>
      </p:sp>
      <p:sp>
        <p:nvSpPr>
          <p:cNvPr id="3" name="Содержимое 2"/>
          <p:cNvSpPr>
            <a:spLocks noGrp="1"/>
          </p:cNvSpPr>
          <p:nvPr>
            <p:ph idx="1"/>
          </p:nvPr>
        </p:nvSpPr>
        <p:spPr>
          <a:xfrm>
            <a:off x="412313" y="3212976"/>
            <a:ext cx="8229600" cy="1296144"/>
          </a:xfrm>
        </p:spPr>
        <p:txBody>
          <a:bodyPr>
            <a:normAutofit lnSpcReduction="10000"/>
          </a:bodyPr>
          <a:lstStyle/>
          <a:p>
            <a:pPr algn="l" rtl="0"/>
            <a:endParaRPr lang="ru-RU" dirty="0"/>
          </a:p>
          <a:p>
            <a:pPr algn="l" rtl="0"/>
            <a:r>
              <a:rPr lang="ru-RU" sz="2200" b="1" dirty="0"/>
              <a:t>Проект: – тимчасове підприємство, – для </a:t>
            </a:r>
            <a:r>
              <a:rPr lang="ru-RU" sz="2200" b="1" dirty="0" err="1"/>
              <a:t>створення</a:t>
            </a:r>
            <a:r>
              <a:rPr lang="ru-RU" sz="2200" b="1" dirty="0"/>
              <a:t> </a:t>
            </a:r>
            <a:r>
              <a:rPr lang="ru-RU" sz="2200" b="1" dirty="0" err="1">
                <a:solidFill>
                  <a:srgbClr val="FF0000"/>
                </a:solidFill>
              </a:rPr>
              <a:t>унікальних</a:t>
            </a:r>
            <a:r>
              <a:rPr lang="ru-RU" sz="2200" b="1" dirty="0">
                <a:solidFill>
                  <a:srgbClr val="FF0000"/>
                </a:solidFill>
              </a:rPr>
              <a:t> </a:t>
            </a:r>
            <a:r>
              <a:rPr lang="ru-RU" sz="2200" b="1" dirty="0" err="1"/>
              <a:t>продуктів</a:t>
            </a:r>
            <a:r>
              <a:rPr lang="ru-RU" sz="2200" b="1" dirty="0"/>
              <a:t> </a:t>
            </a:r>
            <a:r>
              <a:rPr lang="ru-RU" sz="2200" b="1" dirty="0" err="1"/>
              <a:t>або</a:t>
            </a:r>
            <a:r>
              <a:rPr lang="ru-RU" sz="2200" b="1" dirty="0"/>
              <a:t> </a:t>
            </a:r>
            <a:r>
              <a:rPr lang="ru-RU" sz="2200" b="1" dirty="0" err="1">
                <a:solidFill>
                  <a:srgbClr val="FF0000"/>
                </a:solidFill>
              </a:rPr>
              <a:t>результатів</a:t>
            </a:r>
            <a:r>
              <a:rPr lang="ru-RU" sz="2200" b="1" dirty="0"/>
              <a:t> </a:t>
            </a:r>
            <a:endParaRPr lang="ru-RU" sz="2200" dirty="0"/>
          </a:p>
        </p:txBody>
      </p:sp>
      <p:sp>
        <p:nvSpPr>
          <p:cNvPr id="5" name="Содержимое 2"/>
          <p:cNvSpPr txBox="1">
            <a:spLocks/>
          </p:cNvSpPr>
          <p:nvPr/>
        </p:nvSpPr>
        <p:spPr>
          <a:xfrm>
            <a:off x="412313" y="5733256"/>
            <a:ext cx="82296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ru-RU" sz="2200" b="1" dirty="0"/>
              <a:t>Управління проектами: – </a:t>
            </a:r>
            <a:r>
              <a:rPr lang="ru-RU" sz="2200" b="1" dirty="0" err="1"/>
              <a:t>діяльність</a:t>
            </a:r>
            <a:r>
              <a:rPr lang="ru-RU" sz="2200" b="1" dirty="0"/>
              <a:t> </a:t>
            </a:r>
            <a:r>
              <a:rPr lang="ru-RU" sz="2200" b="1" dirty="0" err="1">
                <a:solidFill>
                  <a:srgbClr val="FF0000"/>
                </a:solidFill>
              </a:rPr>
              <a:t>обмежена</a:t>
            </a:r>
            <a:r>
              <a:rPr lang="ru-RU" sz="2200" b="1" dirty="0">
                <a:solidFill>
                  <a:srgbClr val="FF0000"/>
                </a:solidFill>
              </a:rPr>
              <a:t> у </a:t>
            </a:r>
            <a:r>
              <a:rPr lang="ru-RU" sz="2200" b="1" dirty="0" err="1">
                <a:solidFill>
                  <a:srgbClr val="FF0000"/>
                </a:solidFill>
              </a:rPr>
              <a:t>часі</a:t>
            </a:r>
            <a:r>
              <a:rPr lang="ru-RU" sz="2200" b="1" dirty="0">
                <a:solidFill>
                  <a:srgbClr val="FF0000"/>
                </a:solidFill>
              </a:rPr>
              <a:t> </a:t>
            </a:r>
            <a:r>
              <a:rPr lang="ru-RU" sz="2200" b="1" dirty="0"/>
              <a:t>та спрямована на </a:t>
            </a:r>
            <a:r>
              <a:rPr lang="ru-RU" sz="2200" b="1" dirty="0" err="1"/>
              <a:t>досягнення</a:t>
            </a:r>
            <a:r>
              <a:rPr lang="ru-RU" sz="2200" b="1" dirty="0"/>
              <a:t> </a:t>
            </a:r>
            <a:r>
              <a:rPr lang="ru-RU" sz="2200" b="1" dirty="0" err="1">
                <a:solidFill>
                  <a:srgbClr val="FF0000"/>
                </a:solidFill>
              </a:rPr>
              <a:t>унікального</a:t>
            </a:r>
            <a:r>
              <a:rPr lang="ru-RU" sz="2200" b="1" dirty="0">
                <a:solidFill>
                  <a:srgbClr val="FF0000"/>
                </a:solidFill>
              </a:rPr>
              <a:t> результату</a:t>
            </a:r>
            <a:endParaRPr lang="ru-RU" sz="2200" dirty="0">
              <a:solidFill>
                <a:srgbClr val="FF0000"/>
              </a:solidFill>
            </a:endParaRPr>
          </a:p>
        </p:txBody>
      </p:sp>
      <p:sp>
        <p:nvSpPr>
          <p:cNvPr id="4" name="Прямоугольник 3"/>
          <p:cNvSpPr/>
          <p:nvPr/>
        </p:nvSpPr>
        <p:spPr>
          <a:xfrm>
            <a:off x="412313" y="4581128"/>
            <a:ext cx="7704856" cy="769441"/>
          </a:xfrm>
          <a:prstGeom prst="rect">
            <a:avLst/>
          </a:prstGeom>
        </p:spPr>
        <p:txBody>
          <a:bodyPr wrap="square">
            <a:spAutoFit/>
          </a:bodyPr>
          <a:lstStyle/>
          <a:p>
            <a:pPr marL="342900" indent="-342900" algn="l" rtl="0">
              <a:buFont typeface="Arial" panose="020B0604020202020204" pitchFamily="34" charset="0"/>
              <a:buChar char="•"/>
            </a:pPr>
            <a:r>
              <a:rPr lang="ru-RU" sz="2200" b="1" dirty="0"/>
              <a:t>Продукт — це товар чи сервіс, затребуваний ринком задоволення потреб людей</a:t>
            </a:r>
            <a:r>
              <a:rPr lang="ru-RU" dirty="0"/>
              <a:t>.</a:t>
            </a:r>
            <a:endParaRPr lang="uk-UA" dirty="0"/>
          </a:p>
        </p:txBody>
      </p:sp>
      <p:sp>
        <p:nvSpPr>
          <p:cNvPr id="6" name="Прямоугольник 5"/>
          <p:cNvSpPr/>
          <p:nvPr/>
        </p:nvSpPr>
        <p:spPr>
          <a:xfrm>
            <a:off x="5240298" y="729570"/>
            <a:ext cx="3401615" cy="646331"/>
          </a:xfrm>
          <a:prstGeom prst="rect">
            <a:avLst/>
          </a:prstGeom>
        </p:spPr>
        <p:txBody>
          <a:bodyPr wrap="square">
            <a:spAutoFit/>
          </a:bodyPr>
          <a:lstStyle/>
          <a:p>
            <a:pPr algn="l" rtl="0"/>
            <a:r>
              <a:rPr lang="ru-RU" b="1" dirty="0"/>
              <a:t>1.</a:t>
            </a:r>
            <a:r>
              <a:rPr lang="pl-PL" b="1" dirty="0"/>
              <a:t>2</a:t>
            </a:r>
            <a:r>
              <a:rPr lang="ru-RU" b="1" dirty="0"/>
              <a:t>. Проект та продукт. Характеристики та відмінність</a:t>
            </a:r>
            <a:endParaRPr lang="uk-UA" b="1" dirty="0"/>
          </a:p>
        </p:txBody>
      </p:sp>
      <p:pic>
        <p:nvPicPr>
          <p:cNvPr id="1028" name="Picture 4" descr="Project Manager vs Product Manager: Differences &amp; Similar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97759"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216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rtl="0"/>
            <a:r>
              <a:rPr lang="ru-RU" sz="3500" b="1" dirty="0"/>
              <a:t>Унікальність та тимчасовість</a:t>
            </a:r>
            <a:r>
              <a:rPr lang="pl-PL" sz="3500" b="1" dirty="0"/>
              <a:t> </a:t>
            </a:r>
            <a:r>
              <a:rPr lang="ru-RU" sz="3500" b="1" dirty="0"/>
              <a:t>проекту</a:t>
            </a:r>
          </a:p>
        </p:txBody>
      </p:sp>
      <p:sp>
        <p:nvSpPr>
          <p:cNvPr id="3" name="Содержимое 2"/>
          <p:cNvSpPr>
            <a:spLocks noGrp="1"/>
          </p:cNvSpPr>
          <p:nvPr>
            <p:ph idx="1"/>
          </p:nvPr>
        </p:nvSpPr>
        <p:spPr>
          <a:xfrm>
            <a:off x="428596" y="1357298"/>
            <a:ext cx="8229600" cy="4525963"/>
          </a:xfrm>
        </p:spPr>
        <p:txBody>
          <a:bodyPr>
            <a:normAutofit/>
          </a:bodyPr>
          <a:lstStyle/>
          <a:p>
            <a:pPr marL="0" indent="0" algn="l" rtl="0">
              <a:buNone/>
            </a:pPr>
            <a:endParaRPr lang="ru-RU" sz="2500" dirty="0"/>
          </a:p>
        </p:txBody>
      </p:sp>
      <p:pic>
        <p:nvPicPr>
          <p:cNvPr id="17410" name="Picture 2"/>
          <p:cNvPicPr>
            <a:picLocks noChangeAspect="1" noChangeArrowheads="1"/>
          </p:cNvPicPr>
          <p:nvPr/>
        </p:nvPicPr>
        <p:blipFill>
          <a:blip r:embed="rId2"/>
          <a:srcRect/>
          <a:stretch>
            <a:fillRect/>
          </a:stretch>
        </p:blipFill>
        <p:spPr bwMode="auto">
          <a:xfrm>
            <a:off x="357157" y="1142984"/>
            <a:ext cx="8470303" cy="5000660"/>
          </a:xfrm>
          <a:prstGeom prst="rect">
            <a:avLst/>
          </a:prstGeom>
          <a:noFill/>
          <a:ln w="9525">
            <a:noFill/>
            <a:miter lim="800000"/>
            <a:headEnd/>
            <a:tailEnd/>
          </a:ln>
          <a:effectLst/>
        </p:spPr>
      </p:pic>
      <p:pic>
        <p:nvPicPr>
          <p:cNvPr id="14338" name="Picture 2" descr="http://uateka.com/uploads/media/photo/2011/07/12/aa1544936361ab6a031adfb2dbbb432abbf54268.jpg"/>
          <p:cNvPicPr>
            <a:picLocks noChangeAspect="1" noChangeArrowheads="1"/>
          </p:cNvPicPr>
          <p:nvPr/>
        </p:nvPicPr>
        <p:blipFill>
          <a:blip r:embed="rId3"/>
          <a:srcRect/>
          <a:stretch>
            <a:fillRect/>
          </a:stretch>
        </p:blipFill>
        <p:spPr bwMode="auto">
          <a:xfrm>
            <a:off x="2428860" y="1428736"/>
            <a:ext cx="3445658" cy="2071702"/>
          </a:xfrm>
          <a:prstGeom prst="rect">
            <a:avLst/>
          </a:prstGeom>
          <a:noFill/>
        </p:spPr>
      </p:pic>
      <p:pic>
        <p:nvPicPr>
          <p:cNvPr id="14340" name="Picture 4" descr="http://accessories.comd.ru/upload/medialibrary/e20/scania_history025.jpg"/>
          <p:cNvPicPr>
            <a:picLocks noChangeAspect="1" noChangeArrowheads="1"/>
          </p:cNvPicPr>
          <p:nvPr/>
        </p:nvPicPr>
        <p:blipFill>
          <a:blip r:embed="rId4" cstate="print"/>
          <a:srcRect/>
          <a:stretch>
            <a:fillRect/>
          </a:stretch>
        </p:blipFill>
        <p:spPr bwMode="auto">
          <a:xfrm>
            <a:off x="2285984" y="4000504"/>
            <a:ext cx="3643338" cy="192882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pPr rtl="0"/>
            <a:br>
              <a:rPr lang="ru-RU" dirty="0"/>
            </a:br>
            <a:r>
              <a:rPr lang="ru-RU" dirty="0"/>
              <a:t>У чому різниця між проектом та продуктом?</a:t>
            </a:r>
          </a:p>
        </p:txBody>
      </p:sp>
      <p:pic>
        <p:nvPicPr>
          <p:cNvPr id="8194" name="Picture 2" descr="https://spark.ru/upload/other/b_5950df05c2f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86395"/>
            <a:ext cx="7200800" cy="5307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183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pPr rtl="0"/>
            <a:br>
              <a:rPr lang="ru-RU" dirty="0"/>
            </a:br>
            <a:r>
              <a:rPr lang="ru-RU" dirty="0"/>
              <a:t>В чому </a:t>
            </a:r>
            <a:r>
              <a:rPr lang="ru-RU" dirty="0" err="1"/>
              <a:t>різниця</a:t>
            </a:r>
            <a:r>
              <a:rPr lang="ru-RU" dirty="0"/>
              <a:t> </a:t>
            </a:r>
            <a:r>
              <a:rPr lang="ru-RU" dirty="0" err="1"/>
              <a:t>між</a:t>
            </a:r>
            <a:r>
              <a:rPr lang="ru-RU" dirty="0"/>
              <a:t> менеджером проекту та менеджером продукту?</a:t>
            </a:r>
          </a:p>
        </p:txBody>
      </p:sp>
      <p:pic>
        <p:nvPicPr>
          <p:cNvPr id="14338" name="Picture 2" descr="https://273701.selcdn.ru/tcehcom/media/uploaded_files/product_project_tab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8390639" cy="443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82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rtl="0"/>
            <a:r>
              <a:rPr lang="ru-RU" dirty="0"/>
              <a:t>Міфи проектного управління</a:t>
            </a:r>
            <a:endParaRPr lang="uk-U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25" y="2132856"/>
            <a:ext cx="836295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017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rtl="0"/>
            <a:r>
              <a:rPr lang="ru-RU" dirty="0"/>
              <a:t>Як стати проект менеджером в</a:t>
            </a:r>
            <a:r>
              <a:rPr lang="pl-PL" dirty="0"/>
              <a:t>IT</a:t>
            </a:r>
            <a:endParaRPr lang="uk-U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16832"/>
            <a:ext cx="5688632" cy="1861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312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rtl="0"/>
            <a:r>
              <a:rPr lang="ru-RU" dirty="0"/>
              <a:t>Які книги </a:t>
            </a:r>
            <a:r>
              <a:rPr lang="ru-RU" dirty="0" err="1"/>
              <a:t>читати</a:t>
            </a:r>
            <a:r>
              <a:rPr lang="ru-RU" dirty="0"/>
              <a:t> для </a:t>
            </a:r>
            <a:r>
              <a:rPr lang="pl-PL" dirty="0"/>
              <a:t>PM</a:t>
            </a:r>
            <a:r>
              <a:rPr lang="uk-UA" dirty="0"/>
              <a:t> </a:t>
            </a:r>
            <a:r>
              <a:rPr lang="ru-RU" dirty="0"/>
              <a:t>в </a:t>
            </a:r>
            <a:r>
              <a:rPr lang="pl-PL" dirty="0"/>
              <a:t>IT</a:t>
            </a:r>
            <a:endParaRPr lang="uk-UA" dirty="0"/>
          </a:p>
        </p:txBody>
      </p:sp>
      <p:pic>
        <p:nvPicPr>
          <p:cNvPr id="12292" name="Picture 4" descr="Эпоха Ag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412776"/>
            <a:ext cx="2664295" cy="375021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320231" y="5301208"/>
            <a:ext cx="2309683" cy="923330"/>
          </a:xfrm>
          <a:prstGeom prst="rect">
            <a:avLst/>
          </a:prstGeom>
        </p:spPr>
        <p:txBody>
          <a:bodyPr wrap="square">
            <a:spAutoFit/>
          </a:bodyPr>
          <a:lstStyle/>
          <a:p>
            <a:pPr algn="l" rtl="0"/>
            <a:r>
              <a:rPr lang="ru-RU" i="1" dirty="0" err="1"/>
              <a:t>Що</a:t>
            </a:r>
            <a:r>
              <a:rPr lang="ru-RU" i="1" dirty="0"/>
              <a:t> </a:t>
            </a:r>
            <a:r>
              <a:rPr lang="ru-RU" i="1" dirty="0" err="1"/>
              <a:t>таке</a:t>
            </a:r>
            <a:r>
              <a:rPr lang="en-US" i="1" dirty="0"/>
              <a:t> </a:t>
            </a:r>
            <a:r>
              <a:rPr lang="ru-RU" i="1" dirty="0" err="1"/>
              <a:t>Agile,Scrum</a:t>
            </a:r>
            <a:r>
              <a:rPr lang="ru-RU" i="1" dirty="0"/>
              <a:t>,</a:t>
            </a:r>
            <a:r>
              <a:rPr lang="en-US" i="1" dirty="0"/>
              <a:t> </a:t>
            </a:r>
            <a:r>
              <a:rPr lang="ru-RU" i="1" dirty="0" err="1"/>
              <a:t>DevOps</a:t>
            </a:r>
            <a:r>
              <a:rPr lang="ru-RU" i="1" dirty="0"/>
              <a:t>,</a:t>
            </a:r>
            <a:r>
              <a:rPr lang="en-US" i="1" dirty="0"/>
              <a:t> </a:t>
            </a:r>
            <a:r>
              <a:rPr lang="ru-RU" i="1" dirty="0" err="1"/>
              <a:t>Канбан</a:t>
            </a:r>
            <a:r>
              <a:rPr lang="ru-RU" i="1" dirty="0"/>
              <a:t>. І як це застосувати</a:t>
            </a:r>
            <a:endParaRPr lang="uk-UA" dirty="0"/>
          </a:p>
        </p:txBody>
      </p:sp>
      <p:sp>
        <p:nvSpPr>
          <p:cNvPr id="5" name="Прямоугольник 4"/>
          <p:cNvSpPr/>
          <p:nvPr/>
        </p:nvSpPr>
        <p:spPr>
          <a:xfrm>
            <a:off x="618938" y="5301208"/>
            <a:ext cx="1986639" cy="1200329"/>
          </a:xfrm>
          <a:prstGeom prst="rect">
            <a:avLst/>
          </a:prstGeom>
        </p:spPr>
        <p:txBody>
          <a:bodyPr wrap="square">
            <a:spAutoFit/>
          </a:bodyPr>
          <a:lstStyle/>
          <a:p>
            <a:pPr algn="l" rtl="0"/>
            <a:r>
              <a:rPr lang="en-US" i="1" dirty="0"/>
              <a:t>SCRUM </a:t>
            </a:r>
            <a:r>
              <a:rPr lang="uk-UA" i="1" dirty="0"/>
              <a:t>Навчись роботи в двічі більше за менший час</a:t>
            </a:r>
            <a:endParaRPr lang="uk-UA" dirty="0"/>
          </a:p>
        </p:txBody>
      </p:sp>
      <p:sp>
        <p:nvSpPr>
          <p:cNvPr id="6" name="Прямоугольник 5"/>
          <p:cNvSpPr/>
          <p:nvPr/>
        </p:nvSpPr>
        <p:spPr>
          <a:xfrm>
            <a:off x="5940152" y="5168175"/>
            <a:ext cx="2952330" cy="1477328"/>
          </a:xfrm>
          <a:prstGeom prst="rect">
            <a:avLst/>
          </a:prstGeom>
        </p:spPr>
        <p:txBody>
          <a:bodyPr wrap="square">
            <a:spAutoFit/>
          </a:bodyPr>
          <a:lstStyle/>
          <a:p>
            <a:pPr algn="l" rtl="0"/>
            <a:r>
              <a:rPr lang="ru-RU" sz="1500" i="1" dirty="0"/>
              <a:t>Як ідеї перейти до реалізації? Як планувати робочий графік? Що потрібно, щоб проект став успішним? Як грамотно виходити зі спірнихситуацій?</a:t>
            </a:r>
            <a:endParaRPr lang="uk-UA" sz="1500" i="1" dirty="0"/>
          </a:p>
        </p:txBody>
      </p:sp>
      <p:pic>
        <p:nvPicPr>
          <p:cNvPr id="7" name="Рисунок 6">
            <a:extLst>
              <a:ext uri="{FF2B5EF4-FFF2-40B4-BE49-F238E27FC236}">
                <a16:creationId xmlns:a16="http://schemas.microsoft.com/office/drawing/2014/main" id="{2333E8F6-47C6-4D49-A54F-4FB627B351C3}"/>
              </a:ext>
            </a:extLst>
          </p:cNvPr>
          <p:cNvPicPr>
            <a:picLocks noChangeAspect="1"/>
          </p:cNvPicPr>
          <p:nvPr/>
        </p:nvPicPr>
        <p:blipFill>
          <a:blip r:embed="rId3"/>
          <a:stretch>
            <a:fillRect/>
          </a:stretch>
        </p:blipFill>
        <p:spPr>
          <a:xfrm>
            <a:off x="400504" y="1412775"/>
            <a:ext cx="2515311" cy="3746457"/>
          </a:xfrm>
          <a:prstGeom prst="rect">
            <a:avLst/>
          </a:prstGeom>
        </p:spPr>
      </p:pic>
      <p:pic>
        <p:nvPicPr>
          <p:cNvPr id="9" name="Рисунок 8">
            <a:extLst>
              <a:ext uri="{FF2B5EF4-FFF2-40B4-BE49-F238E27FC236}">
                <a16:creationId xmlns:a16="http://schemas.microsoft.com/office/drawing/2014/main" id="{4E8A957A-18E4-4EEB-8C39-DCCDBC83B58E}"/>
              </a:ext>
            </a:extLst>
          </p:cNvPr>
          <p:cNvPicPr>
            <a:picLocks noChangeAspect="1"/>
          </p:cNvPicPr>
          <p:nvPr/>
        </p:nvPicPr>
        <p:blipFill>
          <a:blip r:embed="rId4"/>
          <a:stretch>
            <a:fillRect/>
          </a:stretch>
        </p:blipFill>
        <p:spPr>
          <a:xfrm>
            <a:off x="6173651" y="1363568"/>
            <a:ext cx="2515311" cy="3776790"/>
          </a:xfrm>
          <a:prstGeom prst="rect">
            <a:avLst/>
          </a:prstGeom>
        </p:spPr>
      </p:pic>
    </p:spTree>
    <p:extLst>
      <p:ext uri="{BB962C8B-B14F-4D97-AF65-F5344CB8AC3E}">
        <p14:creationId xmlns:p14="http://schemas.microsoft.com/office/powerpoint/2010/main" val="1519101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rtl="0"/>
            <a:r>
              <a:rPr lang="ru-RU" dirty="0" err="1"/>
              <a:t>Інструменти</a:t>
            </a:r>
            <a:r>
              <a:rPr lang="ru-RU" dirty="0"/>
              <a:t> </a:t>
            </a:r>
            <a:r>
              <a:rPr lang="en-US" b="1" dirty="0"/>
              <a:t>Project</a:t>
            </a:r>
            <a:r>
              <a:rPr lang="uk-UA" b="1" dirty="0"/>
              <a:t> </a:t>
            </a:r>
            <a:r>
              <a:rPr lang="en-US" b="1" dirty="0"/>
              <a:t>manager</a:t>
            </a:r>
            <a:r>
              <a:rPr lang="pl-PL" b="1" dirty="0"/>
              <a:t>a</a:t>
            </a:r>
            <a:r>
              <a:rPr lang="ru-RU" b="1" dirty="0"/>
              <a:t> </a:t>
            </a:r>
            <a:endParaRPr lang="uk-UA" dirty="0"/>
          </a:p>
        </p:txBody>
      </p:sp>
      <p:pic>
        <p:nvPicPr>
          <p:cNvPr id="15362" name="Picture 2" descr="ms.Project - PMD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610866"/>
            <a:ext cx="4876800" cy="196215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Jira | Программное обеспечение для отслеживания задач и проекто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uk-UA"/>
          </a:p>
        </p:txBody>
      </p:sp>
      <p:pic>
        <p:nvPicPr>
          <p:cNvPr id="15366" name="Picture 6" descr="Креативное агентство «Joint Group» — Поддержка сайтов MODx и Wordp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553" y="3573016"/>
            <a:ext cx="4752975"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760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rtl="0"/>
            <a:r>
              <a:rPr lang="ru-RU" sz="3600" dirty="0"/>
              <a:t>Результати проекту</a:t>
            </a:r>
            <a:endParaRPr lang="ru-RU" sz="3500" b="1" dirty="0"/>
          </a:p>
        </p:txBody>
      </p:sp>
      <p:sp>
        <p:nvSpPr>
          <p:cNvPr id="3" name="Содержимое 2"/>
          <p:cNvSpPr>
            <a:spLocks noGrp="1"/>
          </p:cNvSpPr>
          <p:nvPr>
            <p:ph idx="1"/>
          </p:nvPr>
        </p:nvSpPr>
        <p:spPr>
          <a:xfrm>
            <a:off x="428596" y="1571612"/>
            <a:ext cx="8229600" cy="4525963"/>
          </a:xfrm>
        </p:spPr>
        <p:txBody>
          <a:bodyPr>
            <a:normAutofit/>
          </a:bodyPr>
          <a:lstStyle/>
          <a:p>
            <a:pPr algn="l" rtl="0">
              <a:buNone/>
            </a:pPr>
            <a:r>
              <a:rPr lang="ru-RU" sz="2800" dirty="0"/>
              <a:t>– продукт, що є елементом іншого виробу або кінцевий виріб;</a:t>
            </a:r>
          </a:p>
          <a:p>
            <a:pPr algn="l" rtl="0">
              <a:buNone/>
            </a:pPr>
            <a:endParaRPr lang="ru-RU" sz="2800" dirty="0"/>
          </a:p>
          <a:p>
            <a:pPr algn="l" rtl="0">
              <a:buNone/>
            </a:pPr>
            <a:r>
              <a:rPr lang="ru-RU" sz="2800" dirty="0"/>
              <a:t>– здатність надавати послуги (</a:t>
            </a:r>
            <a:r>
              <a:rPr lang="ru-RU" sz="2800" i="1" dirty="0"/>
              <a:t>наприклад, дистрибуція);</a:t>
            </a:r>
          </a:p>
          <a:p>
            <a:pPr algn="l" rtl="0">
              <a:buNone/>
            </a:pPr>
            <a:endParaRPr lang="ru-RU" sz="2800" i="1" dirty="0"/>
          </a:p>
          <a:p>
            <a:pPr algn="l" rtl="0">
              <a:buNone/>
            </a:pPr>
            <a:r>
              <a:rPr lang="ru-RU" sz="2800" i="1" dirty="0"/>
              <a:t>– результати, такі як наслідки (наприклад, дані) чи документи.</a:t>
            </a:r>
            <a:endParaRPr lang="ru-RU" sz="2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rtl="0"/>
            <a:r>
              <a:rPr lang="ru-RU" sz="3600" dirty="0"/>
              <a:t>Звідки беруться проекти?</a:t>
            </a:r>
            <a:endParaRPr lang="ru-RU" sz="3500" b="1" dirty="0"/>
          </a:p>
        </p:txBody>
      </p:sp>
      <p:sp>
        <p:nvSpPr>
          <p:cNvPr id="3" name="Содержимое 2"/>
          <p:cNvSpPr>
            <a:spLocks noGrp="1"/>
          </p:cNvSpPr>
          <p:nvPr>
            <p:ph idx="1"/>
          </p:nvPr>
        </p:nvSpPr>
        <p:spPr>
          <a:xfrm>
            <a:off x="428596" y="1571612"/>
            <a:ext cx="8229600" cy="4525963"/>
          </a:xfrm>
        </p:spPr>
        <p:txBody>
          <a:bodyPr>
            <a:normAutofit lnSpcReduction="10000"/>
          </a:bodyPr>
          <a:lstStyle/>
          <a:p>
            <a:pPr marL="0" indent="0" algn="l" rtl="0">
              <a:buNone/>
            </a:pPr>
            <a:r>
              <a:rPr lang="ru-RU" sz="2800" dirty="0"/>
              <a:t>Проекти санкціонуються</a:t>
            </a:r>
          </a:p>
          <a:p>
            <a:pPr marL="0" indent="0" algn="l" rtl="0">
              <a:buNone/>
            </a:pPr>
            <a:r>
              <a:rPr lang="ru-RU" sz="2800" dirty="0"/>
              <a:t>• </a:t>
            </a:r>
            <a:r>
              <a:rPr lang="ru-RU" sz="2800" dirty="0" err="1"/>
              <a:t>вимогами</a:t>
            </a:r>
            <a:r>
              <a:rPr lang="ru-RU" sz="2800" dirty="0"/>
              <a:t> </a:t>
            </a:r>
            <a:r>
              <a:rPr lang="ru-RU" sz="2800" b="1" dirty="0"/>
              <a:t>ринку;</a:t>
            </a:r>
          </a:p>
          <a:p>
            <a:pPr marL="0" indent="0" algn="l" rtl="0">
              <a:buNone/>
            </a:pPr>
            <a:r>
              <a:rPr lang="ru-RU" sz="2800" b="1" dirty="0"/>
              <a:t>•</a:t>
            </a:r>
            <a:r>
              <a:rPr lang="ru-RU" sz="2800" dirty="0" err="1"/>
              <a:t>стратегічними</a:t>
            </a:r>
            <a:r>
              <a:rPr lang="ru-RU" sz="2800" dirty="0"/>
              <a:t>  </a:t>
            </a:r>
            <a:r>
              <a:rPr lang="ru-RU" sz="2800" b="1" dirty="0" err="1"/>
              <a:t>можливостями</a:t>
            </a:r>
            <a:r>
              <a:rPr lang="ru-RU" sz="2800" b="1" dirty="0"/>
              <a:t>/потребами підприємства (наприклад, новий курс навчання з метою збільшення прибутку);</a:t>
            </a:r>
          </a:p>
          <a:p>
            <a:pPr marL="0" indent="0" algn="l" rtl="0">
              <a:buNone/>
            </a:pPr>
            <a:r>
              <a:rPr lang="ru-RU" sz="2800" b="1" dirty="0"/>
              <a:t>•</a:t>
            </a:r>
            <a:r>
              <a:rPr lang="ru-RU" sz="2800" dirty="0" err="1"/>
              <a:t>вимогами</a:t>
            </a:r>
            <a:r>
              <a:rPr lang="ru-RU" sz="2800" dirty="0"/>
              <a:t> </a:t>
            </a:r>
            <a:r>
              <a:rPr lang="ru-RU" sz="2800" b="1" dirty="0" err="1"/>
              <a:t>замовника</a:t>
            </a:r>
            <a:r>
              <a:rPr lang="ru-RU" sz="2800" b="1" dirty="0"/>
              <a:t>;</a:t>
            </a:r>
          </a:p>
          <a:p>
            <a:pPr marL="0" indent="0" algn="l" rtl="0">
              <a:buNone/>
            </a:pPr>
            <a:r>
              <a:rPr lang="ru-RU" sz="2800" b="1" dirty="0"/>
              <a:t>•</a:t>
            </a:r>
            <a:r>
              <a:rPr lang="ru-RU" sz="2800" dirty="0" err="1"/>
              <a:t>технологічним</a:t>
            </a:r>
            <a:r>
              <a:rPr lang="ru-RU" sz="2800" dirty="0"/>
              <a:t> </a:t>
            </a:r>
            <a:r>
              <a:rPr lang="ru-RU" sz="2800" b="1" dirty="0" err="1"/>
              <a:t>прогресом</a:t>
            </a:r>
            <a:r>
              <a:rPr lang="ru-RU" sz="2800" b="1" dirty="0"/>
              <a:t>;</a:t>
            </a:r>
          </a:p>
          <a:p>
            <a:pPr marL="0" indent="0" algn="l" rtl="0">
              <a:buNone/>
            </a:pPr>
            <a:r>
              <a:rPr lang="ru-RU" sz="2800" b="1" dirty="0"/>
              <a:t>• </a:t>
            </a:r>
            <a:r>
              <a:rPr lang="ru-RU" sz="2800" b="1" dirty="0" err="1"/>
              <a:t>законодавчими</a:t>
            </a:r>
            <a:r>
              <a:rPr lang="ru-RU" sz="2800" b="1" dirty="0"/>
              <a:t> </a:t>
            </a:r>
            <a:r>
              <a:rPr lang="ru-RU" sz="2800" dirty="0" err="1"/>
              <a:t>вимогами</a:t>
            </a:r>
            <a:r>
              <a:rPr lang="ru-RU" sz="2800" b="1" dirty="0"/>
              <a:t> (</a:t>
            </a:r>
            <a:r>
              <a:rPr lang="uk-UA" sz="2800" b="1" dirty="0"/>
              <a:t>наприклад з</a:t>
            </a:r>
            <a:r>
              <a:rPr lang="ru-RU" sz="2800" b="1" dirty="0"/>
              <a:t> 1 </a:t>
            </a:r>
            <a:r>
              <a:rPr lang="ru-RU" sz="2800" b="1" dirty="0" err="1"/>
              <a:t>жовтня</a:t>
            </a:r>
            <a:r>
              <a:rPr lang="ru-RU" sz="2800" b="1" dirty="0"/>
              <a:t> 2023 року </a:t>
            </a:r>
            <a:r>
              <a:rPr lang="ru-RU" sz="2800" dirty="0"/>
              <a:t>РРО застосовуватимуть усі платники єдиного податку 2-4 групи.</a:t>
            </a:r>
            <a:r>
              <a:rPr lang="ru-RU" sz="2800" b="1" dirty="0"/>
              <a:t>)</a:t>
            </a:r>
            <a:endParaRPr lang="ru-RU" sz="2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5770984" cy="418058"/>
          </a:xfrm>
        </p:spPr>
        <p:txBody>
          <a:bodyPr>
            <a:normAutofit fontScale="90000"/>
          </a:bodyPr>
          <a:lstStyle/>
          <a:p>
            <a:pPr algn="l" rtl="0"/>
            <a:r>
              <a:rPr lang="en-US" b="1" dirty="0"/>
              <a:t>Project</a:t>
            </a:r>
            <a:r>
              <a:rPr lang="uk-UA" b="1" dirty="0"/>
              <a:t> </a:t>
            </a:r>
            <a:r>
              <a:rPr lang="en-US" b="1" dirty="0"/>
              <a:t>manager</a:t>
            </a:r>
            <a:r>
              <a:rPr lang="uk-UA" b="1" dirty="0"/>
              <a:t> </a:t>
            </a:r>
            <a:r>
              <a:rPr lang="ru-RU" b="1" dirty="0" err="1"/>
              <a:t>хто</a:t>
            </a:r>
            <a:r>
              <a:rPr lang="ru-RU" b="1" dirty="0"/>
              <a:t> це?</a:t>
            </a:r>
            <a:endParaRPr lang="ru-RU" dirty="0"/>
          </a:p>
        </p:txBody>
      </p:sp>
      <p:sp>
        <p:nvSpPr>
          <p:cNvPr id="3" name="Содержимое 2"/>
          <p:cNvSpPr>
            <a:spLocks noGrp="1"/>
          </p:cNvSpPr>
          <p:nvPr>
            <p:ph idx="1"/>
          </p:nvPr>
        </p:nvSpPr>
        <p:spPr>
          <a:xfrm>
            <a:off x="395536" y="1052737"/>
            <a:ext cx="8229600" cy="576063"/>
          </a:xfrm>
        </p:spPr>
        <p:txBody>
          <a:bodyPr>
            <a:normAutofit fontScale="62500" lnSpcReduction="20000"/>
          </a:bodyPr>
          <a:lstStyle/>
          <a:p>
            <a:pPr algn="l" rtl="0"/>
            <a:endParaRPr lang="ru-RU" dirty="0"/>
          </a:p>
          <a:p>
            <a:pPr marL="0" indent="0" algn="l" rtl="0">
              <a:buNone/>
            </a:pPr>
            <a:r>
              <a:rPr lang="ru-RU" sz="2200" b="1" dirty="0" err="1"/>
              <a:t>Вакансія</a:t>
            </a:r>
            <a:r>
              <a:rPr lang="ru-RU" sz="2200" b="1" dirty="0"/>
              <a:t> </a:t>
            </a:r>
            <a:r>
              <a:rPr lang="en-US" sz="2400" b="1" dirty="0"/>
              <a:t>Project</a:t>
            </a:r>
            <a:r>
              <a:rPr lang="uk-UA" sz="2400" b="1" dirty="0"/>
              <a:t> </a:t>
            </a:r>
            <a:r>
              <a:rPr lang="en-US" sz="2400" b="1" dirty="0"/>
              <a:t>manager</a:t>
            </a:r>
            <a:r>
              <a:rPr lang="pl-PL" sz="2400" b="1" dirty="0"/>
              <a:t> </a:t>
            </a:r>
            <a:r>
              <a:rPr lang="ru-RU" sz="2400" dirty="0" err="1"/>
              <a:t>від</a:t>
            </a:r>
            <a:r>
              <a:rPr lang="ru-RU" sz="2400" dirty="0"/>
              <a:t> 11 вересня</a:t>
            </a:r>
            <a:r>
              <a:rPr lang="en-US" sz="2400" dirty="0"/>
              <a:t> </a:t>
            </a:r>
            <a:r>
              <a:rPr lang="ru-RU" sz="2400" dirty="0"/>
              <a:t>202</a:t>
            </a:r>
            <a:r>
              <a:rPr lang="en-US" sz="2400" dirty="0"/>
              <a:t>2</a:t>
            </a:r>
            <a:r>
              <a:rPr lang="ru-RU" sz="2400" dirty="0"/>
              <a:t> в  </a:t>
            </a:r>
            <a:r>
              <a:rPr lang="en-US" sz="2400" b="1" dirty="0" err="1">
                <a:hlinkClick r:id="rId2" tooltip="Работа в Light IT"/>
              </a:rPr>
              <a:t>LightIT</a:t>
            </a:r>
            <a:r>
              <a:rPr lang="en-US" sz="2400" dirty="0"/>
              <a:t> </a:t>
            </a:r>
            <a:endParaRPr lang="ru-RU" sz="2400" dirty="0"/>
          </a:p>
          <a:p>
            <a:pPr algn="l" rtl="0"/>
            <a:endParaRPr lang="en-US" sz="2400" b="1" dirty="0"/>
          </a:p>
        </p:txBody>
      </p:sp>
      <p:sp>
        <p:nvSpPr>
          <p:cNvPr id="4" name="Прямоугольник 3"/>
          <p:cNvSpPr/>
          <p:nvPr/>
        </p:nvSpPr>
        <p:spPr>
          <a:xfrm>
            <a:off x="179512" y="1844824"/>
            <a:ext cx="7776864" cy="4847481"/>
          </a:xfrm>
          <a:prstGeom prst="rect">
            <a:avLst/>
          </a:prstGeom>
        </p:spPr>
        <p:txBody>
          <a:bodyPr wrap="square">
            <a:spAutoFit/>
          </a:bodyPr>
          <a:lstStyle/>
          <a:p>
            <a:pPr algn="l" rtl="0"/>
            <a:r>
              <a:rPr lang="ru-RU" sz="1500" b="1" dirty="0"/>
              <a:t>Відтебе як кандидата в нашу команду потрібно:</a:t>
            </a:r>
            <a:endParaRPr lang="ru-RU" sz="1500" dirty="0"/>
          </a:p>
          <a:p>
            <a:pPr algn="l" rtl="0"/>
            <a:r>
              <a:rPr lang="ru-RU" sz="1200" dirty="0"/>
              <a:t>досвід роботи у </a:t>
            </a:r>
            <a:r>
              <a:rPr lang="ru-RU" sz="1200" dirty="0" err="1"/>
              <a:t>ролі</a:t>
            </a:r>
            <a:r>
              <a:rPr lang="ru-RU" sz="1200" dirty="0"/>
              <a:t> IT</a:t>
            </a:r>
            <a:r>
              <a:rPr lang="en-US" sz="1200" dirty="0"/>
              <a:t> </a:t>
            </a:r>
            <a:r>
              <a:rPr lang="ru-RU" sz="1200" dirty="0" err="1"/>
              <a:t>Project</a:t>
            </a:r>
            <a:r>
              <a:rPr lang="ru-RU" sz="1200" dirty="0"/>
              <a:t> </a:t>
            </a:r>
            <a:r>
              <a:rPr lang="ru-RU" sz="1200" dirty="0" err="1"/>
              <a:t>manager</a:t>
            </a:r>
            <a:r>
              <a:rPr lang="en-US" sz="1200" dirty="0"/>
              <a:t> </a:t>
            </a:r>
            <a:r>
              <a:rPr lang="ru-RU" sz="1200" dirty="0" err="1"/>
              <a:t>від</a:t>
            </a:r>
            <a:r>
              <a:rPr lang="ru-RU" sz="1200" dirty="0"/>
              <a:t> 1 року;</a:t>
            </a:r>
          </a:p>
          <a:p>
            <a:pPr algn="l" rtl="0"/>
            <a:r>
              <a:rPr lang="ru-RU" sz="1200" dirty="0"/>
              <a:t>досвід підготовки технічної документації (</a:t>
            </a:r>
            <a:r>
              <a:rPr lang="ru-RU" sz="1200" dirty="0" err="1"/>
              <a:t>Feature</a:t>
            </a:r>
            <a:r>
              <a:rPr lang="ru-RU" sz="1200" dirty="0"/>
              <a:t> </a:t>
            </a:r>
            <a:r>
              <a:rPr lang="ru-RU" sz="1200" dirty="0" err="1"/>
              <a:t>Lists</a:t>
            </a:r>
            <a:r>
              <a:rPr lang="ru-RU" sz="1200" dirty="0"/>
              <a:t>,</a:t>
            </a:r>
            <a:r>
              <a:rPr lang="ru-RU" sz="1200" dirty="0" err="1"/>
              <a:t>User</a:t>
            </a:r>
            <a:r>
              <a:rPr lang="ru-RU" sz="1200" dirty="0"/>
              <a:t> </a:t>
            </a:r>
            <a:r>
              <a:rPr lang="ru-RU" sz="1200" dirty="0" err="1"/>
              <a:t>stories</a:t>
            </a:r>
            <a:r>
              <a:rPr lang="ru-RU" sz="1200" dirty="0"/>
              <a:t>,</a:t>
            </a:r>
            <a:r>
              <a:rPr lang="ru-RU" sz="1200" dirty="0" err="1"/>
              <a:t>Use</a:t>
            </a:r>
            <a:r>
              <a:rPr lang="ru-RU" sz="1200" dirty="0"/>
              <a:t> </a:t>
            </a:r>
            <a:r>
              <a:rPr lang="ru-RU" sz="1200" dirty="0" err="1"/>
              <a:t>Case</a:t>
            </a:r>
            <a:r>
              <a:rPr lang="ru-RU" sz="1200" dirty="0"/>
              <a:t>,</a:t>
            </a:r>
            <a:r>
              <a:rPr lang="ru-RU" sz="1200" dirty="0" err="1"/>
              <a:t>User</a:t>
            </a:r>
            <a:r>
              <a:rPr lang="ru-RU" sz="1200" dirty="0"/>
              <a:t> </a:t>
            </a:r>
            <a:r>
              <a:rPr lang="ru-RU" sz="1200" dirty="0" err="1"/>
              <a:t>flow</a:t>
            </a:r>
            <a:r>
              <a:rPr lang="ru-RU" sz="1200" dirty="0"/>
              <a:t>діаграм тощо);</a:t>
            </a:r>
          </a:p>
          <a:p>
            <a:pPr algn="l" rtl="0"/>
            <a:r>
              <a:rPr lang="ru-RU" sz="1200" dirty="0"/>
              <a:t>досвід планування проектів, знання принципів та методик;</a:t>
            </a:r>
          </a:p>
          <a:p>
            <a:pPr algn="l" rtl="0"/>
            <a:r>
              <a:rPr lang="ru-RU" sz="1200" dirty="0"/>
              <a:t>досвід участі у побудові проектної команди, розуміння ролей у команді та механізмів їх взаємодії;</a:t>
            </a:r>
          </a:p>
          <a:p>
            <a:pPr algn="l" rtl="0"/>
            <a:r>
              <a:rPr lang="ru-RU" sz="1200" dirty="0"/>
              <a:t>розуміння особливостей популярних методологій розробки та їх відмінності;</a:t>
            </a:r>
          </a:p>
          <a:p>
            <a:pPr algn="l" rtl="0"/>
            <a:r>
              <a:rPr lang="ru-RU" sz="1200" dirty="0"/>
              <a:t>досвіду </a:t>
            </a:r>
            <a:r>
              <a:rPr lang="ru-RU" sz="1200" dirty="0" err="1"/>
              <a:t>роботи</a:t>
            </a:r>
            <a:r>
              <a:rPr lang="ru-RU" sz="1200" dirty="0"/>
              <a:t> з</a:t>
            </a:r>
            <a:r>
              <a:rPr lang="en-US" sz="1200" dirty="0"/>
              <a:t> </a:t>
            </a:r>
            <a:r>
              <a:rPr lang="ru-RU" sz="1200" dirty="0" err="1"/>
              <a:t>Agile</a:t>
            </a:r>
            <a:r>
              <a:rPr lang="en-US" sz="1200" dirty="0"/>
              <a:t> </a:t>
            </a:r>
            <a:r>
              <a:rPr lang="ru-RU" sz="1200" dirty="0" err="1"/>
              <a:t>методологіями</a:t>
            </a:r>
            <a:r>
              <a:rPr lang="ru-RU" sz="1200" dirty="0"/>
              <a:t> (</a:t>
            </a:r>
            <a:r>
              <a:rPr lang="ru-RU" sz="1200" dirty="0" err="1"/>
              <a:t>Scrum,Kanban</a:t>
            </a:r>
            <a:r>
              <a:rPr lang="ru-RU" sz="1200" dirty="0"/>
              <a:t>);</a:t>
            </a:r>
          </a:p>
          <a:p>
            <a:pPr algn="l" rtl="0"/>
            <a:r>
              <a:rPr lang="ru-RU" sz="1200" dirty="0"/>
              <a:t>знання життєвого циклу розробки програмного забезпечення;</a:t>
            </a:r>
          </a:p>
          <a:p>
            <a:pPr algn="l" rtl="0"/>
            <a:r>
              <a:rPr lang="ru-RU" sz="1200" dirty="0"/>
              <a:t>досвід побудови системи моніторингу якості на проекті;</a:t>
            </a:r>
          </a:p>
          <a:p>
            <a:pPr algn="l" rtl="0"/>
            <a:r>
              <a:rPr lang="ru-RU" sz="1200" dirty="0"/>
              <a:t>вміння оцінювати ефективність команди та результати проекту;</a:t>
            </a:r>
          </a:p>
          <a:p>
            <a:pPr algn="l" rtl="0"/>
            <a:r>
              <a:rPr lang="ru-RU" sz="1200" dirty="0"/>
              <a:t>розуміння принципів роботи WEB та основних інструментів, що застосовуються у WEB;</a:t>
            </a:r>
          </a:p>
          <a:p>
            <a:pPr algn="l" rtl="0"/>
            <a:r>
              <a:rPr lang="ru-RU" sz="1200" dirty="0"/>
              <a:t>англійська мова (не </a:t>
            </a:r>
            <a:r>
              <a:rPr lang="ru-RU" sz="1200" dirty="0" err="1"/>
              <a:t>нижче</a:t>
            </a:r>
            <a:r>
              <a:rPr lang="en-US" sz="1200" dirty="0"/>
              <a:t> </a:t>
            </a:r>
            <a:r>
              <a:rPr lang="ru-RU" sz="1200" dirty="0" err="1"/>
              <a:t>upper-intermediate</a:t>
            </a:r>
            <a:r>
              <a:rPr lang="ru-RU" sz="1200" dirty="0"/>
              <a:t>);</a:t>
            </a:r>
          </a:p>
          <a:p>
            <a:pPr algn="l" rtl="0"/>
            <a:r>
              <a:rPr lang="ru-RU" sz="1200" dirty="0"/>
              <a:t>вміння аргументовано обстоювати свою позицію.</a:t>
            </a:r>
          </a:p>
          <a:p>
            <a:pPr algn="l" rtl="0"/>
            <a:r>
              <a:rPr lang="ru-RU" sz="1500" b="1" dirty="0"/>
              <a:t>Буде плюсом:</a:t>
            </a:r>
            <a:endParaRPr lang="ru-RU" sz="1500" dirty="0"/>
          </a:p>
          <a:p>
            <a:pPr algn="l" rtl="0"/>
            <a:r>
              <a:rPr lang="ru-RU" sz="1200" dirty="0"/>
              <a:t>базове розуміння SQL;</a:t>
            </a:r>
          </a:p>
          <a:p>
            <a:pPr algn="l" rtl="0"/>
            <a:r>
              <a:rPr lang="ru-RU" sz="1200" dirty="0"/>
              <a:t>базові розуміння HTML, CSS;</a:t>
            </a:r>
          </a:p>
          <a:p>
            <a:pPr algn="l" rtl="0"/>
            <a:r>
              <a:rPr lang="ru-RU" sz="1200" dirty="0"/>
              <a:t>досвід роботи програмістом чи QA;</a:t>
            </a:r>
          </a:p>
          <a:p>
            <a:pPr algn="l" rtl="0"/>
            <a:r>
              <a:rPr lang="ru-RU" sz="1200" dirty="0"/>
              <a:t>досвід роботи із системами JIRA,</a:t>
            </a:r>
            <a:r>
              <a:rPr lang="en-US" sz="1200" dirty="0"/>
              <a:t> </a:t>
            </a:r>
            <a:r>
              <a:rPr lang="ru-RU" sz="1200" dirty="0" err="1"/>
              <a:t>TargetProcess</a:t>
            </a:r>
            <a:r>
              <a:rPr lang="ru-RU" sz="1200" dirty="0"/>
              <a:t>,</a:t>
            </a:r>
            <a:r>
              <a:rPr lang="en-US" sz="1200" dirty="0"/>
              <a:t> </a:t>
            </a:r>
            <a:r>
              <a:rPr lang="ru-RU" sz="1200" dirty="0" err="1"/>
              <a:t>Taiga</a:t>
            </a:r>
            <a:endParaRPr lang="ru-RU" sz="1200" dirty="0"/>
          </a:p>
          <a:p>
            <a:pPr algn="l" rtl="0"/>
            <a:r>
              <a:rPr lang="ru-RU" sz="1500" b="1" dirty="0"/>
              <a:t>Твоя робота полягатиме в</a:t>
            </a:r>
            <a:r>
              <a:rPr lang="ru-RU" sz="1500" dirty="0"/>
              <a:t>:</a:t>
            </a:r>
          </a:p>
          <a:p>
            <a:pPr algn="l" rtl="0"/>
            <a:r>
              <a:rPr lang="ru-RU" sz="1200" dirty="0"/>
              <a:t>управлінні проектною командою;</a:t>
            </a:r>
          </a:p>
          <a:p>
            <a:pPr algn="l" rtl="0"/>
            <a:r>
              <a:rPr lang="ru-RU" sz="1200" dirty="0"/>
              <a:t>аналізі вимог та визначення термінів виконання завдання;</a:t>
            </a:r>
          </a:p>
          <a:p>
            <a:pPr algn="l" rtl="0"/>
            <a:r>
              <a:rPr lang="ru-RU" sz="1200" dirty="0" err="1"/>
              <a:t>чіткому</a:t>
            </a:r>
            <a:r>
              <a:rPr lang="ru-RU" sz="1200" dirty="0"/>
              <a:t> </a:t>
            </a:r>
            <a:r>
              <a:rPr lang="ru-RU" sz="1200" dirty="0" err="1"/>
              <a:t>дотриманні</a:t>
            </a:r>
            <a:r>
              <a:rPr lang="en-US" sz="1200" dirty="0"/>
              <a:t> </a:t>
            </a:r>
            <a:r>
              <a:rPr lang="ru-RU" sz="1200" dirty="0"/>
              <a:t>дедлайнам</a:t>
            </a:r>
            <a:r>
              <a:rPr lang="en-US" sz="1200" dirty="0"/>
              <a:t> </a:t>
            </a:r>
            <a:r>
              <a:rPr lang="ru-RU" sz="1200" dirty="0"/>
              <a:t>та управління очікуваннями клієнтів;</a:t>
            </a:r>
          </a:p>
          <a:p>
            <a:pPr algn="l" rtl="0"/>
            <a:r>
              <a:rPr lang="ru-RU" sz="1200" dirty="0"/>
              <a:t>розподіл пріоритетів із завдань у команді;</a:t>
            </a:r>
          </a:p>
          <a:p>
            <a:pPr algn="l" rtl="0"/>
            <a:r>
              <a:rPr lang="ru-RU" sz="1200" dirty="0"/>
              <a:t>роботу з мотивацією команди;</a:t>
            </a:r>
          </a:p>
          <a:p>
            <a:pPr algn="l" rtl="0"/>
            <a:r>
              <a:rPr lang="ru-RU" sz="1200" dirty="0"/>
              <a:t>ведення проектної документації (внутрішня та зовнішня).</a:t>
            </a:r>
          </a:p>
        </p:txBody>
      </p:sp>
      <p:pic>
        <p:nvPicPr>
          <p:cNvPr id="6" name="Picture 2" descr="Profession of a Product Manager: Its Main Features and Benefits for  Business – Hygger. Hygger - The Complete Product Management Platform for  Growing Compan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0812" y="0"/>
            <a:ext cx="2983188" cy="2088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rtl="0"/>
            <a:r>
              <a:rPr lang="ru-RU" dirty="0"/>
              <a:t>Приклади проектів</a:t>
            </a:r>
          </a:p>
        </p:txBody>
      </p:sp>
      <p:sp>
        <p:nvSpPr>
          <p:cNvPr id="3" name="Содержимое 2"/>
          <p:cNvSpPr>
            <a:spLocks noGrp="1"/>
          </p:cNvSpPr>
          <p:nvPr>
            <p:ph idx="1"/>
          </p:nvPr>
        </p:nvSpPr>
        <p:spPr/>
        <p:txBody>
          <a:bodyPr>
            <a:normAutofit/>
          </a:bodyPr>
          <a:lstStyle/>
          <a:p>
            <a:pPr algn="l" rtl="0">
              <a:buNone/>
            </a:pPr>
            <a:r>
              <a:rPr lang="ru-RU" dirty="0"/>
              <a:t>- Розробка нового продукту або послуги;</a:t>
            </a:r>
          </a:p>
          <a:p>
            <a:pPr algn="l" rtl="0">
              <a:buNone/>
            </a:pPr>
            <a:r>
              <a:rPr lang="ru-RU" dirty="0"/>
              <a:t>– здійснення змін у структурі, кадрах та стилі організації;</a:t>
            </a:r>
          </a:p>
          <a:p>
            <a:pPr algn="l" rtl="0">
              <a:buNone/>
            </a:pPr>
            <a:r>
              <a:rPr lang="ru-RU" dirty="0"/>
              <a:t>– розробка чи придбання нової чи вдосконаленої інформаційної системи;</a:t>
            </a:r>
          </a:p>
          <a:p>
            <a:pPr algn="l" rtl="0">
              <a:buNone/>
            </a:pPr>
            <a:r>
              <a:rPr lang="ru-RU" dirty="0"/>
              <a:t>- Будівництво будівлі або споруди;</a:t>
            </a:r>
          </a:p>
          <a:p>
            <a:pPr algn="l" rtl="0">
              <a:buNone/>
            </a:pPr>
            <a:r>
              <a:rPr lang="ru-RU" dirty="0"/>
              <a:t>- Впровадження нової процедури або нового процесу на підприємстві.</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b="1" dirty="0"/>
              <a:t>1.</a:t>
            </a:r>
            <a:r>
              <a:rPr lang="pl-PL" b="1" dirty="0"/>
              <a:t>3</a:t>
            </a:r>
            <a:r>
              <a:rPr lang="uk-UA" b="1" dirty="0"/>
              <a:t> </a:t>
            </a:r>
            <a:r>
              <a:rPr lang="ru-RU" b="1" dirty="0" err="1"/>
              <a:t>Особливості</a:t>
            </a:r>
            <a:r>
              <a:rPr lang="ru-RU" b="1" dirty="0"/>
              <a:t> проектів інформатизації</a:t>
            </a:r>
            <a:endParaRPr lang="ru-RU" dirty="0"/>
          </a:p>
        </p:txBody>
      </p:sp>
      <p:sp>
        <p:nvSpPr>
          <p:cNvPr id="3" name="Содержимое 2"/>
          <p:cNvSpPr>
            <a:spLocks noGrp="1"/>
          </p:cNvSpPr>
          <p:nvPr>
            <p:ph idx="1"/>
          </p:nvPr>
        </p:nvSpPr>
        <p:spPr>
          <a:xfrm>
            <a:off x="457200" y="1600200"/>
            <a:ext cx="8229600" cy="4686319"/>
          </a:xfrm>
        </p:spPr>
        <p:txBody>
          <a:bodyPr>
            <a:noAutofit/>
          </a:bodyPr>
          <a:lstStyle/>
          <a:p>
            <a:pPr marL="0" indent="0" algn="just" rtl="0">
              <a:buNone/>
            </a:pPr>
            <a:r>
              <a:rPr lang="ru-RU" sz="2500" b="1" u="sng" dirty="0" err="1"/>
              <a:t>Інформатизація</a:t>
            </a:r>
            <a:r>
              <a:rPr lang="ru-RU" sz="2500" b="1" u="sng" dirty="0"/>
              <a:t> </a:t>
            </a:r>
            <a:r>
              <a:rPr lang="ru-RU" sz="2500" dirty="0"/>
              <a:t>- Це спрямований процес системної інтеграції комп'ютерних засобів, інформаційних та комунікаційних технологій з метою отримання нових загальносистемних властивостей, що дозволяють ефективніше організувати продуктивну діяльність людини, групи, соціуму.</a:t>
            </a:r>
          </a:p>
          <a:p>
            <a:pPr marL="0" indent="0" algn="just" rtl="0">
              <a:buNone/>
            </a:pPr>
            <a:r>
              <a:rPr lang="ru-RU" sz="2000" dirty="0"/>
              <a:t>Термін інформатизація широко поширений лише у країнах СНД та Китаї у зв'язку з:</a:t>
            </a:r>
          </a:p>
          <a:p>
            <a:pPr algn="l" rtl="0">
              <a:buNone/>
            </a:pPr>
            <a:r>
              <a:rPr lang="ru-RU" sz="2000" dirty="0"/>
              <a:t>- З </a:t>
            </a:r>
            <a:r>
              <a:rPr lang="ru-RU" sz="2000" dirty="0" err="1"/>
              <a:t>недостатньою</a:t>
            </a:r>
            <a:r>
              <a:rPr lang="ru-RU" sz="2000" dirty="0"/>
              <a:t> </a:t>
            </a:r>
            <a:r>
              <a:rPr lang="ru-RU" sz="2000" dirty="0" err="1"/>
              <a:t>розробленістю</a:t>
            </a:r>
            <a:r>
              <a:rPr lang="ru-RU" sz="2000" dirty="0"/>
              <a:t> </a:t>
            </a:r>
            <a:r>
              <a:rPr lang="ru-RU" sz="2000" b="1" dirty="0" err="1"/>
              <a:t>глосарія</a:t>
            </a:r>
            <a:r>
              <a:rPr lang="ru-RU" sz="2000" b="1" dirty="0"/>
              <a:t> у 80-90 рр.;</a:t>
            </a:r>
          </a:p>
          <a:p>
            <a:pPr algn="just" rtl="0">
              <a:buNone/>
            </a:pPr>
            <a:r>
              <a:rPr lang="ru-RU" sz="2000" b="1" dirty="0"/>
              <a:t>-</a:t>
            </a:r>
            <a:r>
              <a:rPr lang="ru-RU" sz="2000" dirty="0"/>
              <a:t>зі специфікою розвитку країн: високий рівень розвитку прикладних та спеціалізованих апаратно-програмних комплексів та вкрай слабка телекомунікаційна інфраструктура.</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rtl="0"/>
            <a:r>
              <a:rPr lang="ru-RU" dirty="0"/>
              <a:t>Проекти інформатизації</a:t>
            </a:r>
          </a:p>
        </p:txBody>
      </p:sp>
      <p:sp>
        <p:nvSpPr>
          <p:cNvPr id="3" name="Содержимое 2"/>
          <p:cNvSpPr>
            <a:spLocks noGrp="1"/>
          </p:cNvSpPr>
          <p:nvPr>
            <p:ph idx="1"/>
          </p:nvPr>
        </p:nvSpPr>
        <p:spPr>
          <a:xfrm>
            <a:off x="457200" y="1600201"/>
            <a:ext cx="8229600" cy="2543180"/>
          </a:xfrm>
        </p:spPr>
        <p:txBody>
          <a:bodyPr>
            <a:noAutofit/>
          </a:bodyPr>
          <a:lstStyle/>
          <a:p>
            <a:pPr algn="l" rtl="0">
              <a:buNone/>
            </a:pPr>
            <a:r>
              <a:rPr lang="ru-RU" sz="2800" b="1" dirty="0"/>
              <a:t>Два виміри:</a:t>
            </a:r>
          </a:p>
          <a:p>
            <a:pPr algn="l" rtl="0">
              <a:buNone/>
            </a:pPr>
            <a:r>
              <a:rPr lang="ru-RU" sz="2800" b="1" dirty="0"/>
              <a:t>- область інженерії (проектування, програмування, тестування),</a:t>
            </a:r>
          </a:p>
          <a:p>
            <a:pPr algn="l" rtl="0">
              <a:buNone/>
            </a:pPr>
            <a:r>
              <a:rPr lang="ru-RU" sz="2800" b="1" dirty="0"/>
              <a:t>– область управління проектом (планування та контроль дій інженерії).</a:t>
            </a:r>
            <a:endParaRPr lang="ru-RU"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rtl="0"/>
            <a:r>
              <a:rPr lang="ru-RU" sz="3600" dirty="0"/>
              <a:t>Обмеження проекту</a:t>
            </a:r>
            <a:endParaRPr lang="ru-RU" sz="3300" dirty="0"/>
          </a:p>
        </p:txBody>
      </p:sp>
      <p:pic>
        <p:nvPicPr>
          <p:cNvPr id="27650" name="Picture 2"/>
          <p:cNvPicPr>
            <a:picLocks noChangeAspect="1" noChangeArrowheads="1"/>
          </p:cNvPicPr>
          <p:nvPr/>
        </p:nvPicPr>
        <p:blipFill>
          <a:blip r:embed="rId2"/>
          <a:srcRect/>
          <a:stretch>
            <a:fillRect/>
          </a:stretch>
        </p:blipFill>
        <p:spPr bwMode="auto">
          <a:xfrm>
            <a:off x="1214414" y="1428736"/>
            <a:ext cx="6753225" cy="48768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rtl="0"/>
            <a:r>
              <a:rPr lang="ru-RU" sz="3600" dirty="0"/>
              <a:t>Обмеження проекту</a:t>
            </a:r>
            <a:endParaRPr lang="ru-RU" sz="3300" dirty="0"/>
          </a:p>
        </p:txBody>
      </p:sp>
      <p:sp>
        <p:nvSpPr>
          <p:cNvPr id="4" name="Прямоугольник 3"/>
          <p:cNvSpPr/>
          <p:nvPr/>
        </p:nvSpPr>
        <p:spPr>
          <a:xfrm>
            <a:off x="142844" y="1285860"/>
            <a:ext cx="8429684" cy="4524315"/>
          </a:xfrm>
          <a:prstGeom prst="rect">
            <a:avLst/>
          </a:prstGeom>
        </p:spPr>
        <p:txBody>
          <a:bodyPr wrap="square">
            <a:spAutoFit/>
          </a:bodyPr>
          <a:lstStyle/>
          <a:p>
            <a:pPr algn="l" rtl="0"/>
            <a:r>
              <a:rPr lang="ru-RU" dirty="0"/>
              <a:t>В управлінні проектами використовується термін «</a:t>
            </a:r>
            <a:r>
              <a:rPr lang="ru-RU" b="1" u="sng" dirty="0"/>
              <a:t>проектний трикутник</a:t>
            </a:r>
            <a:r>
              <a:rPr lang="ru-RU" dirty="0"/>
              <a:t>», для якого використовують також назву «</a:t>
            </a:r>
            <a:r>
              <a:rPr lang="ru-RU" b="1" u="sng" dirty="0"/>
              <a:t>потрійне обмеження проекту</a:t>
            </a:r>
            <a:r>
              <a:rPr lang="ru-RU" dirty="0"/>
              <a:t>». Проектний трикутник описує взаємодію ключових обмежень проекту:</a:t>
            </a:r>
            <a:endParaRPr lang="en-US" dirty="0"/>
          </a:p>
          <a:p>
            <a:pPr algn="l" rtl="0"/>
            <a:endParaRPr lang="ru-RU" dirty="0"/>
          </a:p>
          <a:p>
            <a:pPr algn="just" rtl="0"/>
            <a:r>
              <a:rPr lang="ru-RU" b="1" dirty="0"/>
              <a:t>Зміст проекту</a:t>
            </a:r>
            <a:r>
              <a:rPr lang="ru-RU" dirty="0"/>
              <a:t>, який у найпростішому випадку може виглядати як список робіт з проекту, які потрібно реалізувати, щоб досягти цілей проекту та отримати заплановані результати.</a:t>
            </a:r>
            <a:endParaRPr lang="en-US" dirty="0"/>
          </a:p>
          <a:p>
            <a:pPr algn="just" rtl="0"/>
            <a:endParaRPr lang="ru-RU" dirty="0"/>
          </a:p>
          <a:p>
            <a:pPr algn="just" rtl="0"/>
            <a:r>
              <a:rPr lang="ru-RU" b="1" dirty="0"/>
              <a:t>Час </a:t>
            </a:r>
            <a:r>
              <a:rPr lang="ru-RU" b="1" dirty="0" err="1"/>
              <a:t>реалізації</a:t>
            </a:r>
            <a:r>
              <a:rPr lang="ru-RU" b="1" dirty="0"/>
              <a:t> проекту </a:t>
            </a:r>
            <a:r>
              <a:rPr lang="ru-RU" dirty="0"/>
              <a:t>– обмеження щодо тривалості проекту, що включає дату, до якої у проекті мають отримати очікувані результати.</a:t>
            </a:r>
            <a:endParaRPr lang="en-US" dirty="0"/>
          </a:p>
          <a:p>
            <a:pPr algn="l" rtl="0"/>
            <a:endParaRPr lang="ru-RU" dirty="0"/>
          </a:p>
          <a:p>
            <a:pPr algn="l" rtl="0"/>
            <a:r>
              <a:rPr lang="ru-RU" b="1" dirty="0"/>
              <a:t>Бюджет </a:t>
            </a:r>
            <a:r>
              <a:rPr lang="ru-RU" dirty="0"/>
              <a:t>- Обмеження за вартістю проекту.</a:t>
            </a:r>
            <a:endParaRPr lang="en-US" dirty="0"/>
          </a:p>
          <a:p>
            <a:pPr algn="l" rtl="0"/>
            <a:endParaRPr lang="ru-RU" dirty="0"/>
          </a:p>
          <a:p>
            <a:pPr algn="just" rtl="0"/>
            <a:r>
              <a:rPr lang="ru-RU" b="1" dirty="0" err="1"/>
              <a:t>Якість</a:t>
            </a:r>
            <a:r>
              <a:rPr lang="ru-RU" b="1" dirty="0"/>
              <a:t> </a:t>
            </a:r>
            <a:r>
              <a:rPr lang="ru-RU" dirty="0"/>
              <a:t>- Обмеження, пов'язане зі ступенем виконання вимог до результатів проекту. Наприклад, замовник проекту може погодитися з тим, що його влаштує ситуація, коли можуть бути реалізовані лише найважливіші вимоги до результатів проекту.</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rtl="0"/>
            <a:r>
              <a:rPr lang="ru-RU" sz="3600" b="1" dirty="0"/>
              <a:t>Як працює проектний трикутник?</a:t>
            </a:r>
            <a:endParaRPr lang="ru-RU" sz="3300" dirty="0"/>
          </a:p>
        </p:txBody>
      </p:sp>
      <p:pic>
        <p:nvPicPr>
          <p:cNvPr id="28674" name="Picture 2" descr="http://project-management.zis.by/upload/Post/big/pamyatka1.jpg"/>
          <p:cNvPicPr>
            <a:picLocks noChangeAspect="1" noChangeArrowheads="1"/>
          </p:cNvPicPr>
          <p:nvPr/>
        </p:nvPicPr>
        <p:blipFill>
          <a:blip r:embed="rId2"/>
          <a:srcRect/>
          <a:stretch>
            <a:fillRect/>
          </a:stretch>
        </p:blipFill>
        <p:spPr bwMode="auto">
          <a:xfrm>
            <a:off x="214282" y="1571613"/>
            <a:ext cx="3747818" cy="3500462"/>
          </a:xfrm>
          <a:prstGeom prst="rect">
            <a:avLst/>
          </a:prstGeom>
          <a:noFill/>
        </p:spPr>
      </p:pic>
      <p:sp>
        <p:nvSpPr>
          <p:cNvPr id="5" name="Прямоугольник 4"/>
          <p:cNvSpPr/>
          <p:nvPr/>
        </p:nvSpPr>
        <p:spPr>
          <a:xfrm>
            <a:off x="3929058" y="1500174"/>
            <a:ext cx="4929222" cy="4247317"/>
          </a:xfrm>
          <a:prstGeom prst="rect">
            <a:avLst/>
          </a:prstGeom>
        </p:spPr>
        <p:txBody>
          <a:bodyPr wrap="square">
            <a:spAutoFit/>
          </a:bodyPr>
          <a:lstStyle/>
          <a:p>
            <a:pPr algn="just" rtl="0"/>
            <a:r>
              <a:rPr lang="ru-RU" dirty="0"/>
              <a:t>Якщо ми при збиранні вимог не врахували важливих вимог – це призведе до появи нових робіт у змісті проекту, сторона трикутника «Зміст» стане довшою. Збалансувати її можна, або збільшивши бік трикутника «бюджет», або збільшивши бік «термін», або збільшивши обидві сторони трикутника.</a:t>
            </a:r>
          </a:p>
          <a:p>
            <a:pPr algn="just" rtl="0"/>
            <a:endParaRPr lang="ru-RU" dirty="0"/>
          </a:p>
          <a:p>
            <a:pPr algn="just" rtl="0"/>
            <a:r>
              <a:rPr lang="ru-RU" dirty="0"/>
              <a:t>Якщо змінюється одна із сторін трикутника, керівнику проекту та замовнику доводиться балансувати дві інші сторони трикутника.</a:t>
            </a:r>
          </a:p>
          <a:p>
            <a:pPr algn="just" rtl="0"/>
            <a:r>
              <a:rPr lang="ru-RU" dirty="0"/>
              <a:t>Розуміючи, як працює проектний трикутник, керівник проекту та замовник можуть домовитися про пріоритети:</a:t>
            </a:r>
            <a:r>
              <a:rPr lang="ru-RU" b="1" u="sng" dirty="0"/>
              <a:t>що важливіше для проекту – термін, зміст, якість чи бюджет.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626968" cy="418058"/>
          </a:xfrm>
        </p:spPr>
        <p:txBody>
          <a:bodyPr>
            <a:normAutofit fontScale="90000"/>
          </a:bodyPr>
          <a:lstStyle/>
          <a:p>
            <a:pPr algn="l" rtl="0"/>
            <a:r>
              <a:rPr lang="en-US" b="1" dirty="0"/>
              <a:t>Project</a:t>
            </a:r>
            <a:r>
              <a:rPr lang="uk-UA" b="1" dirty="0"/>
              <a:t> </a:t>
            </a:r>
            <a:r>
              <a:rPr lang="en-US" b="1" dirty="0"/>
              <a:t>manager</a:t>
            </a:r>
            <a:r>
              <a:rPr lang="uk-UA" b="1" dirty="0"/>
              <a:t> </a:t>
            </a:r>
            <a:r>
              <a:rPr lang="ru-RU" b="1" dirty="0" err="1"/>
              <a:t>хто</a:t>
            </a:r>
            <a:r>
              <a:rPr lang="ru-RU" b="1" dirty="0"/>
              <a:t> це?</a:t>
            </a:r>
            <a:endParaRPr lang="ru-RU" dirty="0"/>
          </a:p>
        </p:txBody>
      </p:sp>
      <p:sp>
        <p:nvSpPr>
          <p:cNvPr id="3" name="Содержимое 2"/>
          <p:cNvSpPr>
            <a:spLocks noGrp="1"/>
          </p:cNvSpPr>
          <p:nvPr>
            <p:ph idx="1"/>
          </p:nvPr>
        </p:nvSpPr>
        <p:spPr>
          <a:xfrm>
            <a:off x="395536" y="1052737"/>
            <a:ext cx="5616624" cy="576063"/>
          </a:xfrm>
        </p:spPr>
        <p:txBody>
          <a:bodyPr>
            <a:normAutofit fontScale="55000" lnSpcReduction="20000"/>
          </a:bodyPr>
          <a:lstStyle/>
          <a:p>
            <a:pPr algn="l" rtl="0"/>
            <a:endParaRPr lang="ru-RU" dirty="0"/>
          </a:p>
          <a:p>
            <a:pPr marL="0" indent="0" algn="l" rtl="0">
              <a:buNone/>
            </a:pPr>
            <a:r>
              <a:rPr lang="ru-RU" sz="2200" b="1" dirty="0"/>
              <a:t>Вакансія</a:t>
            </a:r>
            <a:r>
              <a:rPr lang="en-US" sz="2400" b="1" dirty="0"/>
              <a:t>Projectmanager</a:t>
            </a:r>
            <a:r>
              <a:rPr lang="pl-PL" sz="2400" b="1" dirty="0"/>
              <a:t> </a:t>
            </a:r>
            <a:r>
              <a:rPr lang="ru-RU" sz="2400" dirty="0" err="1"/>
              <a:t>від</a:t>
            </a:r>
            <a:r>
              <a:rPr lang="ru-RU" sz="2400" dirty="0"/>
              <a:t> 10вересня202</a:t>
            </a:r>
            <a:r>
              <a:rPr lang="en-US" sz="2400" dirty="0"/>
              <a:t>2</a:t>
            </a:r>
            <a:r>
              <a:rPr lang="ru-RU" sz="2400" dirty="0"/>
              <a:t> в</a:t>
            </a:r>
            <a:r>
              <a:rPr lang="en-US" sz="2400" dirty="0"/>
              <a:t> </a:t>
            </a:r>
            <a:r>
              <a:rPr lang="ru-RU" sz="2400" b="1" u="sng" dirty="0" err="1">
                <a:hlinkClick r:id="rId2" tooltip="Работа в Запорожкранзавод, ООО"/>
              </a:rPr>
              <a:t>Запоріжкранзавод</a:t>
            </a:r>
            <a:r>
              <a:rPr lang="ru-RU" sz="2400" b="1" u="sng" dirty="0">
                <a:hlinkClick r:id="rId2" tooltip="Работа в Запорожкранзавод, ООО"/>
              </a:rPr>
              <a:t>, ТОВ</a:t>
            </a:r>
            <a:r>
              <a:rPr lang="ru-RU" sz="2400" dirty="0"/>
              <a:t> </a:t>
            </a:r>
            <a:endParaRPr lang="en-US" sz="2400" b="1" dirty="0"/>
          </a:p>
        </p:txBody>
      </p:sp>
      <p:sp>
        <p:nvSpPr>
          <p:cNvPr id="4" name="Прямоугольник 3"/>
          <p:cNvSpPr/>
          <p:nvPr/>
        </p:nvSpPr>
        <p:spPr>
          <a:xfrm>
            <a:off x="179512" y="1844824"/>
            <a:ext cx="8640960" cy="2339102"/>
          </a:xfrm>
          <a:prstGeom prst="rect">
            <a:avLst/>
          </a:prstGeom>
        </p:spPr>
        <p:txBody>
          <a:bodyPr wrap="square">
            <a:spAutoFit/>
          </a:bodyPr>
          <a:lstStyle/>
          <a:p>
            <a:pPr algn="l" rtl="0"/>
            <a:r>
              <a:rPr lang="ru-RU" sz="1600" b="1" dirty="0"/>
              <a:t>Професійні знання:</a:t>
            </a:r>
          </a:p>
          <a:p>
            <a:pPr algn="l" rtl="0"/>
            <a:r>
              <a:rPr lang="ru-RU" sz="1600" dirty="0"/>
              <a:t>Знання пристрою та принципів роботи вантажопідйомних механізмів</a:t>
            </a:r>
          </a:p>
          <a:p>
            <a:pPr algn="l" rtl="0"/>
            <a:r>
              <a:rPr lang="ru-RU" sz="1600" dirty="0"/>
              <a:t>Обов'язки:</a:t>
            </a:r>
          </a:p>
          <a:p>
            <a:pPr algn="l" rtl="0"/>
            <a:r>
              <a:rPr lang="ru-RU" sz="1600" dirty="0"/>
              <a:t>Розробляти технологічні процеси;</a:t>
            </a:r>
          </a:p>
          <a:p>
            <a:pPr algn="l" rtl="0"/>
            <a:r>
              <a:rPr lang="ru-RU" sz="1600" dirty="0"/>
              <a:t>Встановлювати поопераційний маршрут обробки деталей та збирання виробів у процесі їх виготовлення;</a:t>
            </a:r>
          </a:p>
          <a:p>
            <a:pPr algn="l" rtl="0"/>
            <a:r>
              <a:rPr lang="ru-RU" sz="1600" dirty="0"/>
              <a:t>Оформляти зміни у технічній документації;</a:t>
            </a:r>
          </a:p>
          <a:p>
            <a:pPr algn="l" rtl="0"/>
            <a:r>
              <a:rPr lang="ru-RU" sz="1600" dirty="0"/>
              <a:t>брати участь у розробці технічно обґрунтованих норм часу;</a:t>
            </a:r>
          </a:p>
          <a:p>
            <a:pPr algn="l" rtl="0"/>
            <a:r>
              <a:rPr lang="ru-RU" sz="1600" dirty="0"/>
              <a:t>Знати </a:t>
            </a:r>
            <a:r>
              <a:rPr lang="ru-RU" sz="1600" dirty="0" err="1"/>
              <a:t>програми</a:t>
            </a:r>
            <a:r>
              <a:rPr lang="en-US" sz="1600" dirty="0"/>
              <a:t> </a:t>
            </a:r>
            <a:r>
              <a:rPr lang="ru-RU" sz="1600" dirty="0" err="1"/>
              <a:t>AutoCadабо</a:t>
            </a:r>
            <a:r>
              <a:rPr lang="ru-RU" sz="1600" dirty="0"/>
              <a:t> КОМПАС-3D.</a:t>
            </a:r>
          </a:p>
        </p:txBody>
      </p:sp>
      <p:pic>
        <p:nvPicPr>
          <p:cNvPr id="5" name="Picture 2" descr="Profession of a Product Manager: Its Main Features and Benefits for  Business – Hygger. Hygger - The Complete Product Management Platform for  Growing Compan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0812" y="0"/>
            <a:ext cx="2983188"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73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554960" cy="418058"/>
          </a:xfrm>
        </p:spPr>
        <p:txBody>
          <a:bodyPr>
            <a:normAutofit fontScale="90000"/>
          </a:bodyPr>
          <a:lstStyle/>
          <a:p>
            <a:pPr algn="l" rtl="0"/>
            <a:r>
              <a:rPr lang="en-US" b="1" dirty="0"/>
              <a:t>Project</a:t>
            </a:r>
            <a:r>
              <a:rPr lang="uk-UA" b="1" dirty="0"/>
              <a:t> </a:t>
            </a:r>
            <a:r>
              <a:rPr lang="en-US" b="1" dirty="0"/>
              <a:t>manager</a:t>
            </a:r>
            <a:r>
              <a:rPr lang="uk-UA" b="1" dirty="0"/>
              <a:t> </a:t>
            </a:r>
            <a:r>
              <a:rPr lang="ru-RU" b="1" dirty="0" err="1"/>
              <a:t>хто</a:t>
            </a:r>
            <a:r>
              <a:rPr lang="ru-RU" b="1" dirty="0"/>
              <a:t> це?</a:t>
            </a:r>
            <a:endParaRPr lang="ru-RU" dirty="0"/>
          </a:p>
        </p:txBody>
      </p:sp>
      <p:sp>
        <p:nvSpPr>
          <p:cNvPr id="3" name="Содержимое 2"/>
          <p:cNvSpPr>
            <a:spLocks noGrp="1"/>
          </p:cNvSpPr>
          <p:nvPr>
            <p:ph idx="1"/>
          </p:nvPr>
        </p:nvSpPr>
        <p:spPr>
          <a:xfrm>
            <a:off x="395536" y="1052737"/>
            <a:ext cx="8229600" cy="576063"/>
          </a:xfrm>
        </p:spPr>
        <p:txBody>
          <a:bodyPr>
            <a:normAutofit fontScale="62500" lnSpcReduction="20000"/>
          </a:bodyPr>
          <a:lstStyle/>
          <a:p>
            <a:pPr algn="l" rtl="0"/>
            <a:endParaRPr lang="ru-RU" dirty="0"/>
          </a:p>
          <a:p>
            <a:pPr marL="0" indent="0" algn="l" rtl="0">
              <a:buNone/>
            </a:pPr>
            <a:r>
              <a:rPr lang="ru-RU" sz="2200" b="1" dirty="0" err="1"/>
              <a:t>Вакансія</a:t>
            </a:r>
            <a:r>
              <a:rPr lang="en-US" sz="2200" b="1" dirty="0"/>
              <a:t> </a:t>
            </a:r>
            <a:r>
              <a:rPr lang="en-US" sz="2400" b="1" dirty="0"/>
              <a:t>Project manager</a:t>
            </a:r>
            <a:r>
              <a:rPr lang="pl-PL" sz="2400" b="1" dirty="0"/>
              <a:t> </a:t>
            </a:r>
            <a:r>
              <a:rPr lang="ru-RU" sz="2400" dirty="0" err="1"/>
              <a:t>від</a:t>
            </a:r>
            <a:r>
              <a:rPr lang="ru-RU" sz="2400" dirty="0"/>
              <a:t> 9вересня202</a:t>
            </a:r>
            <a:r>
              <a:rPr lang="en-US" sz="2400" dirty="0"/>
              <a:t>2</a:t>
            </a:r>
            <a:r>
              <a:rPr lang="ru-RU" sz="2400" dirty="0"/>
              <a:t> в</a:t>
            </a:r>
            <a:r>
              <a:rPr lang="en-US" sz="2400" dirty="0"/>
              <a:t> </a:t>
            </a:r>
            <a:r>
              <a:rPr lang="en-US" sz="2400" b="1" dirty="0">
                <a:hlinkClick r:id="rId2" tooltip="Работа в Free UA"/>
              </a:rPr>
              <a:t>Free UA</a:t>
            </a:r>
            <a:r>
              <a:rPr lang="en-US" sz="2400" dirty="0"/>
              <a:t> </a:t>
            </a:r>
            <a:r>
              <a:rPr lang="ru-RU" sz="2400" dirty="0"/>
              <a:t> </a:t>
            </a:r>
            <a:endParaRPr lang="en-US" sz="2400" b="1" dirty="0"/>
          </a:p>
        </p:txBody>
      </p:sp>
      <p:sp>
        <p:nvSpPr>
          <p:cNvPr id="4" name="Прямоугольник 3"/>
          <p:cNvSpPr/>
          <p:nvPr/>
        </p:nvSpPr>
        <p:spPr>
          <a:xfrm>
            <a:off x="179512" y="2088232"/>
            <a:ext cx="8568952" cy="4770537"/>
          </a:xfrm>
          <a:prstGeom prst="rect">
            <a:avLst/>
          </a:prstGeom>
        </p:spPr>
        <p:txBody>
          <a:bodyPr wrap="square">
            <a:spAutoFit/>
          </a:bodyPr>
          <a:lstStyle/>
          <a:p>
            <a:pPr algn="l" rtl="0"/>
            <a:r>
              <a:rPr lang="ru-RU" sz="1600" dirty="0"/>
              <a:t>Здрастуйте, Ми</a:t>
            </a:r>
            <a:r>
              <a:rPr lang="en-US" sz="1600" dirty="0"/>
              <a:t> </a:t>
            </a:r>
            <a:r>
              <a:rPr lang="ru-RU" sz="1600" dirty="0" err="1"/>
              <a:t>FreeUA</a:t>
            </a:r>
            <a:r>
              <a:rPr lang="ru-RU" sz="1600" dirty="0"/>
              <a:t>- Молода, амбітна команда веб-розробників. </a:t>
            </a:r>
            <a:r>
              <a:rPr lang="ru-RU" sz="1600" dirty="0" err="1"/>
              <a:t>Спеціалізуємося</a:t>
            </a:r>
            <a:r>
              <a:rPr lang="ru-RU" sz="1600" dirty="0"/>
              <a:t> </a:t>
            </a:r>
            <a:r>
              <a:rPr lang="ru-RU" sz="1600" dirty="0" err="1"/>
              <a:t>наBack-end</a:t>
            </a:r>
            <a:r>
              <a:rPr lang="en-US" sz="1600" dirty="0"/>
              <a:t> </a:t>
            </a:r>
            <a:r>
              <a:rPr lang="ru-RU" sz="1600" dirty="0" err="1"/>
              <a:t>розробці</a:t>
            </a:r>
            <a:r>
              <a:rPr lang="ru-RU" sz="1600" dirty="0"/>
              <a:t> (PHP) та</a:t>
            </a:r>
            <a:r>
              <a:rPr lang="en-US" sz="1600" dirty="0"/>
              <a:t> </a:t>
            </a:r>
            <a:r>
              <a:rPr lang="ru-RU" sz="1600" dirty="0" err="1"/>
              <a:t>Front-end</a:t>
            </a:r>
            <a:r>
              <a:rPr lang="en-US" sz="1600" dirty="0"/>
              <a:t> </a:t>
            </a:r>
            <a:r>
              <a:rPr lang="ru-RU" sz="1600" dirty="0" err="1"/>
              <a:t>розробці</a:t>
            </a:r>
            <a:r>
              <a:rPr lang="ru-RU" sz="1600" dirty="0"/>
              <a:t> (JS). </a:t>
            </a:r>
            <a:r>
              <a:rPr lang="ru-RU" sz="1600" dirty="0" err="1"/>
              <a:t>Використовуємо</a:t>
            </a:r>
            <a:r>
              <a:rPr lang="en-US" sz="1600" dirty="0"/>
              <a:t> </a:t>
            </a:r>
            <a:r>
              <a:rPr lang="ru-RU" sz="1600" dirty="0" err="1"/>
              <a:t>аутсорс</a:t>
            </a:r>
            <a:r>
              <a:rPr lang="en-US" sz="1600" dirty="0"/>
              <a:t> </a:t>
            </a:r>
            <a:r>
              <a:rPr lang="ru-RU" sz="1600" dirty="0" err="1"/>
              <a:t>проекти</a:t>
            </a:r>
            <a:r>
              <a:rPr lang="ru-RU" sz="1600" dirty="0"/>
              <a:t> для розвитку. Прагнемо покращувати свої навички та вирости в команду високого рівня для реалізації власних проектів.наНа даному етапі ми створюємо сильну команду менеджерів, за допомогою якої ми разом зможемо вивести компанію на новий рівень. Ми готові вкладати свої сили та знання у Вас заради спільної мети.</a:t>
            </a:r>
          </a:p>
          <a:p>
            <a:pPr algn="l" rtl="0"/>
            <a:r>
              <a:rPr lang="ru-RU" sz="1600" dirty="0"/>
              <a:t>Ваша робота має оптимізувати робочий процес, покращити якість та швидкість роботи з клієнтами.</a:t>
            </a:r>
          </a:p>
          <a:p>
            <a:pPr algn="l" rtl="0"/>
            <a:r>
              <a:rPr lang="ru-RU" sz="1600" b="1" dirty="0"/>
              <a:t>Що ми хочемо у Вас бачити:</a:t>
            </a:r>
          </a:p>
          <a:p>
            <a:pPr algn="l" rtl="0"/>
            <a:r>
              <a:rPr lang="ru-RU" sz="1600" dirty="0"/>
              <a:t>аналітичний склад розуму</a:t>
            </a:r>
          </a:p>
          <a:p>
            <a:pPr algn="l" rtl="0"/>
            <a:r>
              <a:rPr lang="ru-RU" sz="1600" dirty="0"/>
              <a:t>високий рівень організованості</a:t>
            </a:r>
          </a:p>
          <a:p>
            <a:pPr algn="l" rtl="0"/>
            <a:r>
              <a:rPr lang="ru-RU" sz="1600" dirty="0"/>
              <a:t>вміння переконувати</a:t>
            </a:r>
          </a:p>
          <a:p>
            <a:pPr algn="l" rtl="0"/>
            <a:r>
              <a:rPr lang="ru-RU" sz="1600" dirty="0"/>
              <a:t>ввічливе спілкування</a:t>
            </a:r>
          </a:p>
          <a:p>
            <a:pPr algn="l" rtl="0"/>
            <a:r>
              <a:rPr lang="ru-RU" sz="1600" dirty="0"/>
              <a:t>добре поставлене, грамотне мовлення</a:t>
            </a:r>
          </a:p>
          <a:p>
            <a:pPr algn="l" rtl="0"/>
            <a:r>
              <a:rPr lang="ru-RU" sz="1600" dirty="0"/>
              <a:t>рівень англійської середній та вище</a:t>
            </a:r>
          </a:p>
          <a:p>
            <a:pPr algn="l" rtl="0"/>
            <a:r>
              <a:rPr lang="ru-RU" sz="1600" b="1" dirty="0"/>
              <a:t>Буде плюсом:</a:t>
            </a:r>
          </a:p>
          <a:p>
            <a:pPr algn="l" rtl="0"/>
            <a:r>
              <a:rPr lang="ru-RU" sz="1200" dirty="0"/>
              <a:t>досвід у IT (PM /</a:t>
            </a:r>
            <a:r>
              <a:rPr lang="en-US" sz="1200" dirty="0"/>
              <a:t> </a:t>
            </a:r>
            <a:r>
              <a:rPr lang="ru-RU" sz="1200" dirty="0" err="1"/>
              <a:t>Sales</a:t>
            </a:r>
            <a:r>
              <a:rPr lang="ru-RU" sz="1200" dirty="0"/>
              <a:t>/</a:t>
            </a:r>
            <a:r>
              <a:rPr lang="en-US" sz="1200" dirty="0"/>
              <a:t> </a:t>
            </a:r>
            <a:r>
              <a:rPr lang="ru-RU" sz="1200" dirty="0" err="1"/>
              <a:t>Development</a:t>
            </a:r>
            <a:r>
              <a:rPr lang="ru-RU" sz="1200" dirty="0"/>
              <a:t>)</a:t>
            </a:r>
          </a:p>
          <a:p>
            <a:pPr algn="l" rtl="0"/>
            <a:r>
              <a:rPr lang="ru-RU" sz="1200" dirty="0"/>
              <a:t>досвід у продажах</a:t>
            </a:r>
          </a:p>
          <a:p>
            <a:pPr algn="l" rtl="0"/>
            <a:r>
              <a:rPr lang="ru-RU" sz="1200" dirty="0"/>
              <a:t>освіта у сфері IT</a:t>
            </a:r>
          </a:p>
          <a:p>
            <a:pPr algn="l" rtl="0"/>
            <a:r>
              <a:rPr lang="ru-RU" sz="1200" dirty="0"/>
              <a:t>знання методологій та інструментів управління проектами</a:t>
            </a:r>
          </a:p>
        </p:txBody>
      </p:sp>
      <p:pic>
        <p:nvPicPr>
          <p:cNvPr id="5" name="Picture 2" descr="Profession of a Product Manager: Its Main Features and Benefits for  Business – Hygger. Hygger - The Complete Product Management Platform for  Growing Compan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0812" y="0"/>
            <a:ext cx="2983188"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359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554960" cy="418058"/>
          </a:xfrm>
        </p:spPr>
        <p:txBody>
          <a:bodyPr>
            <a:normAutofit fontScale="90000"/>
          </a:bodyPr>
          <a:lstStyle/>
          <a:p>
            <a:pPr algn="l" rtl="0"/>
            <a:r>
              <a:rPr lang="en-US" b="1" dirty="0"/>
              <a:t>Project</a:t>
            </a:r>
            <a:r>
              <a:rPr lang="uk-UA" b="1" dirty="0"/>
              <a:t> </a:t>
            </a:r>
            <a:r>
              <a:rPr lang="en-US" b="1" dirty="0"/>
              <a:t>manager</a:t>
            </a:r>
            <a:r>
              <a:rPr lang="uk-UA" b="1" dirty="0"/>
              <a:t> </a:t>
            </a:r>
            <a:r>
              <a:rPr lang="ru-RU" b="1" dirty="0" err="1"/>
              <a:t>хто</a:t>
            </a:r>
            <a:r>
              <a:rPr lang="ru-RU" b="1" dirty="0"/>
              <a:t> це?</a:t>
            </a:r>
            <a:endParaRPr lang="ru-RU" dirty="0"/>
          </a:p>
        </p:txBody>
      </p:sp>
      <p:sp>
        <p:nvSpPr>
          <p:cNvPr id="3" name="Содержимое 2"/>
          <p:cNvSpPr>
            <a:spLocks noGrp="1"/>
          </p:cNvSpPr>
          <p:nvPr>
            <p:ph idx="1"/>
          </p:nvPr>
        </p:nvSpPr>
        <p:spPr>
          <a:xfrm>
            <a:off x="695393" y="1268760"/>
            <a:ext cx="5172751" cy="576063"/>
          </a:xfrm>
        </p:spPr>
        <p:txBody>
          <a:bodyPr>
            <a:normAutofit/>
          </a:bodyPr>
          <a:lstStyle/>
          <a:p>
            <a:pPr marL="0" indent="0" algn="l" rtl="0">
              <a:buNone/>
            </a:pPr>
            <a:r>
              <a:rPr lang="ru-RU" sz="2000" b="1" dirty="0" err="1"/>
              <a:t>Хтож</a:t>
            </a:r>
            <a:r>
              <a:rPr lang="ru-RU" sz="2000" b="1" dirty="0"/>
              <a:t> </a:t>
            </a:r>
            <a:r>
              <a:rPr lang="ru-RU" sz="2000" b="1" dirty="0" err="1"/>
              <a:t>такий</a:t>
            </a:r>
            <a:r>
              <a:rPr lang="en-US" sz="2000" b="1" dirty="0"/>
              <a:t> </a:t>
            </a:r>
            <a:r>
              <a:rPr lang="ru-RU" sz="2000" b="1" dirty="0" err="1"/>
              <a:t>проджект</a:t>
            </a:r>
            <a:r>
              <a:rPr lang="ru-RU" sz="2000" b="1" dirty="0"/>
              <a:t> менеджер?</a:t>
            </a:r>
          </a:p>
        </p:txBody>
      </p:sp>
      <p:pic>
        <p:nvPicPr>
          <p:cNvPr id="5" name="Picture 2" descr="Profession of a Product Manager: Its Main Features and Benefits for  Business – Hygger. Hygger - The Complete Product Management Platform for  Growing Compan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812" y="0"/>
            <a:ext cx="2983188" cy="208823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83568" y="2439562"/>
            <a:ext cx="7920880" cy="1200329"/>
          </a:xfrm>
          <a:prstGeom prst="rect">
            <a:avLst/>
          </a:prstGeom>
        </p:spPr>
        <p:txBody>
          <a:bodyPr wrap="square">
            <a:spAutoFit/>
          </a:bodyPr>
          <a:lstStyle/>
          <a:p>
            <a:pPr algn="just" rtl="0"/>
            <a:r>
              <a:rPr lang="ru-RU" b="1" dirty="0" err="1"/>
              <a:t>Project</a:t>
            </a:r>
            <a:r>
              <a:rPr lang="ru-RU" b="1" dirty="0"/>
              <a:t> </a:t>
            </a:r>
            <a:r>
              <a:rPr lang="ru-RU" b="1" dirty="0" err="1"/>
              <a:t>Manager</a:t>
            </a:r>
            <a:r>
              <a:rPr lang="ru-RU" b="1" dirty="0"/>
              <a:t> </a:t>
            </a:r>
            <a:r>
              <a:rPr lang="ru-RU" dirty="0"/>
              <a:t>— це не універсальний солдат, це людина, яка спеціалізується у своїй галузі, а саме в управлінні проектами. Завдання РМ – побудувати процес роботи над проектом з наявними ресурсами у межах виділеного бюджету, певних термінів та з обумовленою якістю.</a:t>
            </a:r>
          </a:p>
        </p:txBody>
      </p:sp>
      <p:sp>
        <p:nvSpPr>
          <p:cNvPr id="7" name="Прямоугольник 6"/>
          <p:cNvSpPr/>
          <p:nvPr/>
        </p:nvSpPr>
        <p:spPr>
          <a:xfrm>
            <a:off x="827584" y="4005064"/>
            <a:ext cx="7704856" cy="1200329"/>
          </a:xfrm>
          <a:prstGeom prst="rect">
            <a:avLst/>
          </a:prstGeom>
        </p:spPr>
        <p:txBody>
          <a:bodyPr wrap="square">
            <a:spAutoFit/>
          </a:bodyPr>
          <a:lstStyle/>
          <a:p>
            <a:pPr algn="just" rtl="0"/>
            <a:r>
              <a:rPr lang="ru-RU" dirty="0"/>
              <a:t>PM</a:t>
            </a:r>
            <a:r>
              <a:rPr lang="en-US" dirty="0"/>
              <a:t> </a:t>
            </a:r>
            <a:r>
              <a:rPr lang="ru-RU" dirty="0" err="1"/>
              <a:t>мають</a:t>
            </a:r>
            <a:r>
              <a:rPr lang="ru-RU" dirty="0"/>
              <a:t> профільну освіту, яка так чи інакше пов'язана з менеджментом.</a:t>
            </a:r>
            <a:r>
              <a:rPr lang="ru-RU" b="1" dirty="0"/>
              <a:t>Однак у цю сферу можна зайти через інші двері, адже PM нерідко стають </a:t>
            </a:r>
            <a:r>
              <a:rPr lang="ru-RU" b="1" dirty="0" err="1"/>
              <a:t>розробниками</a:t>
            </a:r>
            <a:r>
              <a:rPr lang="ru-RU" b="1" dirty="0"/>
              <a:t>,</a:t>
            </a:r>
            <a:r>
              <a:rPr lang="en-US" b="1" dirty="0"/>
              <a:t> </a:t>
            </a:r>
            <a:r>
              <a:rPr lang="ru-RU" b="1" dirty="0" err="1"/>
              <a:t>тестувальники</a:t>
            </a:r>
            <a:r>
              <a:rPr lang="ru-RU" b="1" dirty="0"/>
              <a:t>, верстальники (HTML-</a:t>
            </a:r>
            <a:r>
              <a:rPr lang="ru-RU" b="1" dirty="0" err="1"/>
              <a:t>coder</a:t>
            </a:r>
            <a:r>
              <a:rPr lang="ru-RU" b="1" dirty="0"/>
              <a:t>) – люди, які знають </a:t>
            </a:r>
            <a:r>
              <a:rPr lang="ru-RU" b="1" dirty="0" err="1"/>
              <a:t>специфіку</a:t>
            </a:r>
            <a:r>
              <a:rPr lang="ru-RU" b="1" dirty="0"/>
              <a:t> IT</a:t>
            </a:r>
            <a:r>
              <a:rPr lang="en-US" b="1" dirty="0"/>
              <a:t> </a:t>
            </a:r>
            <a:r>
              <a:rPr lang="ru-RU" b="1" dirty="0" err="1"/>
              <a:t>зсередини</a:t>
            </a:r>
            <a:r>
              <a:rPr lang="ru-RU" b="1" dirty="0"/>
              <a:t>,</a:t>
            </a:r>
            <a:r>
              <a:rPr lang="en-US" b="1" dirty="0"/>
              <a:t> </a:t>
            </a:r>
            <a:r>
              <a:rPr lang="ru-RU" b="1" dirty="0" err="1"/>
              <a:t>економісти</a:t>
            </a:r>
            <a:r>
              <a:rPr lang="ru-RU" b="1" dirty="0"/>
              <a:t> та менеджери.</a:t>
            </a:r>
            <a:endParaRPr lang="uk-UA" dirty="0"/>
          </a:p>
        </p:txBody>
      </p:sp>
    </p:spTree>
    <p:extLst>
      <p:ext uri="{BB962C8B-B14F-4D97-AF65-F5344CB8AC3E}">
        <p14:creationId xmlns:p14="http://schemas.microsoft.com/office/powerpoint/2010/main" val="3878339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3947046"/>
            <a:ext cx="5554960" cy="418058"/>
          </a:xfrm>
        </p:spPr>
        <p:txBody>
          <a:bodyPr>
            <a:normAutofit fontScale="90000"/>
          </a:bodyPr>
          <a:lstStyle/>
          <a:p>
            <a:pPr algn="l" rtl="0"/>
            <a:r>
              <a:rPr lang="en-US" b="1" dirty="0"/>
              <a:t>Project</a:t>
            </a:r>
            <a:r>
              <a:rPr lang="uk-UA" b="1" dirty="0"/>
              <a:t> </a:t>
            </a:r>
            <a:r>
              <a:rPr lang="en-US" b="1" dirty="0"/>
              <a:t>manager</a:t>
            </a:r>
            <a:r>
              <a:rPr lang="uk-UA" b="1" dirty="0"/>
              <a:t> </a:t>
            </a:r>
            <a:r>
              <a:rPr lang="ru-RU" b="1" dirty="0" err="1"/>
              <a:t>хто</a:t>
            </a:r>
            <a:r>
              <a:rPr lang="ru-RU" b="1" dirty="0"/>
              <a:t> це?</a:t>
            </a:r>
            <a:endParaRPr lang="ru-RU" dirty="0"/>
          </a:p>
        </p:txBody>
      </p:sp>
      <p:sp>
        <p:nvSpPr>
          <p:cNvPr id="6" name="Прямоугольник 5"/>
          <p:cNvSpPr/>
          <p:nvPr/>
        </p:nvSpPr>
        <p:spPr>
          <a:xfrm>
            <a:off x="476778" y="4365104"/>
            <a:ext cx="7920880" cy="2031325"/>
          </a:xfrm>
          <a:prstGeom prst="rect">
            <a:avLst/>
          </a:prstGeom>
        </p:spPr>
        <p:txBody>
          <a:bodyPr wrap="square">
            <a:spAutoFit/>
          </a:bodyPr>
          <a:lstStyle/>
          <a:p>
            <a:pPr algn="just" rtl="0"/>
            <a:r>
              <a:rPr lang="ru-RU" dirty="0"/>
              <a:t>Менеджер IT-проектів, отримавши технічне завдання, обирає фахівців, позначає терміни, видає ТЗ, контролює їхнє виконання. </a:t>
            </a:r>
            <a:r>
              <a:rPr lang="ru-RU" dirty="0" err="1"/>
              <a:t>Також</a:t>
            </a:r>
            <a:r>
              <a:rPr lang="en-US" dirty="0"/>
              <a:t> </a:t>
            </a:r>
            <a:r>
              <a:rPr lang="ru-RU" dirty="0" err="1"/>
              <a:t>Project</a:t>
            </a:r>
            <a:r>
              <a:rPr lang="ru-RU" dirty="0"/>
              <a:t> </a:t>
            </a:r>
            <a:r>
              <a:rPr lang="ru-RU" dirty="0" err="1"/>
              <a:t>Manager</a:t>
            </a:r>
            <a:r>
              <a:rPr lang="en-US" dirty="0"/>
              <a:t> </a:t>
            </a:r>
            <a:r>
              <a:rPr lang="ru-RU" dirty="0" err="1"/>
              <a:t>усуває</a:t>
            </a:r>
            <a:r>
              <a:rPr lang="ru-RU" dirty="0"/>
              <a:t> всілякі перешкоди, може домогтися збільшення чи урізання бюджету – вирішує низку важливих поточних стратегічних завдань. Він може здійснювати керівництво командою, яка займається створенням програмного забезпечення, сайтів, мобільних </a:t>
            </a:r>
            <a:r>
              <a:rPr lang="ru-RU" dirty="0" err="1"/>
              <a:t>програм</a:t>
            </a:r>
            <a:r>
              <a:rPr lang="ru-RU" dirty="0"/>
              <a:t>,</a:t>
            </a:r>
            <a:r>
              <a:rPr lang="en-US" dirty="0"/>
              <a:t> </a:t>
            </a:r>
            <a:r>
              <a:rPr lang="ru-RU" dirty="0" err="1"/>
              <a:t>браузерних</a:t>
            </a:r>
            <a:r>
              <a:rPr lang="en-US" dirty="0"/>
              <a:t> </a:t>
            </a:r>
            <a:r>
              <a:rPr lang="ru-RU" dirty="0" err="1"/>
              <a:t>розширень</a:t>
            </a:r>
            <a:r>
              <a:rPr lang="ru-RU" dirty="0"/>
              <a:t> – будь-яких IT-продуктів.</a:t>
            </a:r>
          </a:p>
        </p:txBody>
      </p:sp>
      <p:pic>
        <p:nvPicPr>
          <p:cNvPr id="5122" name="Picture 2" descr="https://www.profguide.io/images/article/a/11/coT2AzBUH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84"/>
            <a:ext cx="9144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51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188640"/>
            <a:ext cx="5554960" cy="432048"/>
          </a:xfrm>
        </p:spPr>
        <p:txBody>
          <a:bodyPr>
            <a:normAutofit fontScale="90000"/>
          </a:bodyPr>
          <a:lstStyle/>
          <a:p>
            <a:pPr algn="l" rtl="0"/>
            <a:r>
              <a:rPr lang="en-US" b="1" dirty="0"/>
              <a:t>Project</a:t>
            </a:r>
            <a:r>
              <a:rPr lang="uk-UA" b="1" dirty="0"/>
              <a:t> </a:t>
            </a:r>
            <a:r>
              <a:rPr lang="en-US" b="1" dirty="0"/>
              <a:t>manager</a:t>
            </a:r>
            <a:r>
              <a:rPr lang="uk-UA" b="1" dirty="0"/>
              <a:t> </a:t>
            </a:r>
            <a:r>
              <a:rPr lang="ru-RU" b="1" dirty="0" err="1"/>
              <a:t>хто</a:t>
            </a:r>
            <a:r>
              <a:rPr lang="ru-RU" b="1" dirty="0"/>
              <a:t> це?</a:t>
            </a:r>
            <a:endParaRPr lang="ru-RU" dirty="0"/>
          </a:p>
        </p:txBody>
      </p:sp>
      <p:sp>
        <p:nvSpPr>
          <p:cNvPr id="6" name="Прямоугольник 5"/>
          <p:cNvSpPr/>
          <p:nvPr/>
        </p:nvSpPr>
        <p:spPr>
          <a:xfrm>
            <a:off x="323528" y="836712"/>
            <a:ext cx="8568952" cy="5032147"/>
          </a:xfrm>
          <a:prstGeom prst="rect">
            <a:avLst/>
          </a:prstGeom>
        </p:spPr>
        <p:txBody>
          <a:bodyPr wrap="square">
            <a:spAutoFit/>
          </a:bodyPr>
          <a:lstStyle/>
          <a:p>
            <a:pPr algn="l" rtl="0"/>
            <a:r>
              <a:rPr lang="ru-RU" sz="1500" b="1" dirty="0"/>
              <a:t>Особливості професії</a:t>
            </a:r>
          </a:p>
          <a:p>
            <a:pPr algn="l" rtl="0"/>
            <a:r>
              <a:rPr lang="ru-RU" sz="1500" dirty="0"/>
              <a:t>Головна мета менеджера IT-проекту полягає у створенні робочого продукту за прийнятною ціною, але за умови дотримання термінів та вимог замовника. У його обов'язки входять інші роботи, розглянемо їх:</a:t>
            </a:r>
          </a:p>
          <a:p>
            <a:pPr marL="285750" indent="-285750" algn="just" rtl="0">
              <a:buFont typeface="Arial" panose="020B0604020202020204" pitchFamily="34" charset="0"/>
              <a:buChar char="•"/>
            </a:pPr>
            <a:r>
              <a:rPr lang="ru-RU" sz="1500" dirty="0"/>
              <a:t>аналіз конкурентного середовища, ризиків, вимог;</a:t>
            </a:r>
          </a:p>
          <a:p>
            <a:pPr marL="285750" indent="-285750" algn="just" rtl="0">
              <a:buFont typeface="Arial" panose="020B0604020202020204" pitchFamily="34" charset="0"/>
              <a:buChar char="•"/>
            </a:pPr>
            <a:r>
              <a:rPr lang="ru-RU" sz="1500" dirty="0"/>
              <a:t>розрахунок передбачуваного бюджету, який буде необхідний виконання всього циклу робіт;</a:t>
            </a:r>
          </a:p>
          <a:p>
            <a:pPr marL="285750" indent="-285750" algn="just" rtl="0">
              <a:buFont typeface="Arial" panose="020B0604020202020204" pitchFamily="34" charset="0"/>
              <a:buChar char="•"/>
            </a:pPr>
            <a:r>
              <a:rPr lang="ru-RU" sz="1500" dirty="0"/>
              <a:t>узгодження термінів та тарифів, обсягу ресурсів;</a:t>
            </a:r>
          </a:p>
          <a:p>
            <a:pPr marL="285750" indent="-285750" algn="just" rtl="0">
              <a:buFont typeface="Arial" panose="020B0604020202020204" pitchFamily="34" charset="0"/>
              <a:buChar char="•"/>
            </a:pPr>
            <a:r>
              <a:rPr lang="ru-RU" sz="1500" dirty="0"/>
              <a:t>складання технічних завдань, підготовка проектної документації, розстановка пріоритетів;</a:t>
            </a:r>
          </a:p>
          <a:p>
            <a:pPr marL="285750" indent="-285750" algn="just" rtl="0">
              <a:buFont typeface="Arial" panose="020B0604020202020204" pitchFamily="34" charset="0"/>
              <a:buChar char="•"/>
            </a:pPr>
            <a:r>
              <a:rPr lang="ru-RU" sz="1500" dirty="0"/>
              <a:t>вибір спеціалістів, здатних реалізувати проект, розподіл технічних завдань між членами команди;</a:t>
            </a:r>
          </a:p>
          <a:p>
            <a:pPr marL="285750" indent="-285750" algn="just" rtl="0">
              <a:buFont typeface="Arial" panose="020B0604020202020204" pitchFamily="34" charset="0"/>
              <a:buChar char="•"/>
            </a:pPr>
            <a:r>
              <a:rPr lang="ru-RU" sz="1500" dirty="0"/>
              <a:t>дотримання домовленостей та вимог, узгоджених із замовником;</a:t>
            </a:r>
          </a:p>
          <a:p>
            <a:pPr marL="285750" indent="-285750" algn="just" rtl="0">
              <a:buFont typeface="Arial" panose="020B0604020202020204" pitchFamily="34" charset="0"/>
              <a:buChar char="•"/>
            </a:pPr>
            <a:r>
              <a:rPr lang="ru-RU" sz="1500" dirty="0"/>
              <a:t>підготовка презентаційних </a:t>
            </a:r>
            <a:r>
              <a:rPr lang="ru-RU" sz="1500" dirty="0" err="1"/>
              <a:t>матеріалів</a:t>
            </a:r>
            <a:r>
              <a:rPr lang="ru-RU" sz="1500" dirty="0"/>
              <a:t>,</a:t>
            </a:r>
            <a:r>
              <a:rPr lang="en-US" sz="1500" dirty="0"/>
              <a:t> </a:t>
            </a:r>
            <a:r>
              <a:rPr lang="ru-RU" sz="1500" dirty="0"/>
              <a:t>демо-</a:t>
            </a:r>
            <a:r>
              <a:rPr lang="ru-RU" sz="1500" dirty="0" err="1"/>
              <a:t>версій</a:t>
            </a:r>
            <a:r>
              <a:rPr lang="ru-RU" sz="1500" dirty="0"/>
              <a:t>, складання звітів клієнта, висвітлюють кожен етап розробки;</a:t>
            </a:r>
          </a:p>
          <a:p>
            <a:pPr marL="285750" indent="-285750" algn="just" rtl="0">
              <a:buFont typeface="Arial" panose="020B0604020202020204" pitchFamily="34" charset="0"/>
              <a:buChar char="•"/>
            </a:pPr>
            <a:r>
              <a:rPr lang="ru-RU" sz="1500" dirty="0"/>
              <a:t>у деяких випадках IT-менеджери супроводжують процес виведення продукту на ринок, подальші продажі та монетизацію.</a:t>
            </a:r>
          </a:p>
          <a:p>
            <a:pPr algn="l" rtl="0"/>
            <a:endParaRPr lang="ru-RU" sz="1500" dirty="0"/>
          </a:p>
          <a:p>
            <a:pPr algn="just" rtl="0"/>
            <a:r>
              <a:rPr lang="ru-RU" sz="1600" dirty="0"/>
              <a:t>Обсяг обов'язків залежить від місця </a:t>
            </a:r>
            <a:r>
              <a:rPr lang="ru-RU" sz="1600" dirty="0" err="1"/>
              <a:t>роботи</a:t>
            </a:r>
            <a:r>
              <a:rPr lang="ru-RU" sz="1600" dirty="0"/>
              <a:t>.</a:t>
            </a:r>
            <a:r>
              <a:rPr lang="en-US" sz="1600" dirty="0"/>
              <a:t> </a:t>
            </a:r>
            <a:r>
              <a:rPr lang="ru-RU" sz="1600" b="1" dirty="0"/>
              <a:t>У великих агентствах менеджер IT-проектів відповідає лише за контроль, у невеликих компаніях йому доводиться виконувати функції HR-</a:t>
            </a:r>
            <a:r>
              <a:rPr lang="ru-RU" sz="1600" b="1" dirty="0" err="1"/>
              <a:t>фахівця</a:t>
            </a:r>
            <a:r>
              <a:rPr lang="ru-RU" sz="1600" b="1" dirty="0"/>
              <a:t>,</a:t>
            </a:r>
            <a:r>
              <a:rPr lang="en-US" sz="1600" b="1" dirty="0"/>
              <a:t> </a:t>
            </a:r>
            <a:r>
              <a:rPr lang="ru-RU" sz="1600" b="1" dirty="0" err="1"/>
              <a:t>тестувальника</a:t>
            </a:r>
            <a:r>
              <a:rPr lang="ru-RU" sz="1600" b="1" dirty="0"/>
              <a:t>, аналітика</a:t>
            </a:r>
            <a:r>
              <a:rPr lang="ru-RU" sz="1600" dirty="0"/>
              <a:t>В останньому випадку PM вирішує питання, пов'язані із забезпеченням команди всім необхідним – від письмового приладдя до обідів до офісу. Ця робота пов'язана з комунікацією, потребує сильних управлінських навичок та знання тайм-менеджменту.</a:t>
            </a:r>
          </a:p>
        </p:txBody>
      </p:sp>
    </p:spTree>
    <p:extLst>
      <p:ext uri="{BB962C8B-B14F-4D97-AF65-F5344CB8AC3E}">
        <p14:creationId xmlns:p14="http://schemas.microsoft.com/office/powerpoint/2010/main" val="1663655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770984" cy="418058"/>
          </a:xfrm>
        </p:spPr>
        <p:txBody>
          <a:bodyPr>
            <a:normAutofit fontScale="90000"/>
          </a:bodyPr>
          <a:lstStyle/>
          <a:p>
            <a:pPr algn="l" rtl="0"/>
            <a:r>
              <a:rPr lang="pl-PL" b="1" dirty="0"/>
              <a:t>Product</a:t>
            </a:r>
            <a:r>
              <a:rPr lang="uk-UA" b="1" dirty="0"/>
              <a:t> </a:t>
            </a:r>
            <a:r>
              <a:rPr lang="en-US" b="1" dirty="0"/>
              <a:t>manager</a:t>
            </a:r>
            <a:r>
              <a:rPr lang="uk-UA" b="1" dirty="0"/>
              <a:t> </a:t>
            </a:r>
            <a:r>
              <a:rPr lang="ru-RU" b="1" dirty="0" err="1"/>
              <a:t>хто</a:t>
            </a:r>
            <a:r>
              <a:rPr lang="ru-RU" b="1" dirty="0"/>
              <a:t> це?</a:t>
            </a:r>
            <a:endParaRPr lang="ru-RU" dirty="0"/>
          </a:p>
        </p:txBody>
      </p:sp>
      <p:sp>
        <p:nvSpPr>
          <p:cNvPr id="3" name="Содержимое 2"/>
          <p:cNvSpPr>
            <a:spLocks noGrp="1"/>
          </p:cNvSpPr>
          <p:nvPr>
            <p:ph idx="1"/>
          </p:nvPr>
        </p:nvSpPr>
        <p:spPr>
          <a:xfrm>
            <a:off x="395536" y="743500"/>
            <a:ext cx="8229600" cy="576063"/>
          </a:xfrm>
        </p:spPr>
        <p:txBody>
          <a:bodyPr>
            <a:normAutofit fontScale="62500" lnSpcReduction="20000"/>
          </a:bodyPr>
          <a:lstStyle/>
          <a:p>
            <a:pPr algn="l" rtl="0"/>
            <a:endParaRPr lang="ru-RU" dirty="0"/>
          </a:p>
          <a:p>
            <a:pPr marL="0" indent="0" algn="l" rtl="0">
              <a:buNone/>
            </a:pPr>
            <a:r>
              <a:rPr lang="ru-RU" sz="2200" b="1" dirty="0" err="1"/>
              <a:t>Вакансія</a:t>
            </a:r>
            <a:r>
              <a:rPr lang="en-US" sz="2200" b="1" dirty="0"/>
              <a:t> </a:t>
            </a:r>
            <a:r>
              <a:rPr lang="pl-PL" sz="2400" b="1" dirty="0"/>
              <a:t>Product</a:t>
            </a:r>
            <a:r>
              <a:rPr lang="en-US" sz="2400" b="1" dirty="0"/>
              <a:t> manager</a:t>
            </a:r>
            <a:r>
              <a:rPr lang="pl-PL" sz="2400" b="1" dirty="0"/>
              <a:t> </a:t>
            </a:r>
            <a:r>
              <a:rPr lang="ru-RU" sz="2400" dirty="0"/>
              <a:t>від 25 </a:t>
            </a:r>
            <a:r>
              <a:rPr lang="ru-RU" sz="2400" dirty="0" err="1"/>
              <a:t>серпня</a:t>
            </a:r>
            <a:r>
              <a:rPr lang="ru-RU" sz="2400" dirty="0"/>
              <a:t> 202</a:t>
            </a:r>
            <a:r>
              <a:rPr lang="en-US" sz="2400" dirty="0"/>
              <a:t>2</a:t>
            </a:r>
            <a:r>
              <a:rPr lang="ru-RU" sz="2400" dirty="0"/>
              <a:t>року</a:t>
            </a:r>
            <a:r>
              <a:rPr lang="en-US" sz="2400" dirty="0"/>
              <a:t> </a:t>
            </a:r>
            <a:r>
              <a:rPr lang="ru-RU" sz="2400" b="1" dirty="0" err="1"/>
              <a:t>Компанія</a:t>
            </a:r>
            <a:r>
              <a:rPr lang="ru-RU" sz="2400" b="1" dirty="0"/>
              <a:t> «</a:t>
            </a:r>
            <a:r>
              <a:rPr lang="ru-RU" sz="2400" b="1" dirty="0" err="1"/>
              <a:t>Техносенс</a:t>
            </a:r>
            <a:r>
              <a:rPr lang="ru-RU" sz="2400" b="1" dirty="0"/>
              <a:t>»</a:t>
            </a:r>
            <a:r>
              <a:rPr lang="en-US" sz="2400" dirty="0"/>
              <a:t> </a:t>
            </a:r>
            <a:r>
              <a:rPr lang="ru-RU" sz="2400" dirty="0"/>
              <a:t> </a:t>
            </a:r>
            <a:endParaRPr lang="en-US" sz="2400" b="1" dirty="0"/>
          </a:p>
        </p:txBody>
      </p:sp>
      <p:sp>
        <p:nvSpPr>
          <p:cNvPr id="4" name="Прямоугольник 3"/>
          <p:cNvSpPr/>
          <p:nvPr/>
        </p:nvSpPr>
        <p:spPr>
          <a:xfrm>
            <a:off x="175565" y="1512168"/>
            <a:ext cx="8856984" cy="5109091"/>
          </a:xfrm>
          <a:prstGeom prst="rect">
            <a:avLst/>
          </a:prstGeom>
        </p:spPr>
        <p:txBody>
          <a:bodyPr wrap="square">
            <a:spAutoFit/>
          </a:bodyPr>
          <a:lstStyle/>
          <a:p>
            <a:pPr algn="l" rtl="0"/>
            <a:r>
              <a:rPr lang="ru-RU" sz="1600" b="1" dirty="0"/>
              <a:t>Компанія «</a:t>
            </a:r>
            <a:r>
              <a:rPr lang="ru-RU" sz="1600" b="1" dirty="0" err="1"/>
              <a:t>Техносенс</a:t>
            </a:r>
            <a:r>
              <a:rPr lang="ru-RU" sz="1600" b="1" dirty="0"/>
              <a:t>»</a:t>
            </a:r>
            <a:r>
              <a:rPr lang="en-US" sz="1600" b="1" dirty="0"/>
              <a:t> </a:t>
            </a:r>
            <a:r>
              <a:rPr lang="ru-RU" sz="1600" dirty="0" err="1"/>
              <a:t>оголошує</a:t>
            </a:r>
            <a:r>
              <a:rPr lang="ru-RU" sz="1600" dirty="0"/>
              <a:t> конкурс заміщення вакантної посади продукт-менеджера.</a:t>
            </a:r>
          </a:p>
          <a:p>
            <a:pPr algn="l" rtl="0"/>
            <a:r>
              <a:rPr lang="ru-RU" sz="1600" dirty="0"/>
              <a:t>Якщо Ви шукаєте роботу продукт-менеджера, у відмінному колективі, у компанії, яка виконує свої обіцянки, – ця вакансія для ВАС!</a:t>
            </a:r>
          </a:p>
          <a:p>
            <a:pPr algn="l" rtl="0"/>
            <a:r>
              <a:rPr lang="ru-RU" sz="1600" dirty="0"/>
              <a:t>Компанія «</a:t>
            </a:r>
            <a:r>
              <a:rPr lang="ru-RU" sz="1600" dirty="0" err="1"/>
              <a:t>Техносенс</a:t>
            </a:r>
            <a:r>
              <a:rPr lang="ru-RU" sz="1600" dirty="0"/>
              <a:t>з 2005 року займається реалізацією електротехнічної продукції по всій території України. Усі наші співробітники проходять навчання, ми </a:t>
            </a:r>
            <a:r>
              <a:rPr lang="ru-RU" sz="1600" dirty="0" err="1"/>
              <a:t>влаштовуємо</a:t>
            </a:r>
            <a:r>
              <a:rPr lang="ru-RU" sz="1600" dirty="0"/>
              <a:t> </a:t>
            </a:r>
            <a:r>
              <a:rPr lang="ru-RU" sz="1600" dirty="0" err="1"/>
              <a:t>веселі</a:t>
            </a:r>
            <a:r>
              <a:rPr lang="en-US" sz="1600" dirty="0"/>
              <a:t> </a:t>
            </a:r>
            <a:r>
              <a:rPr lang="ru-RU" sz="1600" dirty="0" err="1"/>
              <a:t>корпоративи</a:t>
            </a:r>
            <a:r>
              <a:rPr lang="en-US" sz="1600" dirty="0"/>
              <a:t> </a:t>
            </a:r>
            <a:r>
              <a:rPr lang="ru-RU" sz="1600" dirty="0"/>
              <a:t>та спільне дозвілля.</a:t>
            </a:r>
          </a:p>
          <a:p>
            <a:pPr algn="l" rtl="0"/>
            <a:r>
              <a:rPr lang="ru-RU" sz="1600" b="1" dirty="0"/>
              <a:t>Вимоги:</a:t>
            </a:r>
            <a:endParaRPr lang="ru-RU" sz="1600" dirty="0"/>
          </a:p>
          <a:p>
            <a:pPr marL="285750" indent="-285750" algn="l" rtl="0">
              <a:buFont typeface="Arial" panose="020B0604020202020204" pitchFamily="34" charset="0"/>
              <a:buChar char="•"/>
            </a:pPr>
            <a:r>
              <a:rPr lang="ru-RU" sz="1600" dirty="0"/>
              <a:t>освіта вища-технічна</a:t>
            </a:r>
          </a:p>
          <a:p>
            <a:pPr marL="285750" indent="-285750" algn="l" rtl="0">
              <a:buFont typeface="Arial" panose="020B0604020202020204" pitchFamily="34" charset="0"/>
              <a:buChar char="•"/>
            </a:pPr>
            <a:r>
              <a:rPr lang="ru-RU" sz="1600" dirty="0"/>
              <a:t>рік закінчення школи не пізніше 2000 року</a:t>
            </a:r>
          </a:p>
          <a:p>
            <a:pPr marL="285750" indent="-285750" algn="l" rtl="0">
              <a:buFont typeface="Arial" panose="020B0604020202020204" pitchFamily="34" charset="0"/>
              <a:buChar char="•"/>
            </a:pPr>
            <a:r>
              <a:rPr lang="ru-RU" sz="1600" dirty="0"/>
              <a:t>знання англійської мови вітається</a:t>
            </a:r>
          </a:p>
          <a:p>
            <a:pPr algn="l" rtl="0"/>
            <a:r>
              <a:rPr lang="ru-RU" sz="1600" b="1" dirty="0"/>
              <a:t>Обов'язки:</a:t>
            </a:r>
            <a:endParaRPr lang="ru-RU" sz="1600" dirty="0"/>
          </a:p>
          <a:p>
            <a:pPr marL="285750" indent="-285750" algn="l" rtl="0">
              <a:buFont typeface="Arial" panose="020B0604020202020204" pitchFamily="34" charset="0"/>
              <a:buChar char="•"/>
            </a:pPr>
            <a:r>
              <a:rPr lang="ru-RU" sz="1500" dirty="0"/>
              <a:t>формування прайсу на продукцію, що реалізується (аналіз цін)</a:t>
            </a:r>
          </a:p>
          <a:p>
            <a:pPr marL="285750" indent="-285750" algn="l" rtl="0">
              <a:buFont typeface="Arial" panose="020B0604020202020204" pitchFamily="34" charset="0"/>
              <a:buChar char="•"/>
            </a:pPr>
            <a:r>
              <a:rPr lang="ru-RU" sz="1500" dirty="0"/>
              <a:t>проходження регулярного навчання за продуктами</a:t>
            </a:r>
          </a:p>
          <a:p>
            <a:pPr marL="285750" indent="-285750" algn="l" rtl="0">
              <a:buFont typeface="Arial" panose="020B0604020202020204" pitchFamily="34" charset="0"/>
              <a:buChar char="•"/>
            </a:pPr>
            <a:r>
              <a:rPr lang="ru-RU" sz="1500" dirty="0"/>
              <a:t>забезпечення технічної підтримки клієнтів</a:t>
            </a:r>
          </a:p>
          <a:p>
            <a:pPr marL="285750" indent="-285750" algn="l" rtl="0">
              <a:buFont typeface="Arial" panose="020B0604020202020204" pitchFamily="34" charset="0"/>
              <a:buChar char="•"/>
            </a:pPr>
            <a:r>
              <a:rPr lang="ru-RU" sz="1500" dirty="0"/>
              <a:t>розробка пропозицій щодо виведення на ринок нових продуктів і рішень, які закривають потреби клієнтів, що виникають</a:t>
            </a:r>
          </a:p>
          <a:p>
            <a:pPr marL="285750" indent="-285750" algn="l" rtl="0">
              <a:buFont typeface="Arial" panose="020B0604020202020204" pitchFamily="34" charset="0"/>
              <a:buChar char="•"/>
            </a:pPr>
            <a:r>
              <a:rPr lang="ru-RU" sz="1500" dirty="0"/>
              <a:t>підготовка технічної роздавальної продукції (каталоги, листівки...)</a:t>
            </a:r>
          </a:p>
          <a:p>
            <a:pPr marL="285750" indent="-285750" algn="l" rtl="0">
              <a:buFont typeface="Arial" panose="020B0604020202020204" pitchFamily="34" charset="0"/>
              <a:buChar char="•"/>
            </a:pPr>
            <a:r>
              <a:rPr lang="ru-RU" sz="1500" dirty="0"/>
              <a:t>підготовка резюме за реалізованими проектами (опис проектів)</a:t>
            </a:r>
          </a:p>
          <a:p>
            <a:pPr marL="285750" indent="-285750" algn="l" rtl="0">
              <a:buFont typeface="Arial" panose="020B0604020202020204" pitchFamily="34" charset="0"/>
              <a:buChar char="•"/>
            </a:pPr>
            <a:r>
              <a:rPr lang="ru-RU" sz="1500" dirty="0"/>
              <a:t>підготовка технічних описів, для </a:t>
            </a:r>
            <a:r>
              <a:rPr lang="ru-RU" sz="1500" dirty="0" err="1"/>
              <a:t>забезпечення</a:t>
            </a:r>
            <a:r>
              <a:rPr lang="en-US" sz="1500" dirty="0"/>
              <a:t> </a:t>
            </a:r>
            <a:r>
              <a:rPr lang="ru-RU" sz="1500" dirty="0" err="1"/>
              <a:t>розмитнення</a:t>
            </a:r>
            <a:r>
              <a:rPr lang="en-US" sz="1500" dirty="0"/>
              <a:t> </a:t>
            </a:r>
            <a:r>
              <a:rPr lang="ru-RU" sz="1500" dirty="0" err="1"/>
              <a:t>імпортованої</a:t>
            </a:r>
            <a:r>
              <a:rPr lang="ru-RU" sz="1500" dirty="0"/>
              <a:t> продукції</a:t>
            </a:r>
          </a:p>
          <a:p>
            <a:pPr marL="285750" indent="-285750" algn="l" rtl="0">
              <a:buFont typeface="Arial" panose="020B0604020202020204" pitchFamily="34" charset="0"/>
              <a:buChar char="•"/>
            </a:pPr>
            <a:r>
              <a:rPr lang="ru-RU" sz="1500" dirty="0"/>
              <a:t>плідна співпраця з відділом маркетингу (розробка анкет, </a:t>
            </a:r>
            <a:r>
              <a:rPr lang="ru-RU" sz="1500" dirty="0" err="1"/>
              <a:t>оновлення</a:t>
            </a:r>
            <a:r>
              <a:rPr lang="en-US" sz="1500" dirty="0"/>
              <a:t> </a:t>
            </a:r>
            <a:r>
              <a:rPr lang="ru-RU" sz="1500" dirty="0"/>
              <a:t>тех.</a:t>
            </a:r>
            <a:r>
              <a:rPr lang="en-US" sz="1500" dirty="0"/>
              <a:t> </a:t>
            </a:r>
            <a:r>
              <a:rPr lang="ru-RU" sz="1500" dirty="0" err="1"/>
              <a:t>Інформації</a:t>
            </a:r>
            <a:r>
              <a:rPr lang="en-US" sz="1500" dirty="0"/>
              <a:t> </a:t>
            </a:r>
            <a:r>
              <a:rPr lang="ru-RU" sz="1500" dirty="0"/>
              <a:t>за продуктом на сайті компанії, проведення акцій, участь у виставках, семінарах)</a:t>
            </a:r>
          </a:p>
        </p:txBody>
      </p:sp>
      <p:pic>
        <p:nvPicPr>
          <p:cNvPr id="1028" name="Picture 4" descr="What is Product Management? The Definite Ans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373" y="0"/>
            <a:ext cx="2688299"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817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770984" cy="418058"/>
          </a:xfrm>
        </p:spPr>
        <p:txBody>
          <a:bodyPr>
            <a:normAutofit fontScale="90000"/>
          </a:bodyPr>
          <a:lstStyle/>
          <a:p>
            <a:pPr algn="l" rtl="0"/>
            <a:r>
              <a:rPr lang="pl-PL" b="1" dirty="0"/>
              <a:t>Product</a:t>
            </a:r>
            <a:r>
              <a:rPr lang="uk-UA" b="1" dirty="0"/>
              <a:t> </a:t>
            </a:r>
            <a:r>
              <a:rPr lang="en-US" b="1" dirty="0"/>
              <a:t>manager</a:t>
            </a:r>
            <a:r>
              <a:rPr lang="uk-UA" b="1" dirty="0"/>
              <a:t> </a:t>
            </a:r>
            <a:r>
              <a:rPr lang="ru-RU" b="1" dirty="0" err="1"/>
              <a:t>хто</a:t>
            </a:r>
            <a:r>
              <a:rPr lang="ru-RU" b="1" dirty="0"/>
              <a:t> це?</a:t>
            </a:r>
            <a:endParaRPr lang="ru-RU" dirty="0"/>
          </a:p>
        </p:txBody>
      </p:sp>
      <p:sp>
        <p:nvSpPr>
          <p:cNvPr id="3" name="Содержимое 2"/>
          <p:cNvSpPr>
            <a:spLocks noGrp="1"/>
          </p:cNvSpPr>
          <p:nvPr>
            <p:ph idx="1"/>
          </p:nvPr>
        </p:nvSpPr>
        <p:spPr>
          <a:xfrm>
            <a:off x="251520" y="1224136"/>
            <a:ext cx="3888432" cy="576063"/>
          </a:xfrm>
        </p:spPr>
        <p:txBody>
          <a:bodyPr>
            <a:normAutofit/>
          </a:bodyPr>
          <a:lstStyle/>
          <a:p>
            <a:pPr marL="0" indent="0" algn="l" rtl="0">
              <a:buNone/>
            </a:pPr>
            <a:r>
              <a:rPr lang="uk-UA" sz="1600" b="1" dirty="0"/>
              <a:t>Які о</a:t>
            </a:r>
            <a:r>
              <a:rPr lang="ru-RU" sz="1600" b="1" dirty="0" err="1"/>
              <a:t>бов'язки</a:t>
            </a:r>
            <a:r>
              <a:rPr lang="ru-RU" sz="1600" b="1" dirty="0"/>
              <a:t> менеджера з продукту?</a:t>
            </a:r>
          </a:p>
        </p:txBody>
      </p:sp>
      <p:pic>
        <p:nvPicPr>
          <p:cNvPr id="1028" name="Picture 4" descr="What is Product Management? The Definite Ans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373" y="0"/>
            <a:ext cx="2688299" cy="151216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39552" y="1859340"/>
            <a:ext cx="8136904" cy="1477328"/>
          </a:xfrm>
          <a:prstGeom prst="rect">
            <a:avLst/>
          </a:prstGeom>
        </p:spPr>
        <p:txBody>
          <a:bodyPr wrap="square">
            <a:spAutoFit/>
          </a:bodyPr>
          <a:lstStyle/>
          <a:p>
            <a:pPr algn="just" rtl="0"/>
            <a:r>
              <a:rPr lang="ru-RU" b="1" dirty="0" err="1">
                <a:solidFill>
                  <a:schemeClr val="tx2"/>
                </a:solidFill>
              </a:rPr>
              <a:t>Управління</a:t>
            </a:r>
            <a:r>
              <a:rPr lang="ru-RU" b="1" dirty="0">
                <a:solidFill>
                  <a:schemeClr val="tx2"/>
                </a:solidFill>
              </a:rPr>
              <a:t> продуктом</a:t>
            </a:r>
            <a:r>
              <a:rPr lang="en-US" b="1" dirty="0">
                <a:solidFill>
                  <a:schemeClr val="tx2"/>
                </a:solidFill>
              </a:rPr>
              <a:t> </a:t>
            </a:r>
            <a:r>
              <a:rPr lang="ru-RU" dirty="0"/>
              <a:t>- це організаційна функція, яка підтримує і керує всіма діями у життєвому циклі продукту, від аналізу ринку до розробки, позиціонування, запуску продукту та маркетингу. Мета управління продуктом - проаналізувати та зрозуміти клієнтів, а також розробити рішення, яке не тільки вирішує проблеми, а й перевершує очікування клієнтів.</a:t>
            </a:r>
            <a:endParaRPr lang="uk-UA" dirty="0"/>
          </a:p>
        </p:txBody>
      </p:sp>
      <p:sp>
        <p:nvSpPr>
          <p:cNvPr id="7" name="Прямоугольник 6"/>
          <p:cNvSpPr/>
          <p:nvPr/>
        </p:nvSpPr>
        <p:spPr>
          <a:xfrm>
            <a:off x="421603" y="3421895"/>
            <a:ext cx="8208912" cy="3108543"/>
          </a:xfrm>
          <a:prstGeom prst="rect">
            <a:avLst/>
          </a:prstGeom>
        </p:spPr>
        <p:txBody>
          <a:bodyPr wrap="square">
            <a:spAutoFit/>
          </a:bodyPr>
          <a:lstStyle/>
          <a:p>
            <a:pPr algn="just" rtl="0"/>
            <a:r>
              <a:rPr lang="ru-RU" sz="2000" b="1" u="sng" dirty="0"/>
              <a:t>Менеджер з продукту зазвичай виконує такі основні </a:t>
            </a:r>
            <a:r>
              <a:rPr lang="ru-RU" sz="2000" b="1" u="sng" dirty="0" err="1"/>
              <a:t>обов'язки</a:t>
            </a:r>
            <a:r>
              <a:rPr lang="ru-RU" sz="2000" b="1" u="sng" dirty="0"/>
              <a:t>:</a:t>
            </a:r>
            <a:endParaRPr lang="en-US" sz="2000" b="1" u="sng" dirty="0"/>
          </a:p>
          <a:p>
            <a:pPr algn="just" rtl="0"/>
            <a:endParaRPr lang="ru-RU" sz="2000" b="1" u="sng" dirty="0"/>
          </a:p>
          <a:p>
            <a:pPr algn="just" rtl="0"/>
            <a:r>
              <a:rPr lang="ru-RU" sz="1200" b="1" dirty="0" err="1"/>
              <a:t>Дослідження</a:t>
            </a:r>
            <a:r>
              <a:rPr lang="ru-RU" sz="1200" b="1" dirty="0"/>
              <a:t>:</a:t>
            </a:r>
            <a:r>
              <a:rPr lang="en-US" sz="1200" b="1" dirty="0"/>
              <a:t> </a:t>
            </a:r>
            <a:r>
              <a:rPr lang="ru-RU" sz="1200" dirty="0" err="1"/>
              <a:t>щоб</a:t>
            </a:r>
            <a:r>
              <a:rPr lang="ru-RU" sz="1200" dirty="0"/>
              <a:t> отримати релевантну інформацію, менеджер по продукту визначає, зображує та аналізує ринок та конкурентів.</a:t>
            </a:r>
          </a:p>
          <a:p>
            <a:pPr algn="just" rtl="0"/>
            <a:r>
              <a:rPr lang="ru-RU" sz="1200" b="1" dirty="0" err="1"/>
              <a:t>Стратегія</a:t>
            </a:r>
            <a:r>
              <a:rPr lang="ru-RU" sz="1200" b="1" dirty="0"/>
              <a:t>:</a:t>
            </a:r>
            <a:r>
              <a:rPr lang="en-US" sz="1200" b="1" dirty="0"/>
              <a:t> </a:t>
            </a:r>
            <a:r>
              <a:rPr lang="ru-RU" sz="1200" dirty="0" err="1"/>
              <a:t>відповідна</a:t>
            </a:r>
            <a:r>
              <a:rPr lang="ru-RU" sz="1200" dirty="0"/>
              <a:t> інформація оформляється як стратегічного плану високого рівня продукту. Стратегія включає цілі, огляд продукту,</a:t>
            </a:r>
            <a:r>
              <a:rPr lang="ru-RU" sz="1200" dirty="0" err="1"/>
              <a:t>пріоритезацію</a:t>
            </a:r>
            <a:r>
              <a:rPr lang="ru-RU" sz="1200" dirty="0"/>
              <a:t>функцій та зразковий графік. Зазвичай менеджери продукту використовують дорожню карту продукту розробки стратегії.</a:t>
            </a:r>
          </a:p>
          <a:p>
            <a:pPr algn="just" rtl="0"/>
            <a:r>
              <a:rPr lang="ru-RU" sz="1200" b="1" dirty="0" err="1"/>
              <a:t>Комунікація</a:t>
            </a:r>
            <a:r>
              <a:rPr lang="ru-RU" sz="1200" b="1" dirty="0"/>
              <a:t>:</a:t>
            </a:r>
            <a:r>
              <a:rPr lang="en-US" sz="1200" b="1" dirty="0"/>
              <a:t> </a:t>
            </a:r>
            <a:r>
              <a:rPr lang="ru-RU" sz="1200" dirty="0" err="1"/>
              <a:t>Комунікація</a:t>
            </a:r>
            <a:r>
              <a:rPr lang="ru-RU" sz="1200" dirty="0"/>
              <a:t> включає в </a:t>
            </a:r>
            <a:r>
              <a:rPr lang="ru-RU" sz="1200" dirty="0" err="1"/>
              <a:t>себеміжфункціональнелідерство</a:t>
            </a:r>
            <a:r>
              <a:rPr lang="ru-RU" sz="1200" dirty="0"/>
              <a:t>. Стратегія представляється ключовим зацікавленим сторонам у всій організації, наприклад, керівникам, інвесторам, а також командам розробників, маркетологів та продажів. Ці професіонали за продуктами спілкуються у процесі розробки та її межами.</a:t>
            </a:r>
          </a:p>
          <a:p>
            <a:pPr algn="just" rtl="0"/>
            <a:r>
              <a:rPr lang="ru-RU" sz="1200" b="1" dirty="0"/>
              <a:t>Координація </a:t>
            </a:r>
            <a:r>
              <a:rPr lang="ru-RU" sz="1200" b="1" dirty="0" err="1"/>
              <a:t>розвитку</a:t>
            </a:r>
            <a:r>
              <a:rPr lang="ru-RU" sz="1200" b="1" dirty="0"/>
              <a:t>:</a:t>
            </a:r>
            <a:r>
              <a:rPr lang="en-US" sz="1200" b="1" dirty="0"/>
              <a:t> </a:t>
            </a:r>
            <a:r>
              <a:rPr lang="ru-RU" sz="1200" dirty="0" err="1"/>
              <a:t>після</a:t>
            </a:r>
            <a:r>
              <a:rPr lang="ru-RU" sz="1200" dirty="0"/>
              <a:t> ухвалення стратегії план має бути реалізований. Під час реалізації продукт-менеджер координує роботу відповідних команд, таких як відділ розробки, маркетингу та продажу.</a:t>
            </a:r>
          </a:p>
          <a:p>
            <a:pPr algn="just" rtl="0"/>
            <a:r>
              <a:rPr lang="ru-RU" sz="1200" b="1" dirty="0"/>
              <a:t>Зворотній зв'язок та аналіз </a:t>
            </a:r>
            <a:r>
              <a:rPr lang="ru-RU" sz="1200" b="1" dirty="0" err="1"/>
              <a:t>даних</a:t>
            </a:r>
            <a:r>
              <a:rPr lang="ru-RU" sz="1200" b="1" dirty="0"/>
              <a:t>:</a:t>
            </a:r>
            <a:r>
              <a:rPr lang="en-US" sz="1200" b="1" dirty="0"/>
              <a:t> </a:t>
            </a:r>
            <a:r>
              <a:rPr lang="ru-RU" sz="1200" dirty="0" err="1"/>
              <a:t>після</a:t>
            </a:r>
            <a:r>
              <a:rPr lang="ru-RU" sz="1200" dirty="0"/>
              <a:t> того, як продукт буде побудований, протестований та представлений на ринку, менеджер продукту проаналізує дані та вивчить відгуки користувачів. Це мета – з'ясувати, що спрацювало, що не спрацювало і що слід змінити. Цей аналіз та зворотний зв'язок буде впроваджено в подальші ітерації продукту.</a:t>
            </a:r>
          </a:p>
        </p:txBody>
      </p:sp>
    </p:spTree>
    <p:extLst>
      <p:ext uri="{BB962C8B-B14F-4D97-AF65-F5344CB8AC3E}">
        <p14:creationId xmlns:p14="http://schemas.microsoft.com/office/powerpoint/2010/main" val="218207290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TotalTime>
  <Words>1939</Words>
  <Application>Microsoft Office PowerPoint</Application>
  <PresentationFormat>Экран (4:3)</PresentationFormat>
  <Paragraphs>165</Paragraphs>
  <Slides>25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25</vt:i4>
      </vt:variant>
    </vt:vector>
  </HeadingPairs>
  <TitlesOfParts>
    <vt:vector size="28" baseType="lpstr">
      <vt:lpstr>Arial</vt:lpstr>
      <vt:lpstr>Calibri</vt:lpstr>
      <vt:lpstr>Тема Office</vt:lpstr>
      <vt:lpstr>  Основні характеристики проєктів та процесів управління проєктами інформатизації  План 1.1 Навіщо потрібні проджект менеджери та продакт менеджери? 1.2. Поняття проєкту. Визначення цілей проєкту. 1.3. Поняття життєвого циклу проєкту. Узагальнена модель життєвого циклу проєкту.  1.4. Особливості проектів інформатизації </vt:lpstr>
      <vt:lpstr>Project manager хто це?</vt:lpstr>
      <vt:lpstr>Project manager хто це?</vt:lpstr>
      <vt:lpstr>Project manager хто це?</vt:lpstr>
      <vt:lpstr>Project manager хто це?</vt:lpstr>
      <vt:lpstr>Project manager хто це?</vt:lpstr>
      <vt:lpstr>Project manager хто це?</vt:lpstr>
      <vt:lpstr>Product manager хто це?</vt:lpstr>
      <vt:lpstr>Product manager хто це?</vt:lpstr>
      <vt:lpstr> Що таке проект та управління проектами?</vt:lpstr>
      <vt:lpstr>Унікальність та тимчасовість проекту</vt:lpstr>
      <vt:lpstr> У чому різниця між проектом та продуктом?</vt:lpstr>
      <vt:lpstr> В чому різниця між менеджером проекту та менеджером продукту?</vt:lpstr>
      <vt:lpstr>Міфи проектного управління</vt:lpstr>
      <vt:lpstr>Як стати проект менеджером вIT</vt:lpstr>
      <vt:lpstr>Які книги читати для PM в IT</vt:lpstr>
      <vt:lpstr>Інструменти Project managera </vt:lpstr>
      <vt:lpstr>Результати проекту</vt:lpstr>
      <vt:lpstr>Звідки беруться проекти?</vt:lpstr>
      <vt:lpstr>Приклади проектів</vt:lpstr>
      <vt:lpstr>1.3 Особливості проектів інформатизації</vt:lpstr>
      <vt:lpstr>Проекти інформатизації</vt:lpstr>
      <vt:lpstr>Обмеження проекту</vt:lpstr>
      <vt:lpstr>Обмеження проекту</vt:lpstr>
      <vt:lpstr>Як працює проектний трикутник?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МЕТОДОЛОГИЯ УПРАВЛЕНИЯ ИНФОРМАЦИОННЫМИ ПРОЕКТАМИ</dc:title>
  <dc:creator>CyberFan</dc:creator>
  <cp:lastModifiedBy>CyberFan</cp:lastModifiedBy>
  <cp:revision>63</cp:revision>
  <dcterms:modified xsi:type="dcterms:W3CDTF">2023-09-11T07:23:05Z</dcterms:modified>
</cp:coreProperties>
</file>