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B7D131-F89F-4EA0-851C-84584FD23BE1}" type="datetimeFigureOut">
              <a:rPr lang="uk-UA" smtClean="0"/>
              <a:t>17.10.2023</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61F4D-ABAF-46A5-BBE2-D7410DFBA1FD}" type="slidenum">
              <a:rPr lang="uk-UA" smtClean="0"/>
              <a:t>‹#›</a:t>
            </a:fld>
            <a:endParaRPr lang="uk-UA"/>
          </a:p>
        </p:txBody>
      </p:sp>
    </p:spTree>
    <p:extLst>
      <p:ext uri="{BB962C8B-B14F-4D97-AF65-F5344CB8AC3E}">
        <p14:creationId xmlns:p14="http://schemas.microsoft.com/office/powerpoint/2010/main" val="109381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2C661F4D-ABAF-46A5-BBE2-D7410DFBA1FD}" type="slidenum">
              <a:rPr lang="uk-UA" smtClean="0"/>
              <a:t>1</a:t>
            </a:fld>
            <a:endParaRPr lang="uk-UA"/>
          </a:p>
        </p:txBody>
      </p:sp>
    </p:spTree>
    <p:extLst>
      <p:ext uri="{BB962C8B-B14F-4D97-AF65-F5344CB8AC3E}">
        <p14:creationId xmlns:p14="http://schemas.microsoft.com/office/powerpoint/2010/main" val="1794405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173870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223058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9EFE75-73D4-4C90-8241-C1FC41D74D61}"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89615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3743212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9EFE75-73D4-4C90-8241-C1FC41D74D61}"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43707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2278742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1401764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407445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2272855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04862FE-2719-464E-BD04-B74C2E3890A2}" type="datetimeFigureOut">
              <a:rPr lang="uk-UA" smtClean="0"/>
              <a:t>17.10.2023</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104311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44285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04862FE-2719-464E-BD04-B74C2E3890A2}" type="datetimeFigureOut">
              <a:rPr lang="uk-UA" smtClean="0"/>
              <a:t>17.10.2023</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966678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04862FE-2719-464E-BD04-B74C2E3890A2}" type="datetimeFigureOut">
              <a:rPr lang="uk-UA" smtClean="0"/>
              <a:t>17.10.2023</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247483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4862FE-2719-464E-BD04-B74C2E3890A2}" type="datetimeFigureOut">
              <a:rPr lang="uk-UA" smtClean="0"/>
              <a:t>17.10.2023</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1105859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3456552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04862FE-2719-464E-BD04-B74C2E3890A2}" type="datetimeFigureOut">
              <a:rPr lang="uk-UA" smtClean="0"/>
              <a:t>17.10.2023</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99EFE75-73D4-4C90-8241-C1FC41D74D61}" type="slidenum">
              <a:rPr lang="uk-UA" smtClean="0"/>
              <a:t>‹#›</a:t>
            </a:fld>
            <a:endParaRPr lang="uk-UA"/>
          </a:p>
        </p:txBody>
      </p:sp>
    </p:spTree>
    <p:extLst>
      <p:ext uri="{BB962C8B-B14F-4D97-AF65-F5344CB8AC3E}">
        <p14:creationId xmlns:p14="http://schemas.microsoft.com/office/powerpoint/2010/main" val="1941155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04862FE-2719-464E-BD04-B74C2E3890A2}" type="datetimeFigureOut">
              <a:rPr lang="uk-UA" smtClean="0"/>
              <a:t>17.10.2023</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99EFE75-73D4-4C90-8241-C1FC41D74D61}" type="slidenum">
              <a:rPr lang="uk-UA" smtClean="0"/>
              <a:t>‹#›</a:t>
            </a:fld>
            <a:endParaRPr lang="uk-UA"/>
          </a:p>
        </p:txBody>
      </p:sp>
    </p:spTree>
    <p:extLst>
      <p:ext uri="{BB962C8B-B14F-4D97-AF65-F5344CB8AC3E}">
        <p14:creationId xmlns:p14="http://schemas.microsoft.com/office/powerpoint/2010/main" val="408662030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587165"/>
            <a:ext cx="8915399" cy="1207704"/>
          </a:xfrm>
        </p:spPr>
        <p:txBody>
          <a:bodyPr>
            <a:normAutofit/>
          </a:bodyPr>
          <a:lstStyle/>
          <a:p>
            <a:pPr algn="ctr"/>
            <a:r>
              <a:rPr lang="uk-UA" sz="7200" dirty="0" smtClean="0"/>
              <a:t>Кім Пік (</a:t>
            </a:r>
            <a:r>
              <a:rPr lang="en-US" sz="7200" dirty="0" smtClean="0"/>
              <a:t>Kim Peek)</a:t>
            </a:r>
            <a:endParaRPr lang="uk-UA" sz="7200" dirty="0"/>
          </a:p>
        </p:txBody>
      </p:sp>
      <p:sp>
        <p:nvSpPr>
          <p:cNvPr id="3" name="Подзаголовок 2"/>
          <p:cNvSpPr>
            <a:spLocks noGrp="1"/>
          </p:cNvSpPr>
          <p:nvPr>
            <p:ph type="subTitle" idx="1"/>
          </p:nvPr>
        </p:nvSpPr>
        <p:spPr>
          <a:xfrm>
            <a:off x="7174523" y="4777379"/>
            <a:ext cx="4330089" cy="1126283"/>
          </a:xfrm>
        </p:spPr>
        <p:txBody>
          <a:bodyPr/>
          <a:lstStyle/>
          <a:p>
            <a:pPr algn="r"/>
            <a:r>
              <a:rPr lang="uk-UA" dirty="0" smtClean="0"/>
              <a:t>Виконала студентка групи </a:t>
            </a:r>
            <a:r>
              <a:rPr lang="uk-UA" dirty="0" smtClean="0"/>
              <a:t>8.0132-з</a:t>
            </a:r>
            <a:endParaRPr lang="uk-UA" dirty="0" smtClean="0"/>
          </a:p>
          <a:p>
            <a:pPr algn="r"/>
            <a:r>
              <a:rPr lang="uk-UA" dirty="0" smtClean="0"/>
              <a:t>Гончарова В.В.</a:t>
            </a:r>
            <a:endParaRPr lang="uk-UA" dirty="0"/>
          </a:p>
        </p:txBody>
      </p:sp>
      <p:pic>
        <p:nvPicPr>
          <p:cNvPr id="5" name="Picture 2" descr="Історія цього «людини дощу», в якому уживалися геній і 2-річна дитина"/>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031" y="2219536"/>
            <a:ext cx="3886199" cy="3811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256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4" y="140533"/>
            <a:ext cx="8911687" cy="1280890"/>
          </a:xfrm>
        </p:spPr>
        <p:txBody>
          <a:bodyPr/>
          <a:lstStyle/>
          <a:p>
            <a:pPr algn="ctr"/>
            <a:r>
              <a:rPr lang="uk-UA" dirty="0" smtClean="0"/>
              <a:t>Кім Пік</a:t>
            </a:r>
            <a:br>
              <a:rPr lang="uk-UA" dirty="0" smtClean="0"/>
            </a:br>
            <a:r>
              <a:rPr lang="uk-UA" dirty="0" smtClean="0"/>
              <a:t>(1951 – 2009)</a:t>
            </a:r>
            <a:endParaRPr lang="uk-UA" dirty="0"/>
          </a:p>
        </p:txBody>
      </p:sp>
      <p:sp>
        <p:nvSpPr>
          <p:cNvPr id="3" name="TextBox 2"/>
          <p:cNvSpPr txBox="1"/>
          <p:nvPr/>
        </p:nvSpPr>
        <p:spPr>
          <a:xfrm>
            <a:off x="2606919" y="4944516"/>
            <a:ext cx="8598877" cy="1754326"/>
          </a:xfrm>
          <a:prstGeom prst="rect">
            <a:avLst/>
          </a:prstGeom>
          <a:noFill/>
        </p:spPr>
        <p:txBody>
          <a:bodyPr wrap="square" rtlCol="0">
            <a:spAutoFit/>
          </a:bodyPr>
          <a:lstStyle/>
          <a:p>
            <a:pPr algn="ctr"/>
            <a:r>
              <a:rPr lang="uk-UA" dirty="0" smtClean="0"/>
              <a:t>У </a:t>
            </a:r>
            <a:r>
              <a:rPr lang="uk-UA" dirty="0" smtClean="0"/>
              <a:t>віці 3-х років читав газети та користувався тлумачним словником. В звичайну школу його не прийняли, а спеціальної школи для таких людей в 1950-60-х роках не існувало. </a:t>
            </a:r>
            <a:r>
              <a:rPr lang="uk-UA" dirty="0" smtClean="0"/>
              <a:t>До </a:t>
            </a:r>
            <a:r>
              <a:rPr lang="uk-UA" dirty="0" smtClean="0"/>
              <a:t>14 років Кім закінчив вивчати програму основної шкільної програми, але уряд штат відмовився видавати йому сертифікат через інвалідність. </a:t>
            </a:r>
            <a:r>
              <a:rPr lang="uk-UA" dirty="0" smtClean="0"/>
              <a:t>До </a:t>
            </a:r>
            <a:r>
              <a:rPr lang="uk-UA" dirty="0" smtClean="0"/>
              <a:t>кінця життя в його пам’яті зберігалось близько 12 тис. книжок, всі телефонні коди та мапи міст США</a:t>
            </a:r>
            <a:r>
              <a:rPr lang="uk-UA" dirty="0"/>
              <a:t>. </a:t>
            </a:r>
          </a:p>
        </p:txBody>
      </p:sp>
      <p:sp>
        <p:nvSpPr>
          <p:cNvPr id="4" name="TextBox 3"/>
          <p:cNvSpPr txBox="1"/>
          <p:nvPr/>
        </p:nvSpPr>
        <p:spPr>
          <a:xfrm>
            <a:off x="2523393" y="1274741"/>
            <a:ext cx="8765930" cy="1200329"/>
          </a:xfrm>
          <a:prstGeom prst="rect">
            <a:avLst/>
          </a:prstGeom>
          <a:noFill/>
        </p:spPr>
        <p:txBody>
          <a:bodyPr wrap="square" rtlCol="0">
            <a:spAutoFit/>
          </a:bodyPr>
          <a:lstStyle/>
          <a:p>
            <a:pPr algn="ctr"/>
            <a:r>
              <a:rPr lang="uk-UA" dirty="0"/>
              <a:t>Американець з феноменальною пам’яттю, </a:t>
            </a:r>
            <a:r>
              <a:rPr lang="uk-UA" dirty="0" err="1"/>
              <a:t>савант</a:t>
            </a:r>
            <a:r>
              <a:rPr lang="uk-UA" dirty="0"/>
              <a:t>, який запам’ятовував до 98% прочитаної інформації, прототип героя </a:t>
            </a:r>
            <a:r>
              <a:rPr lang="uk-UA" dirty="0" err="1"/>
              <a:t>Дастіна</a:t>
            </a:r>
            <a:r>
              <a:rPr lang="uk-UA" dirty="0"/>
              <a:t> </a:t>
            </a:r>
            <a:r>
              <a:rPr lang="uk-UA" dirty="0" err="1"/>
              <a:t>Хофмана</a:t>
            </a:r>
            <a:r>
              <a:rPr lang="uk-UA" dirty="0"/>
              <a:t> у фільмі «Людина дощу». Народився з великою кількістю аномалій розвитку мозку. </a:t>
            </a:r>
          </a:p>
        </p:txBody>
      </p:sp>
      <p:sp>
        <p:nvSpPr>
          <p:cNvPr id="5" name="TextBox 4"/>
          <p:cNvSpPr txBox="1"/>
          <p:nvPr/>
        </p:nvSpPr>
        <p:spPr>
          <a:xfrm>
            <a:off x="5328138" y="2661138"/>
            <a:ext cx="6541477" cy="1754326"/>
          </a:xfrm>
          <a:prstGeom prst="rect">
            <a:avLst/>
          </a:prstGeom>
          <a:noFill/>
        </p:spPr>
        <p:txBody>
          <a:bodyPr wrap="square" rtlCol="0">
            <a:spAutoFit/>
          </a:bodyPr>
          <a:lstStyle/>
          <a:p>
            <a:r>
              <a:rPr lang="uk-UA" dirty="0"/>
              <a:t>В 1 рік не вмів повзати та сидіти, але </a:t>
            </a:r>
            <a:r>
              <a:rPr lang="uk-UA" dirty="0" smtClean="0"/>
              <a:t>малюк </a:t>
            </a:r>
            <a:r>
              <a:rPr lang="uk-UA" dirty="0"/>
              <a:t>не просто посміхався, а спостерігав і намагався </a:t>
            </a:r>
            <a:r>
              <a:rPr lang="uk-UA" dirty="0" smtClean="0"/>
              <a:t>повторити, коли з ним розмовляли. </a:t>
            </a:r>
            <a:r>
              <a:rPr lang="uk-UA" dirty="0"/>
              <a:t>Навчанням сина зайнявся батько. Зрештою у віці 16 місяців Кім навчився грамоті. Всього раз показавши йому літери, батько і не розраховував, що малюк запам’ятає їх і почне складати слова</a:t>
            </a:r>
            <a:r>
              <a:rPr lang="uk-UA" dirty="0" smtClean="0"/>
              <a:t>.</a:t>
            </a:r>
            <a:endParaRPr lang="uk-UA" dirty="0"/>
          </a:p>
        </p:txBody>
      </p:sp>
      <p:pic>
        <p:nvPicPr>
          <p:cNvPr id="2052" name="Picture 4" descr="prajt — LiveJourna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26851" y="2342545"/>
            <a:ext cx="1973749" cy="2521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580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randombar(horizontal)">
                                      <p:cBhvr>
                                        <p:cTn id="11" dur="500"/>
                                        <p:tgtEl>
                                          <p:spTgt spid="4"/>
                                        </p:tgtEl>
                                      </p:cBhvr>
                                    </p:animEffect>
                                  </p:childTnLst>
                                </p:cTn>
                              </p:par>
                            </p:childTnLst>
                          </p:cTn>
                        </p:par>
                        <p:par>
                          <p:cTn id="12" fill="hold">
                            <p:stCondLst>
                              <p:cond delay="1000"/>
                            </p:stCondLst>
                            <p:childTnLst>
                              <p:par>
                                <p:cTn id="13" presetID="2" presetClass="entr" presetSubtype="2" fill="hold" grpId="0" nodeType="afterEffect">
                                  <p:stCondLst>
                                    <p:cond delay="3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3250"/>
                                  </p:stCondLst>
                                  <p:childTnLst>
                                    <p:set>
                                      <p:cBhvr>
                                        <p:cTn id="18" dur="1" fill="hold">
                                          <p:stCondLst>
                                            <p:cond delay="0"/>
                                          </p:stCondLst>
                                        </p:cTn>
                                        <p:tgtEl>
                                          <p:spTgt spid="2052"/>
                                        </p:tgtEl>
                                        <p:attrNameLst>
                                          <p:attrName>style.visibility</p:attrName>
                                        </p:attrNameLst>
                                      </p:cBhvr>
                                      <p:to>
                                        <p:strVal val="visible"/>
                                      </p:to>
                                    </p:set>
                                    <p:anim calcmode="lin" valueType="num">
                                      <p:cBhvr additive="base">
                                        <p:cTn id="19" dur="500" fill="hold"/>
                                        <p:tgtEl>
                                          <p:spTgt spid="2052"/>
                                        </p:tgtEl>
                                        <p:attrNameLst>
                                          <p:attrName>ppt_x</p:attrName>
                                        </p:attrNameLst>
                                      </p:cBhvr>
                                      <p:tavLst>
                                        <p:tav tm="0">
                                          <p:val>
                                            <p:strVal val="0-#ppt_w/2"/>
                                          </p:val>
                                        </p:tav>
                                        <p:tav tm="100000">
                                          <p:val>
                                            <p:strVal val="#ppt_x"/>
                                          </p:val>
                                        </p:tav>
                                      </p:tavLst>
                                    </p:anim>
                                    <p:anim calcmode="lin" valueType="num">
                                      <p:cBhvr additive="base">
                                        <p:cTn id="20" dur="500" fill="hold"/>
                                        <p:tgtEl>
                                          <p:spTgt spid="2052"/>
                                        </p:tgtEl>
                                        <p:attrNameLst>
                                          <p:attrName>ppt_y</p:attrName>
                                        </p:attrNameLst>
                                      </p:cBhvr>
                                      <p:tavLst>
                                        <p:tav tm="0">
                                          <p:val>
                                            <p:strVal val="#ppt_y"/>
                                          </p:val>
                                        </p:tav>
                                        <p:tav tm="100000">
                                          <p:val>
                                            <p:strVal val="#ppt_y"/>
                                          </p:val>
                                        </p:tav>
                                      </p:tavLst>
                                    </p:anim>
                                  </p:childTnLst>
                                </p:cTn>
                              </p:par>
                            </p:childTnLst>
                          </p:cTn>
                        </p:par>
                        <p:par>
                          <p:cTn id="21" fill="hold">
                            <p:stCondLst>
                              <p:cond delay="4750"/>
                            </p:stCondLst>
                            <p:childTnLst>
                              <p:par>
                                <p:cTn id="22" presetID="14" presetClass="entr" presetSubtype="10" fill="hold" grpId="0" nodeType="afterEffect">
                                  <p:stCondLst>
                                    <p:cond delay="500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3"/>
          <p:cNvSpPr txBox="1">
            <a:spLocks noGrp="1"/>
          </p:cNvSpPr>
          <p:nvPr>
            <p:ph idx="1"/>
          </p:nvPr>
        </p:nvSpPr>
        <p:spPr>
          <a:xfrm>
            <a:off x="2782643" y="164124"/>
            <a:ext cx="8915400" cy="1200329"/>
          </a:xfrm>
          <a:prstGeom prst="rect">
            <a:avLst/>
          </a:prstGeom>
          <a:noFill/>
        </p:spPr>
        <p:txBody>
          <a:bodyPr wrap="square" rtlCol="0">
            <a:spAutoFit/>
          </a:bodyPr>
          <a:lstStyle/>
          <a:p>
            <a:pPr marL="0" indent="0" algn="ctr">
              <a:buNone/>
            </a:pPr>
            <a:r>
              <a:rPr lang="uk-UA" dirty="0" smtClean="0"/>
              <a:t>Кім мав дуже велику кількість серйозних проблем зі здоров’ям, не міг виконувати елементарні побутові справи без допомоги батька (застібнути ґудзик). Лікарі вважали Піка </a:t>
            </a:r>
            <a:r>
              <a:rPr lang="uk-UA" dirty="0" err="1" smtClean="0"/>
              <a:t>аутистом</a:t>
            </a:r>
            <a:r>
              <a:rPr lang="uk-UA" dirty="0" smtClean="0"/>
              <a:t>, у яких видатні здібності – не рідкість, при цьому вони не можуть жити самостійно.</a:t>
            </a:r>
          </a:p>
        </p:txBody>
      </p:sp>
      <p:sp>
        <p:nvSpPr>
          <p:cNvPr id="5" name="TextBox 4"/>
          <p:cNvSpPr txBox="1"/>
          <p:nvPr/>
        </p:nvSpPr>
        <p:spPr>
          <a:xfrm>
            <a:off x="3626706" y="4537939"/>
            <a:ext cx="4906107" cy="2031325"/>
          </a:xfrm>
          <a:prstGeom prst="rect">
            <a:avLst/>
          </a:prstGeom>
          <a:noFill/>
        </p:spPr>
        <p:txBody>
          <a:bodyPr wrap="square" rtlCol="0">
            <a:spAutoFit/>
          </a:bodyPr>
          <a:lstStyle/>
          <a:p>
            <a:pPr algn="ctr"/>
            <a:r>
              <a:rPr lang="uk-UA" dirty="0"/>
              <a:t>На прочитання самої товстої книги у Кіма уходили хвилини. Стандартний книжковий розворот</a:t>
            </a:r>
            <a:r>
              <a:rPr lang="ru-RU" dirty="0"/>
              <a:t> </a:t>
            </a:r>
            <a:r>
              <a:rPr lang="uk-UA" dirty="0"/>
              <a:t>займав не більше 8-10 секунд. Причиною цього була особлива методика читання: лівим оком він читав ліву сторінку, а правим – праву. І все це одночасно</a:t>
            </a:r>
            <a:r>
              <a:rPr lang="uk-UA" dirty="0" smtClean="0"/>
              <a:t>.</a:t>
            </a:r>
            <a:endParaRPr lang="uk-UA" dirty="0"/>
          </a:p>
        </p:txBody>
      </p:sp>
      <p:pic>
        <p:nvPicPr>
          <p:cNvPr id="3078" name="Picture 6" descr="Ким Пик /Ким Пик/ фотограф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03921" y="4213992"/>
            <a:ext cx="2253518" cy="251990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5310554" y="1510981"/>
            <a:ext cx="6675316" cy="2862322"/>
          </a:xfrm>
          <a:prstGeom prst="rect">
            <a:avLst/>
          </a:prstGeom>
          <a:noFill/>
        </p:spPr>
        <p:txBody>
          <a:bodyPr wrap="square" rtlCol="0">
            <a:spAutoFit/>
          </a:bodyPr>
          <a:lstStyle/>
          <a:p>
            <a:r>
              <a:rPr lang="uk-UA" dirty="0"/>
              <a:t>Однак Кім Пік не був </a:t>
            </a:r>
            <a:r>
              <a:rPr lang="uk-UA" dirty="0" err="1"/>
              <a:t>аутистом</a:t>
            </a:r>
            <a:r>
              <a:rPr lang="uk-UA" dirty="0"/>
              <a:t>: у нього був синдром </a:t>
            </a:r>
            <a:r>
              <a:rPr lang="uk-UA" dirty="0" err="1"/>
              <a:t>саванта</a:t>
            </a:r>
            <a:r>
              <a:rPr lang="uk-UA" dirty="0"/>
              <a:t> (обдарованості). Причини цього синдрому різні. Вважали, що в мозку Піка відсутнє мозолисте тіло, яке з’єднує праву та ліву півкулі, нейрони створили нові з’єднання. Це призвело до багаторазового збільшення об’єму пам’яті. Зрештою, був зроблений висновок, що Кім має рідке генетичне захворювання, пов’язане з мутацією Х-</a:t>
            </a:r>
            <a:r>
              <a:rPr lang="uk-UA" dirty="0" err="1"/>
              <a:t>хромасоми</a:t>
            </a:r>
            <a:r>
              <a:rPr lang="uk-UA" dirty="0"/>
              <a:t>, зворотною стороною якого був низький тонус м’язів та гідроцефалія.</a:t>
            </a:r>
          </a:p>
          <a:p>
            <a:endParaRPr lang="uk-UA" dirty="0"/>
          </a:p>
        </p:txBody>
      </p:sp>
      <p:pic>
        <p:nvPicPr>
          <p:cNvPr id="10" name="Picture 2" descr="Ким Пик - «человек дождя». В чем был его феномен? | Биографии |  ШколаЖизни.ру"/>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3559" y="1364453"/>
            <a:ext cx="2262310" cy="3129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0627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par>
                          <p:cTn id="10" fill="hold">
                            <p:stCondLst>
                              <p:cond delay="500"/>
                            </p:stCondLst>
                            <p:childTnLst>
                              <p:par>
                                <p:cTn id="11" presetID="10" presetClass="entr" presetSubtype="0" fill="hold" grpId="0" nodeType="afterEffect">
                                  <p:stCondLst>
                                    <p:cond delay="325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21" presetClass="entr" presetSubtype="1" fill="hold" nodeType="withEffect">
                                  <p:stCondLst>
                                    <p:cond delay="3250"/>
                                  </p:stCondLst>
                                  <p:childTnLst>
                                    <p:set>
                                      <p:cBhvr>
                                        <p:cTn id="15" dur="1" fill="hold">
                                          <p:stCondLst>
                                            <p:cond delay="0"/>
                                          </p:stCondLst>
                                        </p:cTn>
                                        <p:tgtEl>
                                          <p:spTgt spid="10"/>
                                        </p:tgtEl>
                                        <p:attrNameLst>
                                          <p:attrName>style.visibility</p:attrName>
                                        </p:attrNameLst>
                                      </p:cBhvr>
                                      <p:to>
                                        <p:strVal val="visible"/>
                                      </p:to>
                                    </p:set>
                                    <p:animEffect transition="in" filter="wheel(1)">
                                      <p:cBhvr>
                                        <p:cTn id="16" dur="1500"/>
                                        <p:tgtEl>
                                          <p:spTgt spid="10"/>
                                        </p:tgtEl>
                                      </p:cBhvr>
                                    </p:animEffect>
                                  </p:childTnLst>
                                </p:cTn>
                              </p:par>
                            </p:childTnLst>
                          </p:cTn>
                        </p:par>
                        <p:par>
                          <p:cTn id="17" fill="hold">
                            <p:stCondLst>
                              <p:cond delay="5250"/>
                            </p:stCondLst>
                            <p:childTnLst>
                              <p:par>
                                <p:cTn id="18" presetID="31" presetClass="entr" presetSubtype="0" fill="hold" grpId="0" nodeType="afterEffect">
                                  <p:stCondLst>
                                    <p:cond delay="500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par>
                                <p:cTn id="24" presetID="9" presetClass="entr" presetSubtype="0" fill="hold" nodeType="withEffect">
                                  <p:stCondLst>
                                    <p:cond delay="5000"/>
                                  </p:stCondLst>
                                  <p:childTnLst>
                                    <p:set>
                                      <p:cBhvr>
                                        <p:cTn id="25" dur="1" fill="hold">
                                          <p:stCondLst>
                                            <p:cond delay="0"/>
                                          </p:stCondLst>
                                        </p:cTn>
                                        <p:tgtEl>
                                          <p:spTgt spid="3078"/>
                                        </p:tgtEl>
                                        <p:attrNameLst>
                                          <p:attrName>style.visibility</p:attrName>
                                        </p:attrNameLst>
                                      </p:cBhvr>
                                      <p:to>
                                        <p:strVal val="visible"/>
                                      </p:to>
                                    </p:set>
                                    <p:animEffect transition="in" filter="dissolve">
                                      <p:cBhvr>
                                        <p:cTn id="26"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3"/>
          <p:cNvSpPr txBox="1">
            <a:spLocks noGrp="1"/>
          </p:cNvSpPr>
          <p:nvPr>
            <p:ph idx="1"/>
          </p:nvPr>
        </p:nvSpPr>
        <p:spPr>
          <a:xfrm>
            <a:off x="1481380" y="4454770"/>
            <a:ext cx="7091119" cy="1882567"/>
          </a:xfrm>
          <a:prstGeom prst="rect">
            <a:avLst/>
          </a:prstGeom>
          <a:noFill/>
        </p:spPr>
        <p:txBody>
          <a:bodyPr wrap="square" rtlCol="0">
            <a:spAutoFit/>
          </a:bodyPr>
          <a:lstStyle/>
          <a:p>
            <a:pPr marL="0" indent="0" algn="just">
              <a:buNone/>
            </a:pPr>
            <a:r>
              <a:rPr lang="uk-UA" dirty="0" smtClean="0"/>
              <a:t>Не дивлячись на популярність та успіхи в соціалізації, родину Кім Пік так і не створив. Йому було комфортніше в батьківському будинку, до того ж здоров’я залишало бажати кращого.</a:t>
            </a:r>
          </a:p>
          <a:p>
            <a:pPr marL="0" indent="0" algn="just">
              <a:buNone/>
            </a:pPr>
            <a:r>
              <a:rPr lang="uk-UA" dirty="0" smtClean="0"/>
              <a:t>В останні роки у нього почались серцеві болі. А 19 грудня 2009 року геній із прізвиськом Кім-</a:t>
            </a:r>
            <a:r>
              <a:rPr lang="uk-UA" dirty="0" err="1" smtClean="0"/>
              <a:t>п’ютер</a:t>
            </a:r>
            <a:r>
              <a:rPr lang="uk-UA" dirty="0" smtClean="0"/>
              <a:t> покинув цей світ.</a:t>
            </a:r>
            <a:endParaRPr lang="uk-UA" dirty="0" smtClean="0"/>
          </a:p>
        </p:txBody>
      </p:sp>
      <p:sp>
        <p:nvSpPr>
          <p:cNvPr id="4" name="TextBox 3"/>
          <p:cNvSpPr txBox="1"/>
          <p:nvPr/>
        </p:nvSpPr>
        <p:spPr>
          <a:xfrm>
            <a:off x="4747847" y="293442"/>
            <a:ext cx="7162799" cy="2585323"/>
          </a:xfrm>
          <a:prstGeom prst="rect">
            <a:avLst/>
          </a:prstGeom>
          <a:noFill/>
        </p:spPr>
        <p:txBody>
          <a:bodyPr wrap="square" rtlCol="0">
            <a:spAutoFit/>
          </a:bodyPr>
          <a:lstStyle/>
          <a:p>
            <a:r>
              <a:rPr lang="uk-UA" dirty="0"/>
              <a:t>Феноменальні здібності вразили сценариста </a:t>
            </a:r>
            <a:r>
              <a:rPr lang="uk-UA" dirty="0" err="1"/>
              <a:t>Баррі</a:t>
            </a:r>
            <a:r>
              <a:rPr lang="uk-UA" dirty="0"/>
              <a:t> </a:t>
            </a:r>
            <a:r>
              <a:rPr lang="uk-UA" dirty="0" err="1"/>
              <a:t>Морроу</a:t>
            </a:r>
            <a:r>
              <a:rPr lang="uk-UA" dirty="0"/>
              <a:t> настільки, що він вирішив написати історію цього хлопця, і він написав сценарій відомого фільму.  Успіх «Людини дощу» перевернув життя Кіма Піка, який вів усамітнений спосіб життя та поспішав сховатись в своїй кімнаті, коли в будинок приходили люди. Але часті зустрічі допомогли Кіму розслабитися та стати більш товариським. Іншим парадоксом було те, що із віком здібності Піка не згасали, а прогресували</a:t>
            </a:r>
            <a:r>
              <a:rPr lang="uk-UA" dirty="0" smtClean="0"/>
              <a:t>.</a:t>
            </a:r>
            <a:endParaRPr lang="uk-UA" dirty="0"/>
          </a:p>
        </p:txBody>
      </p:sp>
      <p:sp>
        <p:nvSpPr>
          <p:cNvPr id="5" name="TextBox 4"/>
          <p:cNvSpPr txBox="1"/>
          <p:nvPr/>
        </p:nvSpPr>
        <p:spPr>
          <a:xfrm>
            <a:off x="2468340" y="3205102"/>
            <a:ext cx="5503984" cy="923330"/>
          </a:xfrm>
          <a:prstGeom prst="rect">
            <a:avLst/>
          </a:prstGeom>
          <a:noFill/>
        </p:spPr>
        <p:txBody>
          <a:bodyPr wrap="square" rtlCol="0">
            <a:spAutoFit/>
          </a:bodyPr>
          <a:lstStyle/>
          <a:p>
            <a:pPr algn="r"/>
            <a:r>
              <a:rPr lang="uk-UA" dirty="0"/>
              <a:t>В 51 рік він навчився грати на роялі, при цьому всі витвори грав по пам’яті і часто перекладав партії інструментів із опер на фортепіано. </a:t>
            </a:r>
          </a:p>
        </p:txBody>
      </p:sp>
      <p:pic>
        <p:nvPicPr>
          <p:cNvPr id="4098" name="Picture 2" descr="Кем был Ким Пик, прототип главного героя из &quot;Человека дождя&quot; | Любят не за  что-то, а вопреки | Дзе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632" y="478227"/>
            <a:ext cx="2725618" cy="2116362"/>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p:cNvPicPr>
            <a:picLocks noChangeAspect="1"/>
          </p:cNvPicPr>
          <p:nvPr/>
        </p:nvPicPr>
        <p:blipFill>
          <a:blip r:embed="rId3"/>
          <a:stretch>
            <a:fillRect/>
          </a:stretch>
        </p:blipFill>
        <p:spPr>
          <a:xfrm>
            <a:off x="9031674" y="3035936"/>
            <a:ext cx="2327988" cy="2837667"/>
          </a:xfrm>
          <a:prstGeom prst="rect">
            <a:avLst/>
          </a:prstGeom>
        </p:spPr>
      </p:pic>
    </p:spTree>
    <p:extLst>
      <p:ext uri="{BB962C8B-B14F-4D97-AF65-F5344CB8AC3E}">
        <p14:creationId xmlns:p14="http://schemas.microsoft.com/office/powerpoint/2010/main" val="8047481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randombar(horizontal)">
                                      <p:cBhvr>
                                        <p:cTn id="11" dur="500"/>
                                        <p:tgtEl>
                                          <p:spTgt spid="4098"/>
                                        </p:tgtEl>
                                      </p:cBhvr>
                                    </p:animEffect>
                                  </p:childTnLst>
                                </p:cTn>
                              </p:par>
                            </p:childTnLst>
                          </p:cTn>
                        </p:par>
                        <p:par>
                          <p:cTn id="12" fill="hold">
                            <p:stCondLst>
                              <p:cond delay="1000"/>
                            </p:stCondLst>
                            <p:childTnLst>
                              <p:par>
                                <p:cTn id="13" presetID="2" presetClass="entr" presetSubtype="8" fill="hold" grpId="0" nodeType="afterEffect">
                                  <p:stCondLst>
                                    <p:cond delay="500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0-#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500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1+#ppt_w/2"/>
                                          </p:val>
                                        </p:tav>
                                        <p:tav tm="100000">
                                          <p:val>
                                            <p:strVal val="#ppt_x"/>
                                          </p:val>
                                        </p:tav>
                                      </p:tavLst>
                                    </p:anim>
                                    <p:anim calcmode="lin" valueType="num">
                                      <p:cBhvr additive="base">
                                        <p:cTn id="20" dur="500" fill="hold"/>
                                        <p:tgtEl>
                                          <p:spTgt spid="6"/>
                                        </p:tgtEl>
                                        <p:attrNameLst>
                                          <p:attrName>ppt_y</p:attrName>
                                        </p:attrNameLst>
                                      </p:cBhvr>
                                      <p:tavLst>
                                        <p:tav tm="0">
                                          <p:val>
                                            <p:strVal val="#ppt_y"/>
                                          </p:val>
                                        </p:tav>
                                        <p:tav tm="100000">
                                          <p:val>
                                            <p:strVal val="#ppt_y"/>
                                          </p:val>
                                        </p:tav>
                                      </p:tavLst>
                                    </p:anim>
                                  </p:childTnLst>
                                </p:cTn>
                              </p:par>
                            </p:childTnLst>
                          </p:cTn>
                        </p:par>
                        <p:par>
                          <p:cTn id="21" fill="hold">
                            <p:stCondLst>
                              <p:cond delay="6500"/>
                            </p:stCondLst>
                            <p:childTnLst>
                              <p:par>
                                <p:cTn id="22" presetID="53" presetClass="entr" presetSubtype="16" fill="hold" grpId="0" nodeType="afterEffect">
                                  <p:stCondLst>
                                    <p:cond delay="2000"/>
                                  </p:stCondLst>
                                  <p:childTnLst>
                                    <p:set>
                                      <p:cBhvr>
                                        <p:cTn id="23" dur="1" fill="hold">
                                          <p:stCondLst>
                                            <p:cond delay="0"/>
                                          </p:stCondLst>
                                        </p:cTn>
                                        <p:tgtEl>
                                          <p:spTgt spid="2">
                                            <p:txEl>
                                              <p:pRg st="0" end="0"/>
                                            </p:txEl>
                                          </p:spTgt>
                                        </p:tgtEl>
                                        <p:attrNameLst>
                                          <p:attrName>style.visibility</p:attrName>
                                        </p:attrNameLst>
                                      </p:cBhvr>
                                      <p:to>
                                        <p:strVal val="visible"/>
                                      </p:to>
                                    </p:set>
                                    <p:anim calcmode="lin" valueType="num">
                                      <p:cBhvr>
                                        <p:cTn id="2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2">
                                            <p:txEl>
                                              <p:pRg st="0" end="0"/>
                                            </p:txEl>
                                          </p:spTgt>
                                        </p:tgtEl>
                                      </p:cBhvr>
                                    </p:animEffect>
                                  </p:childTnLst>
                                </p:cTn>
                              </p:par>
                            </p:childTnLst>
                          </p:cTn>
                        </p:par>
                        <p:par>
                          <p:cTn id="27" fill="hold">
                            <p:stCondLst>
                              <p:cond delay="9000"/>
                            </p:stCondLst>
                            <p:childTnLst>
                              <p:par>
                                <p:cTn id="28" presetID="53" presetClass="entr" presetSubtype="16" fill="hold" grpId="0" nodeType="afterEffect">
                                  <p:stCondLst>
                                    <p:cond delay="2000"/>
                                  </p:stCondLst>
                                  <p:childTnLst>
                                    <p:set>
                                      <p:cBhvr>
                                        <p:cTn id="29" dur="1" fill="hold">
                                          <p:stCondLst>
                                            <p:cond delay="0"/>
                                          </p:stCondLst>
                                        </p:cTn>
                                        <p:tgtEl>
                                          <p:spTgt spid="2">
                                            <p:txEl>
                                              <p:pRg st="1" end="1"/>
                                            </p:txEl>
                                          </p:spTgt>
                                        </p:tgtEl>
                                        <p:attrNameLst>
                                          <p:attrName>style.visibility</p:attrName>
                                        </p:attrNameLst>
                                      </p:cBhvr>
                                      <p:to>
                                        <p:strVal val="visible"/>
                                      </p:to>
                                    </p:set>
                                    <p:anim calcmode="lin" valueType="num">
                                      <p:cBhvr>
                                        <p:cTn id="30"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1"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3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133</TotalTime>
  <Words>504</Words>
  <Application>Microsoft Office PowerPoint</Application>
  <PresentationFormat>Широкоэкранный</PresentationFormat>
  <Paragraphs>15</Paragraphs>
  <Slides>4</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Century Gothic</vt:lpstr>
      <vt:lpstr>Wingdings 3</vt:lpstr>
      <vt:lpstr>Легкий дым</vt:lpstr>
      <vt:lpstr>Кім Пік (Kim Peek)</vt:lpstr>
      <vt:lpstr>Кім Пік (1951 – 2009)</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13</cp:revision>
  <dcterms:created xsi:type="dcterms:W3CDTF">2023-10-16T14:27:18Z</dcterms:created>
  <dcterms:modified xsi:type="dcterms:W3CDTF">2023-10-17T08:14:48Z</dcterms:modified>
</cp:coreProperties>
</file>