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56" r:id="rId3"/>
    <p:sldId id="259" r:id="rId4"/>
    <p:sldId id="258" r:id="rId5"/>
    <p:sldId id="260" r:id="rId6"/>
    <p:sldId id="25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48A87A34-81AB-432B-8DAE-1953F412C126}"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48A87A34-81AB-432B-8DAE-1953F412C126}"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48A87A34-81AB-432B-8DAE-1953F412C126}"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48A87A34-81AB-432B-8DAE-1953F412C126}"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fld id="{48A87A34-81AB-432B-8DAE-1953F412C126}" type="datetimeFigureOut">
              <a:rPr lang="en-US" dirty="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fld id="{48A87A34-81AB-432B-8DAE-1953F412C126}" type="datetimeFigureOut">
              <a:rPr lang="en-US" dirty="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48A87A34-81AB-432B-8DAE-1953F412C126}"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2" name="Content Placeholder 3"/>
          <p:cNvSpPr>
            <a:spLocks noGrp="1"/>
          </p:cNvSpPr>
          <p:nvPr>
            <p:ph sz="quarter" idx="13"/>
          </p:nvPr>
        </p:nvSpPr>
        <p:spPr>
          <a:xfrm>
            <a:off x="913774" y="3051012"/>
            <a:ext cx="5106027" cy="2740187"/>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3" name="Content Placeholder 5"/>
          <p:cNvSpPr>
            <a:spLocks noGrp="1"/>
          </p:cNvSpPr>
          <p:nvPr>
            <p:ph sz="quarter" idx="14"/>
          </p:nvPr>
        </p:nvSpPr>
        <p:spPr>
          <a:xfrm>
            <a:off x="6172200" y="3051012"/>
            <a:ext cx="5105401" cy="2740187"/>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48A87A34-81AB-432B-8DAE-1953F412C126}"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48A87A34-81AB-432B-8DAE-1953F412C126}"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10/19/2023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dOzuyv9J4g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Місце для вмісту 3">
            <a:extLst>
              <a:ext uri="{FF2B5EF4-FFF2-40B4-BE49-F238E27FC236}">
                <a16:creationId xmlns:a16="http://schemas.microsoft.com/office/drawing/2014/main" id="{3C453E4A-3CA6-42F9-8DE9-9B197EB254FD}"/>
              </a:ext>
            </a:extLst>
          </p:cNvPr>
          <p:cNvPicPr>
            <a:picLocks noChangeAspect="1"/>
          </p:cNvPicPr>
          <p:nvPr/>
        </p:nvPicPr>
        <p:blipFill rotWithShape="1">
          <a:blip r:embed="rId2"/>
          <a:srcRect r="2" b="3729"/>
          <a:stretch/>
        </p:blipFill>
        <p:spPr>
          <a:xfrm>
            <a:off x="20" y="10"/>
            <a:ext cx="4024741" cy="6857990"/>
          </a:xfrm>
          <a:prstGeom prst="rect">
            <a:avLst/>
          </a:prstGeom>
        </p:spPr>
      </p:pic>
      <p:sp>
        <p:nvSpPr>
          <p:cNvPr id="22" name="Rectangle 21">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A38A74B7-C4D0-482C-B261-EFC648A41597}"/>
              </a:ext>
            </a:extLst>
          </p:cNvPr>
          <p:cNvSpPr>
            <a:spLocks noGrp="1"/>
          </p:cNvSpPr>
          <p:nvPr>
            <p:ph type="title"/>
          </p:nvPr>
        </p:nvSpPr>
        <p:spPr>
          <a:xfrm>
            <a:off x="4465050" y="618517"/>
            <a:ext cx="6672886" cy="1596177"/>
          </a:xfrm>
        </p:spPr>
        <p:txBody>
          <a:bodyPr>
            <a:normAutofit/>
          </a:bodyPr>
          <a:lstStyle/>
          <a:p>
            <a:r>
              <a:rPr lang="uk-UA" b="1" i="1"/>
              <a:t>Незламна параолімпійка – Оксана Зубковська.</a:t>
            </a:r>
          </a:p>
        </p:txBody>
      </p:sp>
      <p:sp>
        <p:nvSpPr>
          <p:cNvPr id="8" name="Content Placeholder 7">
            <a:extLst>
              <a:ext uri="{FF2B5EF4-FFF2-40B4-BE49-F238E27FC236}">
                <a16:creationId xmlns:a16="http://schemas.microsoft.com/office/drawing/2014/main" id="{DB3A49E9-B85D-2636-5126-013F3B14807B}"/>
              </a:ext>
            </a:extLst>
          </p:cNvPr>
          <p:cNvSpPr>
            <a:spLocks noGrp="1"/>
          </p:cNvSpPr>
          <p:nvPr>
            <p:ph sz="quarter" idx="13"/>
          </p:nvPr>
        </p:nvSpPr>
        <p:spPr>
          <a:xfrm>
            <a:off x="4465048" y="2367092"/>
            <a:ext cx="6672887" cy="3424107"/>
          </a:xfrm>
        </p:spPr>
        <p:txBody>
          <a:bodyPr>
            <a:normAutofit/>
          </a:bodyPr>
          <a:lstStyle/>
          <a:p>
            <a:pPr marL="0" indent="0" algn="r">
              <a:buNone/>
            </a:pPr>
            <a:endParaRPr lang="uk-UA" b="1" i="1" dirty="0"/>
          </a:p>
          <a:p>
            <a:pPr marL="0" indent="0" algn="r">
              <a:buNone/>
            </a:pPr>
            <a:endParaRPr lang="uk-UA" b="1" i="1" dirty="0"/>
          </a:p>
          <a:p>
            <a:pPr marL="0" indent="0" algn="r">
              <a:buNone/>
            </a:pPr>
            <a:r>
              <a:rPr lang="uk-UA" b="1" i="1" dirty="0"/>
              <a:t>Підготувала:</a:t>
            </a:r>
          </a:p>
          <a:p>
            <a:pPr marL="0" indent="0" algn="r">
              <a:buNone/>
            </a:pPr>
            <a:r>
              <a:rPr lang="uk-UA" b="1" i="1" dirty="0"/>
              <a:t>Студентка 2 курсу </a:t>
            </a:r>
          </a:p>
          <a:p>
            <a:pPr marL="0" indent="0" algn="r">
              <a:buNone/>
            </a:pPr>
            <a:r>
              <a:rPr lang="uk-UA" b="1" i="1" dirty="0"/>
              <a:t>Група 8.0132 – з</a:t>
            </a:r>
          </a:p>
          <a:p>
            <a:pPr marL="0" indent="0" algn="r">
              <a:buNone/>
            </a:pPr>
            <a:r>
              <a:rPr lang="uk-UA" b="1" i="1" dirty="0"/>
              <a:t>Освітній рівень «Магістр»</a:t>
            </a:r>
          </a:p>
          <a:p>
            <a:pPr marL="0" indent="0" algn="r">
              <a:buNone/>
            </a:pPr>
            <a:r>
              <a:rPr lang="uk-UA" b="1" i="1" dirty="0"/>
              <a:t>Старіченко Юлія Валеріївна</a:t>
            </a:r>
            <a:endParaRPr lang="en-US" b="1" i="1" dirty="0"/>
          </a:p>
        </p:txBody>
      </p:sp>
    </p:spTree>
    <p:extLst>
      <p:ext uri="{BB962C8B-B14F-4D97-AF65-F5344CB8AC3E}">
        <p14:creationId xmlns:p14="http://schemas.microsoft.com/office/powerpoint/2010/main" val="105057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14D331-3E5B-4FAF-93F2-B25DEA06628B}"/>
              </a:ext>
            </a:extLst>
          </p:cNvPr>
          <p:cNvSpPr>
            <a:spLocks noGrp="1"/>
          </p:cNvSpPr>
          <p:nvPr>
            <p:ph type="ctrTitle"/>
          </p:nvPr>
        </p:nvSpPr>
        <p:spPr>
          <a:xfrm>
            <a:off x="1389529" y="144340"/>
            <a:ext cx="8486683" cy="1298980"/>
          </a:xfrm>
        </p:spPr>
        <p:txBody>
          <a:bodyPr>
            <a:normAutofit fontScale="90000"/>
          </a:bodyPr>
          <a:lstStyle/>
          <a:p>
            <a:r>
              <a:rPr lang="ru-RU" b="1" dirty="0"/>
              <a:t>Оксана </a:t>
            </a:r>
            <a:r>
              <a:rPr lang="ru-RU" b="1" dirty="0" err="1"/>
              <a:t>Зубковська</a:t>
            </a:r>
            <a:r>
              <a:rPr lang="ru-RU" b="1" dirty="0"/>
              <a:t>.</a:t>
            </a:r>
            <a:br>
              <a:rPr lang="ru-RU" b="1" dirty="0"/>
            </a:br>
            <a:endParaRPr lang="uk-UA" dirty="0"/>
          </a:p>
        </p:txBody>
      </p:sp>
      <p:pic>
        <p:nvPicPr>
          <p:cNvPr id="5" name="Рисунок 4">
            <a:extLst>
              <a:ext uri="{FF2B5EF4-FFF2-40B4-BE49-F238E27FC236}">
                <a16:creationId xmlns:a16="http://schemas.microsoft.com/office/drawing/2014/main" id="{83C375C3-1360-4021-A547-D7EF720AA70B}"/>
              </a:ext>
            </a:extLst>
          </p:cNvPr>
          <p:cNvPicPr>
            <a:picLocks noChangeAspect="1"/>
          </p:cNvPicPr>
          <p:nvPr/>
        </p:nvPicPr>
        <p:blipFill>
          <a:blip r:embed="rId2"/>
          <a:stretch>
            <a:fillRect/>
          </a:stretch>
        </p:blipFill>
        <p:spPr>
          <a:xfrm>
            <a:off x="1945341" y="958104"/>
            <a:ext cx="7620000" cy="4286250"/>
          </a:xfrm>
          <a:prstGeom prst="rect">
            <a:avLst/>
          </a:prstGeom>
        </p:spPr>
      </p:pic>
      <p:sp>
        <p:nvSpPr>
          <p:cNvPr id="3" name="Прямокутник 2">
            <a:extLst>
              <a:ext uri="{FF2B5EF4-FFF2-40B4-BE49-F238E27FC236}">
                <a16:creationId xmlns:a16="http://schemas.microsoft.com/office/drawing/2014/main" id="{38F1B375-BA4E-46D6-A331-0200D3AF8193}"/>
              </a:ext>
            </a:extLst>
          </p:cNvPr>
          <p:cNvSpPr/>
          <p:nvPr/>
        </p:nvSpPr>
        <p:spPr>
          <a:xfrm>
            <a:off x="179294" y="5342075"/>
            <a:ext cx="11932023" cy="1323439"/>
          </a:xfrm>
          <a:prstGeom prst="rect">
            <a:avLst/>
          </a:prstGeom>
        </p:spPr>
        <p:txBody>
          <a:bodyPr wrap="square">
            <a:spAutoFit/>
          </a:bodyPr>
          <a:lstStyle/>
          <a:p>
            <a:r>
              <a:rPr lang="ru-RU" sz="4000" b="1" i="1" dirty="0">
                <a:solidFill>
                  <a:srgbClr val="FF0000"/>
                </a:solidFill>
              </a:rPr>
              <a:t>"Я не </a:t>
            </a:r>
            <a:r>
              <a:rPr lang="ru-RU" sz="4000" b="1" i="1" dirty="0" err="1">
                <a:solidFill>
                  <a:srgbClr val="FF0000"/>
                </a:solidFill>
              </a:rPr>
              <a:t>боялася</a:t>
            </a:r>
            <a:r>
              <a:rPr lang="ru-RU" sz="4000" b="1" i="1" dirty="0">
                <a:solidFill>
                  <a:srgbClr val="FF0000"/>
                </a:solidFill>
              </a:rPr>
              <a:t> </a:t>
            </a:r>
            <a:r>
              <a:rPr lang="ru-RU" sz="4000" b="1" i="1" dirty="0" err="1">
                <a:solidFill>
                  <a:srgbClr val="FF0000"/>
                </a:solidFill>
              </a:rPr>
              <a:t>осліпнути</a:t>
            </a:r>
            <a:r>
              <a:rPr lang="ru-RU" sz="4000" b="1" i="1" dirty="0">
                <a:solidFill>
                  <a:srgbClr val="FF0000"/>
                </a:solidFill>
              </a:rPr>
              <a:t> — </a:t>
            </a:r>
            <a:r>
              <a:rPr lang="ru-RU" sz="4000" b="1" i="1" dirty="0" err="1">
                <a:solidFill>
                  <a:srgbClr val="FF0000"/>
                </a:solidFill>
              </a:rPr>
              <a:t>важливішим</a:t>
            </a:r>
            <a:r>
              <a:rPr lang="ru-RU" sz="4000" b="1" i="1" dirty="0">
                <a:solidFill>
                  <a:srgbClr val="FF0000"/>
                </a:solidFill>
              </a:rPr>
              <a:t> </a:t>
            </a:r>
            <a:r>
              <a:rPr lang="ru-RU" sz="4000" b="1" i="1" dirty="0" err="1">
                <a:solidFill>
                  <a:srgbClr val="FF0000"/>
                </a:solidFill>
              </a:rPr>
              <a:t>був</a:t>
            </a:r>
            <a:r>
              <a:rPr lang="ru-RU" sz="4000" b="1" i="1" dirty="0">
                <a:solidFill>
                  <a:srgbClr val="FF0000"/>
                </a:solidFill>
              </a:rPr>
              <a:t> спорт"</a:t>
            </a:r>
            <a:endParaRPr lang="uk-UA" sz="4000" b="1" i="1" dirty="0">
              <a:solidFill>
                <a:srgbClr val="FF0000"/>
              </a:solidFill>
            </a:endParaRPr>
          </a:p>
        </p:txBody>
      </p:sp>
    </p:spTree>
    <p:extLst>
      <p:ext uri="{BB962C8B-B14F-4D97-AF65-F5344CB8AC3E}">
        <p14:creationId xmlns:p14="http://schemas.microsoft.com/office/powerpoint/2010/main" val="255391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ультимедіа з Інтернету 3">
            <a:hlinkClick r:id="" action="ppaction://media"/>
            <a:extLst>
              <a:ext uri="{FF2B5EF4-FFF2-40B4-BE49-F238E27FC236}">
                <a16:creationId xmlns:a16="http://schemas.microsoft.com/office/drawing/2014/main" id="{A3C03E52-FED8-4575-8DF2-2109369986C5}"/>
              </a:ext>
            </a:extLst>
          </p:cNvPr>
          <p:cNvPicPr>
            <a:picLocks noGrp="1" noRot="1" noChangeAspect="1"/>
          </p:cNvPicPr>
          <p:nvPr>
            <p:ph sz="quarter" idx="13"/>
            <a:videoFile r:link="rId1"/>
          </p:nvPr>
        </p:nvPicPr>
        <p:blipFill>
          <a:blip r:embed="rId3"/>
          <a:stretch>
            <a:fillRect/>
          </a:stretch>
        </p:blipFill>
        <p:spPr>
          <a:xfrm>
            <a:off x="1350682" y="168087"/>
            <a:ext cx="8644966" cy="6483724"/>
          </a:xfrm>
          <a:prstGeom prst="rect">
            <a:avLst/>
          </a:prstGeom>
        </p:spPr>
      </p:pic>
    </p:spTree>
    <p:extLst>
      <p:ext uri="{BB962C8B-B14F-4D97-AF65-F5344CB8AC3E}">
        <p14:creationId xmlns:p14="http://schemas.microsoft.com/office/powerpoint/2010/main" val="302684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DF402D1-5F4D-470C-9C5E-C2A47CEF2B94}"/>
              </a:ext>
            </a:extLst>
          </p:cNvPr>
          <p:cNvSpPr/>
          <p:nvPr/>
        </p:nvSpPr>
        <p:spPr>
          <a:xfrm>
            <a:off x="412376" y="358588"/>
            <a:ext cx="7817224" cy="5970865"/>
          </a:xfrm>
          <a:prstGeom prst="rect">
            <a:avLst/>
          </a:prstGeom>
        </p:spPr>
        <p:txBody>
          <a:bodyPr wrap="square">
            <a:spAutoFit/>
          </a:bodyPr>
          <a:lstStyle/>
          <a:p>
            <a:r>
              <a:rPr lang="uk-UA" sz="2800" i="1" dirty="0">
                <a:solidFill>
                  <a:schemeClr val="tx2"/>
                </a:solidFill>
              </a:rPr>
              <a:t>Оксана </a:t>
            </a:r>
            <a:r>
              <a:rPr lang="uk-UA" sz="2800" i="1" dirty="0" err="1">
                <a:solidFill>
                  <a:schemeClr val="tx2"/>
                </a:solidFill>
              </a:rPr>
              <a:t>Зубковська</a:t>
            </a:r>
            <a:r>
              <a:rPr lang="uk-UA" sz="2800" i="1" dirty="0">
                <a:solidFill>
                  <a:schemeClr val="tx2"/>
                </a:solidFill>
              </a:rPr>
              <a:t> </a:t>
            </a:r>
            <a:r>
              <a:rPr lang="uk-UA" sz="2800" dirty="0"/>
              <a:t>-</a:t>
            </a:r>
            <a:r>
              <a:rPr lang="uk-UA" sz="2800" dirty="0">
                <a:latin typeface="Times New Roman" panose="02020603050405020304" pitchFamily="18" charset="0"/>
                <a:cs typeface="Times New Roman" panose="02020603050405020304" pitchFamily="18" charset="0"/>
              </a:rPr>
              <a:t>українська легкоатлетка, Заслужений майстер спорту України. Рекордсменка світу в стрибках у довжину серед спортсменів з вадами зору. Чотириразова </a:t>
            </a:r>
            <a:r>
              <a:rPr lang="uk-UA" sz="2800" dirty="0" err="1">
                <a:latin typeface="Times New Roman" panose="02020603050405020304" pitchFamily="18" charset="0"/>
                <a:cs typeface="Times New Roman" panose="02020603050405020304" pitchFamily="18" charset="0"/>
              </a:rPr>
              <a:t>паралімпійська</a:t>
            </a:r>
            <a:r>
              <a:rPr lang="uk-UA" sz="2800" dirty="0">
                <a:latin typeface="Times New Roman" panose="02020603050405020304" pitchFamily="18" charset="0"/>
                <a:cs typeface="Times New Roman" panose="02020603050405020304" pitchFamily="18" charset="0"/>
              </a:rPr>
              <a:t> чемпіонка: 2008 року у Пекіні, 2012 року у Лондоні, 2016 року у Ріо-де-Жанейро, 2020 року у Токіо. Шестиразова чемпіонка світу в стрибках у довжину серед </a:t>
            </a:r>
            <a:r>
              <a:rPr lang="uk-UA" sz="2800" dirty="0" err="1">
                <a:latin typeface="Times New Roman" panose="02020603050405020304" pitchFamily="18" charset="0"/>
                <a:cs typeface="Times New Roman" panose="02020603050405020304" pitchFamily="18" charset="0"/>
              </a:rPr>
              <a:t>паралімпійців</a:t>
            </a:r>
            <a:r>
              <a:rPr lang="uk-UA" sz="2800" dirty="0">
                <a:latin typeface="Times New Roman" panose="02020603050405020304" pitchFamily="18" charset="0"/>
                <a:cs typeface="Times New Roman" panose="02020603050405020304" pitchFamily="18" charset="0"/>
              </a:rPr>
              <a:t> — 2007 року у Бразилії, 2011 року в Туреччині, 2013 року у Франції, 2015, 2017 та 2019. Срібний призер з бігу на 100 м чемпіонату світу серед </a:t>
            </a:r>
            <a:r>
              <a:rPr lang="uk-UA" sz="2800" dirty="0" err="1">
                <a:latin typeface="Times New Roman" panose="02020603050405020304" pitchFamily="18" charset="0"/>
                <a:cs typeface="Times New Roman" panose="02020603050405020304" pitchFamily="18" charset="0"/>
              </a:rPr>
              <a:t>паралімпійців</a:t>
            </a:r>
            <a:r>
              <a:rPr lang="uk-UA" sz="2800" dirty="0">
                <a:latin typeface="Times New Roman" panose="02020603050405020304" pitchFamily="18" charset="0"/>
                <a:cs typeface="Times New Roman" panose="02020603050405020304" pitchFamily="18" charset="0"/>
              </a:rPr>
              <a:t> 2011 року у Туреччині.</a:t>
            </a:r>
          </a:p>
          <a:p>
            <a:r>
              <a:rPr lang="uk-UA" dirty="0">
                <a:latin typeface="Times New Roman" panose="02020603050405020304" pitchFamily="18" charset="0"/>
                <a:cs typeface="Times New Roman" panose="02020603050405020304" pitchFamily="18" charset="0"/>
              </a:rPr>
              <a:t> </a:t>
            </a:r>
            <a:endParaRPr lang="uk-UA" sz="28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CA565A4-556B-4A14-8008-722973F365DF}"/>
              </a:ext>
            </a:extLst>
          </p:cNvPr>
          <p:cNvPicPr>
            <a:picLocks noChangeAspect="1"/>
          </p:cNvPicPr>
          <p:nvPr/>
        </p:nvPicPr>
        <p:blipFill>
          <a:blip r:embed="rId2"/>
          <a:stretch>
            <a:fillRect/>
          </a:stretch>
        </p:blipFill>
        <p:spPr>
          <a:xfrm>
            <a:off x="8799979" y="478771"/>
            <a:ext cx="2857500" cy="5057775"/>
          </a:xfrm>
          <a:prstGeom prst="rect">
            <a:avLst/>
          </a:prstGeom>
        </p:spPr>
      </p:pic>
    </p:spTree>
    <p:extLst>
      <p:ext uri="{BB962C8B-B14F-4D97-AF65-F5344CB8AC3E}">
        <p14:creationId xmlns:p14="http://schemas.microsoft.com/office/powerpoint/2010/main" val="419147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ACEC82B-A198-4FAA-932A-50C52ABBBD08}"/>
              </a:ext>
            </a:extLst>
          </p:cNvPr>
          <p:cNvSpPr/>
          <p:nvPr/>
        </p:nvSpPr>
        <p:spPr>
          <a:xfrm>
            <a:off x="735105" y="703293"/>
            <a:ext cx="10936942" cy="5632311"/>
          </a:xfrm>
          <a:prstGeom prst="rect">
            <a:avLst/>
          </a:prstGeom>
        </p:spPr>
        <p:txBody>
          <a:bodyPr wrap="square">
            <a:spAutoFit/>
          </a:bodyPr>
          <a:lstStyle/>
          <a:p>
            <a:r>
              <a:rPr lang="ru-RU" sz="2400" dirty="0" err="1">
                <a:latin typeface="Times New Roman" panose="02020603050405020304" pitchFamily="18" charset="0"/>
                <a:cs typeface="Times New Roman" panose="02020603050405020304" pitchFamily="18" charset="0"/>
              </a:rPr>
              <a:t>Проблеми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зором</a:t>
            </a:r>
            <a:r>
              <a:rPr lang="ru-RU" sz="2400" dirty="0">
                <a:latin typeface="Times New Roman" panose="02020603050405020304" pitchFamily="18" charset="0"/>
                <a:cs typeface="Times New Roman" panose="02020603050405020304" pitchFamily="18" charset="0"/>
              </a:rPr>
              <a:t> — з </a:t>
            </a:r>
            <a:r>
              <a:rPr lang="ru-RU" sz="2400" dirty="0" err="1">
                <a:latin typeface="Times New Roman" panose="02020603050405020304" pitchFamily="18" charset="0"/>
                <a:cs typeface="Times New Roman" panose="02020603050405020304" pitchFamily="18" charset="0"/>
              </a:rPr>
              <a:t>дитинства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Був</a:t>
            </a:r>
            <a:r>
              <a:rPr lang="ru-RU" sz="2400" dirty="0">
                <a:latin typeface="Times New Roman" panose="02020603050405020304" pitchFamily="18" charset="0"/>
                <a:cs typeface="Times New Roman" panose="02020603050405020304" pitchFamily="18" charset="0"/>
              </a:rPr>
              <a:t> астигматизм, </a:t>
            </a:r>
            <a:r>
              <a:rPr lang="ru-RU" sz="2400" dirty="0" err="1">
                <a:latin typeface="Times New Roman" panose="02020603050405020304" pitchFamily="18" charset="0"/>
                <a:cs typeface="Times New Roman" panose="02020603050405020304" pitchFamily="18" charset="0"/>
              </a:rPr>
              <a:t>міопатія</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Оксані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змалку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забороняли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займатися</a:t>
            </a:r>
            <a:r>
              <a:rPr lang="ru-RU" sz="2400" dirty="0">
                <a:latin typeface="Times New Roman" panose="02020603050405020304" pitchFamily="18" charset="0"/>
                <a:cs typeface="Times New Roman" panose="02020603050405020304" pitchFamily="18" charset="0"/>
              </a:rPr>
              <a:t> спортом, </a:t>
            </a:r>
            <a:r>
              <a:rPr lang="ru-RU" sz="2400" dirty="0" err="1">
                <a:latin typeface="Times New Roman" panose="02020603050405020304" pitchFamily="18" charset="0"/>
                <a:cs typeface="Times New Roman" panose="02020603050405020304" pitchFamily="18" charset="0"/>
              </a:rPr>
              <a:t>забороняли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фізкультуру</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їй</a:t>
            </a:r>
            <a:r>
              <a:rPr lang="ru-RU" sz="2400" dirty="0">
                <a:latin typeface="Times New Roman" panose="02020603050405020304" pitchFamily="18" charset="0"/>
                <a:cs typeface="Times New Roman" panose="02020603050405020304" pitchFamily="18" charset="0"/>
              </a:rPr>
              <a:t> спорт </a:t>
            </a:r>
            <a:r>
              <a:rPr lang="ru-RU" sz="2400" dirty="0" err="1">
                <a:latin typeface="Times New Roman" panose="02020603050405020304" pitchFamily="18" charset="0"/>
                <a:cs typeface="Times New Roman" panose="02020603050405020304" pitchFamily="18" charset="0"/>
              </a:rPr>
              <a:t>дуже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подобався</a:t>
            </a:r>
            <a:r>
              <a:rPr lang="ru-RU" sz="2400" dirty="0">
                <a:latin typeface="Times New Roman" panose="02020603050405020304" pitchFamily="18" charset="0"/>
                <a:cs typeface="Times New Roman" panose="02020603050405020304" pitchFamily="18" charset="0"/>
              </a:rPr>
              <a:t>. Я </a:t>
            </a:r>
            <a:r>
              <a:rPr lang="ru-RU" sz="2400" dirty="0" err="1">
                <a:latin typeface="Times New Roman" panose="02020603050405020304" pitchFamily="18" charset="0"/>
                <a:cs typeface="Times New Roman" panose="02020603050405020304" pitchFamily="18" charset="0"/>
              </a:rPr>
              <a:t>пішла</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легку</a:t>
            </a:r>
            <a:r>
              <a:rPr lang="ru-RU" sz="2400" dirty="0">
                <a:latin typeface="Times New Roman" panose="02020603050405020304" pitchFamily="18" charset="0"/>
                <a:cs typeface="Times New Roman" panose="02020603050405020304" pitchFamily="18" charset="0"/>
              </a:rPr>
              <a:t> атлетику у 11 </a:t>
            </a:r>
            <a:r>
              <a:rPr lang="ru-RU" sz="2400" dirty="0" err="1">
                <a:latin typeface="Times New Roman" panose="02020603050405020304" pitchFamily="18" charset="0"/>
                <a:cs typeface="Times New Roman" panose="02020603050405020304" pitchFamily="18" charset="0"/>
              </a:rPr>
              <a:t>років</a:t>
            </a:r>
            <a:r>
              <a:rPr lang="ru-RU" sz="2400" dirty="0">
                <a:latin typeface="Times New Roman" panose="02020603050405020304" pitchFamily="18" charset="0"/>
                <a:cs typeface="Times New Roman" panose="02020603050405020304" pitchFamily="18" charset="0"/>
              </a:rPr>
              <a:t>. Я про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розповідала</a:t>
            </a:r>
            <a:r>
              <a:rPr lang="ru-RU" sz="2400" dirty="0">
                <a:latin typeface="Times New Roman" panose="02020603050405020304" pitchFamily="18" charset="0"/>
                <a:cs typeface="Times New Roman" panose="02020603050405020304" pitchFamily="18" charset="0"/>
              </a:rPr>
              <a:t> батькам. Просто казала,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пішла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гуляти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дівчатами</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було</a:t>
            </a:r>
            <a:r>
              <a:rPr lang="ru-RU" sz="2400" dirty="0">
                <a:latin typeface="Times New Roman" panose="02020603050405020304" pitchFamily="18" charset="0"/>
                <a:cs typeface="Times New Roman" panose="02020603050405020304" pitchFamily="18" charset="0"/>
              </a:rPr>
              <a:t> сказано,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я ходжу </a:t>
            </a:r>
            <a:r>
              <a:rPr lang="ru-RU" sz="2400" dirty="0" err="1">
                <a:latin typeface="Times New Roman" panose="02020603050405020304" pitchFamily="18" charset="0"/>
                <a:cs typeface="Times New Roman" panose="02020603050405020304" pitchFamily="18" charset="0"/>
              </a:rPr>
              <a:t>безпосередньо</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секцію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легкої</a:t>
            </a:r>
            <a:r>
              <a:rPr lang="ru-RU" sz="2400" dirty="0">
                <a:latin typeface="Times New Roman" panose="02020603050405020304" pitchFamily="18" charset="0"/>
                <a:cs typeface="Times New Roman" panose="02020603050405020304" pitchFamily="18" charset="0"/>
              </a:rPr>
              <a:t> атлетики. Я </a:t>
            </a:r>
            <a:r>
              <a:rPr lang="ru-RU" sz="2400" dirty="0" err="1">
                <a:latin typeface="Times New Roman" panose="02020603050405020304" pitchFamily="18" charset="0"/>
                <a:cs typeface="Times New Roman" panose="02020603050405020304" pitchFamily="18" charset="0"/>
              </a:rPr>
              <a:t>боялася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я почну про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говорити</a:t>
            </a:r>
            <a:r>
              <a:rPr lang="ru-RU" sz="2400" dirty="0">
                <a:latin typeface="Times New Roman" panose="02020603050405020304" pitchFamily="18" charset="0"/>
                <a:cs typeface="Times New Roman" panose="02020603050405020304" pitchFamily="18" charset="0"/>
              </a:rPr>
              <a:t>, то в мене </a:t>
            </a:r>
            <a:r>
              <a:rPr lang="ru-RU" sz="2400" dirty="0" err="1">
                <a:latin typeface="Times New Roman" panose="02020603050405020304" pitchFamily="18" charset="0"/>
                <a:cs typeface="Times New Roman" panose="02020603050405020304" pitchFamily="18" charset="0"/>
              </a:rPr>
              <a:t>заберуть</a:t>
            </a:r>
            <a:r>
              <a:rPr lang="ru-RU" sz="2400" dirty="0">
                <a:latin typeface="Times New Roman" panose="02020603050405020304" pitchFamily="18" charset="0"/>
                <a:cs typeface="Times New Roman" panose="02020603050405020304" pitchFamily="18" charset="0"/>
              </a:rPr>
              <a:t> спорт.</a:t>
            </a:r>
          </a:p>
          <a:p>
            <a:r>
              <a:rPr lang="ru-RU" sz="2400" dirty="0" err="1">
                <a:latin typeface="Times New Roman" panose="02020603050405020304" pitchFamily="18" charset="0"/>
                <a:cs typeface="Times New Roman" panose="02020603050405020304" pitchFamily="18" charset="0"/>
              </a:rPr>
              <a:t>Лікарі</a:t>
            </a:r>
            <a:r>
              <a:rPr lang="ru-RU" sz="2400" dirty="0">
                <a:latin typeface="Times New Roman" panose="02020603050405020304" pitchFamily="18" charset="0"/>
                <a:cs typeface="Times New Roman" panose="02020603050405020304" pitchFamily="18" charset="0"/>
              </a:rPr>
              <a:t> казали: "</a:t>
            </a:r>
            <a:r>
              <a:rPr lang="ru-RU" sz="2400" dirty="0" err="1">
                <a:latin typeface="Times New Roman" panose="02020603050405020304" pitchFamily="18" charset="0"/>
                <a:cs typeface="Times New Roman" panose="02020603050405020304" pitchFamily="18" charset="0"/>
              </a:rPr>
              <a:t>Тобі</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жодному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разі</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стрибати</a:t>
            </a:r>
            <a:r>
              <a:rPr lang="ru-RU" sz="2400" dirty="0">
                <a:latin typeface="Times New Roman" panose="02020603050405020304" pitchFamily="18" charset="0"/>
                <a:cs typeface="Times New Roman" panose="02020603050405020304" pitchFamily="18" charset="0"/>
              </a:rPr>
              <a:t>, тому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осліпнеш</a:t>
            </a:r>
            <a:r>
              <a:rPr lang="ru-RU" sz="2400" dirty="0">
                <a:latin typeface="Times New Roman" panose="02020603050405020304" pitchFamily="18" charset="0"/>
                <a:cs typeface="Times New Roman" panose="02020603050405020304" pitchFamily="18" charset="0"/>
              </a:rPr>
              <a:t>". </a:t>
            </a:r>
          </a:p>
          <a:p>
            <a:r>
              <a:rPr lang="ru-RU" sz="2400" dirty="0">
                <a:latin typeface="Times New Roman" panose="02020603050405020304" pitchFamily="18" charset="0"/>
                <a:cs typeface="Times New Roman" panose="02020603050405020304" pitchFamily="18" charset="0"/>
              </a:rPr>
              <a:t>І так </a:t>
            </a:r>
            <a:r>
              <a:rPr lang="ru-RU" sz="2400" dirty="0" err="1">
                <a:latin typeface="Times New Roman" panose="02020603050405020304" pitchFamily="18" charset="0"/>
                <a:cs typeface="Times New Roman" panose="02020603050405020304" pitchFamily="18" charset="0"/>
              </a:rPr>
              <a:t>склалося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коли вона </a:t>
            </a:r>
            <a:r>
              <a:rPr lang="ru-RU" sz="2400" dirty="0" err="1">
                <a:latin typeface="Times New Roman" panose="02020603050405020304" pitchFamily="18" charset="0"/>
                <a:cs typeface="Times New Roman" panose="02020603050405020304" pitchFamily="18" charset="0"/>
              </a:rPr>
              <a:t>вже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потім</a:t>
            </a:r>
            <a:r>
              <a:rPr lang="ru-RU" sz="2400" dirty="0">
                <a:latin typeface="Times New Roman" panose="02020603050405020304" pitchFamily="18" charset="0"/>
                <a:cs typeface="Times New Roman" panose="02020603050405020304" pitchFamily="18" charset="0"/>
              </a:rPr>
              <a:t> почала </a:t>
            </a:r>
            <a:r>
              <a:rPr lang="ru-RU" sz="2400" dirty="0" err="1">
                <a:latin typeface="Times New Roman" panose="02020603050405020304" pitchFamily="18" charset="0"/>
                <a:cs typeface="Times New Roman" panose="02020603050405020304" pitchFamily="18" charset="0"/>
              </a:rPr>
              <a:t>їздити</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змагання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ніхто</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акцентував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увагу</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зорі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дитині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подобається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навіщо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забирати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неї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щастя</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В 11 </a:t>
            </a:r>
            <a:r>
              <a:rPr lang="ru-RU" sz="2400" dirty="0" err="1">
                <a:latin typeface="Times New Roman" panose="02020603050405020304" pitchFamily="18" charset="0"/>
                <a:cs typeface="Times New Roman" panose="02020603050405020304" pitchFamily="18" charset="0"/>
              </a:rPr>
              <a:t>класі</a:t>
            </a:r>
            <a:r>
              <a:rPr lang="ru-RU" sz="2400" dirty="0">
                <a:latin typeface="Times New Roman" panose="02020603050405020304" pitchFamily="18" charset="0"/>
                <a:cs typeface="Times New Roman" panose="02020603050405020304" pitchFamily="18" charset="0"/>
              </a:rPr>
              <a:t> я </a:t>
            </a:r>
            <a:r>
              <a:rPr lang="ru-RU" sz="2400" dirty="0" err="1">
                <a:latin typeface="Times New Roman" panose="02020603050405020304" pitchFamily="18" charset="0"/>
                <a:cs typeface="Times New Roman" panose="02020603050405020304" pitchFamily="18" charset="0"/>
              </a:rPr>
              <a:t>поїхала</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Броварського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інтернату</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Спортивної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школи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вищих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досягнень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відбирають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дітей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інтенсивніше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тренуються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готуються</a:t>
            </a:r>
            <a:r>
              <a:rPr lang="ru-RU" sz="2400" dirty="0">
                <a:latin typeface="Times New Roman" panose="02020603050405020304" pitchFamily="18" charset="0"/>
                <a:cs typeface="Times New Roman" panose="02020603050405020304" pitchFamily="18" charset="0"/>
              </a:rPr>
              <a:t>. І у </a:t>
            </a:r>
            <a:r>
              <a:rPr lang="ru-RU" sz="2400" dirty="0" err="1">
                <a:latin typeface="Times New Roman" panose="02020603050405020304" pitchFamily="18" charset="0"/>
                <a:cs typeface="Times New Roman" panose="02020603050405020304" pitchFamily="18" charset="0"/>
              </a:rPr>
              <a:t>неї</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ці</a:t>
            </a:r>
            <a:r>
              <a:rPr lang="ru-RU" sz="2400" dirty="0">
                <a:latin typeface="Times New Roman" panose="02020603050405020304" pitchFamily="18" charset="0"/>
                <a:cs typeface="Times New Roman" panose="02020603050405020304" pitchFamily="18" charset="0"/>
              </a:rPr>
              <a:t> два роки </a:t>
            </a:r>
            <a:r>
              <a:rPr lang="ru-RU" sz="2400" dirty="0" err="1">
                <a:latin typeface="Times New Roman" panose="02020603050405020304" pitchFamily="18" charset="0"/>
                <a:cs typeface="Times New Roman" panose="02020603050405020304" pitchFamily="18" charset="0"/>
              </a:rPr>
              <a:t>пішло</a:t>
            </a:r>
            <a:r>
              <a:rPr lang="ru-RU" sz="2400" dirty="0">
                <a:latin typeface="Times New Roman" panose="02020603050405020304" pitchFamily="18" charset="0"/>
                <a:cs typeface="Times New Roman" panose="02020603050405020304" pitchFamily="18" charset="0"/>
              </a:rPr>
              <a:t> 30% </a:t>
            </a:r>
            <a:r>
              <a:rPr lang="ru-RU" sz="2400" dirty="0" err="1">
                <a:latin typeface="Times New Roman" panose="02020603050405020304" pitchFamily="18" charset="0"/>
                <a:cs typeface="Times New Roman" panose="02020603050405020304" pitchFamily="18" charset="0"/>
              </a:rPr>
              <a:t>зору</a:t>
            </a:r>
            <a:r>
              <a:rPr lang="ru-RU" sz="2400" dirty="0">
                <a:latin typeface="Times New Roman" panose="02020603050405020304" pitchFamily="18" charset="0"/>
                <a:cs typeface="Times New Roman" panose="02020603050405020304" pitchFamily="18" charset="0"/>
              </a:rPr>
              <a:t> через те,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два </a:t>
            </a:r>
            <a:r>
              <a:rPr lang="ru-RU" sz="2400" dirty="0" err="1">
                <a:latin typeface="Times New Roman" panose="02020603050405020304" pitchFamily="18" charset="0"/>
                <a:cs typeface="Times New Roman" panose="02020603050405020304" pitchFamily="18" charset="0"/>
              </a:rPr>
              <a:t>тренування</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навантаження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набагато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ніж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удома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Проте</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Оксани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було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дуже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важливо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залишатися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серед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спортсменів</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7847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89311B1-89C6-4541-9FBC-77754C2AD62A}"/>
              </a:ext>
            </a:extLst>
          </p:cNvPr>
          <p:cNvSpPr/>
          <p:nvPr/>
        </p:nvSpPr>
        <p:spPr>
          <a:xfrm>
            <a:off x="645459" y="733415"/>
            <a:ext cx="9663953" cy="5632311"/>
          </a:xfrm>
          <a:prstGeom prst="rect">
            <a:avLst/>
          </a:prstGeom>
        </p:spPr>
        <p:txBody>
          <a:bodyPr wrap="square">
            <a:spAutoFit/>
          </a:bodyPr>
          <a:lstStyle/>
          <a:p>
            <a:r>
              <a:rPr lang="uk-UA" sz="2400" dirty="0">
                <a:solidFill>
                  <a:srgbClr val="262626"/>
                </a:solidFill>
                <a:latin typeface="Times New Roman" panose="02020603050405020304" pitchFamily="18" charset="0"/>
                <a:cs typeface="Times New Roman" panose="02020603050405020304" pitchFamily="18" charset="0"/>
              </a:rPr>
              <a:t>Сьогодні Оксана </a:t>
            </a:r>
            <a:r>
              <a:rPr lang="uk-UA" sz="2400" dirty="0" err="1">
                <a:solidFill>
                  <a:srgbClr val="262626"/>
                </a:solidFill>
                <a:latin typeface="Times New Roman" panose="02020603050405020304" pitchFamily="18" charset="0"/>
                <a:cs typeface="Times New Roman" panose="02020603050405020304" pitchFamily="18" charset="0"/>
              </a:rPr>
              <a:t>Зубковська</a:t>
            </a:r>
            <a:r>
              <a:rPr lang="uk-UA" sz="2400" dirty="0">
                <a:solidFill>
                  <a:srgbClr val="262626"/>
                </a:solidFill>
                <a:latin typeface="Times New Roman" panose="02020603050405020304" pitchFamily="18" charset="0"/>
                <a:cs typeface="Times New Roman" panose="02020603050405020304" pitchFamily="18" charset="0"/>
              </a:rPr>
              <a:t> — відома особистість, </a:t>
            </a:r>
            <a:r>
              <a:rPr lang="uk-UA" sz="2400" dirty="0" err="1">
                <a:solidFill>
                  <a:srgbClr val="262626"/>
                </a:solidFill>
                <a:latin typeface="Times New Roman" panose="02020603050405020304" pitchFamily="18" charset="0"/>
                <a:cs typeface="Times New Roman" panose="02020603050405020304" pitchFamily="18" charset="0"/>
              </a:rPr>
              <a:t>паралімпійська</a:t>
            </a:r>
            <a:r>
              <a:rPr lang="uk-UA" sz="2400" dirty="0">
                <a:solidFill>
                  <a:srgbClr val="262626"/>
                </a:solidFill>
                <a:latin typeface="Times New Roman" panose="02020603050405020304" pitchFamily="18" charset="0"/>
                <a:cs typeface="Times New Roman" panose="02020603050405020304" pitchFamily="18" charset="0"/>
              </a:rPr>
              <a:t> чемпіонка, яка надихає багатьох спортсменів у всьому світі. Але для її мами вона залишається насамперед улюбленою дочкою, на приїзд якої завжди чекає рідний будинок у місті </a:t>
            </a:r>
            <a:r>
              <a:rPr lang="uk-UA" sz="2400" dirty="0" err="1">
                <a:solidFill>
                  <a:srgbClr val="262626"/>
                </a:solidFill>
                <a:latin typeface="Times New Roman" panose="02020603050405020304" pitchFamily="18" charset="0"/>
                <a:cs typeface="Times New Roman" panose="02020603050405020304" pitchFamily="18" charset="0"/>
              </a:rPr>
              <a:t>Мена</a:t>
            </a:r>
            <a:r>
              <a:rPr lang="uk-UA" sz="2400" dirty="0">
                <a:solidFill>
                  <a:srgbClr val="262626"/>
                </a:solidFill>
                <a:latin typeface="Times New Roman" panose="02020603050405020304" pitchFamily="18" charset="0"/>
                <a:cs typeface="Times New Roman" panose="02020603050405020304" pitchFamily="18" charset="0"/>
              </a:rPr>
              <a:t> на Чернігівщині.</a:t>
            </a:r>
          </a:p>
          <a:p>
            <a:r>
              <a:rPr lang="uk-UA" sz="2400" dirty="0">
                <a:solidFill>
                  <a:srgbClr val="262626"/>
                </a:solidFill>
                <a:latin typeface="Times New Roman" panose="02020603050405020304" pitchFamily="18" charset="0"/>
                <a:cs typeface="Times New Roman" panose="02020603050405020304" pitchFamily="18" charset="0"/>
              </a:rPr>
              <a:t>Лариса Миколаївна зізнається: Оксаною пишається, захоплюється її успіхами й, як будь-яка мама, завжди хвилюється за дочку. Тільки ось через зайнятість приїжджає додому Оксана </a:t>
            </a:r>
            <a:r>
              <a:rPr lang="uk-UA" sz="2400" dirty="0" err="1">
                <a:solidFill>
                  <a:srgbClr val="262626"/>
                </a:solidFill>
                <a:latin typeface="Times New Roman" panose="02020603050405020304" pitchFamily="18" charset="0"/>
                <a:cs typeface="Times New Roman" panose="02020603050405020304" pitchFamily="18" charset="0"/>
              </a:rPr>
              <a:t>рідко</a:t>
            </a:r>
            <a:r>
              <a:rPr lang="uk-UA" sz="2400" dirty="0">
                <a:solidFill>
                  <a:srgbClr val="262626"/>
                </a:solidFill>
                <a:latin typeface="Times New Roman" panose="02020603050405020304" pitchFamily="18" charset="0"/>
                <a:cs typeface="Times New Roman" panose="02020603050405020304" pitchFamily="18" charset="0"/>
              </a:rPr>
              <a:t>, найчастіше бабуся бачиться з онуком Іваном. Коли народився син, спортсменка не хотіла з ним розлучатися, тож у поїздках вони були всі разом: маленька Ваня, Оксана та Лариса Миколаївна.</a:t>
            </a:r>
          </a:p>
          <a:p>
            <a:r>
              <a:rPr lang="uk-UA" sz="2400" dirty="0">
                <a:solidFill>
                  <a:srgbClr val="262626"/>
                </a:solidFill>
                <a:latin typeface="Times New Roman" panose="02020603050405020304" pitchFamily="18" charset="0"/>
                <a:cs typeface="Times New Roman" panose="02020603050405020304" pitchFamily="18" charset="0"/>
              </a:rPr>
              <a:t>Мама згадує, як на самому початку, коли Оксана обрала легку атлетику, переживала за здоров'я доньки, адже лікарі категорично забороняли дівчинці навантаження. Але любов до спорту перемогла. Майбутня чемпіонка обрала свій шлях сама — і йшла до своєї мрії, якою б важкою не була ця дорога</a:t>
            </a:r>
            <a:r>
              <a:rPr lang="uk-UA" sz="2400" dirty="0">
                <a:solidFill>
                  <a:srgbClr val="262626"/>
                </a:solidFill>
                <a:latin typeface="Montserrat"/>
              </a:rPr>
              <a:t>.</a:t>
            </a:r>
            <a:endParaRPr lang="uk-UA" sz="2400" b="0" i="0" dirty="0">
              <a:solidFill>
                <a:srgbClr val="262626"/>
              </a:solidFill>
              <a:effectLst/>
              <a:latin typeface="Montserrat"/>
            </a:endParaRPr>
          </a:p>
        </p:txBody>
      </p:sp>
    </p:spTree>
    <p:extLst>
      <p:ext uri="{BB962C8B-B14F-4D97-AF65-F5344CB8AC3E}">
        <p14:creationId xmlns:p14="http://schemas.microsoft.com/office/powerpoint/2010/main" val="2056585254"/>
      </p:ext>
    </p:extLst>
  </p:cSld>
  <p:clrMapOvr>
    <a:masterClrMapping/>
  </p:clrMapOvr>
</p:sld>
</file>

<file path=ppt/theme/theme1.xml><?xml version="1.0" encoding="utf-8"?>
<a:theme xmlns:a="http://schemas.openxmlformats.org/drawingml/2006/main" name="Краплинка">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Краплинка</Template>
  <TotalTime>71</TotalTime>
  <Words>389</Words>
  <Application>Microsoft Office PowerPoint</Application>
  <PresentationFormat>Широкий екран</PresentationFormat>
  <Paragraphs>20</Paragraphs>
  <Slides>6</Slides>
  <Notes>0</Notes>
  <HiddenSlides>0</HiddenSlides>
  <MMClips>1</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6</vt:i4>
      </vt:variant>
    </vt:vector>
  </HeadingPairs>
  <TitlesOfParts>
    <vt:vector size="11" baseType="lpstr">
      <vt:lpstr>Arial</vt:lpstr>
      <vt:lpstr>Montserrat</vt:lpstr>
      <vt:lpstr>Times New Roman</vt:lpstr>
      <vt:lpstr>Tw Cen MT</vt:lpstr>
      <vt:lpstr>Краплинка</vt:lpstr>
      <vt:lpstr>Незламна параолімпійка – Оксана Зубковська.</vt:lpstr>
      <vt:lpstr>Оксана Зубковська. </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Оксана Зубковська. </dc:title>
  <dc:creator>Юлія</dc:creator>
  <cp:lastModifiedBy>Юлія</cp:lastModifiedBy>
  <cp:revision>6</cp:revision>
  <dcterms:created xsi:type="dcterms:W3CDTF">2023-10-17T10:30:58Z</dcterms:created>
  <dcterms:modified xsi:type="dcterms:W3CDTF">2023-10-19T05:21:32Z</dcterms:modified>
</cp:coreProperties>
</file>