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57" r:id="rId3"/>
    <p:sldId id="259" r:id="rId4"/>
    <p:sldId id="261" r:id="rId5"/>
    <p:sldId id="260"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8" d="100"/>
          <a:sy n="98" d="100"/>
        </p:scale>
        <p:origin x="110" y="1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3C73408-3C5E-4053-A412-75E6F46E2B60}" type="datetimeFigureOut">
              <a:rPr lang="en-US" smtClean="0"/>
              <a:t>10/17/2023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6D4D466-B858-4546-BD7F-29FEA0BEE404}" type="slidenum">
              <a:rPr lang="en-US" smtClean="0"/>
              <a:t>‹#›</a:t>
            </a:fld>
            <a:endParaRPr lang="en-US"/>
          </a:p>
        </p:txBody>
      </p:sp>
    </p:spTree>
    <p:extLst>
      <p:ext uri="{BB962C8B-B14F-4D97-AF65-F5344CB8AC3E}">
        <p14:creationId xmlns:p14="http://schemas.microsoft.com/office/powerpoint/2010/main" val="1491217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3C73408-3C5E-4053-A412-75E6F46E2B60}" type="datetimeFigureOut">
              <a:rPr lang="en-US" smtClean="0"/>
              <a:t>10/17/2023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6D4D466-B858-4546-BD7F-29FEA0BEE404}" type="slidenum">
              <a:rPr lang="en-US" smtClean="0"/>
              <a:t>‹#›</a:t>
            </a:fld>
            <a:endParaRPr lang="en-US"/>
          </a:p>
        </p:txBody>
      </p:sp>
    </p:spTree>
    <p:extLst>
      <p:ext uri="{BB962C8B-B14F-4D97-AF65-F5344CB8AC3E}">
        <p14:creationId xmlns:p14="http://schemas.microsoft.com/office/powerpoint/2010/main" val="2668418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3C73408-3C5E-4053-A412-75E6F46E2B60}" type="datetimeFigureOut">
              <a:rPr lang="en-US" smtClean="0"/>
              <a:t>10/17/2023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6D4D466-B858-4546-BD7F-29FEA0BEE404}"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95027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3C73408-3C5E-4053-A412-75E6F46E2B60}" type="datetimeFigureOut">
              <a:rPr lang="en-US" smtClean="0"/>
              <a:t>10/17/2023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D4D466-B858-4546-BD7F-29FEA0BEE404}" type="slidenum">
              <a:rPr lang="en-US" smtClean="0"/>
              <a:t>‹#›</a:t>
            </a:fld>
            <a:endParaRPr lang="en-US"/>
          </a:p>
        </p:txBody>
      </p:sp>
    </p:spTree>
    <p:extLst>
      <p:ext uri="{BB962C8B-B14F-4D97-AF65-F5344CB8AC3E}">
        <p14:creationId xmlns:p14="http://schemas.microsoft.com/office/powerpoint/2010/main" val="491022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3C73408-3C5E-4053-A412-75E6F46E2B60}" type="datetimeFigureOut">
              <a:rPr lang="en-US" smtClean="0"/>
              <a:t>10/17/2023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D4D466-B858-4546-BD7F-29FEA0BEE404}"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441808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3C73408-3C5E-4053-A412-75E6F46E2B60}" type="datetimeFigureOut">
              <a:rPr lang="en-US" smtClean="0"/>
              <a:t>10/17/2023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D4D466-B858-4546-BD7F-29FEA0BEE404}" type="slidenum">
              <a:rPr lang="en-US" smtClean="0"/>
              <a:t>‹#›</a:t>
            </a:fld>
            <a:endParaRPr lang="en-US"/>
          </a:p>
        </p:txBody>
      </p:sp>
    </p:spTree>
    <p:extLst>
      <p:ext uri="{BB962C8B-B14F-4D97-AF65-F5344CB8AC3E}">
        <p14:creationId xmlns:p14="http://schemas.microsoft.com/office/powerpoint/2010/main" val="1830859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3C73408-3C5E-4053-A412-75E6F46E2B60}" type="datetimeFigureOut">
              <a:rPr lang="en-US" smtClean="0"/>
              <a:t>10/17/2023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D4D466-B858-4546-BD7F-29FEA0BEE404}" type="slidenum">
              <a:rPr lang="en-US" smtClean="0"/>
              <a:t>‹#›</a:t>
            </a:fld>
            <a:endParaRPr lang="en-US"/>
          </a:p>
        </p:txBody>
      </p:sp>
    </p:spTree>
    <p:extLst>
      <p:ext uri="{BB962C8B-B14F-4D97-AF65-F5344CB8AC3E}">
        <p14:creationId xmlns:p14="http://schemas.microsoft.com/office/powerpoint/2010/main" val="23839165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3C73408-3C5E-4053-A412-75E6F46E2B60}" type="datetimeFigureOut">
              <a:rPr lang="en-US" smtClean="0"/>
              <a:t>10/17/2023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D4D466-B858-4546-BD7F-29FEA0BEE404}" type="slidenum">
              <a:rPr lang="en-US" smtClean="0"/>
              <a:t>‹#›</a:t>
            </a:fld>
            <a:endParaRPr lang="en-US"/>
          </a:p>
        </p:txBody>
      </p:sp>
    </p:spTree>
    <p:extLst>
      <p:ext uri="{BB962C8B-B14F-4D97-AF65-F5344CB8AC3E}">
        <p14:creationId xmlns:p14="http://schemas.microsoft.com/office/powerpoint/2010/main" val="1031929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3C73408-3C5E-4053-A412-75E6F46E2B60}" type="datetimeFigureOut">
              <a:rPr lang="en-US" smtClean="0"/>
              <a:t>10/17/2023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D4D466-B858-4546-BD7F-29FEA0BEE404}" type="slidenum">
              <a:rPr lang="en-US" smtClean="0"/>
              <a:t>‹#›</a:t>
            </a:fld>
            <a:endParaRPr lang="en-US"/>
          </a:p>
        </p:txBody>
      </p:sp>
    </p:spTree>
    <p:extLst>
      <p:ext uri="{BB962C8B-B14F-4D97-AF65-F5344CB8AC3E}">
        <p14:creationId xmlns:p14="http://schemas.microsoft.com/office/powerpoint/2010/main" val="647006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3C73408-3C5E-4053-A412-75E6F46E2B60}" type="datetimeFigureOut">
              <a:rPr lang="en-US" smtClean="0"/>
              <a:t>10/17/2023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6D4D466-B858-4546-BD7F-29FEA0BEE404}" type="slidenum">
              <a:rPr lang="en-US" smtClean="0"/>
              <a:t>‹#›</a:t>
            </a:fld>
            <a:endParaRPr lang="en-US"/>
          </a:p>
        </p:txBody>
      </p:sp>
    </p:spTree>
    <p:extLst>
      <p:ext uri="{BB962C8B-B14F-4D97-AF65-F5344CB8AC3E}">
        <p14:creationId xmlns:p14="http://schemas.microsoft.com/office/powerpoint/2010/main" val="2577172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3C73408-3C5E-4053-A412-75E6F46E2B60}" type="datetimeFigureOut">
              <a:rPr lang="en-US" smtClean="0"/>
              <a:t>10/17/2023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6D4D466-B858-4546-BD7F-29FEA0BEE404}" type="slidenum">
              <a:rPr lang="en-US" smtClean="0"/>
              <a:t>‹#›</a:t>
            </a:fld>
            <a:endParaRPr lang="en-US"/>
          </a:p>
        </p:txBody>
      </p:sp>
    </p:spTree>
    <p:extLst>
      <p:ext uri="{BB962C8B-B14F-4D97-AF65-F5344CB8AC3E}">
        <p14:creationId xmlns:p14="http://schemas.microsoft.com/office/powerpoint/2010/main" val="1983811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3C73408-3C5E-4053-A412-75E6F46E2B60}" type="datetimeFigureOut">
              <a:rPr lang="en-US" smtClean="0"/>
              <a:t>10/17/2023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6D4D466-B858-4546-BD7F-29FEA0BEE404}" type="slidenum">
              <a:rPr lang="en-US" smtClean="0"/>
              <a:t>‹#›</a:t>
            </a:fld>
            <a:endParaRPr lang="en-US"/>
          </a:p>
        </p:txBody>
      </p:sp>
    </p:spTree>
    <p:extLst>
      <p:ext uri="{BB962C8B-B14F-4D97-AF65-F5344CB8AC3E}">
        <p14:creationId xmlns:p14="http://schemas.microsoft.com/office/powerpoint/2010/main" val="4199563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3C73408-3C5E-4053-A412-75E6F46E2B60}" type="datetimeFigureOut">
              <a:rPr lang="en-US" smtClean="0"/>
              <a:t>10/17/2023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6D4D466-B858-4546-BD7F-29FEA0BEE404}" type="slidenum">
              <a:rPr lang="en-US" smtClean="0"/>
              <a:t>‹#›</a:t>
            </a:fld>
            <a:endParaRPr lang="en-US"/>
          </a:p>
        </p:txBody>
      </p:sp>
    </p:spTree>
    <p:extLst>
      <p:ext uri="{BB962C8B-B14F-4D97-AF65-F5344CB8AC3E}">
        <p14:creationId xmlns:p14="http://schemas.microsoft.com/office/powerpoint/2010/main" val="398621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C73408-3C5E-4053-A412-75E6F46E2B60}" type="datetimeFigureOut">
              <a:rPr lang="en-US" smtClean="0"/>
              <a:t>10/17/2023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6D4D466-B858-4546-BD7F-29FEA0BEE404}" type="slidenum">
              <a:rPr lang="en-US" smtClean="0"/>
              <a:t>‹#›</a:t>
            </a:fld>
            <a:endParaRPr lang="en-US"/>
          </a:p>
        </p:txBody>
      </p:sp>
    </p:spTree>
    <p:extLst>
      <p:ext uri="{BB962C8B-B14F-4D97-AF65-F5344CB8AC3E}">
        <p14:creationId xmlns:p14="http://schemas.microsoft.com/office/powerpoint/2010/main" val="2966142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3C73408-3C5E-4053-A412-75E6F46E2B60}" type="datetimeFigureOut">
              <a:rPr lang="en-US" smtClean="0"/>
              <a:t>10/17/2023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6D4D466-B858-4546-BD7F-29FEA0BEE404}" type="slidenum">
              <a:rPr lang="en-US" smtClean="0"/>
              <a:t>‹#›</a:t>
            </a:fld>
            <a:endParaRPr lang="en-US"/>
          </a:p>
        </p:txBody>
      </p:sp>
    </p:spTree>
    <p:extLst>
      <p:ext uri="{BB962C8B-B14F-4D97-AF65-F5344CB8AC3E}">
        <p14:creationId xmlns:p14="http://schemas.microsoft.com/office/powerpoint/2010/main" val="3170312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3C73408-3C5E-4053-A412-75E6F46E2B60}" type="datetimeFigureOut">
              <a:rPr lang="en-US" smtClean="0"/>
              <a:t>10/17/2023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D4D466-B858-4546-BD7F-29FEA0BEE404}" type="slidenum">
              <a:rPr lang="en-US" smtClean="0"/>
              <a:t>‹#›</a:t>
            </a:fld>
            <a:endParaRPr lang="en-US"/>
          </a:p>
        </p:txBody>
      </p:sp>
    </p:spTree>
    <p:extLst>
      <p:ext uri="{BB962C8B-B14F-4D97-AF65-F5344CB8AC3E}">
        <p14:creationId xmlns:p14="http://schemas.microsoft.com/office/powerpoint/2010/main" val="994546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3C73408-3C5E-4053-A412-75E6F46E2B60}" type="datetimeFigureOut">
              <a:rPr lang="en-US" smtClean="0"/>
              <a:t>10/17/2023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6D4D466-B858-4546-BD7F-29FEA0BEE404}" type="slidenum">
              <a:rPr lang="en-US" smtClean="0"/>
              <a:t>‹#›</a:t>
            </a:fld>
            <a:endParaRPr lang="en-US"/>
          </a:p>
        </p:txBody>
      </p:sp>
    </p:spTree>
    <p:extLst>
      <p:ext uri="{BB962C8B-B14F-4D97-AF65-F5344CB8AC3E}">
        <p14:creationId xmlns:p14="http://schemas.microsoft.com/office/powerpoint/2010/main" val="3391633130"/>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uk.wikipedia.org/wiki/%D0%91%D1%80%D0%B0%D0%B9%D0%BB%D1%8F_%D1%88%D1%80%D0%B8%D1%84%D1%82" TargetMode="External"/><Relationship Id="rId3" Type="http://schemas.openxmlformats.org/officeDocument/2006/relationships/hyperlink" Target="https://uk.wikipedia.org/wiki/1809" TargetMode="External"/><Relationship Id="rId7" Type="http://schemas.openxmlformats.org/officeDocument/2006/relationships/hyperlink" Target="https://uk.wikipedia.org/wiki/1829" TargetMode="External"/><Relationship Id="rId2" Type="http://schemas.openxmlformats.org/officeDocument/2006/relationships/hyperlink" Target="https://uk.wikipedia.org/wiki/4_%D1%81%D1%96%D1%87%D0%BD%D1%8F" TargetMode="External"/><Relationship Id="rId1" Type="http://schemas.openxmlformats.org/officeDocument/2006/relationships/slideLayout" Target="../slideLayouts/slideLayout2.xml"/><Relationship Id="rId6" Type="http://schemas.openxmlformats.org/officeDocument/2006/relationships/hyperlink" Target="https://uk.wikipedia.org/wiki/%D0%A2%D0%B8%D1%84%D0%BB%D0%BE%D0%BF%D0%B5%D0%B4%D0%B0%D0%B3%D0%BE%D0%B3%D1%96%D0%BA%D0%B0" TargetMode="External"/><Relationship Id="rId5" Type="http://schemas.openxmlformats.org/officeDocument/2006/relationships/hyperlink" Target="https://uk.wikipedia.org/wiki/1852" TargetMode="External"/><Relationship Id="rId10" Type="http://schemas.openxmlformats.org/officeDocument/2006/relationships/image" Target="../media/image3.jpg"/><Relationship Id="rId4" Type="http://schemas.openxmlformats.org/officeDocument/2006/relationships/hyperlink" Target="https://uk.wikipedia.org/wiki/6_%D1%81%D1%96%D1%87%D0%BD%D1%8F" TargetMode="External"/><Relationship Id="rId9" Type="http://schemas.openxmlformats.org/officeDocument/2006/relationships/hyperlink" Target="https://uk.wikipedia.org/wiki/1837"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uk.wikipedia.org/wiki/%D0%91%D1%80%D0%B0%D0%B9%D0%BB%D1%8C_%D0%9B%D1%83%D1%97%D1%81" TargetMode="External"/><Relationship Id="rId2" Type="http://schemas.openxmlformats.org/officeDocument/2006/relationships/hyperlink" Target="https://uk.wikipedia.org/wiki/%D0%A8%D1%80%D0%B8%D1%84%D1%82" TargetMode="Externa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hyperlink" Target="https://uk.wikipedia.org/wiki/%D0%9B%D0%B0%D1%82%D0%B8%D0%BD%D1%81%D1%8C%D0%BA%D0%B0_%D0%B0%D0%B1%D0%B5%D1%82%D0%BA%D0%B0"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592924" y="624110"/>
            <a:ext cx="9513107" cy="6081490"/>
          </a:xfrm>
        </p:spPr>
        <p:txBody>
          <a:bodyPr>
            <a:normAutofit/>
          </a:bodyPr>
          <a:lstStyle/>
          <a:p>
            <a:r>
              <a:rPr lang="uk-UA" sz="5400" dirty="0" smtClean="0"/>
              <a:t>Азбука, що завоювала світ.</a:t>
            </a:r>
            <a:br>
              <a:rPr lang="uk-UA" sz="5400" dirty="0" smtClean="0"/>
            </a:br>
            <a:r>
              <a:rPr lang="uk-UA" sz="5400" dirty="0" smtClean="0"/>
              <a:t>Шрифт </a:t>
            </a:r>
            <a:r>
              <a:rPr lang="uk-UA" sz="5400" dirty="0" err="1" smtClean="0"/>
              <a:t>Брайля</a:t>
            </a:r>
            <a:r>
              <a:rPr lang="uk-UA" sz="5400" dirty="0" smtClean="0"/>
              <a:t>.</a:t>
            </a:r>
            <a:br>
              <a:rPr lang="uk-UA" sz="5400" dirty="0" smtClean="0"/>
            </a:br>
            <a:r>
              <a:rPr lang="uk-UA" sz="5400" dirty="0"/>
              <a:t> </a:t>
            </a:r>
            <a:r>
              <a:rPr lang="uk-UA" sz="5400" dirty="0" smtClean="0"/>
              <a:t>           </a:t>
            </a:r>
            <a:br>
              <a:rPr lang="uk-UA" sz="5400" dirty="0" smtClean="0"/>
            </a:br>
            <a:r>
              <a:rPr lang="uk-UA" sz="5400" dirty="0" smtClean="0"/>
              <a:t/>
            </a:r>
            <a:br>
              <a:rPr lang="uk-UA" sz="5400" dirty="0" smtClean="0"/>
            </a:br>
            <a:r>
              <a:rPr lang="uk-UA" sz="5400" dirty="0" smtClean="0"/>
              <a:t/>
            </a:r>
            <a:br>
              <a:rPr lang="uk-UA" sz="5400" dirty="0" smtClean="0"/>
            </a:br>
            <a:r>
              <a:rPr lang="uk-UA" sz="5400" dirty="0" smtClean="0"/>
              <a:t>                        </a:t>
            </a:r>
            <a:r>
              <a:rPr lang="uk-UA" sz="1400" dirty="0" smtClean="0">
                <a:latin typeface="Times New Roman" panose="02020603050405020304" pitchFamily="18" charset="0"/>
                <a:cs typeface="Times New Roman" panose="02020603050405020304" pitchFamily="18" charset="0"/>
              </a:rPr>
              <a:t>Підготувала : студентка 2 курсу </a:t>
            </a:r>
            <a:r>
              <a:rPr lang="uk-UA" sz="1400" dirty="0" err="1" smtClean="0">
                <a:latin typeface="Times New Roman" panose="02020603050405020304" pitchFamily="18" charset="0"/>
                <a:cs typeface="Times New Roman" panose="02020603050405020304" pitchFamily="18" charset="0"/>
              </a:rPr>
              <a:t>гр.ПО</a:t>
            </a:r>
            <a:r>
              <a:rPr lang="uk-UA" sz="1400" dirty="0" smtClean="0">
                <a:latin typeface="Times New Roman" panose="02020603050405020304" pitchFamily="18" charset="0"/>
                <a:cs typeface="Times New Roman" panose="02020603050405020304" pitchFamily="18" charset="0"/>
              </a:rPr>
              <a:t> 8.0132-з </a:t>
            </a:r>
            <a:br>
              <a:rPr lang="uk-UA" sz="1400" dirty="0" smtClean="0">
                <a:latin typeface="Times New Roman" panose="02020603050405020304" pitchFamily="18" charset="0"/>
                <a:cs typeface="Times New Roman" panose="02020603050405020304" pitchFamily="18" charset="0"/>
              </a:rPr>
            </a:br>
            <a:r>
              <a:rPr lang="uk-UA" sz="1400" dirty="0" smtClean="0">
                <a:latin typeface="Times New Roman" panose="02020603050405020304" pitchFamily="18" charset="0"/>
                <a:cs typeface="Times New Roman" panose="02020603050405020304" pitchFamily="18" charset="0"/>
              </a:rPr>
              <a:t>                                                                                                                               Погоріла Оксана Вікторівна</a:t>
            </a:r>
            <a:endParaRPr lang="en-US" sz="1400" dirty="0">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058" y="3230374"/>
            <a:ext cx="3653118" cy="2739839"/>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4237" y="1518530"/>
            <a:ext cx="3376893" cy="2198625"/>
          </a:xfrm>
          <a:prstGeom prst="rect">
            <a:avLst/>
          </a:prstGeom>
        </p:spPr>
      </p:pic>
    </p:spTree>
    <p:extLst>
      <p:ext uri="{BB962C8B-B14F-4D97-AF65-F5344CB8AC3E}">
        <p14:creationId xmlns:p14="http://schemas.microsoft.com/office/powerpoint/2010/main" val="2587213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lstStyle/>
          <a:p>
            <a:endParaRPr lang="en-US"/>
          </a:p>
        </p:txBody>
      </p:sp>
    </p:spTree>
    <p:extLst>
      <p:ext uri="{BB962C8B-B14F-4D97-AF65-F5344CB8AC3E}">
        <p14:creationId xmlns:p14="http://schemas.microsoft.com/office/powerpoint/2010/main" val="289629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Луї </a:t>
            </a:r>
            <a:r>
              <a:rPr lang="uk-UA" dirty="0" err="1" smtClean="0"/>
              <a:t>Брайль</a:t>
            </a:r>
            <a:endParaRPr lang="en-US" dirty="0"/>
          </a:p>
        </p:txBody>
      </p:sp>
      <p:sp>
        <p:nvSpPr>
          <p:cNvPr id="3" name="Объект 2"/>
          <p:cNvSpPr>
            <a:spLocks noGrp="1"/>
          </p:cNvSpPr>
          <p:nvPr>
            <p:ph idx="1"/>
          </p:nvPr>
        </p:nvSpPr>
        <p:spPr>
          <a:xfrm>
            <a:off x="5567082" y="1600200"/>
            <a:ext cx="5937530" cy="4679576"/>
          </a:xfrm>
        </p:spPr>
        <p:txBody>
          <a:bodyPr>
            <a:normAutofit/>
          </a:bodyPr>
          <a:lstStyle/>
          <a:p>
            <a:r>
              <a:rPr lang="ru-RU" sz="2000" b="1" dirty="0" err="1">
                <a:solidFill>
                  <a:schemeClr val="tx1">
                    <a:lumMod val="95000"/>
                    <a:lumOff val="5000"/>
                  </a:schemeClr>
                </a:solidFill>
              </a:rPr>
              <a:t>Луї</a:t>
            </a:r>
            <a:r>
              <a:rPr lang="ru-RU" sz="2000" b="1" dirty="0">
                <a:solidFill>
                  <a:schemeClr val="tx1">
                    <a:lumMod val="95000"/>
                    <a:lumOff val="5000"/>
                  </a:schemeClr>
                </a:solidFill>
              </a:rPr>
              <a:t>́ </a:t>
            </a:r>
            <a:r>
              <a:rPr lang="ru-RU" sz="2000" b="1" dirty="0" smtClean="0">
                <a:solidFill>
                  <a:schemeClr val="tx1">
                    <a:lumMod val="95000"/>
                    <a:lumOff val="5000"/>
                  </a:schemeClr>
                </a:solidFill>
              </a:rPr>
              <a:t>Брайль</a:t>
            </a:r>
            <a:r>
              <a:rPr lang="ru-RU" sz="2000" dirty="0">
                <a:solidFill>
                  <a:schemeClr val="tx1">
                    <a:lumMod val="95000"/>
                    <a:lumOff val="5000"/>
                  </a:schemeClr>
                </a:solidFill>
              </a:rPr>
              <a:t> </a:t>
            </a:r>
            <a:r>
              <a:rPr lang="ru-RU" sz="2000" dirty="0" smtClean="0">
                <a:solidFill>
                  <a:schemeClr val="tx1">
                    <a:lumMod val="95000"/>
                    <a:lumOff val="5000"/>
                  </a:schemeClr>
                </a:solidFill>
              </a:rPr>
              <a:t>--</a:t>
            </a:r>
            <a:r>
              <a:rPr lang="en-US" sz="2000" dirty="0" smtClean="0">
                <a:solidFill>
                  <a:schemeClr val="tx1">
                    <a:lumMod val="95000"/>
                    <a:lumOff val="5000"/>
                  </a:schemeClr>
                </a:solidFill>
              </a:rPr>
              <a:t>(</a:t>
            </a:r>
            <a:r>
              <a:rPr lang="en-US" sz="2000" dirty="0" smtClean="0">
                <a:solidFill>
                  <a:schemeClr val="tx1">
                    <a:lumMod val="95000"/>
                    <a:lumOff val="5000"/>
                  </a:schemeClr>
                </a:solidFill>
                <a:hlinkClick r:id="rId2" tooltip="4 січня"/>
              </a:rPr>
              <a:t>4 </a:t>
            </a:r>
            <a:r>
              <a:rPr lang="ru-RU" sz="2000" dirty="0" err="1">
                <a:solidFill>
                  <a:schemeClr val="tx1">
                    <a:lumMod val="95000"/>
                    <a:lumOff val="5000"/>
                  </a:schemeClr>
                </a:solidFill>
                <a:hlinkClick r:id="rId2" tooltip="4 січня"/>
              </a:rPr>
              <a:t>січня</a:t>
            </a:r>
            <a:r>
              <a:rPr lang="ru-RU" sz="2000" dirty="0">
                <a:solidFill>
                  <a:schemeClr val="tx1">
                    <a:lumMod val="95000"/>
                    <a:lumOff val="5000"/>
                  </a:schemeClr>
                </a:solidFill>
              </a:rPr>
              <a:t> </a:t>
            </a:r>
            <a:r>
              <a:rPr lang="ru-RU" sz="2000" dirty="0" smtClean="0">
                <a:solidFill>
                  <a:schemeClr val="tx1">
                    <a:lumMod val="95000"/>
                    <a:lumOff val="5000"/>
                  </a:schemeClr>
                </a:solidFill>
                <a:hlinkClick r:id="rId3" tooltip="1809"/>
              </a:rPr>
              <a:t>1809</a:t>
            </a:r>
            <a:r>
              <a:rPr lang="ru-RU" sz="2000" dirty="0" smtClean="0">
                <a:solidFill>
                  <a:schemeClr val="tx1">
                    <a:lumMod val="95000"/>
                    <a:lumOff val="5000"/>
                  </a:schemeClr>
                </a:solidFill>
              </a:rPr>
              <a:t>—</a:t>
            </a:r>
            <a:r>
              <a:rPr lang="ru-RU" sz="2000" dirty="0">
                <a:solidFill>
                  <a:schemeClr val="tx1">
                    <a:lumMod val="95000"/>
                    <a:lumOff val="5000"/>
                  </a:schemeClr>
                </a:solidFill>
              </a:rPr>
              <a:t> </a:t>
            </a:r>
            <a:r>
              <a:rPr lang="ru-RU" sz="2000" dirty="0">
                <a:solidFill>
                  <a:schemeClr val="tx1">
                    <a:lumMod val="95000"/>
                    <a:lumOff val="5000"/>
                  </a:schemeClr>
                </a:solidFill>
                <a:hlinkClick r:id="rId4" tooltip="6 січня"/>
              </a:rPr>
              <a:t>6 </a:t>
            </a:r>
            <a:r>
              <a:rPr lang="ru-RU" sz="2000" dirty="0" err="1">
                <a:solidFill>
                  <a:schemeClr val="tx1">
                    <a:lumMod val="95000"/>
                    <a:lumOff val="5000"/>
                  </a:schemeClr>
                </a:solidFill>
                <a:hlinkClick r:id="rId4" tooltip="6 січня"/>
              </a:rPr>
              <a:t>січня</a:t>
            </a:r>
            <a:r>
              <a:rPr lang="ru-RU" sz="2000" dirty="0">
                <a:solidFill>
                  <a:schemeClr val="tx1">
                    <a:lumMod val="95000"/>
                    <a:lumOff val="5000"/>
                  </a:schemeClr>
                </a:solidFill>
              </a:rPr>
              <a:t> </a:t>
            </a:r>
            <a:r>
              <a:rPr lang="ru-RU" sz="2000" dirty="0" smtClean="0">
                <a:solidFill>
                  <a:schemeClr val="tx1">
                    <a:lumMod val="95000"/>
                    <a:lumOff val="5000"/>
                  </a:schemeClr>
                </a:solidFill>
                <a:hlinkClick r:id="rId5" tooltip="1852"/>
              </a:rPr>
              <a:t>1852</a:t>
            </a:r>
            <a:r>
              <a:rPr lang="ru-RU" sz="2000" dirty="0" smtClean="0">
                <a:solidFill>
                  <a:schemeClr val="tx1">
                    <a:lumMod val="95000"/>
                    <a:lumOff val="5000"/>
                  </a:schemeClr>
                </a:solidFill>
              </a:rPr>
              <a:t>)</a:t>
            </a:r>
            <a:r>
              <a:rPr lang="ru-RU" sz="2000" dirty="0">
                <a:solidFill>
                  <a:schemeClr val="tx1">
                    <a:lumMod val="95000"/>
                    <a:lumOff val="5000"/>
                  </a:schemeClr>
                </a:solidFill>
              </a:rPr>
              <a:t> — </a:t>
            </a:r>
            <a:r>
              <a:rPr lang="ru-RU" sz="2000" dirty="0" err="1">
                <a:solidFill>
                  <a:schemeClr val="tx1">
                    <a:lumMod val="95000"/>
                    <a:lumOff val="5000"/>
                  </a:schemeClr>
                </a:solidFill>
              </a:rPr>
              <a:t>французький</a:t>
            </a:r>
            <a:r>
              <a:rPr lang="ru-RU" sz="2000" dirty="0">
                <a:solidFill>
                  <a:schemeClr val="tx1">
                    <a:lumMod val="95000"/>
                    <a:lumOff val="5000"/>
                  </a:schemeClr>
                </a:solidFill>
              </a:rPr>
              <a:t> </a:t>
            </a:r>
            <a:r>
              <a:rPr lang="ru-RU" sz="2000" dirty="0">
                <a:solidFill>
                  <a:schemeClr val="tx1">
                    <a:lumMod val="95000"/>
                    <a:lumOff val="5000"/>
                  </a:schemeClr>
                </a:solidFill>
                <a:hlinkClick r:id="rId6" tooltip="Тифлопедагогіка"/>
              </a:rPr>
              <a:t>тифлопедагог</a:t>
            </a:r>
            <a:r>
              <a:rPr lang="ru-RU" sz="2000" dirty="0">
                <a:solidFill>
                  <a:schemeClr val="tx1">
                    <a:lumMod val="95000"/>
                    <a:lumOff val="5000"/>
                  </a:schemeClr>
                </a:solidFill>
              </a:rPr>
              <a:t>. </a:t>
            </a:r>
            <a:r>
              <a:rPr lang="ru-RU" sz="2000" dirty="0" err="1">
                <a:solidFill>
                  <a:schemeClr val="tx1">
                    <a:lumMod val="95000"/>
                    <a:lumOff val="5000"/>
                  </a:schemeClr>
                </a:solidFill>
              </a:rPr>
              <a:t>Осліп</a:t>
            </a:r>
            <a:r>
              <a:rPr lang="ru-RU" sz="2000" dirty="0">
                <a:solidFill>
                  <a:schemeClr val="tx1">
                    <a:lumMod val="95000"/>
                    <a:lumOff val="5000"/>
                  </a:schemeClr>
                </a:solidFill>
              </a:rPr>
              <a:t> в 3-літньому </a:t>
            </a:r>
            <a:r>
              <a:rPr lang="ru-RU" sz="2000" dirty="0" err="1">
                <a:solidFill>
                  <a:schemeClr val="tx1">
                    <a:lumMod val="95000"/>
                    <a:lumOff val="5000"/>
                  </a:schemeClr>
                </a:solidFill>
              </a:rPr>
              <a:t>віці</a:t>
            </a:r>
            <a:r>
              <a:rPr lang="ru-RU" sz="2000" dirty="0">
                <a:solidFill>
                  <a:schemeClr val="tx1">
                    <a:lumMod val="95000"/>
                    <a:lumOff val="5000"/>
                  </a:schemeClr>
                </a:solidFill>
              </a:rPr>
              <a:t>. У </a:t>
            </a:r>
            <a:r>
              <a:rPr lang="ru-RU" sz="2000" dirty="0">
                <a:solidFill>
                  <a:schemeClr val="tx1">
                    <a:lumMod val="95000"/>
                    <a:lumOff val="5000"/>
                  </a:schemeClr>
                </a:solidFill>
                <a:hlinkClick r:id="rId7" tooltip="1829"/>
              </a:rPr>
              <a:t>1829</a:t>
            </a:r>
            <a:r>
              <a:rPr lang="ru-RU" sz="2000" dirty="0">
                <a:solidFill>
                  <a:schemeClr val="tx1">
                    <a:lumMod val="95000"/>
                    <a:lumOff val="5000"/>
                  </a:schemeClr>
                </a:solidFill>
              </a:rPr>
              <a:t> </a:t>
            </a:r>
            <a:r>
              <a:rPr lang="ru-RU" sz="2000" dirty="0" err="1">
                <a:solidFill>
                  <a:schemeClr val="tx1">
                    <a:lumMod val="95000"/>
                    <a:lumOff val="5000"/>
                  </a:schemeClr>
                </a:solidFill>
              </a:rPr>
              <a:t>році</a:t>
            </a:r>
            <a:r>
              <a:rPr lang="ru-RU" sz="2000" dirty="0">
                <a:solidFill>
                  <a:schemeClr val="tx1">
                    <a:lumMod val="95000"/>
                    <a:lumOff val="5000"/>
                  </a:schemeClr>
                </a:solidFill>
              </a:rPr>
              <a:t> </a:t>
            </a:r>
            <a:r>
              <a:rPr lang="ru-RU" sz="2000" dirty="0" err="1">
                <a:solidFill>
                  <a:schemeClr val="tx1">
                    <a:lumMod val="95000"/>
                    <a:lumOff val="5000"/>
                  </a:schemeClr>
                </a:solidFill>
              </a:rPr>
              <a:t>розробив</a:t>
            </a:r>
            <a:r>
              <a:rPr lang="ru-RU" sz="2000" dirty="0">
                <a:solidFill>
                  <a:schemeClr val="tx1">
                    <a:lumMod val="95000"/>
                    <a:lumOff val="5000"/>
                  </a:schemeClr>
                </a:solidFill>
              </a:rPr>
              <a:t> </a:t>
            </a:r>
            <a:r>
              <a:rPr lang="ru-RU" sz="2000" dirty="0" err="1">
                <a:solidFill>
                  <a:schemeClr val="tx1">
                    <a:lumMod val="95000"/>
                    <a:lumOff val="5000"/>
                  </a:schemeClr>
                </a:solidFill>
                <a:hlinkClick r:id="rId8" tooltip="Брайля шрифт"/>
              </a:rPr>
              <a:t>рельєфно-крапковий</a:t>
            </a:r>
            <a:r>
              <a:rPr lang="ru-RU" sz="2000" dirty="0">
                <a:solidFill>
                  <a:schemeClr val="tx1">
                    <a:lumMod val="95000"/>
                    <a:lumOff val="5000"/>
                  </a:schemeClr>
                </a:solidFill>
                <a:hlinkClick r:id="rId8" tooltip="Брайля шрифт"/>
              </a:rPr>
              <a:t> шрифт для </a:t>
            </a:r>
            <a:r>
              <a:rPr lang="ru-RU" sz="2000" dirty="0" err="1">
                <a:solidFill>
                  <a:schemeClr val="tx1">
                    <a:lumMod val="95000"/>
                    <a:lumOff val="5000"/>
                  </a:schemeClr>
                </a:solidFill>
                <a:hlinkClick r:id="rId8" tooltip="Брайля шрифт"/>
              </a:rPr>
              <a:t>сліпих</a:t>
            </a:r>
            <a:r>
              <a:rPr lang="ru-RU" sz="2000" dirty="0">
                <a:solidFill>
                  <a:schemeClr val="tx1">
                    <a:lumMod val="95000"/>
                    <a:lumOff val="5000"/>
                  </a:schemeClr>
                </a:solidFill>
              </a:rPr>
              <a:t>, </a:t>
            </a:r>
            <a:r>
              <a:rPr lang="ru-RU" sz="2000" dirty="0" err="1">
                <a:solidFill>
                  <a:schemeClr val="tx1">
                    <a:lumMod val="95000"/>
                    <a:lumOff val="5000"/>
                  </a:schemeClr>
                </a:solidFill>
              </a:rPr>
              <a:t>що</a:t>
            </a:r>
            <a:r>
              <a:rPr lang="ru-RU" sz="2000" dirty="0">
                <a:solidFill>
                  <a:schemeClr val="tx1">
                    <a:lumMod val="95000"/>
                    <a:lumOff val="5000"/>
                  </a:schemeClr>
                </a:solidFill>
              </a:rPr>
              <a:t> </a:t>
            </a:r>
            <a:r>
              <a:rPr lang="ru-RU" sz="2000" dirty="0" err="1">
                <a:solidFill>
                  <a:schemeClr val="tx1">
                    <a:lumMod val="95000"/>
                    <a:lumOff val="5000"/>
                  </a:schemeClr>
                </a:solidFill>
              </a:rPr>
              <a:t>використовується</a:t>
            </a:r>
            <a:r>
              <a:rPr lang="ru-RU" sz="2000" dirty="0">
                <a:solidFill>
                  <a:schemeClr val="tx1">
                    <a:lumMod val="95000"/>
                    <a:lumOff val="5000"/>
                  </a:schemeClr>
                </a:solidFill>
              </a:rPr>
              <a:t> і </a:t>
            </a:r>
            <a:r>
              <a:rPr lang="ru-RU" sz="2000" dirty="0" err="1">
                <a:solidFill>
                  <a:schemeClr val="tx1">
                    <a:lumMod val="95000"/>
                    <a:lumOff val="5000"/>
                  </a:schemeClr>
                </a:solidFill>
              </a:rPr>
              <a:t>дотепер</a:t>
            </a:r>
            <a:r>
              <a:rPr lang="ru-RU" sz="2000" dirty="0">
                <a:solidFill>
                  <a:schemeClr val="tx1">
                    <a:lumMod val="95000"/>
                    <a:lumOff val="5000"/>
                  </a:schemeClr>
                </a:solidFill>
              </a:rPr>
              <a:t> в </a:t>
            </a:r>
            <a:r>
              <a:rPr lang="ru-RU" sz="2000" dirty="0" err="1">
                <a:solidFill>
                  <a:schemeClr val="tx1">
                    <a:lumMod val="95000"/>
                    <a:lumOff val="5000"/>
                  </a:schemeClr>
                </a:solidFill>
              </a:rPr>
              <a:t>усьому</a:t>
            </a:r>
            <a:r>
              <a:rPr lang="ru-RU" sz="2000" dirty="0">
                <a:solidFill>
                  <a:schemeClr val="tx1">
                    <a:lumMod val="95000"/>
                    <a:lumOff val="5000"/>
                  </a:schemeClr>
                </a:solidFill>
              </a:rPr>
              <a:t> </a:t>
            </a:r>
            <a:r>
              <a:rPr lang="ru-RU" sz="2000" dirty="0" err="1">
                <a:solidFill>
                  <a:schemeClr val="tx1">
                    <a:lumMod val="95000"/>
                    <a:lumOff val="5000"/>
                  </a:schemeClr>
                </a:solidFill>
              </a:rPr>
              <a:t>світі</a:t>
            </a:r>
            <a:r>
              <a:rPr lang="ru-RU" sz="2000" dirty="0" smtClean="0">
                <a:solidFill>
                  <a:schemeClr val="tx1">
                    <a:lumMod val="95000"/>
                    <a:lumOff val="5000"/>
                  </a:schemeClr>
                </a:solidFill>
              </a:rPr>
              <a:t>.</a:t>
            </a:r>
          </a:p>
          <a:p>
            <a:r>
              <a:rPr lang="ru-RU" sz="2000" dirty="0" err="1">
                <a:solidFill>
                  <a:schemeClr val="tx1">
                    <a:lumMod val="95000"/>
                    <a:lumOff val="5000"/>
                  </a:schemeClr>
                </a:solidFill>
              </a:rPr>
              <a:t>Першою</a:t>
            </a:r>
            <a:r>
              <a:rPr lang="ru-RU" sz="2000" dirty="0">
                <a:solidFill>
                  <a:schemeClr val="tx1">
                    <a:lumMod val="95000"/>
                    <a:lumOff val="5000"/>
                  </a:schemeClr>
                </a:solidFill>
              </a:rPr>
              <a:t> книгою, </a:t>
            </a:r>
            <a:r>
              <a:rPr lang="ru-RU" sz="2000" dirty="0" err="1">
                <a:solidFill>
                  <a:schemeClr val="tx1">
                    <a:lumMod val="95000"/>
                    <a:lumOff val="5000"/>
                  </a:schemeClr>
                </a:solidFill>
              </a:rPr>
              <a:t>що</a:t>
            </a:r>
            <a:r>
              <a:rPr lang="ru-RU" sz="2000" dirty="0">
                <a:solidFill>
                  <a:schemeClr val="tx1">
                    <a:lumMod val="95000"/>
                    <a:lumOff val="5000"/>
                  </a:schemeClr>
                </a:solidFill>
              </a:rPr>
              <a:t> </a:t>
            </a:r>
            <a:r>
              <a:rPr lang="ru-RU" sz="2000" dirty="0" err="1">
                <a:solidFill>
                  <a:schemeClr val="tx1">
                    <a:lumMod val="95000"/>
                    <a:lumOff val="5000"/>
                  </a:schemeClr>
                </a:solidFill>
              </a:rPr>
              <a:t>була</a:t>
            </a:r>
            <a:r>
              <a:rPr lang="ru-RU" sz="2000" dirty="0">
                <a:solidFill>
                  <a:schemeClr val="tx1">
                    <a:lumMod val="95000"/>
                    <a:lumOff val="5000"/>
                  </a:schemeClr>
                </a:solidFill>
              </a:rPr>
              <a:t> </a:t>
            </a:r>
            <a:r>
              <a:rPr lang="ru-RU" sz="2000" dirty="0" err="1">
                <a:solidFill>
                  <a:schemeClr val="tx1">
                    <a:lumMod val="95000"/>
                    <a:lumOff val="5000"/>
                  </a:schemeClr>
                </a:solidFill>
              </a:rPr>
              <a:t>надрукована</a:t>
            </a:r>
            <a:r>
              <a:rPr lang="ru-RU" sz="2000" dirty="0">
                <a:solidFill>
                  <a:schemeClr val="tx1">
                    <a:lumMod val="95000"/>
                    <a:lumOff val="5000"/>
                  </a:schemeClr>
                </a:solidFill>
              </a:rPr>
              <a:t> за системою Брайля, </a:t>
            </a:r>
            <a:r>
              <a:rPr lang="ru-RU" sz="2000" dirty="0" err="1">
                <a:solidFill>
                  <a:schemeClr val="tx1">
                    <a:lumMod val="95000"/>
                    <a:lumOff val="5000"/>
                  </a:schemeClr>
                </a:solidFill>
              </a:rPr>
              <a:t>була</a:t>
            </a:r>
            <a:r>
              <a:rPr lang="ru-RU" sz="2000" dirty="0">
                <a:solidFill>
                  <a:schemeClr val="tx1">
                    <a:lumMod val="95000"/>
                    <a:lumOff val="5000"/>
                  </a:schemeClr>
                </a:solidFill>
              </a:rPr>
              <a:t> «</a:t>
            </a:r>
            <a:r>
              <a:rPr lang="ru-RU" sz="2000" dirty="0" err="1">
                <a:solidFill>
                  <a:schemeClr val="tx1">
                    <a:lumMod val="95000"/>
                    <a:lumOff val="5000"/>
                  </a:schemeClr>
                </a:solidFill>
              </a:rPr>
              <a:t>Історія</a:t>
            </a:r>
            <a:r>
              <a:rPr lang="ru-RU" sz="2000" dirty="0">
                <a:solidFill>
                  <a:schemeClr val="tx1">
                    <a:lumMod val="95000"/>
                    <a:lumOff val="5000"/>
                  </a:schemeClr>
                </a:solidFill>
              </a:rPr>
              <a:t> </a:t>
            </a:r>
            <a:r>
              <a:rPr lang="ru-RU" sz="2000" dirty="0" err="1">
                <a:solidFill>
                  <a:schemeClr val="tx1">
                    <a:lumMod val="95000"/>
                    <a:lumOff val="5000"/>
                  </a:schemeClr>
                </a:solidFill>
              </a:rPr>
              <a:t>Франції</a:t>
            </a:r>
            <a:r>
              <a:rPr lang="ru-RU" sz="2000" dirty="0">
                <a:solidFill>
                  <a:schemeClr val="tx1">
                    <a:lumMod val="95000"/>
                    <a:lumOff val="5000"/>
                  </a:schemeClr>
                </a:solidFill>
              </a:rPr>
              <a:t>» (</a:t>
            </a:r>
            <a:r>
              <a:rPr lang="ru-RU" sz="2000" dirty="0">
                <a:solidFill>
                  <a:schemeClr val="tx1">
                    <a:lumMod val="95000"/>
                    <a:lumOff val="5000"/>
                  </a:schemeClr>
                </a:solidFill>
                <a:hlinkClick r:id="rId9" tooltip="1837"/>
              </a:rPr>
              <a:t>1837</a:t>
            </a:r>
            <a:r>
              <a:rPr lang="ru-RU" sz="2000" dirty="0">
                <a:solidFill>
                  <a:schemeClr val="tx1">
                    <a:lumMod val="95000"/>
                    <a:lumOff val="5000"/>
                  </a:schemeClr>
                </a:solidFill>
              </a:rPr>
              <a:t> </a:t>
            </a:r>
            <a:r>
              <a:rPr lang="ru-RU" sz="2000" dirty="0" err="1">
                <a:solidFill>
                  <a:schemeClr val="tx1">
                    <a:lumMod val="95000"/>
                    <a:lumOff val="5000"/>
                  </a:schemeClr>
                </a:solidFill>
              </a:rPr>
              <a:t>рік</a:t>
            </a:r>
            <a:r>
              <a:rPr lang="ru-RU" sz="2000" dirty="0">
                <a:solidFill>
                  <a:schemeClr val="tx1">
                    <a:lumMod val="95000"/>
                    <a:lumOff val="5000"/>
                  </a:schemeClr>
                </a:solidFill>
              </a:rPr>
              <a:t>). </a:t>
            </a:r>
            <a:r>
              <a:rPr lang="ru-RU" sz="2000" dirty="0" err="1" smtClean="0">
                <a:solidFill>
                  <a:schemeClr val="tx1">
                    <a:lumMod val="95000"/>
                    <a:lumOff val="5000"/>
                  </a:schemeClr>
                </a:solidFill>
              </a:rPr>
              <a:t>Крім</a:t>
            </a:r>
            <a:r>
              <a:rPr lang="ru-RU" sz="2000" dirty="0" smtClean="0">
                <a:solidFill>
                  <a:schemeClr val="tx1">
                    <a:lumMod val="95000"/>
                    <a:lumOff val="5000"/>
                  </a:schemeClr>
                </a:solidFill>
              </a:rPr>
              <a:t> </a:t>
            </a:r>
            <a:r>
              <a:rPr lang="ru-RU" sz="2000" dirty="0">
                <a:solidFill>
                  <a:schemeClr val="tx1">
                    <a:lumMod val="95000"/>
                    <a:lumOff val="5000"/>
                  </a:schemeClr>
                </a:solidFill>
              </a:rPr>
              <a:t>букв і цифр, Брайль на </a:t>
            </a:r>
            <a:r>
              <a:rPr lang="ru-RU" sz="2000" dirty="0" err="1">
                <a:solidFill>
                  <a:schemeClr val="tx1">
                    <a:lumMod val="95000"/>
                    <a:lumOff val="5000"/>
                  </a:schemeClr>
                </a:solidFill>
              </a:rPr>
              <a:t>основі</a:t>
            </a:r>
            <a:r>
              <a:rPr lang="ru-RU" sz="2000" dirty="0">
                <a:solidFill>
                  <a:schemeClr val="tx1">
                    <a:lumMod val="95000"/>
                    <a:lumOff val="5000"/>
                  </a:schemeClr>
                </a:solidFill>
              </a:rPr>
              <a:t> тих же </a:t>
            </a:r>
            <a:r>
              <a:rPr lang="ru-RU" sz="2000" dirty="0" err="1">
                <a:solidFill>
                  <a:schemeClr val="tx1">
                    <a:lumMod val="95000"/>
                    <a:lumOff val="5000"/>
                  </a:schemeClr>
                </a:solidFill>
              </a:rPr>
              <a:t>принципів</a:t>
            </a:r>
            <a:r>
              <a:rPr lang="ru-RU" sz="2000" dirty="0">
                <a:solidFill>
                  <a:schemeClr val="tx1">
                    <a:lumMod val="95000"/>
                    <a:lumOff val="5000"/>
                  </a:schemeClr>
                </a:solidFill>
              </a:rPr>
              <a:t> </a:t>
            </a:r>
            <a:r>
              <a:rPr lang="ru-RU" sz="2000" dirty="0" err="1">
                <a:solidFill>
                  <a:schemeClr val="tx1">
                    <a:lumMod val="95000"/>
                    <a:lumOff val="5000"/>
                  </a:schemeClr>
                </a:solidFill>
              </a:rPr>
              <a:t>розробив</a:t>
            </a:r>
            <a:r>
              <a:rPr lang="ru-RU" sz="2000" dirty="0">
                <a:solidFill>
                  <a:schemeClr val="tx1">
                    <a:lumMod val="95000"/>
                    <a:lumOff val="5000"/>
                  </a:schemeClr>
                </a:solidFill>
              </a:rPr>
              <a:t> </a:t>
            </a:r>
            <a:r>
              <a:rPr lang="ru-RU" sz="2000" dirty="0" err="1">
                <a:solidFill>
                  <a:schemeClr val="tx1">
                    <a:lumMod val="95000"/>
                    <a:lumOff val="5000"/>
                  </a:schemeClr>
                </a:solidFill>
              </a:rPr>
              <a:t>написання</a:t>
            </a:r>
            <a:r>
              <a:rPr lang="ru-RU" sz="2000" dirty="0">
                <a:solidFill>
                  <a:schemeClr val="tx1">
                    <a:lumMod val="95000"/>
                    <a:lumOff val="5000"/>
                  </a:schemeClr>
                </a:solidFill>
              </a:rPr>
              <a:t> нот. </a:t>
            </a:r>
            <a:r>
              <a:rPr lang="ru-RU" sz="2000" dirty="0" err="1">
                <a:solidFill>
                  <a:schemeClr val="tx1">
                    <a:lumMod val="95000"/>
                    <a:lumOff val="5000"/>
                  </a:schemeClr>
                </a:solidFill>
              </a:rPr>
              <a:t>Був</a:t>
            </a:r>
            <a:r>
              <a:rPr lang="ru-RU" sz="2000" dirty="0">
                <a:solidFill>
                  <a:schemeClr val="tx1">
                    <a:lumMod val="95000"/>
                    <a:lumOff val="5000"/>
                  </a:schemeClr>
                </a:solidFill>
              </a:rPr>
              <a:t> </a:t>
            </a:r>
            <a:r>
              <a:rPr lang="ru-RU" sz="2000" dirty="0" err="1">
                <a:solidFill>
                  <a:schemeClr val="tx1">
                    <a:lumMod val="95000"/>
                    <a:lumOff val="5000"/>
                  </a:schemeClr>
                </a:solidFill>
              </a:rPr>
              <a:t>талановитим</a:t>
            </a:r>
            <a:r>
              <a:rPr lang="ru-RU" sz="2000" dirty="0">
                <a:solidFill>
                  <a:schemeClr val="tx1">
                    <a:lumMod val="95000"/>
                    <a:lumOff val="5000"/>
                  </a:schemeClr>
                </a:solidFill>
              </a:rPr>
              <a:t> </a:t>
            </a:r>
            <a:r>
              <a:rPr lang="ru-RU" sz="2000" dirty="0" err="1">
                <a:solidFill>
                  <a:schemeClr val="tx1">
                    <a:lumMod val="95000"/>
                    <a:lumOff val="5000"/>
                  </a:schemeClr>
                </a:solidFill>
              </a:rPr>
              <a:t>музикантом</a:t>
            </a:r>
            <a:r>
              <a:rPr lang="ru-RU" sz="2000" dirty="0">
                <a:solidFill>
                  <a:schemeClr val="tx1">
                    <a:lumMod val="95000"/>
                    <a:lumOff val="5000"/>
                  </a:schemeClr>
                </a:solidFill>
              </a:rPr>
              <a:t>, </a:t>
            </a:r>
            <a:r>
              <a:rPr lang="ru-RU" sz="2000" dirty="0" err="1">
                <a:solidFill>
                  <a:schemeClr val="tx1">
                    <a:lumMod val="95000"/>
                    <a:lumOff val="5000"/>
                  </a:schemeClr>
                </a:solidFill>
              </a:rPr>
              <a:t>викладав</a:t>
            </a:r>
            <a:r>
              <a:rPr lang="ru-RU" sz="2000" dirty="0">
                <a:solidFill>
                  <a:schemeClr val="tx1">
                    <a:lumMod val="95000"/>
                    <a:lumOff val="5000"/>
                  </a:schemeClr>
                </a:solidFill>
              </a:rPr>
              <a:t> </a:t>
            </a:r>
            <a:r>
              <a:rPr lang="ru-RU" sz="2000" dirty="0" err="1">
                <a:solidFill>
                  <a:schemeClr val="tx1">
                    <a:lumMod val="95000"/>
                    <a:lumOff val="5000"/>
                  </a:schemeClr>
                </a:solidFill>
              </a:rPr>
              <a:t>музику</a:t>
            </a:r>
            <a:r>
              <a:rPr lang="ru-RU" sz="2000" dirty="0">
                <a:solidFill>
                  <a:schemeClr val="tx1">
                    <a:lumMod val="95000"/>
                    <a:lumOff val="5000"/>
                  </a:schemeClr>
                </a:solidFill>
              </a:rPr>
              <a:t> для </a:t>
            </a:r>
            <a:r>
              <a:rPr lang="ru-RU" sz="2000" dirty="0" err="1">
                <a:solidFill>
                  <a:schemeClr val="tx1">
                    <a:lumMod val="95000"/>
                    <a:lumOff val="5000"/>
                  </a:schemeClr>
                </a:solidFill>
              </a:rPr>
              <a:t>сліпих</a:t>
            </a:r>
            <a:r>
              <a:rPr lang="ru-RU" sz="2000" dirty="0">
                <a:solidFill>
                  <a:schemeClr val="tx1">
                    <a:lumMod val="95000"/>
                    <a:lumOff val="5000"/>
                  </a:schemeClr>
                </a:solidFill>
              </a:rPr>
              <a:t>.</a:t>
            </a:r>
            <a:endParaRPr lang="en-US" sz="2000" dirty="0">
              <a:solidFill>
                <a:schemeClr val="tx1">
                  <a:lumMod val="95000"/>
                  <a:lumOff val="5000"/>
                </a:schemeClr>
              </a:solidFill>
            </a:endParaRPr>
          </a:p>
        </p:txBody>
      </p:sp>
      <p:pic>
        <p:nvPicPr>
          <p:cNvPr id="4" name="Рисунок 3"/>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2706" y="1831965"/>
            <a:ext cx="4648200" cy="4805560"/>
          </a:xfrm>
          <a:prstGeom prst="rect">
            <a:avLst/>
          </a:prstGeom>
        </p:spPr>
      </p:pic>
    </p:spTree>
    <p:extLst>
      <p:ext uri="{BB962C8B-B14F-4D97-AF65-F5344CB8AC3E}">
        <p14:creationId xmlns:p14="http://schemas.microsoft.com/office/powerpoint/2010/main" val="722226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4843" y="664451"/>
            <a:ext cx="7841993" cy="1280890"/>
          </a:xfrm>
        </p:spPr>
        <p:txBody>
          <a:bodyPr>
            <a:normAutofit fontScale="90000"/>
          </a:bodyPr>
          <a:lstStyle/>
          <a:p>
            <a:r>
              <a:rPr lang="ru-RU" b="1" dirty="0"/>
              <a:t>Шрифт Брайля </a:t>
            </a:r>
            <a:r>
              <a:rPr lang="ru-RU" b="1" dirty="0" err="1"/>
              <a:t>поширюється</a:t>
            </a:r>
            <a:r>
              <a:rPr lang="ru-RU" b="1" dirty="0"/>
              <a:t> по </a:t>
            </a:r>
            <a:r>
              <a:rPr lang="ru-RU" b="1" dirty="0" err="1" smtClean="0"/>
              <a:t>світі</a:t>
            </a:r>
            <a:r>
              <a:rPr lang="ru-RU" b="1" dirty="0" smtClean="0"/>
              <a:t/>
            </a:r>
            <a:br>
              <a:rPr lang="ru-RU" b="1" dirty="0" smtClean="0"/>
            </a:br>
            <a:r>
              <a:rPr lang="ru-RU" b="1" dirty="0"/>
              <a:t/>
            </a:r>
            <a:br>
              <a:rPr lang="ru-RU" b="1" dirty="0"/>
            </a:br>
            <a:r>
              <a:rPr lang="ru-RU" sz="2700" dirty="0" err="1" smtClean="0"/>
              <a:t>Винахід</a:t>
            </a:r>
            <a:r>
              <a:rPr lang="ru-RU" b="1" dirty="0" smtClean="0"/>
              <a:t> </a:t>
            </a:r>
            <a:r>
              <a:rPr lang="ru-RU" sz="2700" dirty="0" smtClean="0"/>
              <a:t>не </a:t>
            </a:r>
            <a:r>
              <a:rPr lang="ru-RU" sz="2700" dirty="0" err="1"/>
              <a:t>відразу</a:t>
            </a:r>
            <a:r>
              <a:rPr lang="ru-RU" sz="2700" dirty="0"/>
              <a:t> </a:t>
            </a:r>
            <a:r>
              <a:rPr lang="ru-RU" sz="2700" dirty="0" err="1"/>
              <a:t>здобув</a:t>
            </a:r>
            <a:r>
              <a:rPr lang="ru-RU" sz="2700" dirty="0"/>
              <a:t> </a:t>
            </a:r>
            <a:r>
              <a:rPr lang="ru-RU" sz="2700" dirty="0" err="1"/>
              <a:t>широке</a:t>
            </a:r>
            <a:r>
              <a:rPr lang="ru-RU" sz="2700" dirty="0"/>
              <a:t> </a:t>
            </a:r>
            <a:r>
              <a:rPr lang="ru-RU" sz="2700" dirty="0" err="1"/>
              <a:t>визнання</a:t>
            </a:r>
            <a:r>
              <a:rPr lang="ru-RU" sz="2700" dirty="0"/>
              <a:t>.</a:t>
            </a:r>
            <a:br>
              <a:rPr lang="ru-RU" sz="2700" dirty="0"/>
            </a:br>
            <a:r>
              <a:rPr lang="ru-RU" sz="2700" dirty="0" err="1" smtClean="0"/>
              <a:t>Новий</a:t>
            </a:r>
            <a:r>
              <a:rPr lang="ru-RU" sz="2700" dirty="0" smtClean="0"/>
              <a:t> </a:t>
            </a:r>
            <a:r>
              <a:rPr lang="ru-RU" sz="2700" dirty="0"/>
              <a:t>код </a:t>
            </a:r>
            <a:r>
              <a:rPr lang="ru-RU" sz="2700" dirty="0" err="1"/>
              <a:t>офіційно</a:t>
            </a:r>
            <a:r>
              <a:rPr lang="ru-RU" sz="2700" dirty="0"/>
              <a:t> затвердили аж 1854 року — через два роки </a:t>
            </a:r>
            <a:r>
              <a:rPr lang="ru-RU" sz="2700" dirty="0" err="1"/>
              <a:t>після</a:t>
            </a:r>
            <a:r>
              <a:rPr lang="ru-RU" sz="2700" dirty="0"/>
              <a:t> </a:t>
            </a:r>
            <a:r>
              <a:rPr lang="ru-RU" sz="2700" dirty="0" err="1"/>
              <a:t>смерті</a:t>
            </a:r>
            <a:r>
              <a:rPr lang="ru-RU" sz="2700" dirty="0"/>
              <a:t> Брайля. </a:t>
            </a:r>
            <a:r>
              <a:rPr lang="ru-RU" sz="2700" dirty="0" smtClean="0"/>
              <a:t/>
            </a:r>
            <a:br>
              <a:rPr lang="ru-RU" sz="2700" dirty="0" smtClean="0"/>
            </a:br>
            <a:r>
              <a:rPr lang="ru-RU" sz="2700" dirty="0" err="1" smtClean="0"/>
              <a:t>Однак</a:t>
            </a:r>
            <a:r>
              <a:rPr lang="ru-RU" sz="2700" dirty="0" smtClean="0"/>
              <a:t> </a:t>
            </a:r>
            <a:r>
              <a:rPr lang="ru-RU" sz="2700" dirty="0" err="1"/>
              <a:t>зрештою</a:t>
            </a:r>
            <a:r>
              <a:rPr lang="ru-RU" sz="2700" dirty="0"/>
              <a:t> </a:t>
            </a:r>
            <a:r>
              <a:rPr lang="ru-RU" sz="2700" dirty="0" err="1"/>
              <a:t>цей</a:t>
            </a:r>
            <a:r>
              <a:rPr lang="ru-RU" sz="2700" dirty="0"/>
              <a:t> </a:t>
            </a:r>
            <a:r>
              <a:rPr lang="ru-RU" sz="2700" dirty="0" err="1"/>
              <a:t>чудовий</a:t>
            </a:r>
            <a:r>
              <a:rPr lang="ru-RU" sz="2700" dirty="0"/>
              <a:t> метод став </a:t>
            </a:r>
            <a:r>
              <a:rPr lang="ru-RU" sz="2700" dirty="0" err="1"/>
              <a:t>дуже</a:t>
            </a:r>
            <a:r>
              <a:rPr lang="ru-RU" sz="2700" dirty="0"/>
              <a:t> </a:t>
            </a:r>
            <a:r>
              <a:rPr lang="ru-RU" sz="2700" dirty="0" err="1"/>
              <a:t>популярним</a:t>
            </a:r>
            <a:r>
              <a:rPr lang="ru-RU" sz="2700" dirty="0"/>
              <a:t>. </a:t>
            </a:r>
            <a:r>
              <a:rPr lang="ru-RU" sz="2700" dirty="0" err="1"/>
              <a:t>Нині</a:t>
            </a:r>
            <a:r>
              <a:rPr lang="ru-RU" sz="2700" dirty="0"/>
              <a:t> </a:t>
            </a:r>
            <a:r>
              <a:rPr lang="ru-RU" sz="2700" dirty="0" err="1"/>
              <a:t>завдяки</a:t>
            </a:r>
            <a:r>
              <a:rPr lang="ru-RU" sz="2700" dirty="0"/>
              <a:t> </a:t>
            </a:r>
            <a:r>
              <a:rPr lang="ru-RU" sz="2700" dirty="0" err="1"/>
              <a:t>цьому</a:t>
            </a:r>
            <a:r>
              <a:rPr lang="ru-RU" sz="2700" dirty="0"/>
              <a:t> простому, добре </a:t>
            </a:r>
            <a:r>
              <a:rPr lang="ru-RU" sz="2700" dirty="0" err="1"/>
              <a:t>продуманому</a:t>
            </a:r>
            <a:r>
              <a:rPr lang="ru-RU" sz="2700" dirty="0"/>
              <a:t> шрифту, </a:t>
            </a:r>
            <a:r>
              <a:rPr lang="ru-RU" sz="2700" dirty="0" err="1"/>
              <a:t>який</a:t>
            </a:r>
            <a:r>
              <a:rPr lang="ru-RU" sz="2700" dirty="0"/>
              <a:t> </a:t>
            </a:r>
            <a:r>
              <a:rPr lang="ru-RU" sz="2700" dirty="0" err="1"/>
              <a:t>майже</a:t>
            </a:r>
            <a:r>
              <a:rPr lang="ru-RU" sz="2700" dirty="0"/>
              <a:t> 200 </a:t>
            </a:r>
            <a:r>
              <a:rPr lang="ru-RU" sz="2700" dirty="0" err="1"/>
              <a:t>років</a:t>
            </a:r>
            <a:r>
              <a:rPr lang="ru-RU" sz="2700" dirty="0"/>
              <a:t> тому </a:t>
            </a:r>
            <a:r>
              <a:rPr lang="ru-RU" sz="2700" dirty="0" err="1"/>
              <a:t>розробив</a:t>
            </a:r>
            <a:r>
              <a:rPr lang="ru-RU" sz="2700" dirty="0"/>
              <a:t> </a:t>
            </a:r>
            <a:r>
              <a:rPr lang="ru-RU" sz="2700" dirty="0" err="1"/>
              <a:t>самовідданий</a:t>
            </a:r>
            <a:r>
              <a:rPr lang="ru-RU" sz="2700" dirty="0"/>
              <a:t> юнак, </a:t>
            </a:r>
            <a:r>
              <a:rPr lang="ru-RU" sz="2700" dirty="0" err="1"/>
              <a:t>писемне</a:t>
            </a:r>
            <a:r>
              <a:rPr lang="ru-RU" sz="2700" dirty="0"/>
              <a:t> слово стало </a:t>
            </a:r>
            <a:r>
              <a:rPr lang="ru-RU" sz="2700" dirty="0" err="1"/>
              <a:t>досяжне</a:t>
            </a:r>
            <a:r>
              <a:rPr lang="ru-RU" sz="2700" dirty="0"/>
              <a:t> </a:t>
            </a:r>
            <a:r>
              <a:rPr lang="ru-RU" sz="2700" dirty="0" err="1"/>
              <a:t>мільйонам</a:t>
            </a:r>
            <a:r>
              <a:rPr lang="ru-RU" sz="2700" dirty="0"/>
              <a:t> незрячих людей.</a:t>
            </a:r>
            <a:r>
              <a:rPr lang="ru-RU" dirty="0"/>
              <a:t/>
            </a:r>
            <a:br>
              <a:rPr lang="ru-RU" dirty="0"/>
            </a:br>
            <a:r>
              <a:rPr lang="ru-RU" dirty="0"/>
              <a:t/>
            </a:r>
            <a:br>
              <a:rPr lang="ru-RU" dirty="0"/>
            </a:br>
            <a:endParaRPr lang="en-US"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96836" y="1692949"/>
            <a:ext cx="3747576" cy="4098251"/>
          </a:xfrm>
          <a:prstGeom prst="rect">
            <a:avLst/>
          </a:prstGeom>
        </p:spPr>
      </p:pic>
    </p:spTree>
    <p:extLst>
      <p:ext uri="{BB962C8B-B14F-4D97-AF65-F5344CB8AC3E}">
        <p14:creationId xmlns:p14="http://schemas.microsoft.com/office/powerpoint/2010/main" val="16834584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36929" y="779929"/>
            <a:ext cx="8915400" cy="5023717"/>
          </a:xfrm>
        </p:spPr>
        <p:txBody>
          <a:bodyPr>
            <a:noAutofit/>
          </a:bodyPr>
          <a:lstStyle/>
          <a:p>
            <a:r>
              <a:rPr lang="ru-RU" sz="2400" b="1" dirty="0"/>
              <a:t>Шрифт </a:t>
            </a:r>
            <a:r>
              <a:rPr lang="ru-RU" sz="2400" b="1" dirty="0" err="1"/>
              <a:t>Бра́йля</a:t>
            </a:r>
            <a:r>
              <a:rPr lang="ru-RU" sz="2400" dirty="0"/>
              <a:t> — </a:t>
            </a:r>
            <a:r>
              <a:rPr lang="ru-RU" sz="2400" dirty="0" err="1"/>
              <a:t>рельєфно-крапковий</a:t>
            </a:r>
            <a:r>
              <a:rPr lang="ru-RU" sz="2400" dirty="0"/>
              <a:t> </a:t>
            </a:r>
            <a:r>
              <a:rPr lang="ru-RU" sz="2400" dirty="0">
                <a:hlinkClick r:id="rId2" tooltip="Шрифт"/>
              </a:rPr>
              <a:t>шрифт</a:t>
            </a:r>
            <a:r>
              <a:rPr lang="ru-RU" sz="2400" dirty="0"/>
              <a:t> для </a:t>
            </a:r>
            <a:r>
              <a:rPr lang="ru-RU" sz="2400" dirty="0" err="1"/>
              <a:t>написання</a:t>
            </a:r>
            <a:r>
              <a:rPr lang="ru-RU" sz="2400" dirty="0"/>
              <a:t> і </a:t>
            </a:r>
            <a:r>
              <a:rPr lang="ru-RU" sz="2400" dirty="0" err="1"/>
              <a:t>читання</a:t>
            </a:r>
            <a:r>
              <a:rPr lang="ru-RU" sz="2400" dirty="0"/>
              <a:t> людьми з </a:t>
            </a:r>
            <a:r>
              <a:rPr lang="ru-RU" sz="2400" dirty="0" err="1"/>
              <a:t>вадами</a:t>
            </a:r>
            <a:r>
              <a:rPr lang="ru-RU" sz="2400" dirty="0"/>
              <a:t> </a:t>
            </a:r>
            <a:r>
              <a:rPr lang="ru-RU" sz="2400" dirty="0" err="1"/>
              <a:t>зору</a:t>
            </a:r>
            <a:r>
              <a:rPr lang="ru-RU" sz="2400" dirty="0"/>
              <a:t>, </a:t>
            </a:r>
            <a:r>
              <a:rPr lang="ru-RU" sz="2400" dirty="0" err="1"/>
              <a:t>розроблений</a:t>
            </a:r>
            <a:r>
              <a:rPr lang="ru-RU" sz="2400" dirty="0"/>
              <a:t> французом </a:t>
            </a:r>
            <a:r>
              <a:rPr lang="ru-RU" sz="2400" dirty="0" err="1">
                <a:hlinkClick r:id="rId3" tooltip="Брайль Луїс"/>
              </a:rPr>
              <a:t>Луїсом</a:t>
            </a:r>
            <a:r>
              <a:rPr lang="ru-RU" sz="2400" dirty="0">
                <a:hlinkClick r:id="rId3" tooltip="Брайль Луїс"/>
              </a:rPr>
              <a:t> Брайлем</a:t>
            </a:r>
            <a:r>
              <a:rPr lang="ru-RU" sz="2400" dirty="0"/>
              <a:t>. В </a:t>
            </a:r>
            <a:r>
              <a:rPr lang="ru-RU" sz="2400" dirty="0" err="1"/>
              <a:t>основі</a:t>
            </a:r>
            <a:r>
              <a:rPr lang="ru-RU" sz="2400" dirty="0"/>
              <a:t> шрифту </a:t>
            </a:r>
            <a:r>
              <a:rPr lang="ru-RU" sz="2400" dirty="0" err="1"/>
              <a:t>лежить</a:t>
            </a:r>
            <a:r>
              <a:rPr lang="ru-RU" sz="2400" dirty="0"/>
              <a:t> </a:t>
            </a:r>
            <a:r>
              <a:rPr lang="ru-RU" sz="2400" dirty="0" err="1"/>
              <a:t>комбінація</a:t>
            </a:r>
            <a:r>
              <a:rPr lang="ru-RU" sz="2400" dirty="0"/>
              <a:t> шести </a:t>
            </a:r>
            <a:r>
              <a:rPr lang="ru-RU" sz="2400" dirty="0" err="1"/>
              <a:t>крапок</a:t>
            </a:r>
            <a:r>
              <a:rPr lang="ru-RU" sz="2400" dirty="0"/>
              <a:t>. Брайль </a:t>
            </a:r>
            <a:r>
              <a:rPr lang="ru-RU" sz="2400" dirty="0" err="1"/>
              <a:t>використав</a:t>
            </a:r>
            <a:r>
              <a:rPr lang="ru-RU" sz="2400" dirty="0"/>
              <a:t> порядок букв </a:t>
            </a:r>
            <a:r>
              <a:rPr lang="ru-RU" sz="2400" dirty="0" err="1">
                <a:hlinkClick r:id="rId4" tooltip="Латинська абетка"/>
              </a:rPr>
              <a:t>латинського</a:t>
            </a:r>
            <a:r>
              <a:rPr lang="ru-RU" sz="2400" dirty="0">
                <a:hlinkClick r:id="rId4" tooltip="Латинська абетка"/>
              </a:rPr>
              <a:t> </a:t>
            </a:r>
            <a:r>
              <a:rPr lang="ru-RU" sz="2400" dirty="0" err="1">
                <a:hlinkClick r:id="rId4" tooltip="Латинська абетка"/>
              </a:rPr>
              <a:t>алфавіту</a:t>
            </a:r>
            <a:r>
              <a:rPr lang="ru-RU" sz="2400" dirty="0" smtClean="0"/>
              <a:t>. </a:t>
            </a:r>
            <a:r>
              <a:rPr lang="ru-RU" sz="2400" dirty="0" err="1"/>
              <a:t>Цими</a:t>
            </a:r>
            <a:r>
              <a:rPr lang="ru-RU" sz="2400" dirty="0"/>
              <a:t> ж знаками </a:t>
            </a:r>
            <a:r>
              <a:rPr lang="ru-RU" sz="2400" dirty="0" err="1"/>
              <a:t>позначаються</a:t>
            </a:r>
            <a:r>
              <a:rPr lang="ru-RU" sz="2400" dirty="0"/>
              <a:t> і </a:t>
            </a:r>
            <a:r>
              <a:rPr lang="ru-RU" sz="2400" dirty="0" err="1"/>
              <a:t>букви</a:t>
            </a:r>
            <a:r>
              <a:rPr lang="ru-RU" sz="2400" dirty="0"/>
              <a:t> </a:t>
            </a:r>
            <a:r>
              <a:rPr lang="ru-RU" sz="2400" dirty="0" err="1"/>
              <a:t>українського</a:t>
            </a:r>
            <a:r>
              <a:rPr lang="ru-RU" sz="2400" dirty="0"/>
              <a:t> </a:t>
            </a:r>
            <a:r>
              <a:rPr lang="ru-RU" sz="2400" dirty="0" err="1"/>
              <a:t>алфавіту</a:t>
            </a:r>
            <a:r>
              <a:rPr lang="ru-RU" sz="2400" dirty="0"/>
              <a:t> з </a:t>
            </a:r>
            <a:r>
              <a:rPr lang="ru-RU" sz="2400" dirty="0" err="1"/>
              <a:t>додаванням</a:t>
            </a:r>
            <a:r>
              <a:rPr lang="ru-RU" sz="2400" dirty="0"/>
              <a:t> </a:t>
            </a:r>
            <a:r>
              <a:rPr lang="ru-RU" sz="2400" dirty="0" err="1"/>
              <a:t>спеціальних</a:t>
            </a:r>
            <a:r>
              <a:rPr lang="ru-RU" sz="2400" dirty="0"/>
              <a:t> </a:t>
            </a:r>
            <a:r>
              <a:rPr lang="ru-RU" sz="2400" dirty="0" err="1"/>
              <a:t>знаків</a:t>
            </a:r>
            <a:r>
              <a:rPr lang="ru-RU" sz="2400" dirty="0"/>
              <a:t>. </a:t>
            </a:r>
            <a:r>
              <a:rPr lang="ru-RU" sz="2400" dirty="0" err="1"/>
              <a:t>Різні</a:t>
            </a:r>
            <a:r>
              <a:rPr lang="ru-RU" sz="2400" dirty="0"/>
              <a:t> </a:t>
            </a:r>
            <a:r>
              <a:rPr lang="ru-RU" sz="2400" dirty="0" err="1"/>
              <a:t>комбінації</a:t>
            </a:r>
            <a:r>
              <a:rPr lang="ru-RU" sz="2400" dirty="0"/>
              <a:t> шести </a:t>
            </a:r>
            <a:r>
              <a:rPr lang="ru-RU" sz="2400" dirty="0" err="1"/>
              <a:t>крапок</a:t>
            </a:r>
            <a:r>
              <a:rPr lang="ru-RU" sz="2400" dirty="0"/>
              <a:t> </a:t>
            </a:r>
            <a:r>
              <a:rPr lang="ru-RU" sz="2400" dirty="0" err="1"/>
              <a:t>дають</a:t>
            </a:r>
            <a:r>
              <a:rPr lang="ru-RU" sz="2400" dirty="0"/>
              <a:t> </a:t>
            </a:r>
            <a:r>
              <a:rPr lang="ru-RU" sz="2400" dirty="0" err="1"/>
              <a:t>можливість</a:t>
            </a:r>
            <a:r>
              <a:rPr lang="ru-RU" sz="2400" dirty="0"/>
              <a:t> </a:t>
            </a:r>
            <a:r>
              <a:rPr lang="ru-RU" sz="2400" dirty="0" err="1"/>
              <a:t>позначати</a:t>
            </a:r>
            <a:r>
              <a:rPr lang="ru-RU" sz="2400" dirty="0"/>
              <a:t> </a:t>
            </a:r>
            <a:r>
              <a:rPr lang="ru-RU" sz="2400" dirty="0" err="1"/>
              <a:t>також</a:t>
            </a:r>
            <a:r>
              <a:rPr lang="ru-RU" sz="2400" dirty="0"/>
              <a:t> </a:t>
            </a:r>
            <a:r>
              <a:rPr lang="ru-RU" sz="2400" dirty="0" err="1"/>
              <a:t>цифри</a:t>
            </a:r>
            <a:r>
              <a:rPr lang="ru-RU" sz="2400" dirty="0"/>
              <a:t>, </a:t>
            </a:r>
            <a:r>
              <a:rPr lang="ru-RU" sz="2400" dirty="0" err="1"/>
              <a:t>розділові</a:t>
            </a:r>
            <a:r>
              <a:rPr lang="ru-RU" sz="2400" dirty="0"/>
              <a:t> знаки, </a:t>
            </a:r>
            <a:r>
              <a:rPr lang="ru-RU" sz="2400" dirty="0" err="1"/>
              <a:t>математичні</a:t>
            </a:r>
            <a:r>
              <a:rPr lang="ru-RU" sz="2400" dirty="0"/>
              <a:t>, </a:t>
            </a:r>
            <a:r>
              <a:rPr lang="ru-RU" sz="2400" dirty="0" err="1"/>
              <a:t>хімічні</a:t>
            </a:r>
            <a:r>
              <a:rPr lang="ru-RU" sz="2400" dirty="0"/>
              <a:t> й </a:t>
            </a:r>
            <a:r>
              <a:rPr lang="ru-RU" sz="2400" dirty="0" err="1"/>
              <a:t>нотні</a:t>
            </a:r>
            <a:r>
              <a:rPr lang="ru-RU" sz="2400" dirty="0"/>
              <a:t> знаки.</a:t>
            </a:r>
            <a:endParaRPr lang="en-US" sz="2400" dirty="0"/>
          </a:p>
        </p:txBody>
      </p:sp>
      <p:pic>
        <p:nvPicPr>
          <p:cNvPr id="4" name="Рисунок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81469" y="4336676"/>
            <a:ext cx="3805998" cy="2131359"/>
          </a:xfrm>
          <a:prstGeom prst="rect">
            <a:avLst/>
          </a:prstGeom>
        </p:spPr>
      </p:pic>
    </p:spTree>
    <p:extLst>
      <p:ext uri="{BB962C8B-B14F-4D97-AF65-F5344CB8AC3E}">
        <p14:creationId xmlns:p14="http://schemas.microsoft.com/office/powerpoint/2010/main" val="1196205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649505"/>
            <a:ext cx="8915400" cy="4006222"/>
          </a:xfrm>
        </p:spPr>
        <p:txBody>
          <a:bodyPr>
            <a:normAutofit/>
          </a:bodyPr>
          <a:lstStyle/>
          <a:p>
            <a:r>
              <a:rPr lang="ru-RU" sz="2400" dirty="0"/>
              <a:t>Шрифт Брайля </a:t>
            </a:r>
            <a:r>
              <a:rPr lang="ru-RU" sz="2400" dirty="0" err="1"/>
              <a:t>читається</a:t>
            </a:r>
            <a:r>
              <a:rPr lang="ru-RU" sz="2400" dirty="0"/>
              <a:t> </a:t>
            </a:r>
            <a:r>
              <a:rPr lang="ru-RU" sz="2400" dirty="0" err="1"/>
              <a:t>однією</a:t>
            </a:r>
            <a:r>
              <a:rPr lang="ru-RU" sz="2400" dirty="0"/>
              <a:t> </a:t>
            </a:r>
            <a:r>
              <a:rPr lang="ru-RU" sz="2400" dirty="0" err="1"/>
              <a:t>або</a:t>
            </a:r>
            <a:r>
              <a:rPr lang="ru-RU" sz="2400" dirty="0"/>
              <a:t> </a:t>
            </a:r>
            <a:r>
              <a:rPr lang="ru-RU" sz="2400" dirty="0" err="1"/>
              <a:t>двома</a:t>
            </a:r>
            <a:r>
              <a:rPr lang="ru-RU" sz="2400" dirty="0"/>
              <a:t> руками </a:t>
            </a:r>
            <a:r>
              <a:rPr lang="ru-RU" sz="2400" dirty="0" err="1"/>
              <a:t>зліва</a:t>
            </a:r>
            <a:r>
              <a:rPr lang="ru-RU" sz="2400" dirty="0"/>
              <a:t> направо. </a:t>
            </a:r>
            <a:r>
              <a:rPr lang="ru-RU" sz="2400" dirty="0" err="1"/>
              <a:t>Існує</a:t>
            </a:r>
            <a:r>
              <a:rPr lang="ru-RU" sz="2400" dirty="0"/>
              <a:t> 63 </a:t>
            </a:r>
            <a:r>
              <a:rPr lang="ru-RU" sz="2400" dirty="0" err="1"/>
              <a:t>комбінації</a:t>
            </a:r>
            <a:r>
              <a:rPr lang="ru-RU" sz="2400" dirty="0"/>
              <a:t> шести </a:t>
            </a:r>
            <a:r>
              <a:rPr lang="ru-RU" sz="2400" dirty="0" err="1"/>
              <a:t>крапок</a:t>
            </a:r>
            <a:r>
              <a:rPr lang="ru-RU" sz="2400" dirty="0"/>
              <a:t>. </a:t>
            </a:r>
            <a:endParaRPr lang="ru-RU" sz="2400" dirty="0" smtClean="0"/>
          </a:p>
          <a:p>
            <a:r>
              <a:rPr lang="ru-RU" sz="2400" dirty="0" smtClean="0"/>
              <a:t>У </a:t>
            </a:r>
            <a:r>
              <a:rPr lang="ru-RU" sz="2400" dirty="0" err="1"/>
              <a:t>кількох</a:t>
            </a:r>
            <a:r>
              <a:rPr lang="ru-RU" sz="2400" dirty="0"/>
              <a:t> </a:t>
            </a:r>
            <a:r>
              <a:rPr lang="ru-RU" sz="2400" dirty="0" err="1"/>
              <a:t>мовах</a:t>
            </a:r>
            <a:r>
              <a:rPr lang="ru-RU" sz="2400" dirty="0"/>
              <a:t> </a:t>
            </a:r>
            <a:r>
              <a:rPr lang="ru-RU" sz="2400" dirty="0" err="1"/>
              <a:t>використовується</a:t>
            </a:r>
            <a:r>
              <a:rPr lang="ru-RU" sz="2400" dirty="0"/>
              <a:t> </a:t>
            </a:r>
            <a:r>
              <a:rPr lang="ru-RU" sz="2400" dirty="0" err="1"/>
              <a:t>скорочена</a:t>
            </a:r>
            <a:r>
              <a:rPr lang="ru-RU" sz="2400" dirty="0"/>
              <a:t> форма шрифту Брайля й </a:t>
            </a:r>
            <a:r>
              <a:rPr lang="ru-RU" sz="2400" dirty="0" err="1"/>
              <a:t>деякими</a:t>
            </a:r>
            <a:r>
              <a:rPr lang="ru-RU" sz="2400" dirty="0"/>
              <a:t> </a:t>
            </a:r>
            <a:r>
              <a:rPr lang="ru-RU" sz="2400" dirty="0" err="1"/>
              <a:t>комбінаціями</a:t>
            </a:r>
            <a:r>
              <a:rPr lang="ru-RU" sz="2400" dirty="0"/>
              <a:t> </a:t>
            </a:r>
            <a:r>
              <a:rPr lang="ru-RU" sz="2400" dirty="0" err="1"/>
              <a:t>позначені</a:t>
            </a:r>
            <a:r>
              <a:rPr lang="ru-RU" sz="2400" dirty="0"/>
              <a:t> часто </a:t>
            </a:r>
            <a:r>
              <a:rPr lang="ru-RU" sz="2400" dirty="0" err="1"/>
              <a:t>вживані</a:t>
            </a:r>
            <a:r>
              <a:rPr lang="ru-RU" sz="2400" dirty="0"/>
              <a:t> </a:t>
            </a:r>
            <a:r>
              <a:rPr lang="ru-RU" sz="2400" dirty="0" err="1"/>
              <a:t>буквосполучення</a:t>
            </a:r>
            <a:r>
              <a:rPr lang="ru-RU" sz="2400" dirty="0"/>
              <a:t> </a:t>
            </a:r>
            <a:r>
              <a:rPr lang="ru-RU" sz="2400" dirty="0" err="1"/>
              <a:t>або</a:t>
            </a:r>
            <a:r>
              <a:rPr lang="ru-RU" sz="2400" dirty="0"/>
              <a:t> </a:t>
            </a:r>
            <a:r>
              <a:rPr lang="ru-RU" sz="2400" dirty="0" err="1"/>
              <a:t>цілі</a:t>
            </a:r>
            <a:r>
              <a:rPr lang="ru-RU" sz="2400" dirty="0"/>
              <a:t> слова. </a:t>
            </a:r>
            <a:endParaRPr lang="ru-RU" sz="2400" dirty="0" smtClean="0"/>
          </a:p>
          <a:p>
            <a:r>
              <a:rPr lang="ru-RU" sz="2400" dirty="0" err="1" smtClean="0"/>
              <a:t>Чимало</a:t>
            </a:r>
            <a:r>
              <a:rPr lang="ru-RU" sz="2400" dirty="0" smtClean="0"/>
              <a:t> </a:t>
            </a:r>
            <a:r>
              <a:rPr lang="ru-RU" sz="2400" dirty="0"/>
              <a:t>людей </a:t>
            </a:r>
            <a:r>
              <a:rPr lang="ru-RU" sz="2400" dirty="0" err="1"/>
              <a:t>настільки</a:t>
            </a:r>
            <a:r>
              <a:rPr lang="ru-RU" sz="2400" dirty="0"/>
              <a:t> добре </a:t>
            </a:r>
            <a:r>
              <a:rPr lang="ru-RU" sz="2400" dirty="0" err="1"/>
              <a:t>опанували</a:t>
            </a:r>
            <a:r>
              <a:rPr lang="ru-RU" sz="2400" dirty="0"/>
              <a:t> </a:t>
            </a:r>
            <a:r>
              <a:rPr lang="ru-RU" sz="2400" dirty="0" err="1"/>
              <a:t>цей</a:t>
            </a:r>
            <a:r>
              <a:rPr lang="ru-RU" sz="2400" dirty="0"/>
              <a:t> шрифт, </a:t>
            </a:r>
            <a:r>
              <a:rPr lang="ru-RU" sz="2400" dirty="0" err="1"/>
              <a:t>що</a:t>
            </a:r>
            <a:r>
              <a:rPr lang="ru-RU" sz="2400" dirty="0"/>
              <a:t> </a:t>
            </a:r>
            <a:r>
              <a:rPr lang="ru-RU" sz="2400" dirty="0" err="1"/>
              <a:t>прочитують</a:t>
            </a:r>
            <a:r>
              <a:rPr lang="ru-RU" sz="2400" dirty="0"/>
              <a:t> за </a:t>
            </a:r>
            <a:r>
              <a:rPr lang="ru-RU" sz="2400" dirty="0" err="1"/>
              <a:t>хвилину</a:t>
            </a:r>
            <a:r>
              <a:rPr lang="ru-RU" sz="2400" dirty="0"/>
              <a:t> </a:t>
            </a:r>
            <a:r>
              <a:rPr lang="ru-RU" sz="2400" dirty="0" err="1"/>
              <a:t>приблизно</a:t>
            </a:r>
            <a:r>
              <a:rPr lang="ru-RU" sz="2400" dirty="0"/>
              <a:t> 200 </a:t>
            </a:r>
            <a:r>
              <a:rPr lang="ru-RU" sz="2400" dirty="0" err="1"/>
              <a:t>слів</a:t>
            </a:r>
            <a:endParaRPr lang="en-US" sz="2400" dirty="0"/>
          </a:p>
        </p:txBody>
      </p:sp>
      <p:sp>
        <p:nvSpPr>
          <p:cNvPr id="6" name="Заголовок 5"/>
          <p:cNvSpPr>
            <a:spLocks noGrp="1"/>
          </p:cNvSpPr>
          <p:nvPr>
            <p:ph type="title"/>
          </p:nvPr>
        </p:nvSpPr>
        <p:spPr/>
        <p:txBody>
          <a:bodyPr/>
          <a:lstStyle/>
          <a:p>
            <a:r>
              <a:rPr lang="ru-RU" i="1" u="sng" dirty="0"/>
              <a:t>Як </a:t>
            </a:r>
            <a:r>
              <a:rPr lang="ru-RU" i="1" u="sng" dirty="0" err="1"/>
              <a:t>користуватися</a:t>
            </a:r>
            <a:r>
              <a:rPr lang="ru-RU" i="1" u="sng" dirty="0"/>
              <a:t> шрифтом </a:t>
            </a:r>
            <a:r>
              <a:rPr lang="ru-RU" dirty="0"/>
              <a:t/>
            </a:r>
            <a:br>
              <a:rPr lang="ru-RU" dirty="0"/>
            </a:br>
            <a:endParaRPr lang="en-US" dirty="0"/>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52403" y="2144924"/>
            <a:ext cx="2619599" cy="3510803"/>
          </a:xfrm>
          <a:prstGeom prst="rect">
            <a:avLst/>
          </a:prstGeom>
        </p:spPr>
      </p:pic>
    </p:spTree>
    <p:extLst>
      <p:ext uri="{BB962C8B-B14F-4D97-AF65-F5344CB8AC3E}">
        <p14:creationId xmlns:p14="http://schemas.microsoft.com/office/powerpoint/2010/main" val="1873519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Український алфавіт </a:t>
            </a:r>
            <a:endParaRPr lang="en-US"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50876" y="1422450"/>
            <a:ext cx="7519263" cy="5205643"/>
          </a:xfrm>
        </p:spPr>
      </p:pic>
    </p:spTree>
    <p:extLst>
      <p:ext uri="{BB962C8B-B14F-4D97-AF65-F5344CB8AC3E}">
        <p14:creationId xmlns:p14="http://schemas.microsoft.com/office/powerpoint/2010/main" val="3243666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Логіка</a:t>
            </a:r>
            <a:r>
              <a:rPr lang="ru-RU" dirty="0"/>
              <a:t> </a:t>
            </a:r>
            <a:r>
              <a:rPr lang="ru-RU" dirty="0" err="1"/>
              <a:t>алфавіту</a:t>
            </a:r>
            <a:endParaRPr lang="en-US" dirty="0"/>
          </a:p>
        </p:txBody>
      </p:sp>
      <p:sp>
        <p:nvSpPr>
          <p:cNvPr id="3" name="Объект 2"/>
          <p:cNvSpPr>
            <a:spLocks noGrp="1"/>
          </p:cNvSpPr>
          <p:nvPr>
            <p:ph idx="1"/>
          </p:nvPr>
        </p:nvSpPr>
        <p:spPr>
          <a:xfrm>
            <a:off x="5674658" y="1317812"/>
            <a:ext cx="5829953" cy="5540188"/>
          </a:xfrm>
        </p:spPr>
        <p:txBody>
          <a:bodyPr>
            <a:normAutofit/>
          </a:bodyPr>
          <a:lstStyle/>
          <a:p>
            <a:r>
              <a:rPr lang="ru-RU" sz="2000" dirty="0"/>
              <a:t/>
            </a:r>
            <a:br>
              <a:rPr lang="ru-RU" sz="2000" dirty="0"/>
            </a:br>
            <a:r>
              <a:rPr lang="ru-RU" sz="2000" dirty="0" err="1" smtClean="0"/>
              <a:t>перші</a:t>
            </a:r>
            <a:r>
              <a:rPr lang="ru-RU" sz="2000" dirty="0" smtClean="0"/>
              <a:t> </a:t>
            </a:r>
            <a:r>
              <a:rPr lang="ru-RU" sz="2000" dirty="0"/>
              <a:t>десять букв </a:t>
            </a:r>
            <a:r>
              <a:rPr lang="ru-RU" sz="2000" dirty="0" err="1"/>
              <a:t>алфавіту</a:t>
            </a:r>
            <a:r>
              <a:rPr lang="ru-RU" sz="2000" dirty="0"/>
              <a:t> </a:t>
            </a:r>
            <a:r>
              <a:rPr lang="ru-RU" sz="2000" dirty="0" err="1"/>
              <a:t>формуються</a:t>
            </a:r>
            <a:r>
              <a:rPr lang="ru-RU" sz="2000" dirty="0"/>
              <a:t> з </a:t>
            </a:r>
            <a:r>
              <a:rPr lang="ru-RU" sz="2000" dirty="0" err="1"/>
              <a:t>використанням</a:t>
            </a:r>
            <a:r>
              <a:rPr lang="ru-RU" sz="2000" dirty="0"/>
              <a:t> </a:t>
            </a:r>
            <a:r>
              <a:rPr lang="ru-RU" sz="2000" dirty="0" err="1"/>
              <a:t>тільки</a:t>
            </a:r>
            <a:r>
              <a:rPr lang="ru-RU" sz="2000" dirty="0"/>
              <a:t> </a:t>
            </a:r>
            <a:r>
              <a:rPr lang="ru-RU" sz="2000" dirty="0" err="1"/>
              <a:t>двох</a:t>
            </a:r>
            <a:r>
              <a:rPr lang="ru-RU" sz="2000" dirty="0"/>
              <a:t> перших </a:t>
            </a:r>
            <a:r>
              <a:rPr lang="ru-RU" sz="2000" dirty="0" err="1"/>
              <a:t>рядів</a:t>
            </a:r>
            <a:r>
              <a:rPr lang="ru-RU" sz="2000" dirty="0"/>
              <a:t> в </a:t>
            </a:r>
            <a:r>
              <a:rPr lang="ru-RU" sz="2000" dirty="0" err="1"/>
              <a:t>осередку</a:t>
            </a:r>
            <a:r>
              <a:rPr lang="ru-RU" sz="2000" dirty="0" smtClean="0"/>
              <a:t>;</a:t>
            </a:r>
          </a:p>
          <a:p>
            <a:r>
              <a:rPr lang="ru-RU" sz="2000" dirty="0" smtClean="0"/>
              <a:t> </a:t>
            </a:r>
            <a:r>
              <a:rPr lang="ru-RU" sz="2000" dirty="0" err="1"/>
              <a:t>наступні</a:t>
            </a:r>
            <a:r>
              <a:rPr lang="ru-RU" sz="2000" dirty="0"/>
              <a:t> десять так само, як і </a:t>
            </a:r>
            <a:r>
              <a:rPr lang="ru-RU" sz="2000" dirty="0" err="1"/>
              <a:t>попередні</a:t>
            </a:r>
            <a:r>
              <a:rPr lang="ru-RU" sz="2000" dirty="0"/>
              <a:t> з </a:t>
            </a:r>
            <a:r>
              <a:rPr lang="ru-RU" sz="2000" dirty="0" err="1"/>
              <a:t>додаванням</a:t>
            </a:r>
            <a:r>
              <a:rPr lang="ru-RU" sz="2000" dirty="0"/>
              <a:t> </a:t>
            </a:r>
            <a:r>
              <a:rPr lang="ru-RU" sz="2000" dirty="0" err="1"/>
              <a:t>нижньої</a:t>
            </a:r>
            <a:r>
              <a:rPr lang="ru-RU" sz="2000" dirty="0"/>
              <a:t> точки в </a:t>
            </a:r>
            <a:r>
              <a:rPr lang="ru-RU" sz="2000" dirty="0" err="1"/>
              <a:t>лівій</a:t>
            </a:r>
            <a:r>
              <a:rPr lang="ru-RU" sz="2000" dirty="0"/>
              <a:t> </a:t>
            </a:r>
            <a:r>
              <a:rPr lang="ru-RU" sz="2000" dirty="0" err="1"/>
              <a:t>колонці</a:t>
            </a:r>
            <a:r>
              <a:rPr lang="ru-RU" sz="2000" dirty="0" smtClean="0"/>
              <a:t>;</a:t>
            </a:r>
          </a:p>
          <a:p>
            <a:r>
              <a:rPr lang="ru-RU" sz="2000" dirty="0" smtClean="0"/>
              <a:t> </a:t>
            </a:r>
            <a:r>
              <a:rPr lang="ru-RU" sz="2000" dirty="0" err="1"/>
              <a:t>залишилися</a:t>
            </a:r>
            <a:r>
              <a:rPr lang="ru-RU" sz="2000" dirty="0"/>
              <a:t> </a:t>
            </a:r>
            <a:r>
              <a:rPr lang="ru-RU" sz="2000" dirty="0" err="1"/>
              <a:t>літери</a:t>
            </a:r>
            <a:r>
              <a:rPr lang="ru-RU" sz="2000" dirty="0"/>
              <a:t> - як </a:t>
            </a:r>
            <a:r>
              <a:rPr lang="ru-RU" sz="2000" dirty="0" err="1"/>
              <a:t>другі</a:t>
            </a:r>
            <a:r>
              <a:rPr lang="ru-RU" sz="2000" dirty="0"/>
              <a:t> десять з </a:t>
            </a:r>
            <a:r>
              <a:rPr lang="ru-RU" sz="2000" dirty="0" err="1"/>
              <a:t>додаванням</a:t>
            </a:r>
            <a:r>
              <a:rPr lang="ru-RU" sz="2000" dirty="0"/>
              <a:t> </a:t>
            </a:r>
            <a:r>
              <a:rPr lang="ru-RU" sz="2000" dirty="0" err="1"/>
              <a:t>нижньої</a:t>
            </a:r>
            <a:r>
              <a:rPr lang="ru-RU" sz="2000" dirty="0"/>
              <a:t> точки в </a:t>
            </a:r>
            <a:r>
              <a:rPr lang="ru-RU" sz="2000" dirty="0" err="1"/>
              <a:t>правій</a:t>
            </a:r>
            <a:r>
              <a:rPr lang="ru-RU" sz="2000" dirty="0"/>
              <a:t> </a:t>
            </a:r>
            <a:r>
              <a:rPr lang="ru-RU" sz="2000" dirty="0" err="1"/>
              <a:t>колонці</a:t>
            </a:r>
            <a:r>
              <a:rPr lang="ru-RU" sz="2000" dirty="0"/>
              <a:t>; </a:t>
            </a:r>
            <a:endParaRPr lang="ru-RU" sz="2000" dirty="0" smtClean="0"/>
          </a:p>
          <a:p>
            <a:r>
              <a:rPr lang="ru-RU" sz="2000" dirty="0" smtClean="0"/>
              <a:t>знаки </a:t>
            </a:r>
            <a:r>
              <a:rPr lang="ru-RU" sz="2000" dirty="0" err="1"/>
              <a:t>пунктуації</a:t>
            </a:r>
            <a:r>
              <a:rPr lang="ru-RU" sz="2000" dirty="0"/>
              <a:t> </a:t>
            </a:r>
            <a:r>
              <a:rPr lang="ru-RU" sz="2000" dirty="0" err="1"/>
              <a:t>представлені</a:t>
            </a:r>
            <a:r>
              <a:rPr lang="ru-RU" sz="2000" dirty="0"/>
              <a:t> </a:t>
            </a:r>
            <a:r>
              <a:rPr lang="ru-RU" sz="2000" dirty="0" err="1"/>
              <a:t>комбінаціями</a:t>
            </a:r>
            <a:r>
              <a:rPr lang="ru-RU" sz="2000" dirty="0"/>
              <a:t> </a:t>
            </a:r>
            <a:r>
              <a:rPr lang="ru-RU" sz="2000" dirty="0" err="1"/>
              <a:t>точок</a:t>
            </a:r>
            <a:r>
              <a:rPr lang="ru-RU" sz="2000" dirty="0"/>
              <a:t> з </a:t>
            </a:r>
            <a:r>
              <a:rPr lang="ru-RU" sz="2000" dirty="0" err="1"/>
              <a:t>використанням</a:t>
            </a:r>
            <a:r>
              <a:rPr lang="ru-RU" sz="2000" dirty="0"/>
              <a:t> </a:t>
            </a:r>
            <a:r>
              <a:rPr lang="ru-RU" sz="2000" dirty="0" err="1"/>
              <a:t>тільки</a:t>
            </a:r>
            <a:r>
              <a:rPr lang="ru-RU" sz="2000" dirty="0"/>
              <a:t> </a:t>
            </a:r>
            <a:r>
              <a:rPr lang="ru-RU" sz="2000" dirty="0" err="1"/>
              <a:t>двох</a:t>
            </a:r>
            <a:r>
              <a:rPr lang="ru-RU" sz="2000" dirty="0"/>
              <a:t> </a:t>
            </a:r>
            <a:r>
              <a:rPr lang="ru-RU" sz="2000" dirty="0" err="1"/>
              <a:t>нижніх</a:t>
            </a:r>
            <a:r>
              <a:rPr lang="ru-RU" sz="2000" dirty="0"/>
              <a:t> </a:t>
            </a:r>
            <a:r>
              <a:rPr lang="ru-RU" sz="2000" dirty="0" err="1"/>
              <a:t>рядів</a:t>
            </a:r>
            <a:r>
              <a:rPr lang="ru-RU" sz="2000" dirty="0"/>
              <a:t> </a:t>
            </a:r>
            <a:r>
              <a:rPr lang="ru-RU" sz="2000" dirty="0" err="1"/>
              <a:t>точок</a:t>
            </a:r>
            <a:endParaRPr lang="en-US" sz="20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317" y="1541429"/>
            <a:ext cx="4450696" cy="4146176"/>
          </a:xfrm>
          <a:prstGeom prst="rect">
            <a:avLst/>
          </a:prstGeom>
        </p:spPr>
      </p:pic>
    </p:spTree>
    <p:extLst>
      <p:ext uri="{BB962C8B-B14F-4D97-AF65-F5344CB8AC3E}">
        <p14:creationId xmlns:p14="http://schemas.microsoft.com/office/powerpoint/2010/main" val="2834541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ltLang="en-US" dirty="0">
                <a:solidFill>
                  <a:srgbClr val="212121"/>
                </a:solidFill>
                <a:latin typeface="inherit"/>
              </a:rPr>
              <a:t>Загальносвітове значення системи</a:t>
            </a:r>
            <a:endParaRPr lang="en-US" dirty="0"/>
          </a:p>
        </p:txBody>
      </p:sp>
      <p:sp>
        <p:nvSpPr>
          <p:cNvPr id="7" name="Объект 6"/>
          <p:cNvSpPr>
            <a:spLocks noGrp="1"/>
          </p:cNvSpPr>
          <p:nvPr>
            <p:ph idx="1"/>
          </p:nvPr>
        </p:nvSpPr>
        <p:spPr>
          <a:xfrm>
            <a:off x="585599" y="1905000"/>
            <a:ext cx="6366529" cy="4006222"/>
          </a:xfrm>
        </p:spPr>
        <p:txBody>
          <a:bodyPr>
            <a:noAutofit/>
          </a:bodyPr>
          <a:lstStyle/>
          <a:p>
            <a:pPr lvl="0"/>
            <a:r>
              <a:rPr lang="uk-UA" altLang="en-US" sz="2000" dirty="0" smtClean="0">
                <a:solidFill>
                  <a:srgbClr val="212121"/>
                </a:solidFill>
                <a:latin typeface="inherit"/>
              </a:rPr>
              <a:t>Виробники </a:t>
            </a:r>
            <a:r>
              <a:rPr lang="uk-UA" altLang="en-US" sz="2000" dirty="0">
                <a:solidFill>
                  <a:srgbClr val="212121"/>
                </a:solidFill>
                <a:latin typeface="inherit"/>
              </a:rPr>
              <a:t>косметики, продуктових компаній і виноробів маркують свою продукцію із застосуванням символів шрифту </a:t>
            </a:r>
            <a:r>
              <a:rPr lang="uk-UA" altLang="en-US" sz="2000" dirty="0" err="1">
                <a:solidFill>
                  <a:srgbClr val="212121"/>
                </a:solidFill>
                <a:latin typeface="inherit"/>
              </a:rPr>
              <a:t>Брайля</a:t>
            </a:r>
            <a:r>
              <a:rPr lang="uk-UA" altLang="en-US" sz="2000" dirty="0" smtClean="0">
                <a:solidFill>
                  <a:srgbClr val="212121"/>
                </a:solidFill>
                <a:latin typeface="inherit"/>
              </a:rPr>
              <a:t>.</a:t>
            </a:r>
          </a:p>
          <a:p>
            <a:pPr lvl="0"/>
            <a:r>
              <a:rPr lang="uk-UA" altLang="en-US" sz="2000" dirty="0" smtClean="0">
                <a:solidFill>
                  <a:srgbClr val="212121"/>
                </a:solidFill>
                <a:latin typeface="inherit"/>
              </a:rPr>
              <a:t> </a:t>
            </a:r>
            <a:r>
              <a:rPr lang="uk-UA" altLang="en-US" sz="2000" dirty="0">
                <a:solidFill>
                  <a:srgbClr val="212121"/>
                </a:solidFill>
                <a:latin typeface="inherit"/>
              </a:rPr>
              <a:t>Європейський союз законодавчо зобов'язує впроваджувати написи для незрячих з використанням шрифту </a:t>
            </a:r>
            <a:r>
              <a:rPr lang="uk-UA" altLang="en-US" sz="2000" dirty="0" err="1">
                <a:solidFill>
                  <a:srgbClr val="212121"/>
                </a:solidFill>
                <a:latin typeface="inherit"/>
              </a:rPr>
              <a:t>Брайля</a:t>
            </a:r>
            <a:r>
              <a:rPr lang="uk-UA" altLang="en-US" sz="2000" dirty="0">
                <a:solidFill>
                  <a:srgbClr val="212121"/>
                </a:solidFill>
                <a:latin typeface="inherit"/>
              </a:rPr>
              <a:t> в усіх пасажирських ліфтах, а також маркувати всю вироблену фармацевтичну продукцію</a:t>
            </a:r>
            <a:r>
              <a:rPr lang="uk-UA" altLang="en-US" sz="2000" dirty="0" smtClean="0">
                <a:solidFill>
                  <a:srgbClr val="212121"/>
                </a:solidFill>
                <a:latin typeface="inherit"/>
              </a:rPr>
              <a:t>.</a:t>
            </a:r>
          </a:p>
          <a:p>
            <a:pPr lvl="0"/>
            <a:r>
              <a:rPr lang="uk-UA" altLang="en-US" sz="2000" dirty="0" smtClean="0">
                <a:solidFill>
                  <a:srgbClr val="212121"/>
                </a:solidFill>
                <a:latin typeface="inherit"/>
              </a:rPr>
              <a:t> </a:t>
            </a:r>
            <a:r>
              <a:rPr lang="uk-UA" altLang="en-US" sz="2000" dirty="0">
                <a:solidFill>
                  <a:srgbClr val="212121"/>
                </a:solidFill>
                <a:latin typeface="inherit"/>
              </a:rPr>
              <a:t>Все більше ініціатив з'являється в області дотримання прав людини</a:t>
            </a:r>
            <a:r>
              <a:rPr lang="uk-UA" altLang="en-US" sz="2000" dirty="0" smtClean="0">
                <a:solidFill>
                  <a:srgbClr val="212121"/>
                </a:solidFill>
                <a:latin typeface="inherit"/>
              </a:rPr>
              <a:t>. </a:t>
            </a:r>
            <a:r>
              <a:rPr lang="uk-UA" altLang="en-US" sz="2000" dirty="0">
                <a:solidFill>
                  <a:srgbClr val="212121"/>
                </a:solidFill>
                <a:latin typeface="inherit"/>
              </a:rPr>
              <a:t>У таких країнах як Франція, Німеччина, Іспанія, Індія, Колумбія і Коста-Ріка система </a:t>
            </a:r>
            <a:r>
              <a:rPr lang="uk-UA" altLang="en-US" sz="2000" dirty="0" err="1">
                <a:solidFill>
                  <a:srgbClr val="212121"/>
                </a:solidFill>
                <a:latin typeface="inherit"/>
              </a:rPr>
              <a:t>Брайля</a:t>
            </a:r>
            <a:r>
              <a:rPr lang="uk-UA" altLang="en-US" sz="2000" dirty="0">
                <a:solidFill>
                  <a:srgbClr val="212121"/>
                </a:solidFill>
                <a:latin typeface="inherit"/>
              </a:rPr>
              <a:t> застосовується для забезпечення незрячим можливості голосувати на виборах таємно і незалежно</a:t>
            </a:r>
            <a:r>
              <a:rPr lang="uk-UA" altLang="en-US" sz="2000" dirty="0">
                <a:solidFill>
                  <a:schemeClr val="tx1"/>
                </a:solidFill>
              </a:rPr>
              <a:t> </a:t>
            </a:r>
            <a:endParaRPr lang="uk-UA" altLang="en-US" sz="2000" dirty="0">
              <a:solidFill>
                <a:schemeClr val="tx1"/>
              </a:solidFill>
              <a:latin typeface="Arial" panose="020B0604020202020204" pitchFamily="34" charset="0"/>
            </a:endParaRPr>
          </a:p>
          <a:p>
            <a:endParaRPr lang="en-US" sz="2000" dirty="0"/>
          </a:p>
        </p:txBody>
      </p:sp>
      <p:pic>
        <p:nvPicPr>
          <p:cNvPr id="11" name="Рисунок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48768" y="2350986"/>
            <a:ext cx="4384582" cy="2917740"/>
          </a:xfrm>
          <a:prstGeom prst="rect">
            <a:avLst/>
          </a:prstGeom>
        </p:spPr>
      </p:pic>
    </p:spTree>
    <p:extLst>
      <p:ext uri="{BB962C8B-B14F-4D97-AF65-F5344CB8AC3E}">
        <p14:creationId xmlns:p14="http://schemas.microsoft.com/office/powerpoint/2010/main" val="3450470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ДЯКУЮ ЗА УВАГУ</a:t>
            </a:r>
            <a:endParaRPr lang="en-US"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20471" y="1560217"/>
            <a:ext cx="8799191" cy="5297783"/>
          </a:xfrm>
        </p:spPr>
      </p:pic>
    </p:spTree>
    <p:extLst>
      <p:ext uri="{BB962C8B-B14F-4D97-AF65-F5344CB8AC3E}">
        <p14:creationId xmlns:p14="http://schemas.microsoft.com/office/powerpoint/2010/main" val="3191585234"/>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61</TotalTime>
  <Words>165</Words>
  <Application>Microsoft Office PowerPoint</Application>
  <PresentationFormat>Широкоэкранный</PresentationFormat>
  <Paragraphs>21</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Century Gothic</vt:lpstr>
      <vt:lpstr>inherit</vt:lpstr>
      <vt:lpstr>Times New Roman</vt:lpstr>
      <vt:lpstr>Wingdings 3</vt:lpstr>
      <vt:lpstr>Легкий дым</vt:lpstr>
      <vt:lpstr>Азбука, що завоювала світ. Шрифт Брайля.                                        Підготувала : студентка 2 курсу гр.ПО 8.0132-з                                                                                                                                 Погоріла Оксана Вікторівна</vt:lpstr>
      <vt:lpstr>Луї Брайль</vt:lpstr>
      <vt:lpstr>Шрифт Брайля поширюється по світі  Винахід не відразу здобув широке визнання. Новий код офіційно затвердили аж 1854 року — через два роки після смерті Брайля.  Однак зрештою цей чудовий метод став дуже популярним. Нині завдяки цьому простому, добре продуманому шрифту, який майже 200 років тому розробив самовідданий юнак, писемне слово стало досяжне мільйонам незрячих людей.  </vt:lpstr>
      <vt:lpstr>Презентация PowerPoint</vt:lpstr>
      <vt:lpstr>Як користуватися шрифтом  </vt:lpstr>
      <vt:lpstr>Український алфавіт </vt:lpstr>
      <vt:lpstr>Логіка алфавіту</vt:lpstr>
      <vt:lpstr>Загальносвітове значення системи</vt:lpstr>
      <vt:lpstr>ДЯКУЮ ЗА УВАГУ</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Шрифт Брайля</dc:title>
  <dc:creator>Пользователь Windows</dc:creator>
  <cp:lastModifiedBy>Пользователь Windows</cp:lastModifiedBy>
  <cp:revision>7</cp:revision>
  <dcterms:created xsi:type="dcterms:W3CDTF">2018-12-11T18:08:41Z</dcterms:created>
  <dcterms:modified xsi:type="dcterms:W3CDTF">2023-10-17T09:54:37Z</dcterms:modified>
</cp:coreProperties>
</file>