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  <p:sldId id="268" r:id="rId13"/>
    <p:sldId id="269" r:id="rId14"/>
    <p:sldId id="270" r:id="rId15"/>
    <p:sldId id="267" r:id="rId16"/>
    <p:sldId id="275" r:id="rId17"/>
    <p:sldId id="274" r:id="rId18"/>
    <p:sldId id="271" r:id="rId19"/>
    <p:sldId id="273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50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com.ua/77626/istoriya/porivnyalno_istorichniy_metod#srcannot_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04" y="0"/>
            <a:ext cx="1202072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066 364 42 86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067612 94 20</a:t>
            </a:r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thcokur2004@ukr.net</a:t>
            </a:r>
            <a:endParaRPr lang="uk-UA" sz="4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2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036" y="1621161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(ІСТОРИКО-ПОРІВНЯЛЬНИЙ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967335"/>
            <a:ext cx="1238521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застосовування результатів використання порівняльної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методології;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Практична значимість та перспективи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дослідження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</a:t>
            </a:r>
          </a:p>
          <a:p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731572"/>
            <a:ext cx="11994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задання № 2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історико-порівняльного методу у практиці політичного та державного управління, врядування.</a:t>
            </a: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1.Які особливості історичного шляху може використати держава в процесі політичного розвитку?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Історичні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державотворення України: головні висновки та  перспективи.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(територіально-географічний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13" y="1321554"/>
            <a:ext cx="1213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latin typeface="Helvetica" panose="020B0604020202020204" pitchFamily="34" charset="0"/>
              </a:rPr>
              <a:t>Порівняльно-географічний метод – традиційний, один з найвідоміших в географії. Між собою порівнюють географічні об’єкти, процеси, явища, розташовані на різних територіях або спостерігаються в різний час. В результаті встановлюються просторові або тимчасові відмінності.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9680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порівняльно-політичний аналіз двох країн: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1. Дві однакові за розмірами  держави, але з різним рівнем соціально-економічного 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дві малі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Естонія-Молдова (Олександр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Порохняч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дві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держави; Китай-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uk-UA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(Артур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Бендас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дві середні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Гвінея-Великобританія (Лев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Дві різні за розмірами держави,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з різним рівнем 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велика та мала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держава;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 Конго - Ліхтенштейн (Дмитро </a:t>
            </a:r>
            <a:r>
              <a:rPr lang="uk-UA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Мазаков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мала та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держава;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Швейцарія- ДР Конго (Анна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Бартощук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3. Дві різні за розмірами держави, але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 рівнем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«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заможні» Канада-Норвегія (Єгор Власюк)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«не успішні»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	Країни світу у порівняльній ретроспективі        	(РЕСУРСНО-ЕКОНОМІЧНИЙ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Суспільно-економічні формації:</a:t>
            </a:r>
          </a:p>
          <a:p>
            <a:pPr algn="ctr"/>
            <a:r>
              <a:rPr lang="uk-UA" dirty="0" smtClean="0"/>
              <a:t>Первісний лад;</a:t>
            </a:r>
          </a:p>
          <a:p>
            <a:pPr algn="ctr"/>
            <a:r>
              <a:rPr lang="uk-UA" dirty="0" smtClean="0"/>
              <a:t>Рабовласницький лад;</a:t>
            </a:r>
          </a:p>
          <a:p>
            <a:pPr algn="ctr"/>
            <a:r>
              <a:rPr lang="uk-UA" dirty="0" smtClean="0"/>
              <a:t>Феодальна СЕФ;</a:t>
            </a:r>
          </a:p>
          <a:p>
            <a:pPr algn="ctr"/>
            <a:r>
              <a:rPr lang="uk-UA" dirty="0" smtClean="0"/>
              <a:t>Капіталістична СЕФ;</a:t>
            </a:r>
          </a:p>
          <a:p>
            <a:pPr algn="ctr"/>
            <a:r>
              <a:rPr lang="uk-UA" dirty="0" smtClean="0"/>
              <a:t>Ліберальна СЕФ/соціалістична СЕФ</a:t>
            </a: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-60158" y="3031958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«Шведський соціалізм»</a:t>
            </a:r>
            <a:endParaRPr lang="en-US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60158" y="5354053"/>
            <a:ext cx="12043611" cy="1503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№4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Вкажіть 3-5 найважливіших (на Ваш погляд) економічних показників розвитку, які якнайкраще вказує на добробут та конкурентні позиції та можливості держави в порівняльній ретроспективі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37358" y="1149374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Технологічне лідерство: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«Генератори (творці)» технологій</a:t>
            </a:r>
          </a:p>
          <a:p>
            <a:pPr algn="ctr"/>
            <a:r>
              <a:rPr lang="uk-UA" dirty="0" smtClean="0"/>
              <a:t>«Розподілювачі» технологій</a:t>
            </a:r>
          </a:p>
          <a:p>
            <a:pPr algn="ctr"/>
            <a:r>
              <a:rPr lang="uk-UA" dirty="0" smtClean="0"/>
              <a:t>«Споживачі» технологій</a:t>
            </a:r>
            <a:endParaRPr lang="en-US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68679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«Ринок праці-робочі руки»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Економічне зростання (потреба в насичення ринку)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Наявність стрімкого технологічного розвитку («технології «</a:t>
            </a:r>
            <a:r>
              <a:rPr lang="uk-UA" dirty="0" err="1" smtClean="0">
                <a:solidFill>
                  <a:schemeClr val="bg1"/>
                </a:solidFill>
              </a:rPr>
              <a:t>секонд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хенд</a:t>
            </a:r>
            <a:r>
              <a:rPr lang="uk-UA" dirty="0" smtClean="0">
                <a:solidFill>
                  <a:schemeClr val="bg1"/>
                </a:solidFill>
              </a:rPr>
              <a:t>»)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137358" y="2990206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«Японське економічне диво»</a:t>
            </a:r>
            <a:endParaRPr lang="en-US" dirty="0"/>
          </a:p>
        </p:txBody>
      </p:sp>
      <p:sp>
        <p:nvSpPr>
          <p:cNvPr id="9" name="Овал 8"/>
          <p:cNvSpPr/>
          <p:nvPr/>
        </p:nvSpPr>
        <p:spPr>
          <a:xfrm>
            <a:off x="4054642" y="3041161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«Китайський шлях»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(ВИМІР: ПОЛІТИКО-УПРАВЛІНСЬКІ СИСТЕМИ)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56301"/>
            <a:ext cx="121920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Практична робота №5</a:t>
            </a:r>
          </a:p>
          <a:p>
            <a:pPr marL="342900" indent="-342900">
              <a:buAutoNum type="arabicPeriod"/>
            </a:pPr>
            <a:r>
              <a:rPr lang="uk-UA" sz="4800" dirty="0" smtClean="0">
                <a:solidFill>
                  <a:srgbClr val="FF5050"/>
                </a:solidFill>
              </a:rPr>
              <a:t>Що таке політико-управлінська система;</a:t>
            </a:r>
          </a:p>
          <a:p>
            <a:pPr marL="342900" indent="-342900">
              <a:buAutoNum type="arabicPeriod"/>
            </a:pPr>
            <a:r>
              <a:rPr lang="uk-UA" sz="4800" dirty="0" smtClean="0">
                <a:solidFill>
                  <a:srgbClr val="FF5050"/>
                </a:solidFill>
              </a:rPr>
              <a:t>Ключові складові політико-управлінських систем;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3 . Актуальні політико-управлінські системи у сучасному </a:t>
            </a:r>
            <a:r>
              <a:rPr lang="uk-UA" sz="4800" dirty="0" smtClean="0">
                <a:solidFill>
                  <a:srgbClr val="FF5050"/>
                </a:solidFill>
              </a:rPr>
              <a:t>світі;</a:t>
            </a:r>
            <a:endParaRPr lang="uk-UA" sz="4800" dirty="0" smtClean="0">
              <a:solidFill>
                <a:srgbClr val="FF5050"/>
              </a:solidFill>
            </a:endParaRPr>
          </a:p>
          <a:p>
            <a:r>
              <a:rPr lang="uk-UA" sz="4800" dirty="0" smtClean="0">
                <a:solidFill>
                  <a:srgbClr val="FF5050"/>
                </a:solidFill>
              </a:rPr>
              <a:t>4.Критерії </a:t>
            </a:r>
            <a:r>
              <a:rPr lang="uk-UA" sz="4800" dirty="0" smtClean="0">
                <a:solidFill>
                  <a:srgbClr val="FF5050"/>
                </a:solidFill>
              </a:rPr>
              <a:t>оптимальності </a:t>
            </a:r>
            <a:r>
              <a:rPr lang="uk-UA" sz="4800" dirty="0" smtClean="0">
                <a:solidFill>
                  <a:srgbClr val="FF5050"/>
                </a:solidFill>
              </a:rPr>
              <a:t>ПУС;</a:t>
            </a:r>
            <a:endParaRPr lang="uk-UA" sz="4800" dirty="0" smtClean="0">
              <a:solidFill>
                <a:srgbClr val="FF5050"/>
              </a:solidFill>
            </a:endParaRPr>
          </a:p>
          <a:p>
            <a:r>
              <a:rPr lang="uk-UA" sz="4800" dirty="0" smtClean="0">
                <a:solidFill>
                  <a:srgbClr val="FF5050"/>
                </a:solidFill>
              </a:rPr>
              <a:t>5.Ідеальна ПУС;</a:t>
            </a:r>
            <a:endParaRPr lang="en-US" sz="48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90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746" y="3326031"/>
            <a:ext cx="5810398" cy="341369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88671" cy="395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34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0" y="86497"/>
            <a:ext cx="5756139" cy="42972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893" y="3137313"/>
            <a:ext cx="7053636" cy="363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8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26590" cy="36355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579" y="2167970"/>
            <a:ext cx="5875421" cy="469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8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1" y="160277"/>
            <a:ext cx="5999712" cy="34131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664" y="1866827"/>
            <a:ext cx="4613108" cy="473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59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51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89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pPr algn="ctr"/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науці;</a:t>
            </a:r>
          </a:p>
        </p:txBody>
      </p:sp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3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237" y="169982"/>
            <a:ext cx="123724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Порівняльно-історичний метод – сукупність спеціальних процедур дослідження, спрямованих на встановлення спорідненості мов та закономірностей їх розвитку шляхом їхнього порівняння на різних історичних етапах.</a:t>
            </a: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Підґрунтям до зародження цього методу була поява в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перших граматик рідних мов. Основними лексикографічними працями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є словники “важких” слів в Англії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ст.), тлумачний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С.Джонсона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(1755 р.), етимологічний словник нідерландської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Кіліана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(1599 р.), тлумачний словник німецької мови, укладений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К.Штилером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(1691 р.), багатотомний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І.Аделунга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(1774–1786 рр.), словник шведської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Е.Шродеруса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, “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свео-гетський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словник”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Х.Спегеля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 В Данії створений, але не опублікований тлумачний словник датської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М.Мота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застосовування результатів використання порівняльної методології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  <a:endParaRPr lang="uk-UA" sz="3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9" y="1251284"/>
            <a:ext cx="10948736" cy="5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1379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Німецький історик Теодор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Шідер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виділяв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п'ять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функцій порівняльного методу 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історії та політиці: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парадигмальну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аналогічну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узагальнюючу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індивідуалізаційну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 та </a:t>
            </a:r>
            <a:r>
              <a:rPr lang="uk-UA" sz="2800" b="1" i="1" dirty="0">
                <a:solidFill>
                  <a:srgbClr val="646464"/>
                </a:solidFill>
                <a:latin typeface="Roboto"/>
              </a:rPr>
              <a:t>синтетичну.</a:t>
            </a:r>
            <a:endParaRPr lang="uk-UA" sz="2800" dirty="0">
              <a:solidFill>
                <a:srgbClr val="646464"/>
              </a:solidFill>
              <a:latin typeface="Roboto"/>
            </a:endParaRPr>
          </a:p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"Порівняльний метод ... служить певній пізнавальної задачі. Це завдання полягає у виробленні максимально однорідних прийомів аналізу рясного історичного матеріалу, з тим щоб включити його до складу єдиної універсальної історичної теорії. Сучасний заклик до порівняння - це в першу чергу заклик до більшої узагальненості історичних понять, до підведення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лякаюче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розрослася маси конкретного під загальне " </a:t>
            </a:r>
            <a:r>
              <a:rPr lang="uk-UA" sz="2800" baseline="30000" dirty="0">
                <a:solidFill>
                  <a:srgbClr val="1FA2D6"/>
                </a:solidFill>
                <a:latin typeface="Roboto"/>
                <a:hlinkClick r:id="rId2"/>
              </a:rPr>
              <a:t>[2]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.</a:t>
            </a:r>
            <a:endParaRPr lang="uk-UA" sz="28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Важлива сфера застосування порівняльно-історичного методу сюжети, пов'язані з соціально-економічної, військової історією. Можна порівнювати економічну і демографічну потенціали народів і країн, структуру армії і її кількісний склад. У дослідженнях з історії цивілізацій і культур можна порівнювати особливості політичного устрою держав, культури, побуту, звичаїв, менталітету народів. Такого роду аналіз дозволяє пояснити причини перемоги або поразки учасників військових конфліктів, причини культурно-цивілізаційного вибору народів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</a:t>
            </a: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Порівняльний метод часто залучається в використанні даних етнографії для вивчення древніх товариств. У нас нерідко відсутні адекватні опису їх соціального ладу, релігійних обрядів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Однак ми можемо звернутися до вивчення товариств, які сьогодні знаходяться приблизно на тому ж рівні розвитку, а також провести етнографічні дослідження (племен Полінезії, Океанії, Африки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.). Наприклад, ми можемо порівняти інститути влади вождя, роль і статус жрецтва, системи кровноспоріднених і общинних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зв'язків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, інститут данини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Цей метод називається </a:t>
            </a:r>
            <a:r>
              <a:rPr lang="uk-UA" sz="2400" b="1" i="1" dirty="0">
                <a:solidFill>
                  <a:srgbClr val="646464"/>
                </a:solidFill>
                <a:latin typeface="Roboto"/>
              </a:rPr>
              <a:t>порівнянням по аналогії.</a:t>
            </a:r>
            <a:endParaRPr lang="uk-UA" sz="2400" dirty="0">
              <a:solidFill>
                <a:srgbClr val="646464"/>
              </a:solidFill>
              <a:latin typeface="Roboto"/>
            </a:endParaRP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Особливого значення набуває застосування методу при порівнянні історичного шляху різних країн і народів. Історики тут намагаються знайти альтернативи історичного шляху, побачити розвилки, поворотні точки в історії різних країн.</a:t>
            </a:r>
            <a:endParaRPr lang="uk-UA" sz="24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1011</Words>
  <Application>Microsoft Office PowerPoint</Application>
  <PresentationFormat>Широкоэкранный</PresentationFormat>
  <Paragraphs>107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Helvetica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67</cp:revision>
  <dcterms:created xsi:type="dcterms:W3CDTF">2023-09-05T05:25:19Z</dcterms:created>
  <dcterms:modified xsi:type="dcterms:W3CDTF">2023-10-04T08:04:52Z</dcterms:modified>
</cp:coreProperties>
</file>