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63" r:id="rId2"/>
    <p:sldId id="365" r:id="rId3"/>
    <p:sldId id="383" r:id="rId4"/>
    <p:sldId id="381" r:id="rId5"/>
    <p:sldId id="382" r:id="rId6"/>
    <p:sldId id="384" r:id="rId7"/>
    <p:sldId id="367" r:id="rId8"/>
    <p:sldId id="371" r:id="rId9"/>
    <p:sldId id="373" r:id="rId10"/>
    <p:sldId id="378" r:id="rId11"/>
    <p:sldId id="3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00CC"/>
    <a:srgbClr val="00CCFF"/>
    <a:srgbClr val="33F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0B92D-700A-42BB-8A88-ADA608441308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6275E-FB02-486B-A043-C9C2B5C0F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1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7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6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2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4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5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84E0-087A-44BF-B86F-4A2E019121E3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space.udpu.edu.ua/handle/123456789/14260" TargetMode="External"/><Relationship Id="rId5" Type="http://schemas.openxmlformats.org/officeDocument/2006/relationships/hyperlink" Target="http://dspace.udpu.edu.ua/handle/123456789/13374" TargetMode="External"/><Relationship Id="rId4" Type="http://schemas.openxmlformats.org/officeDocument/2006/relationships/hyperlink" Target="https://zakon.rada.gov.ua/laws/show/1124-2009-%D0%B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833418" y="729673"/>
            <a:ext cx="8525163" cy="30202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навчальної дисципліни «Альтернативні форми дошкільної освіти»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65" y="1630958"/>
            <a:ext cx="3068415" cy="2674601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317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994213" y="573741"/>
            <a:ext cx="8653128" cy="5791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Інформаційні </a:t>
            </a:r>
            <a:r>
              <a:rPr lang="uk-UA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ресурси</a:t>
            </a:r>
          </a:p>
          <a:p>
            <a:pPr algn="ctr"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1.Закон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дошкільну освіту» № 2628–IIL URL: </a:t>
            </a:r>
            <a:r>
              <a:rPr lang="uk-UA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https://zakon.rada.gov.ua/ </a:t>
            </a:r>
            <a:r>
              <a:rPr lang="uk-UA" sz="1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r>
              <a:rPr lang="uk-UA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/showy2628–14#Text.</a:t>
            </a:r>
            <a:endParaRPr lang="en-US" sz="16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центр розвитку дитини: постанова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Міністрів України : URL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zakon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rada.gov.ua/laws/show/1124-2009-%D0%BF#Text</a:t>
            </a:r>
            <a:r>
              <a:rPr lang="uk-UA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 «Вихователь закладу дошкільної освіти»: Наказ Міністерства освіти і науки України № 755-22 від 18.10.2021.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https://mon.gov.ua/ua/npa/pro-zatverdzhennya-profesijnogo-standartu-vihovatel-zakladu-doshkilnoyi-osviti.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Психолого-педагогічний супровід розвитку дитини в умовах сучасного освітнього середовища закладу дошкільної освіти : колективна монографія / Л .В. Іщенко, О. М. Мельникова, Л. П. Карнаух [та ін.]; МОН України, Уманський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пед. ун-т імені Павла Тичини. Умань: Візаві, 2020. 240с.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dspace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udpu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edu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ua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handle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/123456789/13374</a:t>
            </a:r>
            <a:r>
              <a:rPr lang="uk-UA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Психолого-педагогічний супровід розвитку дитини раннього і дошкільного віку : сучасні підходи та освітні технології. монографія / Л. В. Іщенко, С. С. 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Попиченко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 П. Кравчук [та ін.]; МОН України, Уманський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пед. ун-т імені Павла Тичини. Умань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Візаві, 2021. 281 с.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dspace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udpu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edu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ua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handle</a:t>
            </a:r>
            <a:r>
              <a:rPr lang="uk-UA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/123456789/14260</a:t>
            </a:r>
            <a:r>
              <a:rPr lang="uk-UA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Якісна і доступна дошкільна освіта: короткий звіт за результатами публічних консультацій.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https://mon.gov.ua/storage/app/media/doshkilna/publicconsultation/2020-03-27-zvit-2-doshkilna-pk.pdf.</a:t>
            </a:r>
            <a:r>
              <a:rPr lang="uk-UA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AutoShape 2" descr="Математика в давнину - презентація з матема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545" y="1787813"/>
            <a:ext cx="5084777" cy="381028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147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86377" y="729672"/>
            <a:ext cx="7416800" cy="5375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Метою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навчальної дисципліни 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«Альтернативні форми дошкільної освіти»</a:t>
            </a:r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є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 у здобувачів освіти знань про альтернативні форми дошкільної освіти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вітчизняній та зарубіжній освітній практиці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організації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освітньої діяльності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альтернативних закладах освіти з дітьми раннього та дошкільного віку відповідно до їхніх індивідуальних особливостей та потреб;</a:t>
            </a:r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здатності студентів застосовувати стратегії і методи реалізації ідей альтернативної педагогіки в закладі дошкільної освіти, готовності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язувати складні освітні задачі, уміння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надавати діагностичну, методичну та консультативну допомогу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батькам вихованців.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910" t="-989" r="22520" b="3958"/>
          <a:stretch/>
        </p:blipFill>
        <p:spPr>
          <a:xfrm>
            <a:off x="120074" y="1527408"/>
            <a:ext cx="4386376" cy="397222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175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547" y="5271333"/>
            <a:ext cx="1853886" cy="18538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7507" y="497933"/>
            <a:ext cx="8989593" cy="58621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uk-UA" sz="1900" b="1" dirty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uk-UA" sz="1900" b="1" dirty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uk-UA" sz="2200" b="1" dirty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algn="ctr">
              <a:spcAft>
                <a:spcPts val="0"/>
              </a:spcAft>
            </a:pPr>
            <a:endParaRPr lang="uk-UA" sz="2000" b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Основними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завданнями вивчення навчальної дисципліни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«Альтернативні форми дошкільної освіти» є: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      –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ф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ормування у студентів знань про альтернативні форми дошкільної освіти у вітчизняній та зарубіжній освітній практиці;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базові концептуальні положення організації освітнього процесу в них;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38835" algn="l"/>
              </a:tabLst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–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розвиток умінь аналізувати досвід організації альтернативної дошкільної освіти у вітчизняній та зарубіжній освітній практиці, доцільність впровадження його в освітній процес закладів дошкільної</a:t>
            </a:r>
            <a:r>
              <a:rPr lang="uk-UA" spc="-5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освіти;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38835" algn="l"/>
              </a:tabLst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–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розширення педагогічного кругозору щодо основних науково-методологічних підходів і принципів реалізації освітнього процесу в альтернативних закладах дошкільної освіти;</a:t>
            </a:r>
            <a:r>
              <a:rPr lang="uk-UA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        –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 формування у здобувачів освіти здатності здійснювати психолого-педагогічний супровід дітей раннього і дошкільного віку відповідно до їхніх індивідуальних особливостей та потреб, зокрема, дітей з особливими освітніми потребами в альтернативних закладах дошкільної освіти;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–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інтегральних, загальних та фахових компетентностей у майбутніх вихователів альтернативних закладів дошкільної освіти.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1900" b="1" dirty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1900" b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601" y="3173325"/>
            <a:ext cx="2816340" cy="381463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203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891" y="5342965"/>
            <a:ext cx="1853886" cy="18538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4660" y="466892"/>
            <a:ext cx="9310569" cy="5803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 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результаті вивчення навчальної дисципліни </a:t>
            </a:r>
          </a:p>
          <a:p>
            <a:pPr lvl="0" algn="ctr"/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</a:t>
            </a:r>
            <a:r>
              <a:rPr lang="uk-UA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Альтернативні форми дошкільної освіти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» </a:t>
            </a:r>
          </a:p>
          <a:p>
            <a:pPr lvl="0" algn="ctr"/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студенти повинні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знати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альтернативні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форми дошкільної освіти у вітчизняній та зарубіжній освітній практиці;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базові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концептуальні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положення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організації освітнього процесу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альтернативних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закладах дошкільної освіти;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–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досвід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організації альтернативної дошкільної освіти у вітчизняній та зарубіжній практиці;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–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особливості організації освітнього процесу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альтернативних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формах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здобуття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дошкільної освіти з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визначенням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завдань,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змісту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форм,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методів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упровадженням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сучасних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технологій в освітній процес,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урахування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особливостей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дітей з особливими освітніми потребами;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–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особливості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психолого-педагогічних умов виховання й розвитку дітей раннього й дошкільного віку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їхніх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індивідуальних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особливостей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та потреб;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–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технології взаємодії педагогів ЗДО з батьками вихованців в умовах організації альтернативної дошкільної освіти.</a:t>
            </a:r>
          </a:p>
          <a:p>
            <a:pPr lvl="0" algn="ctr"/>
            <a:endParaRPr lang="ru-RU" sz="2000" b="1" i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i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i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i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i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endParaRPr lang="ru-RU" sz="2000" b="1" i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  <a:endParaRPr lang="ru-RU" sz="2000" b="1" i="1" dirty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775" y="3630043"/>
            <a:ext cx="2816340" cy="381463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806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891" y="5342965"/>
            <a:ext cx="1853886" cy="18538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73740" y="634035"/>
            <a:ext cx="8371940" cy="5497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75"/>
              </a:lnSpc>
              <a:spcAft>
                <a:spcPts val="0"/>
              </a:spcAft>
            </a:pPr>
            <a:endParaRPr lang="uk-UA" sz="2400" b="1" i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75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повинен вміти: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690" algn="just">
              <a:lnSpc>
                <a:spcPct val="150000"/>
              </a:lnSpc>
              <a:spcAft>
                <a:spcPts val="0"/>
              </a:spcAft>
              <a:tabLst>
                <a:tab pos="235585" algn="l"/>
              </a:tabLs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аналізувати та вдосконалювати вимоги освітніх стандартів у галузі дошкільної освіти шляхом проведення різних аспектів діяльності дітей та педагогів у альтернативних закладах дошкільної освіти;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690" algn="just">
              <a:lnSpc>
                <a:spcPct val="150000"/>
              </a:lnSpc>
              <a:spcAft>
                <a:spcPts val="0"/>
              </a:spcAft>
              <a:tabLst>
                <a:tab pos="23558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–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вивчати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 населення щодо послуг дошкільної освіти, сприяти вдосконаленню мережі закладів дошкільної освіти;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905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–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застосовувати вітчизняний та зарубіжний передовий педагогічний досвід альтернативної дошкільної освіти, аналізувати та планувати освітню діяльність з використанням альтернативних педагогічних</a:t>
            </a:r>
            <a:r>
              <a:rPr lang="uk-UA" sz="16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технологій;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–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здійснювати психолого-педагогічний супровід дітей раннього і дошкільного віку відповідно до їхніх індивідуальних особливостей та потреб, зокрема, дітей з особливими освітніми потребами в альтернативних закладах дошкільної освіти;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–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послуговуватися технологіями взаємодії педагогів ЗДО з батьками вихованців в умовах організації альтернативної дошкільної</a:t>
            </a:r>
            <a:r>
              <a:rPr lang="uk-UA" sz="1600" spc="4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освіти.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775" y="3630043"/>
            <a:ext cx="2816340" cy="381463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623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038" y="5317301"/>
            <a:ext cx="1853886" cy="18538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87662" y="634035"/>
            <a:ext cx="9272442" cy="5497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вимогами освітньо-професійної програми «Дошкільна освіта» студенти повинні досягти таких результатів навчання (компетентностей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генерувати нові ідеї, розв’язувати складні спеціалізовані завдання та практичні проблеми в галузі дошкільної освіти з розвитку, навчання і виховання дітей раннього і дошкільного віку, що передбачає застосовування загальних психолого-педагогічних теорій і фахових методик дошкільної освіти;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здатність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психолого-педагогічного супроводу особистісним розвитком дітей раннього і дошкільного віку,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 з особливими освітніми потребами;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здатність до абстрактного мислення, аналізу та синтезу;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здатність вчитися і оволодівати сучасними знаннями, застосовувати знання у практичних ситуаціях, працювати з джерелами навчальної та наукової інформації;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здатність до організації співпраці закладу дошкільної освіти з різними соціальними інституціями, категоріями фахівців до партнерства з батьками.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569" y="2850795"/>
            <a:ext cx="2816340" cy="381463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016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290918" y="966471"/>
            <a:ext cx="9654987" cy="2965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 зв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endParaRPr lang="uk-UA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Проблематика дисципліни «Альтернативна форма дошкільної освіти» пов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язана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курсами «Загальна психологія», «Дитяча психологія», «Педагогіка», «Дошкільна педагогіка», «Основи педагогічної майстерності», фаховими методиками освіти дітей раннього та дошкільного віку.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8" y="3953620"/>
            <a:ext cx="4652205" cy="32429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27" y="3932015"/>
            <a:ext cx="5258623" cy="31387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426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01" y="3950025"/>
            <a:ext cx="2519888" cy="218717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87663" y="779929"/>
            <a:ext cx="8732856" cy="55681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Рекомендована література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Основна: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lnSpc>
                <a:spcPct val="110000"/>
              </a:lnSpc>
              <a:spcAft>
                <a:spcPts val="0"/>
              </a:spcAft>
              <a:tabLst>
                <a:tab pos="648970" algn="l"/>
              </a:tabLs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Аніщук А. М. 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Актуальні проблеми </a:t>
            </a:r>
            <a:r>
              <a:rPr lang="uk-UA" sz="20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дошкільної освіти: 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навч. посіб. для </a:t>
            </a:r>
            <a:r>
              <a:rPr lang="uk-UA" sz="20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студентів 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вищих </a:t>
            </a:r>
            <a:r>
              <a:rPr lang="uk-UA" sz="20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педагогічних навчальних закладів спеціальності 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8.01010101 </a:t>
            </a:r>
            <a:r>
              <a:rPr lang="uk-UA" sz="20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«Дошкільна освіта».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Ніжин : НДУ </a:t>
            </a:r>
            <a:r>
              <a:rPr lang="uk-UA" sz="20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2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Гоголя, 2015. </a:t>
            </a:r>
            <a:r>
              <a:rPr lang="uk-UA" sz="20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uk-UA" sz="2000" spc="-15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lnSpc>
                <a:spcPct val="110000"/>
              </a:lnSpc>
              <a:spcAft>
                <a:spcPts val="0"/>
              </a:spcAft>
              <a:tabLst>
                <a:tab pos="648970" algn="l"/>
              </a:tabLs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Ковшар О. В.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Теоретико-методичні засади організації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передшкільної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освіти : монографія. Криворізький педагогічний інститут ДВНЗ «Криворізький національний університет» МОН України.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Вид. Р. А. Козлов, 2015. 270</a:t>
            </a:r>
            <a:r>
              <a:rPr lang="ru-RU" sz="2000" spc="-6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lnSpc>
                <a:spcPct val="110000"/>
              </a:lnSpc>
              <a:spcAft>
                <a:spcPts val="0"/>
              </a:spcAft>
              <a:tabLst>
                <a:tab pos="648970" algn="l"/>
              </a:tabLs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Нові форми здобуття дошкільної освіти /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.-упор: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 А. 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Грицюк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М. І. Каратаєва.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Тернопіль : Мандрівець, 2007. 256 с.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indent="-180340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Пісоцька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 С.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Актуальні проблеми управління розвитком дошкільної освіти в Україні: монографія. Хмельницький ХГПА, 2009. 174 с.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Поніманська Т.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Дошкільна педагогіка: навчальний посібник для студентів вищих навчальних закладів. К. : «Академвидав», 2008. 456 с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7662" y="3829596"/>
            <a:ext cx="10859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"/>
              </a:spcBef>
              <a:spcAft>
                <a:spcPts val="0"/>
              </a:spcAft>
              <a:buSzPts val="1200"/>
              <a:tabLst>
                <a:tab pos="90170" algn="l"/>
                <a:tab pos="706755" algn="l"/>
              </a:tabLst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123" y="3491042"/>
            <a:ext cx="5580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180340" algn="l"/>
                <a:tab pos="270510" algn="l"/>
                <a:tab pos="450215" algn="l"/>
              </a:tabLst>
            </a:pPr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932329" y="424893"/>
            <a:ext cx="10506636" cy="5177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600" b="1" dirty="0" smtClean="0">
              <a:solidFill>
                <a:srgbClr val="0000CC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Додаткова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 algn="just">
              <a:lnSpc>
                <a:spcPct val="115000"/>
              </a:lnSpc>
              <a:spcAft>
                <a:spcPts val="0"/>
              </a:spcAft>
              <a:tabLst>
                <a:tab pos="648970" algn="l"/>
              </a:tabLst>
            </a:pPr>
            <a:r>
              <a:rPr lang="ru-RU" sz="1600" b="1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1600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Актуальні </a:t>
            </a:r>
            <a:r>
              <a:rPr lang="ru-RU" sz="16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проблеми </a:t>
            </a:r>
            <a:r>
              <a:rPr lang="uk-UA" sz="1600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передшкільної </a:t>
            </a:r>
            <a:r>
              <a:rPr lang="uk-UA" sz="16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 : </a:t>
            </a:r>
            <a:r>
              <a:rPr lang="uk-UA" sz="1600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навч.-метод. комплекс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uk-UA" sz="16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уклад. 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1600" b="1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 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І. </a:t>
            </a:r>
            <a:r>
              <a:rPr lang="uk-UA" sz="1600" b="1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Матвієнко.</a:t>
            </a:r>
            <a:r>
              <a:rPr lang="uk-UA" sz="1600" spc="-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Ніжин 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16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НДУ </a:t>
            </a:r>
            <a:r>
              <a:rPr lang="uk-UA" sz="16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ім.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 </a:t>
            </a:r>
            <a:r>
              <a:rPr lang="uk-UA" sz="16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Гоголя, 2016.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</a:t>
            </a:r>
            <a:r>
              <a:rPr lang="uk-UA" sz="1600" spc="-13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en-US" sz="1600" dirty="0">
              <a:solidFill>
                <a:schemeClr val="tx1"/>
              </a:solidFill>
            </a:endParaRPr>
          </a:p>
          <a:p>
            <a:pPr marL="270510" indent="-270510" algn="just">
              <a:lnSpc>
                <a:spcPct val="115000"/>
              </a:lnSpc>
              <a:spcAft>
                <a:spcPts val="0"/>
              </a:spcAft>
              <a:tabLst>
                <a:tab pos="648970" algn="l"/>
              </a:tabLst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Алишевська Н. М.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Нові форми здобуття дошкільної освіти. Проблеми освіти: збірник наукових праць. Спецвипуск. Вінниця-Київ, 2015. С. 5-10.</a:t>
            </a:r>
            <a:endParaRPr lang="en-US" sz="1600" dirty="0">
              <a:solidFill>
                <a:schemeClr val="tx1"/>
              </a:solidFill>
            </a:endParaRPr>
          </a:p>
          <a:p>
            <a:pPr marL="270510" indent="-270510" algn="just">
              <a:lnSpc>
                <a:spcPct val="115000"/>
              </a:lnSpc>
              <a:spcAft>
                <a:spcPts val="0"/>
              </a:spcAft>
              <a:tabLst>
                <a:tab pos="648970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 Бартків О. С.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Основи педагогічної майстерності вихователя ЗДО : навч.-метод. рекоменд. Луцьк, 2020. 97</a:t>
            </a:r>
            <a:r>
              <a:rPr lang="ru-RU" sz="1600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en-US" sz="1600" dirty="0">
              <a:solidFill>
                <a:schemeClr val="tx1"/>
              </a:solidFill>
            </a:endParaRPr>
          </a:p>
          <a:p>
            <a:pPr marL="270510" marR="59690" indent="-270510" algn="just">
              <a:lnSpc>
                <a:spcPct val="107000"/>
              </a:lnSpc>
              <a:spcAft>
                <a:spcPts val="0"/>
              </a:spcAft>
              <a:tabLst>
                <a:tab pos="255905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Гавриш Н., Безсонова О.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Організація роботи груп раннього віку: проблеми та шляхи їх розв’язання.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Дошк. виховання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2020. № 5. С.</a:t>
            </a:r>
            <a:r>
              <a:rPr lang="uk-UA" sz="1600" spc="-8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3–5.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59690" indent="-270510" algn="just">
              <a:lnSpc>
                <a:spcPct val="107000"/>
              </a:lnSpc>
              <a:spcAft>
                <a:spcPts val="0"/>
              </a:spcAft>
              <a:tabLst>
                <a:tab pos="254000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Гончаренко А. М.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Дошкільна освіта Німеччини та України у</a:t>
            </a:r>
            <a:r>
              <a:rPr lang="ru-RU" sz="1600" spc="12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зіставленні.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Дошкільне виховання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2018.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С. 13-15.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marR="59690" indent="-270510" algn="just">
              <a:spcAft>
                <a:spcPts val="0"/>
              </a:spcAft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 Макаренко С.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інклюзивного освітнього середовища у ЗДО</a:t>
            </a:r>
            <a:r>
              <a:rPr lang="uk-UA" sz="1600" spc="9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1600" spc="9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умова</a:t>
            </a:r>
            <a:r>
              <a:rPr lang="uk-UA" sz="1600" spc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uk-UA" sz="1600" spc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інклюзивної</a:t>
            </a:r>
            <a:r>
              <a:rPr lang="uk-UA" sz="1600" spc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uk-UA" sz="1600" spc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дошкільників.</a:t>
            </a:r>
            <a:r>
              <a:rPr lang="uk-UA" sz="1600" spc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Еволюційні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 в галузі дошкільної освіти: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інноватика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досягнення, перспективний досвід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зб. матеріалів І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Всеукр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Інтернет-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викладачів, студентів, аспірантів та молодих вчених (Маріуполь, 27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листоп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2020 р.) /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Маріуп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ун-т; за заг. ред. С. Макаренко. Маріуполь: МДУ, 2020. С. 215–219.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marR="59690" indent="-270510" algn="just">
              <a:spcAft>
                <a:spcPts val="0"/>
              </a:spcAft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Менеджмент керівників закладів дошкільної і </a:t>
            </a:r>
            <a:r>
              <a:rPr lang="uk-UA" sz="1600" spc="-2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початкової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освіти : навчально-методичний посібник / </a:t>
            </a:r>
            <a:r>
              <a:rPr lang="uk-UA" sz="16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кол. авторів 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Шоутен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spc="-4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Т., </a:t>
            </a:r>
            <a:r>
              <a:rPr lang="uk-UA" sz="1600" b="1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Даниленко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Л., </a:t>
            </a:r>
            <a:r>
              <a:rPr lang="uk-UA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Зайченко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О., Софій Н.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Київ : Всеукраїнський фонд «Крок за </a:t>
            </a:r>
            <a:r>
              <a:rPr lang="uk-UA" sz="16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кроком»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2008. </a:t>
            </a:r>
            <a:r>
              <a:rPr lang="uk-UA" sz="1600" spc="-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112</a:t>
            </a:r>
            <a:r>
              <a:rPr lang="uk-UA" sz="1600" spc="-3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48" y="5080905"/>
            <a:ext cx="6762750" cy="17773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968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9445</TotalTime>
  <Words>345</Words>
  <Application>Microsoft Office PowerPoint</Application>
  <PresentationFormat>Широкоэкранный</PresentationFormat>
  <Paragraphs>98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Symbol</vt:lpstr>
      <vt:lpstr>Times New Roman</vt:lpstr>
      <vt:lpstr>Тема Office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459</cp:revision>
  <dcterms:created xsi:type="dcterms:W3CDTF">2023-01-10T19:21:31Z</dcterms:created>
  <dcterms:modified xsi:type="dcterms:W3CDTF">2023-11-24T16:00:52Z</dcterms:modified>
</cp:coreProperties>
</file>