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0" r:id="rId1"/>
  </p:sldMasterIdLst>
  <p:sldIdLst>
    <p:sldId id="257" r:id="rId2"/>
    <p:sldId id="290" r:id="rId3"/>
    <p:sldId id="322" r:id="rId4"/>
    <p:sldId id="323" r:id="rId5"/>
    <p:sldId id="324" r:id="rId6"/>
    <p:sldId id="325" r:id="rId7"/>
    <p:sldId id="326" r:id="rId8"/>
    <p:sldId id="32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9" d="100"/>
          <a:sy n="89" d="100"/>
        </p:scale>
        <p:origin x="-72" y="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5906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768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867661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88449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392146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5154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5501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3169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99862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462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8164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3709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313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477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984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75B3C-7E73-429A-BE7D-20BE62DD26B8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658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75B3C-7E73-429A-BE7D-20BE62DD26B8}" type="datetimeFigureOut">
              <a:rPr lang="en-US" smtClean="0"/>
              <a:pPr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75AF07D-2886-44A4-81A7-44747873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743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1" r:id="rId1"/>
    <p:sldLayoutId id="2147484162" r:id="rId2"/>
    <p:sldLayoutId id="2147484163" r:id="rId3"/>
    <p:sldLayoutId id="2147484164" r:id="rId4"/>
    <p:sldLayoutId id="2147484165" r:id="rId5"/>
    <p:sldLayoutId id="2147484166" r:id="rId6"/>
    <p:sldLayoutId id="2147484167" r:id="rId7"/>
    <p:sldLayoutId id="2147484168" r:id="rId8"/>
    <p:sldLayoutId id="2147484169" r:id="rId9"/>
    <p:sldLayoutId id="2147484170" r:id="rId10"/>
    <p:sldLayoutId id="2147484171" r:id="rId11"/>
    <p:sldLayoutId id="2147484172" r:id="rId12"/>
    <p:sldLayoutId id="2147484173" r:id="rId13"/>
    <p:sldLayoutId id="2147484174" r:id="rId14"/>
    <p:sldLayoutId id="2147484175" r:id="rId15"/>
    <p:sldLayoutId id="21474841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05516" y="355601"/>
            <a:ext cx="10281683" cy="6858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Тема 6. </a:t>
            </a:r>
            <a:r>
              <a:rPr lang="uk-UA" sz="2400" b="1" dirty="0" smtClean="0"/>
              <a:t> Приватне життя 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5800" y="1079500"/>
            <a:ext cx="9548812" cy="5557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000" dirty="0" smtClean="0">
                <a:latin typeface="Arial" pitchFamily="34" charset="0"/>
                <a:cs typeface="Arial" pitchFamily="34" charset="0"/>
              </a:rPr>
              <a:t>План</a:t>
            </a:r>
          </a:p>
          <a:p>
            <a:r>
              <a:rPr lang="uk-UA" sz="2000" dirty="0" smtClean="0"/>
              <a:t>1.Традиції дошлюбного спілкування. </a:t>
            </a:r>
            <a:endParaRPr lang="uk-UA" sz="2000" dirty="0" smtClean="0"/>
          </a:p>
          <a:p>
            <a:r>
              <a:rPr lang="uk-UA" sz="2000" dirty="0" smtClean="0"/>
              <a:t>2.Типи </a:t>
            </a:r>
            <a:r>
              <a:rPr lang="uk-UA" sz="2000" dirty="0" smtClean="0"/>
              <a:t>й форми шлюбу.</a:t>
            </a:r>
            <a:endParaRPr lang="ru-RU" sz="2000" dirty="0" smtClean="0"/>
          </a:p>
          <a:p>
            <a:pPr lvl="0"/>
            <a:r>
              <a:rPr lang="uk-UA" sz="2000" dirty="0" smtClean="0"/>
              <a:t>3.Шлюбні </a:t>
            </a:r>
            <a:r>
              <a:rPr lang="uk-UA" sz="2000" dirty="0" smtClean="0"/>
              <a:t>угоди та звичаї.</a:t>
            </a:r>
            <a:endParaRPr lang="ru-RU" sz="2000" dirty="0" smtClean="0"/>
          </a:p>
          <a:p>
            <a:pPr lvl="0"/>
            <a:r>
              <a:rPr lang="uk-UA" sz="2000" dirty="0" smtClean="0"/>
              <a:t>4.Родинне </a:t>
            </a:r>
            <a:r>
              <a:rPr lang="uk-UA" sz="2000" dirty="0" smtClean="0"/>
              <a:t>життя. Сімейні обряди: весільні, родильні, поховальні й поминальні тощо.</a:t>
            </a:r>
            <a:endParaRPr lang="ru-RU" sz="2000" dirty="0" smtClean="0"/>
          </a:p>
          <a:p>
            <a:endParaRPr lang="ru-RU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3263025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4701" y="138224"/>
            <a:ext cx="9459912" cy="574157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Література до лекції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7900" y="698501"/>
            <a:ext cx="10960100" cy="5905500"/>
          </a:xfrm>
        </p:spPr>
        <p:txBody>
          <a:bodyPr>
            <a:normAutofit fontScale="85000" lnSpcReduction="20000"/>
          </a:bodyPr>
          <a:lstStyle/>
          <a:p>
            <a:r>
              <a:rPr lang="uk-UA" sz="1600" b="1" i="1" dirty="0" smtClean="0"/>
              <a:t>Основна:</a:t>
            </a:r>
          </a:p>
          <a:p>
            <a:pPr lvl="0"/>
            <a:r>
              <a:rPr lang="uk-UA" sz="1600" i="1" dirty="0" smtClean="0"/>
              <a:t>Етнографія України : </a:t>
            </a:r>
            <a:r>
              <a:rPr lang="uk-UA" sz="1600" i="1" dirty="0" err="1" smtClean="0"/>
              <a:t>навч</a:t>
            </a:r>
            <a:r>
              <a:rPr lang="uk-UA" sz="1600" i="1" dirty="0" smtClean="0"/>
              <a:t>. </a:t>
            </a:r>
            <a:r>
              <a:rPr lang="uk-UA" sz="1600" i="1" dirty="0" err="1" smtClean="0"/>
              <a:t>посіб</a:t>
            </a:r>
            <a:r>
              <a:rPr lang="uk-UA" sz="1600" i="1" dirty="0" smtClean="0"/>
              <a:t>. / за ред. С. </a:t>
            </a:r>
            <a:r>
              <a:rPr lang="uk-UA" sz="1600" i="1" dirty="0" err="1" smtClean="0"/>
              <a:t>Макарчука</a:t>
            </a:r>
            <a:r>
              <a:rPr lang="uk-UA" sz="1600" i="1" dirty="0" smtClean="0"/>
              <a:t>.  Львів : Світ, 2004.  520 с.</a:t>
            </a:r>
            <a:endParaRPr lang="ru-RU" sz="1600" dirty="0" smtClean="0"/>
          </a:p>
          <a:p>
            <a:pPr lvl="0"/>
            <a:r>
              <a:rPr lang="uk-UA" sz="1600" i="1" dirty="0" smtClean="0"/>
              <a:t>Ковальчук О. Українське народознавство / О. В. Ковальчук. Київ : Освіта, 1994. 174 с.  </a:t>
            </a:r>
            <a:endParaRPr lang="ru-RU" sz="1600" dirty="0" smtClean="0"/>
          </a:p>
          <a:p>
            <a:pPr lvl="0"/>
            <a:r>
              <a:rPr lang="uk-UA" sz="1600" i="1" dirty="0" smtClean="0"/>
              <a:t>Культура і побут населення України : </a:t>
            </a:r>
            <a:r>
              <a:rPr lang="uk-UA" sz="1600" i="1" dirty="0" err="1" smtClean="0"/>
              <a:t>навч</a:t>
            </a:r>
            <a:r>
              <a:rPr lang="uk-UA" sz="1600" i="1" dirty="0" smtClean="0"/>
              <a:t>. посібник /В.</a:t>
            </a:r>
            <a:r>
              <a:rPr lang="uk-UA" sz="1600" i="1" dirty="0" err="1" smtClean="0"/>
              <a:t>Наулко</a:t>
            </a:r>
            <a:r>
              <a:rPr lang="uk-UA" sz="1600" i="1" dirty="0" smtClean="0"/>
              <a:t>, В.</a:t>
            </a:r>
            <a:r>
              <a:rPr lang="uk-UA" sz="1600" i="1" dirty="0" err="1" smtClean="0"/>
              <a:t>Горленко</a:t>
            </a:r>
            <a:r>
              <a:rPr lang="uk-UA" sz="1600" i="1" dirty="0" smtClean="0"/>
              <a:t> та ін.  Київ : Либідь, 1993. 288с.</a:t>
            </a:r>
            <a:endParaRPr lang="ru-RU" sz="1600" dirty="0" smtClean="0"/>
          </a:p>
          <a:p>
            <a:pPr lvl="0"/>
            <a:r>
              <a:rPr lang="uk-UA" sz="1600" i="1" dirty="0" smtClean="0"/>
              <a:t>Лозко Г. Українське народознавство / Галина Лозко. Київ : </a:t>
            </a:r>
            <a:r>
              <a:rPr lang="uk-UA" sz="1600" i="1" dirty="0" err="1" smtClean="0"/>
              <a:t>Зодіак-ЕКО</a:t>
            </a:r>
            <a:r>
              <a:rPr lang="uk-UA" sz="1600" i="1" dirty="0" smtClean="0"/>
              <a:t>, 1995. 368 с.</a:t>
            </a:r>
            <a:endParaRPr lang="ru-RU" sz="1600" dirty="0" smtClean="0"/>
          </a:p>
          <a:p>
            <a:pPr lvl="0"/>
            <a:r>
              <a:rPr lang="uk-UA" sz="1600" i="1" dirty="0" smtClean="0"/>
              <a:t>Народознавство: короткий словник-довідник / уклад. М.В. Стасик. Запоріжжя : ЗНУ, 2015. 222 с. </a:t>
            </a:r>
          </a:p>
          <a:p>
            <a:pPr lvl="0"/>
            <a:r>
              <a:rPr lang="uk-UA" sz="1600" i="1" dirty="0" smtClean="0"/>
              <a:t>Пономарьов А. Українська етнографія: Курс лекцій  / Анатолій Пономарьов. К. : Либідь, 1994. 317 с. </a:t>
            </a:r>
            <a:endParaRPr lang="ru-RU" sz="1600" dirty="0" smtClean="0"/>
          </a:p>
          <a:p>
            <a:pPr lvl="0"/>
            <a:r>
              <a:rPr lang="uk-UA" sz="1600" i="1" dirty="0" smtClean="0"/>
              <a:t>Савчук Б. Українська етнологія : </a:t>
            </a:r>
            <a:r>
              <a:rPr lang="uk-UA" sz="1600" i="1" dirty="0" err="1" smtClean="0"/>
              <a:t>навч</a:t>
            </a:r>
            <a:r>
              <a:rPr lang="uk-UA" sz="1600" i="1" dirty="0" smtClean="0"/>
              <a:t>. посібник / Борис Савчук. Івано-Франківськ : </a:t>
            </a:r>
            <a:r>
              <a:rPr lang="uk-UA" sz="1600" i="1" dirty="0" err="1" smtClean="0"/>
              <a:t>Лілея</a:t>
            </a:r>
            <a:r>
              <a:rPr lang="uk-UA" sz="1600" b="1" i="1" dirty="0" err="1" smtClean="0"/>
              <a:t>-</a:t>
            </a:r>
            <a:r>
              <a:rPr lang="uk-UA" sz="1600" i="1" dirty="0" err="1" smtClean="0"/>
              <a:t>НВ</a:t>
            </a:r>
            <a:r>
              <a:rPr lang="uk-UA" sz="1600" i="1" dirty="0" smtClean="0"/>
              <a:t>, 2004. 559 с.</a:t>
            </a:r>
          </a:p>
          <a:p>
            <a:pPr lvl="0"/>
            <a:r>
              <a:rPr lang="uk-UA" sz="1600" i="1" dirty="0" smtClean="0"/>
              <a:t>Українська етнологія : </a:t>
            </a:r>
            <a:r>
              <a:rPr lang="uk-UA" sz="1600" i="1" dirty="0" err="1" smtClean="0"/>
              <a:t>навч</a:t>
            </a:r>
            <a:r>
              <a:rPr lang="uk-UA" sz="1600" i="1" dirty="0" smtClean="0"/>
              <a:t>. посібник / за ред. В.Борисенко. Київ : Либідь, 2007. 400 с.</a:t>
            </a:r>
            <a:r>
              <a:rPr lang="uk-UA" sz="1600" b="1" i="1" dirty="0" smtClean="0"/>
              <a:t>          </a:t>
            </a:r>
            <a:endParaRPr lang="ru-RU" sz="1600" dirty="0" smtClean="0"/>
          </a:p>
          <a:p>
            <a:pPr lvl="0"/>
            <a:r>
              <a:rPr lang="uk-UA" sz="1600" i="1" dirty="0" smtClean="0"/>
              <a:t>Українське народознавство / Ред. Степан Павлюк. Київ : Знання, 2006. 568с.</a:t>
            </a:r>
            <a:endParaRPr lang="ru-RU" sz="1600" dirty="0" smtClean="0"/>
          </a:p>
          <a:p>
            <a:pPr lvl="0"/>
            <a:r>
              <a:rPr lang="uk-UA" sz="1600" i="1" dirty="0" smtClean="0"/>
              <a:t>Українці: Історико-етнографічна монографія у двох книгах / За ред. Анатолія Пономарьова. Опішне : Українське народознавство, 1999. 528 с. </a:t>
            </a:r>
            <a:endParaRPr lang="ru-RU" sz="1600" dirty="0" smtClean="0"/>
          </a:p>
          <a:p>
            <a:r>
              <a:rPr lang="uk-UA" sz="1600" b="1" i="1" dirty="0" smtClean="0"/>
              <a:t>Додаткова:</a:t>
            </a:r>
            <a:endParaRPr lang="ru-RU" sz="1600" dirty="0" smtClean="0"/>
          </a:p>
          <a:p>
            <a:pPr algn="just"/>
            <a:r>
              <a:rPr lang="uk-UA" sz="1600" i="1" dirty="0" smtClean="0"/>
              <a:t>Бойківщина: </a:t>
            </a:r>
            <a:r>
              <a:rPr lang="uk-UA" sz="1600" i="1" dirty="0" err="1" smtClean="0"/>
              <a:t>Іст.-етногр</a:t>
            </a:r>
            <a:r>
              <a:rPr lang="uk-UA" sz="1600" i="1" dirty="0" smtClean="0"/>
              <a:t>. дослідження / За ред. Ю.</a:t>
            </a:r>
            <a:r>
              <a:rPr lang="uk-UA" sz="1600" i="1" dirty="0" err="1" smtClean="0"/>
              <a:t>Гошка</a:t>
            </a:r>
            <a:r>
              <a:rPr lang="uk-UA" sz="1600" i="1" dirty="0" smtClean="0"/>
              <a:t>. К., 1983.</a:t>
            </a:r>
            <a:r>
              <a:rPr lang="ru-RU" sz="1600" dirty="0" smtClean="0"/>
              <a:t> </a:t>
            </a:r>
            <a:r>
              <a:rPr lang="uk-UA" sz="1600" i="1" dirty="0" smtClean="0"/>
              <a:t>Борисенко В.У. Весільні звичаї та обряди на Україні: Історико-етнографічне дослідження. К., 1988.</a:t>
            </a:r>
            <a:r>
              <a:rPr lang="ru-RU" sz="1600" dirty="0" smtClean="0"/>
              <a:t> </a:t>
            </a:r>
            <a:r>
              <a:rPr lang="uk-UA" sz="1600" i="1" dirty="0" err="1" smtClean="0"/>
              <a:t>Воропай</a:t>
            </a:r>
            <a:r>
              <a:rPr lang="uk-UA" sz="1600" i="1" dirty="0" smtClean="0"/>
              <a:t> О. Звичаї нашого народу. У 2-ох кн. К., 1988.</a:t>
            </a:r>
            <a:r>
              <a:rPr lang="ru-RU" sz="1600" dirty="0" smtClean="0"/>
              <a:t> </a:t>
            </a:r>
            <a:r>
              <a:rPr lang="uk-UA" sz="1600" i="1" dirty="0" smtClean="0"/>
              <a:t>Гуцульщина: </a:t>
            </a:r>
            <a:r>
              <a:rPr lang="uk-UA" sz="1600" i="1" dirty="0" err="1" smtClean="0"/>
              <a:t>Іст.-етногр</a:t>
            </a:r>
            <a:r>
              <a:rPr lang="uk-UA" sz="1600" i="1" dirty="0" smtClean="0"/>
              <a:t>. дослідження / За ред. Ю.</a:t>
            </a:r>
            <a:r>
              <a:rPr lang="uk-UA" sz="1600" i="1" dirty="0" err="1" smtClean="0"/>
              <a:t>Гошка</a:t>
            </a:r>
            <a:r>
              <a:rPr lang="uk-UA" sz="1600" i="1" dirty="0" smtClean="0"/>
              <a:t>. К., 1986.</a:t>
            </a:r>
            <a:r>
              <a:rPr lang="ru-RU" sz="1600" dirty="0" smtClean="0"/>
              <a:t> </a:t>
            </a:r>
            <a:r>
              <a:rPr lang="uk-UA" sz="1600" i="1" dirty="0" err="1" smtClean="0"/>
              <a:t>Дей</a:t>
            </a:r>
            <a:r>
              <a:rPr lang="uk-UA" sz="1600" i="1" dirty="0" smtClean="0"/>
              <a:t> О. Кілька фольклорних свідчень про сватання дівчини до парубка. </a:t>
            </a:r>
            <a:r>
              <a:rPr lang="uk-UA" sz="1600" i="1" dirty="0" err="1" smtClean="0"/>
              <a:t>НТтаЕ</a:t>
            </a:r>
            <a:r>
              <a:rPr lang="uk-UA" sz="1600" i="1" dirty="0" smtClean="0"/>
              <a:t>. 1971. №4. С.81-83.</a:t>
            </a:r>
            <a:r>
              <a:rPr lang="ru-RU" sz="1600" dirty="0" smtClean="0"/>
              <a:t> </a:t>
            </a:r>
            <a:r>
              <a:rPr lang="uk-UA" sz="1600" i="1" dirty="0" err="1" smtClean="0"/>
              <a:t>Здоровега</a:t>
            </a:r>
            <a:r>
              <a:rPr lang="uk-UA" sz="1600" i="1" dirty="0" smtClean="0"/>
              <a:t> Н.І. Нариси народної весільної обрядовості в Україні. К., 1974.  </a:t>
            </a:r>
            <a:r>
              <a:rPr lang="uk-UA" sz="1600" i="1" dirty="0" err="1" smtClean="0"/>
              <a:t>Косміна</a:t>
            </a:r>
            <a:r>
              <a:rPr lang="uk-UA" sz="1600" i="1" dirty="0" smtClean="0"/>
              <a:t> Т.В., Расіна З.О. Українське весільне вбрання. К., 1989.</a:t>
            </a:r>
            <a:r>
              <a:rPr lang="ru-RU" sz="1600" dirty="0" smtClean="0"/>
              <a:t> </a:t>
            </a:r>
            <a:r>
              <a:rPr lang="uk-UA" sz="1600" i="1" dirty="0" smtClean="0"/>
              <a:t>Кравець О. Сімейний побут і звичаї українського народу. К., 1966.</a:t>
            </a:r>
            <a:r>
              <a:rPr lang="ru-RU" sz="1600" dirty="0" smtClean="0"/>
              <a:t> </a:t>
            </a:r>
            <a:r>
              <a:rPr lang="uk-UA" sz="1600" i="1" dirty="0" smtClean="0"/>
              <a:t>Курочкін О. До історії сватання на Україні // </a:t>
            </a:r>
            <a:r>
              <a:rPr lang="uk-UA" sz="1600" i="1" dirty="0" err="1" smtClean="0"/>
              <a:t>НТтаЕ</a:t>
            </a:r>
            <a:r>
              <a:rPr lang="uk-UA" sz="1600" i="1" dirty="0" smtClean="0"/>
              <a:t>. 1971. №4. С.76-81. Лозинський Й.І. Українське весілля. К.,1992.</a:t>
            </a:r>
            <a:r>
              <a:rPr lang="ru-RU" sz="1600" dirty="0" smtClean="0"/>
              <a:t> </a:t>
            </a:r>
            <a:r>
              <a:rPr lang="uk-UA" sz="1600" i="1" dirty="0" smtClean="0"/>
              <a:t>Орел Л. Жниварські звичаї та обряди // Пам’ятки України. 1988. №3. С.46-47.  Неділя-Семенюк Л. "Сама хлопця полюбила, сама висватала" . Берегиня.1996. № 1-2.</a:t>
            </a:r>
            <a:r>
              <a:rPr lang="ru-RU" sz="1600" dirty="0" smtClean="0"/>
              <a:t> </a:t>
            </a:r>
            <a:r>
              <a:rPr lang="uk-UA" sz="1600" i="1" dirty="0" err="1" smtClean="0"/>
              <a:t>Ричка</a:t>
            </a:r>
            <a:r>
              <a:rPr lang="uk-UA" sz="1600" i="1" dirty="0" smtClean="0"/>
              <a:t> В. Шлюб і подружнє життя у Київській Русі. Український історичний журнал. 1992. №1. С.134-141.</a:t>
            </a:r>
            <a:r>
              <a:rPr lang="ru-RU" sz="1600" dirty="0" smtClean="0"/>
              <a:t> </a:t>
            </a:r>
            <a:r>
              <a:rPr lang="uk-UA" sz="1600" i="1" dirty="0" smtClean="0"/>
              <a:t>Ульяновська С. Уявлення про духовну сутність людини в контексті поховальної обрядовості. </a:t>
            </a:r>
            <a:r>
              <a:rPr lang="uk-UA" sz="1600" i="1" dirty="0" err="1" smtClean="0"/>
              <a:t>НТтаЕ</a:t>
            </a:r>
            <a:r>
              <a:rPr lang="uk-UA" sz="1600" i="1" dirty="0" smtClean="0"/>
              <a:t>. 1989. №3.</a:t>
            </a:r>
            <a:r>
              <a:rPr lang="ru-RU" sz="1600" dirty="0" smtClean="0"/>
              <a:t> </a:t>
            </a:r>
            <a:r>
              <a:rPr lang="uk-UA" sz="1600" i="1" dirty="0" smtClean="0"/>
              <a:t> 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1219" y="204395"/>
            <a:ext cx="10493393" cy="634701"/>
          </a:xfrm>
        </p:spPr>
        <p:txBody>
          <a:bodyPr>
            <a:normAutofit/>
          </a:bodyPr>
          <a:lstStyle/>
          <a:p>
            <a:r>
              <a:rPr lang="uk-UA" sz="2000" b="1" dirty="0" smtClean="0"/>
              <a:t>Традиції дошлюбного спілкування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56216" y="570156"/>
            <a:ext cx="11284771" cy="6056556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1600" dirty="0" smtClean="0"/>
              <a:t>Український народ протягом століть виробив сталу традицію звеличення шлюбу, сім'ї, домашнього вогнища. У його міфології була навіть божественна пара</a:t>
            </a:r>
            <a:r>
              <a:rPr lang="ru-RU" sz="1600" dirty="0" smtClean="0"/>
              <a:t> </a:t>
            </a:r>
            <a:r>
              <a:rPr lang="uk-UA" sz="1600" i="1" dirty="0" smtClean="0"/>
              <a:t>– </a:t>
            </a:r>
            <a:r>
              <a:rPr lang="uk-UA" sz="1600" dirty="0" smtClean="0"/>
              <a:t>Лада й Ладо, котра освячувала сімейні узи. Вважалося, що створення сім'ї </a:t>
            </a:r>
            <a:r>
              <a:rPr lang="uk-UA" sz="1600" i="1" dirty="0" smtClean="0"/>
              <a:t>– </a:t>
            </a:r>
            <a:r>
              <a:rPr lang="uk-UA" sz="1600" dirty="0" smtClean="0"/>
              <a:t>то справа не лише молодих та їхніх батьків, а й громадськості і, звичайно ж, церкви.</a:t>
            </a:r>
            <a:endParaRPr lang="ru-RU" sz="1600" dirty="0" smtClean="0"/>
          </a:p>
          <a:p>
            <a:pPr algn="just"/>
            <a:r>
              <a:rPr lang="uk-UA" sz="1600" dirty="0" smtClean="0"/>
              <a:t>Християнська церква впливала на шлюб та родину через</a:t>
            </a:r>
            <a:r>
              <a:rPr lang="ru-RU" sz="1600" dirty="0" smtClean="0"/>
              <a:t> </a:t>
            </a:r>
            <a:r>
              <a:rPr lang="uk-UA" sz="1600" i="1" dirty="0" smtClean="0"/>
              <a:t>єпитимійні </a:t>
            </a:r>
            <a:r>
              <a:rPr lang="uk-UA" sz="1600" dirty="0" smtClean="0"/>
              <a:t>засоби (єпитимія </a:t>
            </a:r>
            <a:r>
              <a:rPr lang="uk-UA" sz="1600" i="1" dirty="0" smtClean="0"/>
              <a:t>– </a:t>
            </a:r>
            <a:r>
              <a:rPr lang="uk-UA" sz="1600" dirty="0" smtClean="0"/>
              <a:t>церковне покарання через тривалі молитви, піст, поклони).</a:t>
            </a:r>
          </a:p>
          <a:p>
            <a:pPr algn="just"/>
            <a:r>
              <a:rPr lang="uk-UA" sz="1600" dirty="0" smtClean="0"/>
              <a:t>Значний вплив на підбір шлюбних пар та створення сім'ї мала громадськість </a:t>
            </a:r>
            <a:r>
              <a:rPr lang="uk-UA" sz="1600" i="1" dirty="0" smtClean="0"/>
              <a:t>– </a:t>
            </a:r>
            <a:r>
              <a:rPr lang="uk-UA" sz="1600" dirty="0" smtClean="0"/>
              <a:t>переважно через </a:t>
            </a:r>
            <a:r>
              <a:rPr lang="uk-UA" sz="1600" i="1" dirty="0" smtClean="0"/>
              <a:t>інститут молодіжної громади</a:t>
            </a:r>
            <a:r>
              <a:rPr lang="uk-UA" sz="1600" dirty="0" smtClean="0"/>
              <a:t>. Згідно зі звичаєвим правом, </a:t>
            </a:r>
            <a:r>
              <a:rPr lang="uk-UA" sz="1600" i="1" dirty="0" smtClean="0"/>
              <a:t>людина визнавалася рівноправним членом суспільства, лише одружившись</a:t>
            </a:r>
            <a:r>
              <a:rPr lang="uk-UA" sz="1600" dirty="0" smtClean="0"/>
              <a:t>; більше того </a:t>
            </a:r>
            <a:r>
              <a:rPr lang="uk-UA" sz="1600" i="1" dirty="0" smtClean="0"/>
              <a:t>– </a:t>
            </a:r>
            <a:r>
              <a:rPr lang="uk-UA" sz="1600" dirty="0" smtClean="0"/>
              <a:t>вона діставала в такому разі право на спадщину по смерті своїх батьків. Молодіжні громади включали лише неодружену молодь, яка мала можливість у своєму середовищі зустріти наречену або нареченого.</a:t>
            </a:r>
          </a:p>
          <a:p>
            <a:r>
              <a:rPr lang="uk-UA" sz="1600" dirty="0" smtClean="0"/>
              <a:t>Україні склалася практика прийому молоді до громади у ранньому віці: </a:t>
            </a:r>
            <a:r>
              <a:rPr lang="uk-UA" sz="1600" i="1" dirty="0" smtClean="0"/>
              <a:t>для дівчат – 14-15, для хлопців – 16 років (міг залежати від регіону та соціального статусу).</a:t>
            </a:r>
            <a:r>
              <a:rPr lang="uk-UA" sz="1600" dirty="0" smtClean="0"/>
              <a:t>  </a:t>
            </a:r>
          </a:p>
          <a:p>
            <a:r>
              <a:rPr lang="uk-UA" sz="1600" b="1" dirty="0" smtClean="0"/>
              <a:t>П</a:t>
            </a:r>
            <a:r>
              <a:rPr lang="uk-UA" sz="1600" b="1" i="1" dirty="0" smtClean="0"/>
              <a:t>'ять</a:t>
            </a:r>
            <a:r>
              <a:rPr lang="uk-UA" sz="1600" dirty="0" smtClean="0"/>
              <a:t> категорій молоді: до 10 років </a:t>
            </a:r>
            <a:r>
              <a:rPr lang="uk-UA" sz="1600" i="1" dirty="0" smtClean="0"/>
              <a:t>– хлопець</a:t>
            </a:r>
            <a:r>
              <a:rPr lang="uk-UA" sz="1600" dirty="0" smtClean="0"/>
              <a:t>, від 10 до 12 </a:t>
            </a:r>
            <a:r>
              <a:rPr lang="uk-UA" sz="1600" i="1" dirty="0" smtClean="0"/>
              <a:t>– хлопчище</a:t>
            </a:r>
            <a:r>
              <a:rPr lang="uk-UA" sz="1600" dirty="0" smtClean="0"/>
              <a:t>, від 13 до 16 </a:t>
            </a:r>
            <a:r>
              <a:rPr lang="uk-UA" sz="1600" i="1" dirty="0" smtClean="0"/>
              <a:t>– підпарубок</a:t>
            </a:r>
            <a:r>
              <a:rPr lang="uk-UA" sz="1600" dirty="0" smtClean="0"/>
              <a:t>, після 16 років </a:t>
            </a:r>
            <a:r>
              <a:rPr lang="uk-UA" sz="1600" i="1" dirty="0" smtClean="0"/>
              <a:t>– парубок </a:t>
            </a:r>
            <a:r>
              <a:rPr lang="uk-UA" sz="1600" dirty="0" smtClean="0"/>
              <a:t>(або </a:t>
            </a:r>
            <a:r>
              <a:rPr lang="uk-UA" sz="1600" i="1" dirty="0" smtClean="0"/>
              <a:t>легінь</a:t>
            </a:r>
            <a:r>
              <a:rPr lang="uk-UA" sz="1600" dirty="0" smtClean="0"/>
              <a:t>, як його називають у Карпатах). Серед дівчат: до 10 років </a:t>
            </a:r>
            <a:r>
              <a:rPr lang="uk-UA" sz="1600" i="1" dirty="0" smtClean="0"/>
              <a:t>– дівча</a:t>
            </a:r>
            <a:r>
              <a:rPr lang="uk-UA" sz="1600" dirty="0" smtClean="0"/>
              <a:t>, від 10 до 13 </a:t>
            </a:r>
            <a:r>
              <a:rPr lang="uk-UA" sz="1600" i="1" dirty="0" smtClean="0"/>
              <a:t>– дівчина</a:t>
            </a:r>
            <a:r>
              <a:rPr lang="uk-UA" sz="1600" dirty="0" smtClean="0"/>
              <a:t>, у 14-15 </a:t>
            </a:r>
            <a:r>
              <a:rPr lang="uk-UA" sz="1600" i="1" dirty="0" smtClean="0"/>
              <a:t>– дівчище</a:t>
            </a:r>
            <a:r>
              <a:rPr lang="uk-UA" sz="1600" dirty="0" smtClean="0"/>
              <a:t>, після 15-16 </a:t>
            </a:r>
            <a:r>
              <a:rPr lang="uk-UA" sz="1600" i="1" dirty="0" smtClean="0"/>
              <a:t>– дівка </a:t>
            </a:r>
            <a:r>
              <a:rPr lang="uk-UA" sz="1600" dirty="0" smtClean="0"/>
              <a:t>(</a:t>
            </a:r>
            <a:r>
              <a:rPr lang="uk-UA" sz="1600" i="1" dirty="0" err="1" smtClean="0"/>
              <a:t>дівка</a:t>
            </a:r>
            <a:r>
              <a:rPr lang="uk-UA" sz="1600" i="1" dirty="0" smtClean="0"/>
              <a:t> у </a:t>
            </a:r>
            <a:r>
              <a:rPr lang="uk-UA" sz="1600" i="1" dirty="0" err="1" smtClean="0"/>
              <a:t>заплітках</a:t>
            </a:r>
            <a:r>
              <a:rPr lang="uk-UA" sz="1600" i="1" dirty="0" smtClean="0"/>
              <a:t> – </a:t>
            </a:r>
            <a:r>
              <a:rPr lang="uk-UA" sz="1600" dirty="0" smtClean="0"/>
              <a:t>на Середній Наддніпрянщині, </a:t>
            </a:r>
            <a:r>
              <a:rPr lang="uk-UA" sz="1600" i="1" dirty="0" smtClean="0"/>
              <a:t>дівка у </a:t>
            </a:r>
            <a:r>
              <a:rPr lang="uk-UA" sz="1600" i="1" dirty="0" err="1" smtClean="0"/>
              <a:t>бовтицях</a:t>
            </a:r>
            <a:r>
              <a:rPr lang="uk-UA" sz="1600" i="1" dirty="0" smtClean="0"/>
              <a:t> – </a:t>
            </a:r>
            <a:r>
              <a:rPr lang="uk-UA" sz="1600" dirty="0" smtClean="0"/>
              <a:t>у Галичині, </a:t>
            </a:r>
            <a:r>
              <a:rPr lang="uk-UA" sz="1600" i="1" dirty="0" smtClean="0"/>
              <a:t>дівка на виданні – </a:t>
            </a:r>
            <a:r>
              <a:rPr lang="uk-UA" sz="1600" dirty="0" smtClean="0"/>
              <a:t>на Слобожанщині). </a:t>
            </a:r>
            <a:endParaRPr lang="ru-RU" sz="1600" dirty="0" smtClean="0"/>
          </a:p>
          <a:p>
            <a:pPr algn="just"/>
            <a:r>
              <a:rPr lang="uk-UA" sz="1600" b="1" i="1" dirty="0" smtClean="0"/>
              <a:t>Коронування, пострижини</a:t>
            </a:r>
            <a:r>
              <a:rPr lang="uk-UA" sz="1600" i="1" dirty="0" smtClean="0"/>
              <a:t> </a:t>
            </a:r>
            <a:r>
              <a:rPr lang="uk-UA" sz="1600" dirty="0" smtClean="0"/>
              <a:t>хлопців або </a:t>
            </a:r>
            <a:r>
              <a:rPr lang="uk-UA" sz="1600" b="1" i="1" dirty="0" smtClean="0"/>
              <a:t>заплітання кіс </a:t>
            </a:r>
            <a:r>
              <a:rPr lang="uk-UA" sz="1600" dirty="0" smtClean="0"/>
              <a:t>дівчині – обряди прийняття до молодіжної громади.</a:t>
            </a:r>
            <a:endParaRPr lang="ru-RU" sz="1600" dirty="0" smtClean="0"/>
          </a:p>
          <a:p>
            <a:pPr algn="just"/>
            <a:r>
              <a:rPr lang="uk-UA" sz="1600" dirty="0" smtClean="0"/>
              <a:t> Народна етика виробила цілу систему уявлень щодо прав парубків та дівок на порі та черговості їхнього одруження. Звичаєве право у цьому плані було категоричним: першими ходити на вечорниці, як і одружуватися, мали право старші діти. </a:t>
            </a:r>
            <a:endParaRPr lang="ru-RU" sz="1600" dirty="0" smtClean="0"/>
          </a:p>
          <a:p>
            <a:pPr algn="just"/>
            <a:r>
              <a:rPr lang="uk-UA" sz="1600" dirty="0" smtClean="0"/>
              <a:t>Головними осередками спілкування та підбору шлюбних пар в Україні були </a:t>
            </a:r>
            <a:r>
              <a:rPr lang="uk-UA" sz="1600" b="1" i="1" dirty="0" smtClean="0"/>
              <a:t>вечорниці</a:t>
            </a:r>
            <a:r>
              <a:rPr lang="uk-UA" sz="1600" i="1" dirty="0" smtClean="0"/>
              <a:t>.</a:t>
            </a:r>
            <a:endParaRPr lang="ru-RU" sz="1600" dirty="0" smtClean="0"/>
          </a:p>
          <a:p>
            <a:pPr algn="just"/>
            <a:endParaRPr lang="ru-RU" sz="1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9247" y="258185"/>
            <a:ext cx="11209468" cy="484094"/>
          </a:xfrm>
        </p:spPr>
        <p:txBody>
          <a:bodyPr>
            <a:normAutofit/>
          </a:bodyPr>
          <a:lstStyle/>
          <a:p>
            <a:r>
              <a:rPr lang="uk-UA" sz="2000" b="1" dirty="0" smtClean="0"/>
              <a:t>Типи й форми шлюбу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0005" y="796066"/>
            <a:ext cx="11209468" cy="5841402"/>
          </a:xfrm>
        </p:spPr>
        <p:txBody>
          <a:bodyPr>
            <a:normAutofit fontScale="85000" lnSpcReduction="10000"/>
          </a:bodyPr>
          <a:lstStyle/>
          <a:p>
            <a:r>
              <a:rPr lang="uk-UA" sz="2000" dirty="0" smtClean="0"/>
              <a:t>Основою сім'ї є шлюб </a:t>
            </a:r>
            <a:r>
              <a:rPr lang="uk-UA" sz="2000" i="1" dirty="0" smtClean="0"/>
              <a:t>– історично обумовлена, </a:t>
            </a:r>
            <a:r>
              <a:rPr lang="uk-UA" sz="2000" i="1" dirty="0" err="1" smtClean="0"/>
              <a:t>санкційована</a:t>
            </a:r>
            <a:r>
              <a:rPr lang="uk-UA" sz="2000" i="1" dirty="0" smtClean="0"/>
              <a:t> та регульована суспільством форма взаємин між чоловіком і жінкою, що визначає їхні права та обов'язки по відношенню одне до одного і до дітей.</a:t>
            </a:r>
            <a:endParaRPr lang="ru-RU" sz="2000" dirty="0" smtClean="0"/>
          </a:p>
          <a:p>
            <a:pPr algn="just"/>
            <a:r>
              <a:rPr lang="uk-UA" sz="2000" dirty="0" smtClean="0"/>
              <a:t>Початковим типом суспільного регулювання статевих взаємин є </a:t>
            </a:r>
            <a:r>
              <a:rPr lang="uk-UA" sz="2000" i="1" dirty="0" smtClean="0"/>
              <a:t>дуально-родовий</a:t>
            </a:r>
            <a:r>
              <a:rPr lang="uk-UA" sz="2000" dirty="0" smtClean="0"/>
              <a:t>, або </a:t>
            </a:r>
            <a:r>
              <a:rPr lang="uk-UA" sz="2000" i="1" dirty="0" smtClean="0"/>
              <a:t>груповий</a:t>
            </a:r>
            <a:r>
              <a:rPr lang="uk-UA" sz="2000" dirty="0" smtClean="0"/>
              <a:t>, характерний для ранньої стадії первіснообщинного ладу. </a:t>
            </a:r>
          </a:p>
          <a:p>
            <a:pPr algn="just"/>
            <a:r>
              <a:rPr lang="uk-UA" sz="2000" i="1" dirty="0" smtClean="0"/>
              <a:t>Екзогамія – </a:t>
            </a:r>
            <a:r>
              <a:rPr lang="uk-UA" sz="2000" dirty="0" smtClean="0"/>
              <a:t>заборона шлюбів усередині роду. </a:t>
            </a:r>
          </a:p>
          <a:p>
            <a:pPr algn="just"/>
            <a:r>
              <a:rPr lang="uk-UA" sz="2000" i="1" dirty="0" smtClean="0"/>
              <a:t>Матрилокальний шлюб – </a:t>
            </a:r>
            <a:r>
              <a:rPr lang="uk-UA" sz="2000" dirty="0" smtClean="0"/>
              <a:t>чоловік переходив жити у рід дружини. </a:t>
            </a:r>
            <a:r>
              <a:rPr lang="uk-UA" sz="2000" i="1" dirty="0" smtClean="0"/>
              <a:t>Патрилокальний шлюб</a:t>
            </a:r>
            <a:r>
              <a:rPr lang="uk-UA" sz="2000" dirty="0" smtClean="0"/>
              <a:t> </a:t>
            </a:r>
            <a:r>
              <a:rPr lang="uk-UA" sz="2000" i="1" dirty="0" smtClean="0"/>
              <a:t>– </a:t>
            </a:r>
            <a:r>
              <a:rPr lang="uk-UA" sz="2000" dirty="0" smtClean="0"/>
              <a:t>дружина стала оселятися в роду чоловіка. </a:t>
            </a:r>
          </a:p>
          <a:p>
            <a:pPr algn="just"/>
            <a:r>
              <a:rPr lang="uk-UA" sz="2000" i="1" dirty="0" smtClean="0"/>
              <a:t>Полігінія </a:t>
            </a:r>
            <a:r>
              <a:rPr lang="uk-UA" sz="2000" dirty="0" smtClean="0"/>
              <a:t>- багатоженство, </a:t>
            </a:r>
            <a:r>
              <a:rPr lang="uk-UA" sz="2000" i="1" dirty="0" smtClean="0"/>
              <a:t>поліандрія </a:t>
            </a:r>
            <a:r>
              <a:rPr lang="uk-UA" sz="2000" dirty="0" smtClean="0"/>
              <a:t>- союз жінки з кількома чоловіками.</a:t>
            </a:r>
            <a:endParaRPr lang="ru-RU" sz="2000" dirty="0" smtClean="0"/>
          </a:p>
          <a:p>
            <a:pPr algn="just"/>
            <a:r>
              <a:rPr lang="uk-UA" sz="2000" dirty="0" smtClean="0"/>
              <a:t>Форми шлюбу: </a:t>
            </a:r>
            <a:r>
              <a:rPr lang="uk-UA" sz="2000" i="1" dirty="0" smtClean="0"/>
              <a:t>за згодою (домовленістю, договором), на віру, уходом </a:t>
            </a:r>
            <a:r>
              <a:rPr lang="uk-UA" sz="2000" dirty="0" smtClean="0"/>
              <a:t>і </a:t>
            </a:r>
            <a:r>
              <a:rPr lang="uk-UA" sz="2000" i="1" dirty="0" smtClean="0"/>
              <a:t>уводом</a:t>
            </a:r>
            <a:r>
              <a:rPr lang="uk-UA" sz="2000" dirty="0" smtClean="0"/>
              <a:t>.</a:t>
            </a:r>
          </a:p>
          <a:p>
            <a:pPr algn="just"/>
            <a:r>
              <a:rPr lang="uk-UA" sz="2000" b="1" dirty="0" smtClean="0"/>
              <a:t>Шлюб </a:t>
            </a:r>
            <a:r>
              <a:rPr lang="uk-UA" sz="2000" b="1" dirty="0" err="1" smtClean="0"/>
              <a:t>“на</a:t>
            </a:r>
            <a:r>
              <a:rPr lang="uk-UA" sz="2000" b="1" dirty="0" smtClean="0"/>
              <a:t> </a:t>
            </a:r>
            <a:r>
              <a:rPr lang="uk-UA" sz="2000" b="1" dirty="0" err="1" smtClean="0"/>
              <a:t>віру”</a:t>
            </a:r>
            <a:r>
              <a:rPr lang="uk-UA" sz="2000" b="1" dirty="0" smtClean="0"/>
              <a:t> </a:t>
            </a:r>
            <a:r>
              <a:rPr lang="uk-UA" sz="2000" dirty="0" smtClean="0"/>
              <a:t>– громадянський шлюб. Без освячення церквою. Шлюб «</a:t>
            </a:r>
            <a:r>
              <a:rPr lang="uk-UA" sz="2000" b="1" dirty="0" smtClean="0"/>
              <a:t>на совість</a:t>
            </a:r>
            <a:r>
              <a:rPr lang="uk-UA" sz="2000" dirty="0" smtClean="0"/>
              <a:t>» укладався найчастіше з </a:t>
            </a:r>
            <a:r>
              <a:rPr lang="uk-UA" sz="2000" i="1" dirty="0" smtClean="0"/>
              <a:t>покритками – </a:t>
            </a:r>
            <a:r>
              <a:rPr lang="uk-UA" sz="2000" dirty="0" smtClean="0"/>
              <a:t>жінками, котрі мали позашлюбну дитину. «</a:t>
            </a:r>
            <a:r>
              <a:rPr lang="uk-UA" sz="2000" b="1" dirty="0" smtClean="0"/>
              <a:t>На піч</a:t>
            </a:r>
            <a:r>
              <a:rPr lang="uk-UA" sz="2000" dirty="0" smtClean="0"/>
              <a:t>» - звичай сватання дівчини до хлопця. </a:t>
            </a:r>
          </a:p>
          <a:p>
            <a:pPr algn="just"/>
            <a:r>
              <a:rPr lang="uk-UA" sz="2000" dirty="0" smtClean="0"/>
              <a:t>«Шлюб із коханням» у народі завжди вважався ідеалом; щоправда, цей ідеал не завжди міг реалізуватися. Виходами з такої ситуації слугували відхід молодих з- під опіки батьків або уведення молодої нареченим. Українські шлюби «уходом» та</a:t>
            </a:r>
            <a:r>
              <a:rPr lang="ru-RU" sz="2000" dirty="0" smtClean="0"/>
              <a:t> </a:t>
            </a:r>
            <a:r>
              <a:rPr lang="uk-UA" sz="2000" dirty="0" smtClean="0"/>
              <a:t>«уводом». </a:t>
            </a:r>
            <a:r>
              <a:rPr lang="uk-UA" sz="2000" b="1" dirty="0" smtClean="0"/>
              <a:t>Шлюби «уводом» </a:t>
            </a:r>
            <a:r>
              <a:rPr lang="uk-UA" sz="2000" dirty="0" smtClean="0"/>
              <a:t>пов'язувалися з викраденням дівчини, але переважно за її згоди, хоча і всупереч волі її батьків. </a:t>
            </a:r>
            <a:r>
              <a:rPr lang="uk-UA" sz="2000" b="1" dirty="0" smtClean="0"/>
              <a:t>Шлюби «уходом» </a:t>
            </a:r>
            <a:r>
              <a:rPr lang="uk-UA" sz="2000" i="1" dirty="0" smtClean="0"/>
              <a:t>– </a:t>
            </a:r>
            <a:r>
              <a:rPr lang="uk-UA" sz="2000" dirty="0" smtClean="0"/>
              <a:t>часто були проти волі обох пар батьків, які не погоджувалися на </a:t>
            </a:r>
            <a:r>
              <a:rPr lang="uk-UA" sz="2000" dirty="0" err="1" smtClean="0"/>
              <a:t>пошлюблення</a:t>
            </a:r>
            <a:r>
              <a:rPr lang="uk-UA" sz="2000" dirty="0" smtClean="0"/>
              <a:t> дітей, або через порушення шлюбної угоди, або коли наречена була покриткою, або коли молоді належали до різних національностей, релігій тощо.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309" y="182880"/>
            <a:ext cx="10719304" cy="451821"/>
          </a:xfrm>
        </p:spPr>
        <p:txBody>
          <a:bodyPr>
            <a:normAutofit fontScale="90000"/>
          </a:bodyPr>
          <a:lstStyle/>
          <a:p>
            <a:r>
              <a:rPr lang="uk-UA" sz="2000" b="1" dirty="0" smtClean="0"/>
              <a:t>Шлюбні</a:t>
            </a:r>
            <a:r>
              <a:rPr lang="uk-UA" sz="2000" dirty="0" smtClean="0"/>
              <a:t> </a:t>
            </a:r>
            <a:r>
              <a:rPr lang="uk-UA" sz="2000" b="1" dirty="0" smtClean="0"/>
              <a:t>угоди та звичаї</a:t>
            </a:r>
            <a:br>
              <a:rPr lang="uk-UA" sz="2000" b="1" dirty="0" smtClean="0"/>
            </a:b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42278" y="699246"/>
            <a:ext cx="10762334" cy="5884433"/>
          </a:xfrm>
        </p:spPr>
        <p:txBody>
          <a:bodyPr/>
          <a:lstStyle/>
          <a:p>
            <a:pPr marL="0" algn="just">
              <a:spcBef>
                <a:spcPts val="0"/>
              </a:spcBef>
            </a:pPr>
            <a:r>
              <a:rPr lang="uk-UA" dirty="0" smtClean="0"/>
              <a:t>В основу укладання шлюбу лягла угода між двома сторонами </a:t>
            </a:r>
            <a:r>
              <a:rPr lang="uk-UA" i="1" dirty="0" smtClean="0"/>
              <a:t>– </a:t>
            </a:r>
            <a:r>
              <a:rPr lang="uk-UA" dirty="0" smtClean="0"/>
              <a:t>батьками й родичами молодих; посередниками виступали довірені особи </a:t>
            </a:r>
            <a:r>
              <a:rPr lang="uk-UA" i="1" dirty="0" smtClean="0"/>
              <a:t>– </a:t>
            </a:r>
            <a:r>
              <a:rPr lang="uk-UA" b="1" i="1" dirty="0" smtClean="0"/>
              <a:t>сват </a:t>
            </a:r>
            <a:r>
              <a:rPr lang="uk-UA" b="1" dirty="0" smtClean="0"/>
              <a:t>і </a:t>
            </a:r>
            <a:r>
              <a:rPr lang="uk-UA" b="1" i="1" dirty="0" smtClean="0"/>
              <a:t>сваха</a:t>
            </a:r>
            <a:r>
              <a:rPr lang="uk-UA" dirty="0" smtClean="0"/>
              <a:t>.</a:t>
            </a:r>
          </a:p>
          <a:p>
            <a:pPr marL="0" algn="just">
              <a:spcBef>
                <a:spcPts val="0"/>
              </a:spcBef>
            </a:pPr>
            <a:r>
              <a:rPr lang="uk-UA" b="1" i="1" dirty="0" smtClean="0"/>
              <a:t>Віно, вино </a:t>
            </a:r>
            <a:r>
              <a:rPr lang="uk-UA" i="1" dirty="0" smtClean="0"/>
              <a:t>- </a:t>
            </a:r>
            <a:r>
              <a:rPr lang="uk-UA" dirty="0" smtClean="0"/>
              <a:t>своєрідний викуп, який молодий мав сплатити нареченій. Його вартість дорівнювала посагу, або перебільшувала </a:t>
            </a:r>
            <a:r>
              <a:rPr lang="uk-UA" dirty="0" err="1" smtClean="0"/>
              <a:t>його</a:t>
            </a:r>
            <a:r>
              <a:rPr lang="uk-UA" i="1" dirty="0" err="1" smtClean="0"/>
              <a:t>-</a:t>
            </a:r>
            <a:r>
              <a:rPr lang="uk-UA" i="1" dirty="0" smtClean="0"/>
              <a:t> </a:t>
            </a:r>
            <a:r>
              <a:rPr lang="uk-UA" dirty="0" smtClean="0"/>
              <a:t>одиниця викупу нареченої. </a:t>
            </a:r>
          </a:p>
          <a:p>
            <a:pPr marL="0" algn="just">
              <a:spcBef>
                <a:spcPts val="0"/>
              </a:spcBef>
            </a:pPr>
            <a:r>
              <a:rPr lang="uk-UA" b="1" i="1" dirty="0" smtClean="0"/>
              <a:t>Посаг</a:t>
            </a:r>
            <a:r>
              <a:rPr lang="uk-UA" i="1" dirty="0" smtClean="0"/>
              <a:t> - </a:t>
            </a:r>
            <a:r>
              <a:rPr lang="uk-UA" dirty="0" smtClean="0"/>
              <a:t>майно, гроші, що їх дають батьки або родичі нареченій, коли вона виходить заміж; придане, віно. Посаг складався з двох частин: перша – худоба, певна сума грошей, клаптик землі (цю частину виділяв батько), друга – так звана скриня, яку дівчина готувала сама або разом з матір’ю. Після обряду пов’язування молодих його урочисто везли до нареченого. Молодий також сплачував нареченій віно – своєрідний викуп.</a:t>
            </a:r>
          </a:p>
          <a:p>
            <a:pPr marL="0" algn="just">
              <a:spcBef>
                <a:spcPts val="0"/>
              </a:spcBef>
            </a:pPr>
            <a:r>
              <a:rPr lang="uk-UA" b="1" dirty="0" err="1" smtClean="0"/>
              <a:t>Виновні</a:t>
            </a:r>
            <a:r>
              <a:rPr lang="uk-UA" b="1" dirty="0" smtClean="0"/>
              <a:t> листи </a:t>
            </a:r>
            <a:r>
              <a:rPr lang="uk-UA" dirty="0" smtClean="0"/>
              <a:t>- документи, що з’явились починаючи з ХVІІІ ст., коли у придане почали давати землю, у яких перелічувалися всі умови укладання шлюбу.</a:t>
            </a:r>
          </a:p>
          <a:p>
            <a:pPr marL="0" algn="just">
              <a:spcBef>
                <a:spcPts val="0"/>
              </a:spcBef>
            </a:pPr>
            <a:r>
              <a:rPr lang="uk-UA" b="1" dirty="0" smtClean="0"/>
              <a:t>Заручини</a:t>
            </a:r>
            <a:r>
              <a:rPr lang="uk-UA" dirty="0" smtClean="0"/>
              <a:t> (</a:t>
            </a:r>
            <a:r>
              <a:rPr lang="uk-UA" dirty="0" err="1" smtClean="0"/>
              <a:t>полюбини</a:t>
            </a:r>
            <a:r>
              <a:rPr lang="uk-UA" dirty="0" smtClean="0"/>
              <a:t>, рушники , хустки , </a:t>
            </a:r>
            <a:r>
              <a:rPr lang="uk-UA" dirty="0" err="1" smtClean="0"/>
              <a:t>сватанка</a:t>
            </a:r>
            <a:r>
              <a:rPr lang="uk-UA" dirty="0" smtClean="0"/>
              <a:t>) - заключний етап сватання, за яким дівчина і хлопець, що мають намір одружитися, оголошуються нареченою і нареченим. На заручини до молодої разом із молодим приходили його батьки та родичі.</a:t>
            </a:r>
          </a:p>
          <a:p>
            <a:pPr marL="0" algn="just">
              <a:spcBef>
                <a:spcPts val="0"/>
              </a:spcBef>
            </a:pPr>
            <a:r>
              <a:rPr lang="ru-RU" b="1" dirty="0" err="1" smtClean="0"/>
              <a:t>Материзна</a:t>
            </a:r>
            <a:r>
              <a:rPr lang="ru-RU" dirty="0" smtClean="0"/>
              <a:t> - </a:t>
            </a:r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, яка </a:t>
            </a:r>
            <a:r>
              <a:rPr lang="ru-RU" dirty="0" err="1" smtClean="0"/>
              <a:t>передавалася</a:t>
            </a:r>
            <a:r>
              <a:rPr lang="ru-RU" dirty="0" smtClean="0"/>
              <a:t> у </a:t>
            </a:r>
            <a:r>
              <a:rPr lang="ru-RU" dirty="0" err="1" smtClean="0"/>
              <a:t>спадщину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по </a:t>
            </a:r>
            <a:r>
              <a:rPr lang="ru-RU" dirty="0" err="1" smtClean="0"/>
              <a:t>жіночій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якою</a:t>
            </a:r>
            <a:r>
              <a:rPr lang="ru-RU" dirty="0" smtClean="0"/>
              <a:t> мала право </a:t>
            </a:r>
            <a:r>
              <a:rPr lang="ru-RU" dirty="0" err="1" smtClean="0"/>
              <a:t>розпоряджатися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жінка</a:t>
            </a:r>
            <a:r>
              <a:rPr lang="ru-RU" dirty="0" smtClean="0"/>
              <a:t>.</a:t>
            </a:r>
            <a:r>
              <a:rPr lang="uk-UA" i="1" dirty="0" smtClean="0"/>
              <a:t> </a:t>
            </a:r>
          </a:p>
          <a:p>
            <a:pPr marL="0" algn="just">
              <a:spcBef>
                <a:spcPts val="0"/>
              </a:spcBef>
            </a:pPr>
            <a:r>
              <a:rPr lang="uk-UA" b="1" i="1" dirty="0" err="1" smtClean="0"/>
              <a:t>Вивяди</a:t>
            </a:r>
            <a:r>
              <a:rPr lang="uk-UA" i="1" dirty="0" smtClean="0"/>
              <a:t> – </a:t>
            </a:r>
            <a:r>
              <a:rPr lang="uk-UA" dirty="0" smtClean="0"/>
              <a:t>обрядова акція, спрямована на виявлення матеріального становища судженої.</a:t>
            </a:r>
            <a:r>
              <a:rPr lang="uk-UA" i="1" dirty="0" smtClean="0"/>
              <a:t> </a:t>
            </a:r>
            <a:r>
              <a:rPr lang="uk-UA" b="1" i="1" dirty="0" err="1" smtClean="0"/>
              <a:t>Приймацтво</a:t>
            </a:r>
            <a:r>
              <a:rPr lang="uk-UA" i="1" dirty="0" smtClean="0"/>
              <a:t> – </a:t>
            </a:r>
            <a:r>
              <a:rPr lang="uk-UA" dirty="0" smtClean="0"/>
              <a:t>проживання зятя у сім'ї дружини.  </a:t>
            </a:r>
            <a:r>
              <a:rPr lang="uk-UA" dirty="0" err="1" smtClean="0"/>
              <a:t>Приймацтво</a:t>
            </a:r>
            <a:r>
              <a:rPr lang="uk-UA" dirty="0" smtClean="0"/>
              <a:t> мало такі види: </a:t>
            </a:r>
            <a:r>
              <a:rPr lang="uk-UA" b="1" i="1" dirty="0" smtClean="0"/>
              <a:t>з примусу, за бажанням, за запрошенням</a:t>
            </a:r>
            <a:r>
              <a:rPr lang="uk-UA" dirty="0" smtClean="0"/>
              <a:t>. </a:t>
            </a: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6216" y="172122"/>
            <a:ext cx="11063550" cy="570156"/>
          </a:xfrm>
        </p:spPr>
        <p:txBody>
          <a:bodyPr>
            <a:normAutofit/>
          </a:bodyPr>
          <a:lstStyle/>
          <a:p>
            <a:r>
              <a:rPr lang="uk-UA" sz="2000" b="1" dirty="0" smtClean="0"/>
              <a:t>Сімейні звичаї та обряди. А) Весільна обрядовість.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66975" y="753035"/>
            <a:ext cx="11295530" cy="5841403"/>
          </a:xfrm>
        </p:spPr>
        <p:txBody>
          <a:bodyPr/>
          <a:lstStyle/>
          <a:p>
            <a:r>
              <a:rPr lang="uk-UA" dirty="0" smtClean="0"/>
              <a:t>Весільна обрядовість поділяється на: </a:t>
            </a:r>
            <a:r>
              <a:rPr lang="uk-UA" b="1" dirty="0" err="1" smtClean="0"/>
              <a:t>передвесільну</a:t>
            </a:r>
            <a:r>
              <a:rPr lang="uk-UA" dirty="0" smtClean="0"/>
              <a:t> – сватання, умовини, оглядини, заручини, бгання короваю і дівич-вечір; </a:t>
            </a:r>
            <a:r>
              <a:rPr lang="uk-UA" b="1" dirty="0" smtClean="0"/>
              <a:t>власне весільну </a:t>
            </a:r>
            <a:r>
              <a:rPr lang="uk-UA" dirty="0" smtClean="0"/>
              <a:t>– запросини, благословення, вінчання, обдарування, посад молодих, розплітання коси, розподіл короваю, перевезення посагу, перезва, рядження; </a:t>
            </a:r>
            <a:r>
              <a:rPr lang="uk-UA" b="1" dirty="0" err="1" smtClean="0"/>
              <a:t>післявесільну</a:t>
            </a:r>
            <a:r>
              <a:rPr lang="uk-UA" dirty="0" smtClean="0"/>
              <a:t> – хлібини, </a:t>
            </a:r>
            <a:r>
              <a:rPr lang="uk-UA" dirty="0" err="1" smtClean="0"/>
              <a:t>свашини</a:t>
            </a:r>
            <a:r>
              <a:rPr lang="uk-UA" dirty="0" smtClean="0"/>
              <a:t> та гостини.</a:t>
            </a:r>
            <a:endParaRPr lang="uk-UA" b="1" i="1" dirty="0" smtClean="0"/>
          </a:p>
          <a:p>
            <a:r>
              <a:rPr lang="uk-UA" b="1" i="1" dirty="0" smtClean="0"/>
              <a:t>Сватання</a:t>
            </a:r>
            <a:r>
              <a:rPr lang="uk-UA" i="1" dirty="0" smtClean="0"/>
              <a:t> </a:t>
            </a:r>
            <a:r>
              <a:rPr lang="uk-UA" dirty="0" smtClean="0"/>
              <a:t>(локальні назви в різних регіонах: могорич, </a:t>
            </a:r>
            <a:r>
              <a:rPr lang="uk-UA" dirty="0" err="1" smtClean="0"/>
              <a:t>сватанки</a:t>
            </a:r>
            <a:r>
              <a:rPr lang="uk-UA" dirty="0" smtClean="0"/>
              <a:t>, змовини, рушники, старости, слово та ін.) </a:t>
            </a:r>
            <a:r>
              <a:rPr lang="uk-UA" i="1" dirty="0" smtClean="0"/>
              <a:t>– </a:t>
            </a:r>
            <a:r>
              <a:rPr lang="uk-UA" dirty="0" smtClean="0"/>
              <a:t>це перша офіційна зустріч сторін молодого і молодої для домовленості про одруження.</a:t>
            </a:r>
          </a:p>
          <a:p>
            <a:r>
              <a:rPr lang="ru-RU" b="1" dirty="0" err="1" smtClean="0"/>
              <a:t>Оглядини</a:t>
            </a:r>
            <a:r>
              <a:rPr lang="ru-RU" dirty="0" smtClean="0"/>
              <a:t> - обряд </a:t>
            </a:r>
            <a:r>
              <a:rPr lang="ru-RU" dirty="0" err="1" smtClean="0"/>
              <a:t>знайомства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</a:t>
            </a:r>
            <a:r>
              <a:rPr lang="ru-RU" dirty="0" err="1" smtClean="0"/>
              <a:t>молодої</a:t>
            </a:r>
            <a:r>
              <a:rPr lang="ru-RU" dirty="0" smtClean="0"/>
              <a:t> (молодого)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житлом</a:t>
            </a:r>
            <a:r>
              <a:rPr lang="ru-RU" dirty="0" smtClean="0"/>
              <a:t>, </a:t>
            </a:r>
            <a:r>
              <a:rPr lang="ru-RU" dirty="0" err="1" smtClean="0"/>
              <a:t>господарством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майбутніх</a:t>
            </a:r>
            <a:r>
              <a:rPr lang="ru-RU" dirty="0" smtClean="0"/>
              <a:t> </a:t>
            </a:r>
            <a:r>
              <a:rPr lang="ru-RU" dirty="0" err="1" smtClean="0"/>
              <a:t>сватів</a:t>
            </a:r>
            <a:endParaRPr lang="ru-RU" dirty="0" smtClean="0"/>
          </a:p>
          <a:p>
            <a:pPr algn="just"/>
            <a:r>
              <a:rPr lang="uk-UA" i="1" dirty="0" smtClean="0"/>
              <a:t>Традиційне весілля </a:t>
            </a:r>
            <a:r>
              <a:rPr lang="uk-UA" dirty="0" smtClean="0"/>
              <a:t>тривало в Україні декілька днів, у деяких місцевостях </a:t>
            </a:r>
            <a:r>
              <a:rPr lang="uk-UA" i="1" dirty="0" smtClean="0"/>
              <a:t>– </a:t>
            </a:r>
            <a:r>
              <a:rPr lang="uk-UA" dirty="0" smtClean="0"/>
              <a:t>цілий тиждень. Здебільшого весілля починали в п'ятницю (бо п'ятниця </a:t>
            </a:r>
            <a:r>
              <a:rPr lang="uk-UA" i="1" dirty="0" smtClean="0"/>
              <a:t>– </a:t>
            </a:r>
            <a:r>
              <a:rPr lang="uk-UA" dirty="0" err="1" smtClean="0"/>
              <a:t>початниця</a:t>
            </a:r>
            <a:r>
              <a:rPr lang="uk-UA" dirty="0" smtClean="0"/>
              <a:t>). </a:t>
            </a:r>
            <a:r>
              <a:rPr lang="uk-UA" b="1" dirty="0" smtClean="0"/>
              <a:t>Дівич-вечір</a:t>
            </a:r>
            <a:r>
              <a:rPr lang="uk-UA" dirty="0" smtClean="0"/>
              <a:t> - молодіжний вечір напередодні весілля. Проводили його окремо в оселях молодої та молодого або лише в молодої, але з обов’язковою участю молодого з боярами. Дівчата-подруги вили гільце: оздоблювали квітами, стрічками та букетиками колосків вишневе деревце або гілку сосни. Гільце символізувало незайманість, красу та молодість. 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59231"/>
          </a:xfrm>
        </p:spPr>
        <p:txBody>
          <a:bodyPr>
            <a:normAutofit/>
          </a:bodyPr>
          <a:lstStyle/>
          <a:p>
            <a:r>
              <a:rPr lang="uk-UA" sz="2000" b="1" dirty="0" smtClean="0"/>
              <a:t>Звичаї й обряди, пов'язані з народженням дитини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66974" y="1075765"/>
            <a:ext cx="10837638" cy="4835457"/>
          </a:xfrm>
        </p:spPr>
        <p:txBody>
          <a:bodyPr/>
          <a:lstStyle/>
          <a:p>
            <a:r>
              <a:rPr lang="uk-UA" dirty="0" smtClean="0"/>
              <a:t>Поділяють в етнографії на чотири групи: </a:t>
            </a:r>
            <a:r>
              <a:rPr lang="uk-UA" i="1" dirty="0" smtClean="0"/>
              <a:t>дородові звичаї і обряди; власне </a:t>
            </a:r>
            <a:r>
              <a:rPr lang="uk-UA" i="1" dirty="0" err="1" smtClean="0"/>
              <a:t>народини</a:t>
            </a:r>
            <a:r>
              <a:rPr lang="uk-UA" i="1" dirty="0" smtClean="0"/>
              <a:t>; післяродові; обрядові дії, що знаменують "приєднання" дитини до сім'ї, роду, громади.</a:t>
            </a:r>
            <a:endParaRPr lang="ru-RU" i="1" dirty="0" smtClean="0"/>
          </a:p>
          <a:p>
            <a:r>
              <a:rPr lang="uk-UA" dirty="0" smtClean="0"/>
              <a:t>Дородові охоплюють низку ритуальних, магічних дій і звичаїв, що виконувалися вже під час весілля і спрямовувались на забезпечення плодовитості подружжя, народження синів (розплітання коси молодої хлопчиком, влаштування першої постелі молодих на необмолочених снопах та ін.).</a:t>
            </a:r>
            <a:r>
              <a:rPr lang="ru-RU" dirty="0" smtClean="0"/>
              <a:t> </a:t>
            </a:r>
            <a:r>
              <a:rPr lang="uk-UA" dirty="0" smtClean="0"/>
              <a:t>Період вагітності був обставлений низкою оберег, пересторог і вірувань.</a:t>
            </a:r>
          </a:p>
          <a:p>
            <a:r>
              <a:rPr lang="uk-UA" i="1" dirty="0" smtClean="0"/>
              <a:t>Пологи (</a:t>
            </a:r>
            <a:r>
              <a:rPr lang="uk-UA" i="1" dirty="0" err="1" smtClean="0"/>
              <a:t>злоги</a:t>
            </a:r>
            <a:r>
              <a:rPr lang="uk-UA" i="1" dirty="0" smtClean="0"/>
              <a:t>, родиво, </a:t>
            </a:r>
            <a:r>
              <a:rPr lang="uk-UA" i="1" dirty="0" err="1" smtClean="0"/>
              <a:t>народини</a:t>
            </a:r>
            <a:r>
              <a:rPr lang="uk-UA" i="1" dirty="0" smtClean="0"/>
              <a:t>) </a:t>
            </a:r>
            <a:r>
              <a:rPr lang="uk-UA" dirty="0" smtClean="0"/>
              <a:t>відбувалися в домашніх умовах, але без </a:t>
            </a:r>
            <a:r>
              <a:rPr lang="uk-UA" dirty="0" err="1" smtClean="0"/>
              <a:t>посторонніх</a:t>
            </a:r>
            <a:r>
              <a:rPr lang="uk-UA" dirty="0" smtClean="0"/>
              <a:t>. Постіль породіллі намагалися відгородити "завісою" (рядном чи іншою тканиною), щоб оберегти її та немовля від поганих очей. Приймала пологи бабка-повитуха, котру заздалегідь запрошували. В різних місцевостях України її називали: баба, бабка, баба-повитуха, </a:t>
            </a:r>
            <a:r>
              <a:rPr lang="uk-UA" dirty="0" err="1" smtClean="0"/>
              <a:t>баба-кушарка</a:t>
            </a:r>
            <a:r>
              <a:rPr lang="uk-UA" dirty="0" smtClean="0"/>
              <a:t>, баба-бранка, породільна, </a:t>
            </a:r>
            <a:r>
              <a:rPr lang="uk-UA" dirty="0" err="1" smtClean="0"/>
              <a:t>баба-</a:t>
            </a:r>
            <a:r>
              <a:rPr lang="uk-UA" dirty="0" smtClean="0"/>
              <a:t> пупорізка та ін.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3341" y="225912"/>
            <a:ext cx="10321271" cy="419548"/>
          </a:xfrm>
        </p:spPr>
        <p:txBody>
          <a:bodyPr>
            <a:normAutofit fontScale="90000"/>
          </a:bodyPr>
          <a:lstStyle/>
          <a:p>
            <a:r>
              <a:rPr lang="uk-UA" sz="2200" b="1" dirty="0" smtClean="0"/>
              <a:t>Похоронні та поминальні звичаї і обряди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8339" y="677732"/>
            <a:ext cx="11220226" cy="5265763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В звичаях і віруваннях українців, пов'язаних зі смертю людини, простежується нашарування елементів різних часів і культурних рівнів: архаїчні язичницькі уявлення про смерть, загробне життя і вплив покійників на живих поєдналися з пізнішими християнськими, утворивши складний </a:t>
            </a:r>
            <a:r>
              <a:rPr lang="uk-UA" dirty="0" err="1" smtClean="0"/>
              <a:t>смислово-</a:t>
            </a:r>
            <a:r>
              <a:rPr lang="uk-UA" dirty="0" smtClean="0"/>
              <a:t> емоційний комплекс. У ньому виділяються три цикли: перший пов'язаний з актом</a:t>
            </a:r>
            <a:r>
              <a:rPr lang="ru-RU" dirty="0" smtClean="0"/>
              <a:t> </a:t>
            </a:r>
            <a:r>
              <a:rPr lang="uk-UA" dirty="0" smtClean="0"/>
              <a:t>смерті; другий </a:t>
            </a:r>
            <a:r>
              <a:rPr lang="uk-UA" i="1" dirty="0" smtClean="0"/>
              <a:t>– </a:t>
            </a:r>
            <a:r>
              <a:rPr lang="uk-UA" dirty="0" smtClean="0"/>
              <a:t>з похоронами; третій </a:t>
            </a:r>
            <a:r>
              <a:rPr lang="uk-UA" i="1" dirty="0" smtClean="0"/>
              <a:t>– </a:t>
            </a:r>
            <a:r>
              <a:rPr lang="uk-UA" dirty="0" err="1" smtClean="0"/>
              <a:t>післяпохоронні</a:t>
            </a:r>
            <a:r>
              <a:rPr lang="uk-UA" dirty="0" smtClean="0"/>
              <a:t> звичаї та обряди, в тому числі й поминальні.</a:t>
            </a:r>
            <a:endParaRPr lang="ru-RU" dirty="0" smtClean="0"/>
          </a:p>
          <a:p>
            <a:r>
              <a:rPr lang="uk-UA" dirty="0" smtClean="0"/>
              <a:t>Перший цикл охоплює традиційні дії, якими </a:t>
            </a:r>
            <a:r>
              <a:rPr lang="uk-UA" dirty="0" err="1" smtClean="0"/>
              <a:t>супроводилося</a:t>
            </a:r>
            <a:r>
              <a:rPr lang="uk-UA" dirty="0" smtClean="0"/>
              <a:t> наближення смерті, споряджання покійника.</a:t>
            </a:r>
          </a:p>
          <a:p>
            <a:r>
              <a:rPr lang="uk-UA" dirty="0" smtClean="0"/>
              <a:t>Смерть трактувалася як розлучення душі з тілом. За поширеними уявленнями, душа виходила з людини горлом у вигляді пари, мухи, метелика. Вважалося, що добрі, справедливі люди помирали легко, а злі, котрі за життя коїли лихо, зналися з нечистою силою, мали тяжку смерть ("яке життя, така й смерть"). Недоброю вважалася і раптова, "нагла" смерть.</a:t>
            </a:r>
          </a:p>
          <a:p>
            <a:r>
              <a:rPr lang="uk-UA" dirty="0" smtClean="0"/>
              <a:t>У різних формах трансформований давній звичай поминок, поминального обіду (</a:t>
            </a:r>
            <a:r>
              <a:rPr lang="uk-UA" dirty="0" err="1" smtClean="0"/>
              <a:t>опроводу</a:t>
            </a:r>
            <a:r>
              <a:rPr lang="uk-UA" dirty="0" smtClean="0"/>
              <a:t>, обіду, комашні, мерлин) відразу ж після того, коли домовину винесли з хати до сіней чи на подвір'я, на кладовищі після поховання, в будинку померлого після похорону (більшість місцевостей України). Цей звичай пов'язаний з віруванням, що душа померлого впродовж 40 днів повертається в певні дні додому, потребуючи, аби про неї згадували, чинили відповідні відправи та обряди для того, щоб її нагодували. Тому поминки справляли також у три, сім, дев'ять, 40 днів і в роковини смерті. Обрядовою стравою поминок вважалася кутя, коливо </a:t>
            </a:r>
            <a:r>
              <a:rPr lang="uk-UA" i="1" dirty="0" smtClean="0"/>
              <a:t>– </a:t>
            </a:r>
            <a:r>
              <a:rPr lang="uk-UA" dirty="0" smtClean="0"/>
              <a:t>пшенична каша з медом. 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10242</TotalTime>
  <Words>1634</Words>
  <Application>Microsoft Office PowerPoint</Application>
  <PresentationFormat>Произвольный</PresentationFormat>
  <Paragraphs>60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Легкий дым</vt:lpstr>
      <vt:lpstr>Тема 6.  Приватне життя    . </vt:lpstr>
      <vt:lpstr>Література до лекції</vt:lpstr>
      <vt:lpstr>Традиції дошлюбного спілкування</vt:lpstr>
      <vt:lpstr>Типи й форми шлюбу</vt:lpstr>
      <vt:lpstr>Шлюбні угоди та звичаї </vt:lpstr>
      <vt:lpstr>Сімейні звичаї та обряди. А) Весільна обрядовість.</vt:lpstr>
      <vt:lpstr>Звичаї й обряди, пов'язані з народженням дитини</vt:lpstr>
      <vt:lpstr>Похоронні та поминальні звичаї і обряди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Дитина у звичаях і віруваннях українського народу.</dc:title>
  <dc:creator>Вика</dc:creator>
  <cp:lastModifiedBy>Admin</cp:lastModifiedBy>
  <cp:revision>236</cp:revision>
  <dcterms:created xsi:type="dcterms:W3CDTF">2019-11-11T14:41:32Z</dcterms:created>
  <dcterms:modified xsi:type="dcterms:W3CDTF">2023-10-17T16:40:01Z</dcterms:modified>
</cp:coreProperties>
</file>