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4D87-7059-4E40-AD97-26C05B95FCFA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549DF2-A28C-49C6-B54A-24C0FD82733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4D87-7059-4E40-AD97-26C05B95FCFA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49DF2-A28C-49C6-B54A-24C0FD8273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4D87-7059-4E40-AD97-26C05B95FCFA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49DF2-A28C-49C6-B54A-24C0FD8273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4D87-7059-4E40-AD97-26C05B95FCFA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49DF2-A28C-49C6-B54A-24C0FD8273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4D87-7059-4E40-AD97-26C05B95FCFA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49DF2-A28C-49C6-B54A-24C0FD82733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4D87-7059-4E40-AD97-26C05B95FCFA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49DF2-A28C-49C6-B54A-24C0FD82733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4D87-7059-4E40-AD97-26C05B95FCFA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49DF2-A28C-49C6-B54A-24C0FD82733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4D87-7059-4E40-AD97-26C05B95FCFA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49DF2-A28C-49C6-B54A-24C0FD8273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4D87-7059-4E40-AD97-26C05B95FCFA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49DF2-A28C-49C6-B54A-24C0FD8273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4D87-7059-4E40-AD97-26C05B95FCFA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49DF2-A28C-49C6-B54A-24C0FD8273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4D87-7059-4E40-AD97-26C05B95FCFA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49DF2-A28C-49C6-B54A-24C0FD8273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2194D87-7059-4E40-AD97-26C05B95FCFA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6549DF2-A28C-49C6-B54A-24C0FD82733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5040560"/>
          </a:xfrm>
        </p:spPr>
        <p:txBody>
          <a:bodyPr>
            <a:normAutofit/>
          </a:bodyPr>
          <a:lstStyle/>
          <a:p>
            <a:r>
              <a:rPr lang="uk-UA" sz="6000" dirty="0"/>
              <a:t>Лекція 8. </a:t>
            </a: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err="1"/>
              <a:t>РОЗПОДІЛ</a:t>
            </a:r>
            <a:r>
              <a:rPr lang="ru-RU" sz="6000" dirty="0"/>
              <a:t> </a:t>
            </a:r>
            <a:r>
              <a:rPr lang="ru-RU" sz="6000" dirty="0" err="1"/>
              <a:t>РОЛІВ</a:t>
            </a:r>
            <a:r>
              <a:rPr lang="ru-RU" sz="6000" dirty="0"/>
              <a:t> 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У </a:t>
            </a:r>
            <a:r>
              <a:rPr lang="ru-RU" sz="6000" dirty="0" err="1"/>
              <a:t>КОМАНДІ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6539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 anchor="ctr"/>
          <a:lstStyle/>
          <a:p>
            <a:r>
              <a:rPr lang="uk-UA" sz="3200" b="1" dirty="0">
                <a:effectLst/>
              </a:rPr>
              <a:t>МЕТОД «ШІСТЬ КАПЕЛЮХІВ»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uk-UA" b="1" dirty="0">
                <a:solidFill>
                  <a:schemeClr val="tx1"/>
                </a:solidFill>
              </a:rPr>
              <a:t>Зелений Капелюх. </a:t>
            </a:r>
            <a:endParaRPr lang="uk-UA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Основна </a:t>
            </a:r>
            <a:r>
              <a:rPr lang="uk-UA" dirty="0">
                <a:solidFill>
                  <a:schemeClr val="tx1"/>
                </a:solidFill>
              </a:rPr>
              <a:t>якість - прояв нестандартного творчого мислення, орієнтованого на успіх. </a:t>
            </a:r>
            <a:endParaRPr lang="uk-U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uk-U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Головне </a:t>
            </a:r>
            <a:r>
              <a:rPr lang="uk-UA" dirty="0">
                <a:solidFill>
                  <a:schemeClr val="tx1"/>
                </a:solidFill>
              </a:rPr>
              <a:t>завдання — шукати вирішення проблеми як традиційні, так і інноваційні.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11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 anchor="ctr"/>
          <a:lstStyle/>
          <a:p>
            <a:r>
              <a:rPr lang="uk-UA" sz="3200" b="1" dirty="0">
                <a:effectLst/>
              </a:rPr>
              <a:t>МЕТОД «ШІСТЬ КАПЕЛЮХІВ»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uk-UA" b="1" dirty="0">
                <a:solidFill>
                  <a:schemeClr val="tx1"/>
                </a:solidFill>
              </a:rPr>
              <a:t>Синій капелюх. </a:t>
            </a:r>
            <a:endParaRPr lang="uk-UA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Основна </a:t>
            </a:r>
            <a:r>
              <a:rPr lang="uk-UA" dirty="0">
                <a:solidFill>
                  <a:schemeClr val="tx1"/>
                </a:solidFill>
              </a:rPr>
              <a:t>якість – прояв філософського ставлення до ситуації. </a:t>
            </a:r>
            <a:endParaRPr lang="uk-U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Він </a:t>
            </a:r>
            <a:r>
              <a:rPr lang="uk-UA" dirty="0">
                <a:solidFill>
                  <a:schemeClr val="tx1"/>
                </a:solidFill>
              </a:rPr>
              <a:t>розмірковує: </a:t>
            </a:r>
            <a:endParaRPr lang="uk-U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А </a:t>
            </a:r>
            <a:r>
              <a:rPr lang="uk-UA" dirty="0">
                <a:solidFill>
                  <a:schemeClr val="tx1"/>
                </a:solidFill>
              </a:rPr>
              <a:t>навіщо ця проблема дана? </a:t>
            </a:r>
            <a:endParaRPr lang="uk-U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Чому </a:t>
            </a:r>
            <a:r>
              <a:rPr lang="uk-UA" dirty="0">
                <a:solidFill>
                  <a:schemeClr val="tx1"/>
                </a:solidFill>
              </a:rPr>
              <a:t>нас має навчити досвід її вирішення? </a:t>
            </a:r>
            <a:endParaRPr lang="uk-U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Завдяки </a:t>
            </a:r>
            <a:r>
              <a:rPr lang="uk-UA" dirty="0">
                <a:solidFill>
                  <a:schemeClr val="tx1"/>
                </a:solidFill>
              </a:rPr>
              <a:t>вирішенню цієї проблеми чи вийде команда, фірма, клієнт на новий рівень свого особистого, соціального чи духовного розвитку</a:t>
            </a:r>
            <a:r>
              <a:rPr lang="uk-UA" dirty="0" smtClean="0">
                <a:solidFill>
                  <a:schemeClr val="tx1"/>
                </a:solidFill>
              </a:rPr>
              <a:t>?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268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uk-UA" sz="2000" b="1" dirty="0">
                <a:effectLst/>
              </a:rPr>
              <a:t>ПРОЦЕС </a:t>
            </a:r>
            <a:r>
              <a:rPr lang="uk-UA" sz="2000" b="1" dirty="0" smtClean="0">
                <a:effectLst/>
              </a:rPr>
              <a:t>ЖИТТЄДІЯЛЬНОСТІ </a:t>
            </a:r>
            <a:r>
              <a:rPr lang="uk-UA" sz="2000" b="1" dirty="0">
                <a:effectLst/>
              </a:rPr>
              <a:t>КОМАНДИ </a:t>
            </a:r>
            <a:r>
              <a:rPr lang="uk-UA" sz="2000" b="1" dirty="0" smtClean="0">
                <a:effectLst/>
              </a:rPr>
              <a:t/>
            </a:r>
            <a:br>
              <a:rPr lang="uk-UA" sz="2000" b="1" dirty="0" smtClean="0">
                <a:effectLst/>
              </a:rPr>
            </a:br>
            <a:r>
              <a:rPr lang="uk-UA" sz="2000" b="1" dirty="0" smtClean="0">
                <a:effectLst/>
              </a:rPr>
              <a:t>І </a:t>
            </a:r>
            <a:r>
              <a:rPr lang="uk-UA" sz="2000" b="1" dirty="0">
                <a:effectLst/>
              </a:rPr>
              <a:t>ДИНАМІКА ЇЇ УСПІШНОГО </a:t>
            </a:r>
            <a:r>
              <a:rPr lang="uk-UA" sz="2000" b="1" dirty="0" smtClean="0">
                <a:effectLst/>
              </a:rPr>
              <a:t>РОЗВИТКУ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Підхід </a:t>
            </a:r>
            <a:r>
              <a:rPr lang="uk-UA" dirty="0">
                <a:solidFill>
                  <a:schemeClr val="tx1"/>
                </a:solidFill>
              </a:rPr>
              <a:t>до визначення ролей та його розподілу </a:t>
            </a:r>
            <a:r>
              <a:rPr lang="uk-UA" dirty="0" smtClean="0">
                <a:solidFill>
                  <a:schemeClr val="tx1"/>
                </a:solidFill>
              </a:rPr>
              <a:t>на основі психологічних </a:t>
            </a:r>
            <a:r>
              <a:rPr lang="uk-UA" dirty="0">
                <a:solidFill>
                  <a:schemeClr val="tx1"/>
                </a:solidFill>
              </a:rPr>
              <a:t>особливостей членів команди. </a:t>
            </a:r>
            <a:endParaRPr lang="uk-U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uk-U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Команду </a:t>
            </a:r>
            <a:r>
              <a:rPr lang="uk-UA" dirty="0">
                <a:solidFill>
                  <a:schemeClr val="tx1"/>
                </a:solidFill>
              </a:rPr>
              <a:t>можна подати як маленьку модель </a:t>
            </a:r>
            <a:r>
              <a:rPr lang="uk-UA" dirty="0" smtClean="0">
                <a:solidFill>
                  <a:schemeClr val="tx1"/>
                </a:solidFill>
              </a:rPr>
              <a:t>держави: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Воїни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Селяни </a:t>
            </a:r>
            <a:r>
              <a:rPr lang="uk-UA" dirty="0">
                <a:solidFill>
                  <a:schemeClr val="tx1"/>
                </a:solidFill>
              </a:rPr>
              <a:t>(</a:t>
            </a:r>
            <a:r>
              <a:rPr lang="uk-UA" dirty="0" err="1">
                <a:solidFill>
                  <a:schemeClr val="tx1"/>
                </a:solidFill>
              </a:rPr>
              <a:t>Ковальці</a:t>
            </a:r>
            <a:r>
              <a:rPr lang="uk-UA" dirty="0">
                <a:solidFill>
                  <a:schemeClr val="tx1"/>
                </a:solidFill>
              </a:rPr>
              <a:t>), </a:t>
            </a:r>
            <a:endParaRPr lang="uk-UA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Пролетарі </a:t>
            </a:r>
            <a:r>
              <a:rPr lang="uk-UA" dirty="0">
                <a:solidFill>
                  <a:schemeClr val="tx1"/>
                </a:solidFill>
              </a:rPr>
              <a:t>(Референти) </a:t>
            </a:r>
            <a:endParaRPr lang="uk-UA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Чиновники </a:t>
            </a:r>
            <a:r>
              <a:rPr lang="uk-UA" dirty="0">
                <a:solidFill>
                  <a:schemeClr val="tx1"/>
                </a:solidFill>
              </a:rPr>
              <a:t>(Юристи), </a:t>
            </a:r>
            <a:endParaRPr lang="uk-UA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Купці </a:t>
            </a:r>
            <a:r>
              <a:rPr lang="uk-UA" dirty="0">
                <a:solidFill>
                  <a:schemeClr val="tx1"/>
                </a:solidFill>
              </a:rPr>
              <a:t>(Бізнесмени) </a:t>
            </a:r>
            <a:endParaRPr lang="uk-UA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Монахи</a:t>
            </a:r>
            <a:r>
              <a:rPr lang="uk-UA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012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uk-UA" sz="2000" b="1" dirty="0">
                <a:effectLst/>
              </a:rPr>
              <a:t>ПРОЦЕС ЖИТТЄДІЯЛЬНОСТІ КОМАНДИ </a:t>
            </a:r>
            <a:br>
              <a:rPr lang="uk-UA" sz="2000" b="1" dirty="0">
                <a:effectLst/>
              </a:rPr>
            </a:br>
            <a:r>
              <a:rPr lang="uk-UA" sz="2000" b="1" dirty="0">
                <a:effectLst/>
              </a:rPr>
              <a:t>І ДИНАМІКА ЇЇ УСПІШНОГО РОЗВИТКУ</a:t>
            </a:r>
            <a:endParaRPr lang="ru-RU" sz="2000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Даний тип рольового розподілу підходить і для певних спеціальних акцій: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рекламна </a:t>
            </a:r>
            <a:r>
              <a:rPr lang="uk-UA" dirty="0">
                <a:solidFill>
                  <a:schemeClr val="tx1"/>
                </a:solidFill>
              </a:rPr>
              <a:t>кампанія;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презентація</a:t>
            </a:r>
            <a:r>
              <a:rPr lang="uk-UA" dirty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конференція</a:t>
            </a:r>
            <a:r>
              <a:rPr lang="uk-UA" dirty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участь </a:t>
            </a:r>
            <a:r>
              <a:rPr lang="uk-UA" dirty="0">
                <a:solidFill>
                  <a:schemeClr val="tx1"/>
                </a:solidFill>
              </a:rPr>
              <a:t>у конкурсі;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err="1" smtClean="0">
                <a:solidFill>
                  <a:schemeClr val="tx1"/>
                </a:solidFill>
              </a:rPr>
              <a:t>фандрайзингова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операція;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просування </a:t>
            </a:r>
            <a:r>
              <a:rPr lang="uk-UA" dirty="0">
                <a:solidFill>
                  <a:schemeClr val="tx1"/>
                </a:solidFill>
              </a:rPr>
              <a:t>у регіони;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освоєння </a:t>
            </a:r>
            <a:r>
              <a:rPr lang="uk-UA" dirty="0">
                <a:solidFill>
                  <a:schemeClr val="tx1"/>
                </a:solidFill>
              </a:rPr>
              <a:t>нової технології, сфери діяльності.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b="1" dirty="0" err="1">
                <a:solidFill>
                  <a:schemeClr val="tx1"/>
                </a:solidFill>
              </a:rPr>
              <a:t>Чинники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що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визначають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ролі</a:t>
            </a:r>
            <a:r>
              <a:rPr lang="ru-RU" b="1" dirty="0">
                <a:solidFill>
                  <a:schemeClr val="tx1"/>
                </a:solidFill>
              </a:rPr>
              <a:t> у </a:t>
            </a:r>
            <a:r>
              <a:rPr lang="ru-RU" b="1" dirty="0" err="1">
                <a:solidFill>
                  <a:schemeClr val="tx1"/>
                </a:solidFill>
              </a:rPr>
              <a:t>команді</a:t>
            </a:r>
            <a:r>
              <a:rPr lang="ru-RU" b="1" dirty="0">
                <a:solidFill>
                  <a:schemeClr val="tx1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безпосередня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професійна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діяльність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посадові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обов'язки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взаємодія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зовнішніми</a:t>
            </a:r>
            <a:r>
              <a:rPr lang="ru-RU" dirty="0">
                <a:solidFill>
                  <a:schemeClr val="tx1"/>
                </a:solidFill>
              </a:rPr>
              <a:t> партнерами, </a:t>
            </a:r>
            <a:r>
              <a:rPr lang="ru-RU" dirty="0" err="1">
                <a:solidFill>
                  <a:schemeClr val="tx1"/>
                </a:solidFill>
              </a:rPr>
              <a:t>клієнтами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>
                <a:solidFill>
                  <a:schemeClr val="tx1"/>
                </a:solidFill>
              </a:rPr>
              <a:t>склад </a:t>
            </a:r>
            <a:r>
              <a:rPr lang="ru-RU" dirty="0" err="1">
                <a:solidFill>
                  <a:schemeClr val="tx1"/>
                </a:solidFill>
              </a:rPr>
              <a:t>розуму</a:t>
            </a:r>
            <a:r>
              <a:rPr lang="ru-RU" dirty="0">
                <a:solidFill>
                  <a:schemeClr val="tx1"/>
                </a:solidFill>
              </a:rPr>
              <a:t>» кожного члена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конкретні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ситуації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процес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життєдіяльності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динаміка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успішного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розвитку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021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 anchor="ctr"/>
          <a:lstStyle/>
          <a:p>
            <a:r>
              <a:rPr lang="uk-UA" sz="2000" b="1" i="1" dirty="0"/>
              <a:t>БЕЗ</a:t>
            </a:r>
            <a:r>
              <a:rPr lang="ru-RU" sz="2000" b="1" i="1" dirty="0" err="1"/>
              <a:t>ПОСЕРЕДНЯ</a:t>
            </a:r>
            <a:r>
              <a:rPr lang="ru-RU" sz="2000" b="1" i="1" dirty="0"/>
              <a:t> </a:t>
            </a:r>
            <a:r>
              <a:rPr lang="ru-RU" sz="2000" b="1" i="1" dirty="0" err="1"/>
              <a:t>ПРОФЕСІЙНА</a:t>
            </a:r>
            <a:r>
              <a:rPr lang="ru-RU" sz="2000" b="1" i="1" dirty="0"/>
              <a:t> </a:t>
            </a:r>
            <a:r>
              <a:rPr lang="ru-RU" sz="2000" b="1" i="1" dirty="0" err="1" smtClean="0"/>
              <a:t>ДІЯЛЬНІСТЬ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організатор</a:t>
            </a:r>
            <a:r>
              <a:rPr lang="ru-RU" dirty="0" smtClean="0">
                <a:solidFill>
                  <a:schemeClr val="tx1"/>
                </a:solidFill>
              </a:rPr>
              <a:t>-координатор;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головний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спеціаліст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 err="1">
                <a:solidFill>
                  <a:schemeClr val="tx1"/>
                </a:solidFill>
              </a:rPr>
              <a:t>радник</a:t>
            </a:r>
            <a:r>
              <a:rPr lang="ru-RU" dirty="0">
                <a:solidFill>
                  <a:schemeClr val="tx1"/>
                </a:solidFill>
              </a:rPr>
              <a:t>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 err="1">
                <a:solidFill>
                  <a:schemeClr val="tx1"/>
                </a:solidFill>
              </a:rPr>
              <a:t>міністр</a:t>
            </a:r>
            <a:r>
              <a:rPr lang="ru-RU" dirty="0">
                <a:solidFill>
                  <a:schemeClr val="tx1"/>
                </a:solidFill>
              </a:rPr>
              <a:t>… справ»;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напарник</a:t>
            </a:r>
            <a:r>
              <a:rPr lang="ru-RU" dirty="0">
                <a:solidFill>
                  <a:schemeClr val="tx1"/>
                </a:solidFill>
              </a:rPr>
              <a:t>, дублер - члени </a:t>
            </a:r>
            <a:r>
              <a:rPr lang="ru-RU" dirty="0" err="1">
                <a:solidFill>
                  <a:schemeClr val="tx1"/>
                </a:solidFill>
              </a:rPr>
              <a:t>команди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працюють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зв'язці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головними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фахівцями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керівництвом</a:t>
            </a:r>
            <a:r>
              <a:rPr lang="ru-RU" dirty="0">
                <a:solidFill>
                  <a:schemeClr val="tx1"/>
                </a:solidFill>
              </a:rPr>
              <a:t> (1 -2 особи);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майстер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агент </a:t>
            </a:r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постачання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фінансист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(продюсер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098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2000" b="1" dirty="0" err="1">
                <a:effectLst/>
              </a:rPr>
              <a:t>ВЗАЄМОДІЯ</a:t>
            </a:r>
            <a:r>
              <a:rPr lang="ru-RU" sz="2000" b="1" dirty="0">
                <a:effectLst/>
              </a:rPr>
              <a:t> </a:t>
            </a:r>
            <a:r>
              <a:rPr lang="ru-RU" sz="2000" b="1" dirty="0" err="1">
                <a:effectLst/>
              </a:rPr>
              <a:t>КОМАНДИ</a:t>
            </a:r>
            <a:r>
              <a:rPr lang="ru-RU" sz="2000" b="1" dirty="0">
                <a:effectLst/>
              </a:rPr>
              <a:t> З </a:t>
            </a:r>
            <a:r>
              <a:rPr lang="ru-RU" sz="2000" b="1" dirty="0" err="1">
                <a:effectLst/>
              </a:rPr>
              <a:t>КЛІЄНТАМИ</a:t>
            </a:r>
            <a:r>
              <a:rPr lang="ru-RU" sz="2000" b="1" dirty="0">
                <a:effectLst/>
              </a:rPr>
              <a:t>, ПАРТНЕРАМИ, </a:t>
            </a:r>
            <a:r>
              <a:rPr lang="ru-RU" sz="2000" b="1" dirty="0" err="1">
                <a:effectLst/>
              </a:rPr>
              <a:t>ЗОВНІШНІМ</a:t>
            </a:r>
            <a:r>
              <a:rPr lang="ru-RU" sz="2000" b="1" dirty="0">
                <a:effectLst/>
              </a:rPr>
              <a:t> </a:t>
            </a:r>
            <a:r>
              <a:rPr lang="ru-RU" sz="2000" b="1" dirty="0" err="1" smtClean="0">
                <a:effectLst/>
              </a:rPr>
              <a:t>СЕРЕДОВИЩОМ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ru-RU" sz="3200" dirty="0" err="1" smtClean="0">
                <a:solidFill>
                  <a:schemeClr val="tx1"/>
                </a:solidFill>
              </a:rPr>
              <a:t>аналітик</a:t>
            </a:r>
            <a:r>
              <a:rPr lang="ru-RU" sz="3200" dirty="0" smtClean="0">
                <a:solidFill>
                  <a:schemeClr val="tx1"/>
                </a:solidFill>
              </a:rPr>
              <a:t>;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 err="1" smtClean="0">
                <a:solidFill>
                  <a:schemeClr val="tx1"/>
                </a:solidFill>
              </a:rPr>
              <a:t>переговорник</a:t>
            </a:r>
            <a:r>
              <a:rPr lang="ru-RU" sz="3200" dirty="0" smtClean="0">
                <a:solidFill>
                  <a:schemeClr val="tx1"/>
                </a:solidFill>
              </a:rPr>
              <a:t>;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 err="1" smtClean="0">
                <a:solidFill>
                  <a:schemeClr val="tx1"/>
                </a:solidFill>
              </a:rPr>
              <a:t>конструктивний</a:t>
            </a:r>
            <a:r>
              <a:rPr lang="ru-RU" sz="3200" dirty="0" smtClean="0">
                <a:solidFill>
                  <a:schemeClr val="tx1"/>
                </a:solidFill>
              </a:rPr>
              <a:t> критик;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 err="1" smtClean="0">
                <a:solidFill>
                  <a:schemeClr val="tx1"/>
                </a:solidFill>
              </a:rPr>
              <a:t>комерсант</a:t>
            </a:r>
            <a:r>
              <a:rPr lang="ru-RU" sz="3200" dirty="0" smtClean="0">
                <a:solidFill>
                  <a:schemeClr val="tx1"/>
                </a:solidFill>
              </a:rPr>
              <a:t>;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душа </a:t>
            </a:r>
            <a:r>
              <a:rPr lang="ru-RU" sz="3200" dirty="0" err="1" smtClean="0">
                <a:solidFill>
                  <a:schemeClr val="tx1"/>
                </a:solidFill>
              </a:rPr>
              <a:t>команди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  <a:endParaRPr lang="ru-RU" sz="32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976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 anchor="ctr"/>
          <a:lstStyle/>
          <a:p>
            <a:r>
              <a:rPr lang="ru-RU" sz="2000" b="1" dirty="0" err="1">
                <a:effectLst/>
              </a:rPr>
              <a:t>СИТУАЦІЇ</a:t>
            </a:r>
            <a:r>
              <a:rPr lang="ru-RU" sz="2000" b="1" dirty="0">
                <a:effectLst/>
              </a:rPr>
              <a:t> </a:t>
            </a:r>
            <a:r>
              <a:rPr lang="ru-RU" sz="2000" b="1" dirty="0" err="1">
                <a:effectLst/>
              </a:rPr>
              <a:t>РІШЕННЯ</a:t>
            </a:r>
            <a:r>
              <a:rPr lang="ru-RU" sz="2000" b="1" dirty="0">
                <a:effectLst/>
              </a:rPr>
              <a:t> </a:t>
            </a:r>
            <a:r>
              <a:rPr lang="ru-RU" sz="2000" b="1" dirty="0" smtClean="0">
                <a:effectLst/>
              </a:rPr>
              <a:t>ПРОБЛЕМ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Генератор </a:t>
            </a:r>
            <a:r>
              <a:rPr lang="ru-RU" sz="3200" dirty="0" err="1" smtClean="0">
                <a:solidFill>
                  <a:schemeClr val="tx1"/>
                </a:solidFill>
              </a:rPr>
              <a:t>ідей</a:t>
            </a:r>
            <a:r>
              <a:rPr lang="ru-RU" sz="3200" dirty="0" smtClean="0">
                <a:solidFill>
                  <a:schemeClr val="tx1"/>
                </a:solidFill>
              </a:rPr>
              <a:t>;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 err="1" smtClean="0">
                <a:solidFill>
                  <a:schemeClr val="tx1"/>
                </a:solidFill>
              </a:rPr>
              <a:t>Аналітик</a:t>
            </a:r>
            <a:r>
              <a:rPr lang="uk-UA" sz="3200" dirty="0" smtClean="0">
                <a:solidFill>
                  <a:schemeClr val="tx1"/>
                </a:solidFill>
              </a:rPr>
              <a:t>;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uk-UA" sz="3200" dirty="0" smtClean="0">
                <a:solidFill>
                  <a:schemeClr val="tx1"/>
                </a:solidFill>
              </a:rPr>
              <a:t>Реалізатор </a:t>
            </a:r>
            <a:r>
              <a:rPr lang="uk-UA" sz="3200" dirty="0">
                <a:solidFill>
                  <a:schemeClr val="tx1"/>
                </a:solidFill>
              </a:rPr>
              <a:t>(Прагматик</a:t>
            </a:r>
            <a:r>
              <a:rPr lang="uk-UA" sz="3200" dirty="0" smtClean="0">
                <a:solidFill>
                  <a:schemeClr val="tx1"/>
                </a:solidFill>
              </a:rPr>
              <a:t>);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uk-UA" sz="3200" dirty="0" smtClean="0">
                <a:solidFill>
                  <a:schemeClr val="tx1"/>
                </a:solidFill>
              </a:rPr>
              <a:t>Конструктивний критик.</a:t>
            </a:r>
            <a:endParaRPr lang="ru-RU" sz="32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546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 anchor="ctr"/>
          <a:lstStyle/>
          <a:p>
            <a:r>
              <a:rPr lang="uk-UA" sz="2800" b="1" dirty="0">
                <a:effectLst/>
              </a:rPr>
              <a:t>МЕТОД «ШІСТЬ </a:t>
            </a:r>
            <a:r>
              <a:rPr lang="uk-UA" sz="2800" b="1" dirty="0" smtClean="0">
                <a:effectLst/>
              </a:rPr>
              <a:t>КАПЕЛЮХІВ»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b="1" dirty="0">
                <a:solidFill>
                  <a:schemeClr val="tx1"/>
                </a:solidFill>
              </a:rPr>
              <a:t>Білий Капелюх. </a:t>
            </a:r>
            <a:endParaRPr lang="uk-UA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позначає </a:t>
            </a:r>
            <a:r>
              <a:rPr lang="uk-UA" dirty="0">
                <a:solidFill>
                  <a:schemeClr val="tx1"/>
                </a:solidFill>
              </a:rPr>
              <a:t>проблему для команди;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організує </a:t>
            </a:r>
            <a:r>
              <a:rPr lang="uk-UA" dirty="0">
                <a:solidFill>
                  <a:schemeClr val="tx1"/>
                </a:solidFill>
              </a:rPr>
              <a:t>її обговорення;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координує </a:t>
            </a:r>
            <a:r>
              <a:rPr lang="uk-UA" dirty="0">
                <a:solidFill>
                  <a:schemeClr val="tx1"/>
                </a:solidFill>
              </a:rPr>
              <a:t>обговорення, прояснюючи позицію кожного («Якщо я тебе правильно зрозумів...»);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за </a:t>
            </a:r>
            <a:r>
              <a:rPr lang="uk-UA" dirty="0">
                <a:solidFill>
                  <a:schemeClr val="tx1"/>
                </a:solidFill>
              </a:rPr>
              <a:t>необхідності «перекладає» емоційні судження на мову фактів;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чітко </a:t>
            </a:r>
            <a:r>
              <a:rPr lang="uk-UA" dirty="0">
                <a:solidFill>
                  <a:schemeClr val="tx1"/>
                </a:solidFill>
              </a:rPr>
              <a:t>підбиває підсумки обговорення та промовляє загальне рішення.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595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 anchor="ctr"/>
          <a:lstStyle/>
          <a:p>
            <a:r>
              <a:rPr lang="uk-UA" sz="2800" b="1" dirty="0">
                <a:effectLst/>
              </a:rPr>
              <a:t>МЕТОД «ШІСТЬ КАПЕЛЮХІВ»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uk-UA" b="1" dirty="0">
                <a:solidFill>
                  <a:schemeClr val="tx1"/>
                </a:solidFill>
              </a:rPr>
              <a:t>Чорний Капелюх. </a:t>
            </a:r>
            <a:endParaRPr lang="uk-UA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Основна </a:t>
            </a:r>
            <a:r>
              <a:rPr lang="uk-UA" dirty="0">
                <a:solidFill>
                  <a:schemeClr val="tx1"/>
                </a:solidFill>
              </a:rPr>
              <a:t>якість – критичний настрій. </a:t>
            </a:r>
            <a:endParaRPr lang="uk-UA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оцінює </a:t>
            </a:r>
            <a:r>
              <a:rPr lang="uk-UA" dirty="0">
                <a:solidFill>
                  <a:schemeClr val="tx1"/>
                </a:solidFill>
              </a:rPr>
              <a:t>ризики та виявляє слабкі місця у роботі команди. </a:t>
            </a:r>
            <a:endParaRPr lang="uk-UA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повідомляє </a:t>
            </a:r>
            <a:r>
              <a:rPr lang="uk-UA" dirty="0">
                <a:solidFill>
                  <a:schemeClr val="tx1"/>
                </a:solidFill>
              </a:rPr>
              <a:t>команді про негативні факти, цифри, події, ризики, негативні </a:t>
            </a:r>
            <a:r>
              <a:rPr lang="uk-UA" dirty="0" smtClean="0">
                <a:solidFill>
                  <a:schemeClr val="tx1"/>
                </a:solidFill>
              </a:rPr>
              <a:t>перспективи.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99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 anchor="ctr"/>
          <a:lstStyle/>
          <a:p>
            <a:r>
              <a:rPr lang="uk-UA" sz="3200" b="1" dirty="0">
                <a:effectLst/>
              </a:rPr>
              <a:t>МЕТОД «ШІСТЬ КАПЕЛЮХІВ»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uk-UA" b="1" dirty="0">
                <a:solidFill>
                  <a:schemeClr val="tx1"/>
                </a:solidFill>
              </a:rPr>
              <a:t>Жовтий Капелюх. </a:t>
            </a:r>
            <a:endParaRPr lang="uk-UA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Основна </a:t>
            </a:r>
            <a:r>
              <a:rPr lang="uk-UA" dirty="0">
                <a:solidFill>
                  <a:schemeClr val="tx1"/>
                </a:solidFill>
              </a:rPr>
              <a:t>якість - здатність активізувати позитивне мислення. </a:t>
            </a:r>
            <a:endParaRPr lang="uk-U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Завдання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нагадувати </a:t>
            </a:r>
            <a:r>
              <a:rPr lang="uk-UA" dirty="0">
                <a:solidFill>
                  <a:schemeClr val="tx1"/>
                </a:solidFill>
              </a:rPr>
              <a:t>членам команди про сильні сторони</a:t>
            </a:r>
            <a:r>
              <a:rPr lang="uk-UA" dirty="0" smtClean="0">
                <a:solidFill>
                  <a:schemeClr val="tx1"/>
                </a:solidFill>
              </a:rPr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знаходити </a:t>
            </a:r>
            <a:r>
              <a:rPr lang="uk-UA" dirty="0">
                <a:solidFill>
                  <a:schemeClr val="tx1"/>
                </a:solidFill>
              </a:rPr>
              <a:t>«плюси» у будь-якій ситуації та проблемі.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216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 anchor="ctr"/>
          <a:lstStyle/>
          <a:p>
            <a:r>
              <a:rPr lang="uk-UA" sz="3200" b="1" dirty="0">
                <a:effectLst/>
              </a:rPr>
              <a:t>МЕТОД «ШІСТЬ КАПЕЛЮХІВ»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uk-UA" b="1" dirty="0">
                <a:solidFill>
                  <a:schemeClr val="tx1"/>
                </a:solidFill>
              </a:rPr>
              <a:t>Червоний Капелюх. </a:t>
            </a:r>
            <a:endParaRPr lang="uk-UA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Основна </a:t>
            </a:r>
            <a:r>
              <a:rPr lang="uk-UA" dirty="0">
                <a:solidFill>
                  <a:schemeClr val="tx1"/>
                </a:solidFill>
              </a:rPr>
              <a:t>якість - прояв емоційності, безпосередності та розкутості. </a:t>
            </a:r>
            <a:endParaRPr lang="uk-U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uk-U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У </a:t>
            </a:r>
            <a:r>
              <a:rPr lang="uk-UA" dirty="0">
                <a:solidFill>
                  <a:schemeClr val="tx1"/>
                </a:solidFill>
              </a:rPr>
              <a:t>цій ролі член команди може собі дозволити не спиратися на факти, бути голослівним та суб'єктивним.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183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38</TotalTime>
  <Words>464</Words>
  <Application>Microsoft Office PowerPoint</Application>
  <PresentationFormat>Экран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Лекція 8.  РОЗПОДІЛ РОЛІВ  У КОМАНДІ </vt:lpstr>
      <vt:lpstr>Презентация PowerPoint</vt:lpstr>
      <vt:lpstr>БЕЗПОСЕРЕДНЯ ПРОФЕСІЙНА ДІЯЛЬНІСТЬ</vt:lpstr>
      <vt:lpstr>ВЗАЄМОДІЯ КОМАНДИ З КЛІЄНТАМИ, ПАРТНЕРАМИ, ЗОВНІШНІМ СЕРЕДОВИЩОМ</vt:lpstr>
      <vt:lpstr>СИТУАЦІЇ РІШЕННЯ ПРОБЛЕМ</vt:lpstr>
      <vt:lpstr>МЕТОД «ШІСТЬ КАПЕЛЮХІВ»</vt:lpstr>
      <vt:lpstr>МЕТОД «ШІСТЬ КАПЕЛЮХІВ»</vt:lpstr>
      <vt:lpstr>МЕТОД «ШІСТЬ КАПЕЛЮХІВ»</vt:lpstr>
      <vt:lpstr>МЕТОД «ШІСТЬ КАПЕЛЮХІВ»</vt:lpstr>
      <vt:lpstr>МЕТОД «ШІСТЬ КАПЕЛЮХІВ»</vt:lpstr>
      <vt:lpstr>МЕТОД «ШІСТЬ КАПЕЛЮХІВ»</vt:lpstr>
      <vt:lpstr>ПРОЦЕС ЖИТТЄДІЯЛЬНОСТІ КОМАНДИ  І ДИНАМІКА ЇЇ УСПІШНОГО РОЗВИТКУ</vt:lpstr>
      <vt:lpstr>ПРОЦЕС ЖИТТЄДІЯЛЬНОСТІ КОМАНДИ  І ДИНАМІКА ЇЇ УСПІШНОГО РОЗВИТКУ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16</cp:revision>
  <dcterms:created xsi:type="dcterms:W3CDTF">2023-10-29T16:28:02Z</dcterms:created>
  <dcterms:modified xsi:type="dcterms:W3CDTF">2023-10-29T17:06:43Z</dcterms:modified>
</cp:coreProperties>
</file>