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</p:embeddedFont>
    <p:embeddedFont>
      <p:font typeface="Open Sans Bold" panose="020B0604020202020204" charset="0"/>
      <p:regular r:id="rId18"/>
    </p:embeddedFont>
    <p:embeddedFont>
      <p:font typeface="Poppins Heavy" panose="020B0604020202020204" charset="0"/>
      <p:regular r:id="rId19"/>
    </p:embeddedFont>
    <p:embeddedFont>
      <p:font typeface="Poppins Heavy Italics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3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6617768" y="2708500"/>
            <a:ext cx="6566081" cy="6566081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17478678" y="2981457"/>
            <a:ext cx="5852880" cy="585288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4384131" y="9620103"/>
            <a:ext cx="6164339" cy="6164339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541602" cy="10287000"/>
            <a:chOff x="0" y="0"/>
            <a:chExt cx="157867" cy="29984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7867" cy="2998468"/>
            </a:xfrm>
            <a:custGeom>
              <a:avLst/>
              <a:gdLst/>
              <a:ahLst/>
              <a:cxnLst/>
              <a:rect l="l" t="t" r="r" b="b"/>
              <a:pathLst>
                <a:path w="157867" h="2998468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3116481" y="3349189"/>
            <a:ext cx="12055038" cy="5909111"/>
          </a:xfrm>
          <a:custGeom>
            <a:avLst/>
            <a:gdLst/>
            <a:ahLst/>
            <a:cxnLst/>
            <a:rect l="l" t="t" r="r" b="b"/>
            <a:pathLst>
              <a:path w="12055038" h="5909111">
                <a:moveTo>
                  <a:pt x="0" y="0"/>
                </a:moveTo>
                <a:lnTo>
                  <a:pt x="12055038" y="0"/>
                </a:lnTo>
                <a:lnTo>
                  <a:pt x="12055038" y="5909111"/>
                </a:lnTo>
                <a:lnTo>
                  <a:pt x="0" y="59091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575035"/>
            <a:ext cx="16230600" cy="3189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71"/>
              </a:lnSpc>
            </a:pPr>
            <a:r>
              <a:rPr lang="en-US" sz="3401" spc="170">
                <a:solidFill>
                  <a:srgbClr val="2B4A9D"/>
                </a:solidFill>
                <a:latin typeface="Poppins Heavy"/>
              </a:rPr>
              <a:t>А</a:t>
            </a:r>
            <a:r>
              <a:rPr lang="en-US" sz="3401" spc="170">
                <a:solidFill>
                  <a:srgbClr val="2B4A9D"/>
                </a:solidFill>
                <a:latin typeface="Poppins Heavy Italics"/>
              </a:rPr>
              <a:t>РТОКІНЕМАТИКА </a:t>
            </a:r>
            <a:r>
              <a:rPr lang="en-US" sz="3401" spc="170">
                <a:solidFill>
                  <a:srgbClr val="2B4A9D"/>
                </a:solidFill>
                <a:latin typeface="Poppins Heavy"/>
              </a:rPr>
              <a:t> - ЦЕ НАУКА ПРО СПЕЦИФІЧНІ РУХИ В СУГЛОБОВИХ ПОВЕРХНЯХ ВІДНОСНО ОДНО ОДНОЇ</a:t>
            </a:r>
          </a:p>
          <a:p>
            <a:pPr>
              <a:lnSpc>
                <a:spcPts val="3571"/>
              </a:lnSpc>
            </a:pPr>
            <a:endParaRPr lang="en-US" sz="3401" spc="170">
              <a:solidFill>
                <a:srgbClr val="2B4A9D"/>
              </a:solidFill>
              <a:latin typeface="Poppins Heavy"/>
            </a:endParaRPr>
          </a:p>
          <a:p>
            <a:pPr>
              <a:lnSpc>
                <a:spcPts val="3571"/>
              </a:lnSpc>
            </a:pPr>
            <a:r>
              <a:rPr lang="en-US" sz="3401" spc="170">
                <a:solidFill>
                  <a:srgbClr val="2B4A9D"/>
                </a:solidFill>
                <a:latin typeface="Poppins Heavy Italics"/>
              </a:rPr>
              <a:t>ОСТЕОКІНЕМАТИКА</a:t>
            </a:r>
            <a:r>
              <a:rPr lang="en-US" sz="3401" spc="170">
                <a:solidFill>
                  <a:srgbClr val="2B4A9D"/>
                </a:solidFill>
                <a:latin typeface="Poppins Heavy"/>
              </a:rPr>
              <a:t> - ВЧЕННЯ ПРО РУХ КІСТОК В ПРОСТОРІ (ФІЗІОЛОГІЧНИЙ РУХ).</a:t>
            </a:r>
          </a:p>
          <a:p>
            <a:pPr>
              <a:lnSpc>
                <a:spcPts val="3571"/>
              </a:lnSpc>
            </a:pPr>
            <a:endParaRPr lang="en-US" sz="3401" spc="170">
              <a:solidFill>
                <a:srgbClr val="2B4A9D"/>
              </a:solidFill>
              <a:latin typeface="Poppins Heavy"/>
            </a:endParaRPr>
          </a:p>
          <a:p>
            <a:pPr>
              <a:lnSpc>
                <a:spcPts val="3571"/>
              </a:lnSpc>
            </a:pPr>
            <a:endParaRPr lang="en-US" sz="3401" spc="170">
              <a:solidFill>
                <a:srgbClr val="2B4A9D"/>
              </a:solidFill>
              <a:latin typeface="Poppins Heav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7626387" y="2624857"/>
            <a:ext cx="6566081" cy="6566081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18208260" y="2981457"/>
            <a:ext cx="5852880" cy="585288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4384131" y="9620103"/>
            <a:ext cx="6164339" cy="6164339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541602" cy="10287000"/>
            <a:chOff x="0" y="0"/>
            <a:chExt cx="157867" cy="29984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7867" cy="2998468"/>
            </a:xfrm>
            <a:custGeom>
              <a:avLst/>
              <a:gdLst/>
              <a:ahLst/>
              <a:cxnLst/>
              <a:rect l="l" t="t" r="r" b="b"/>
              <a:pathLst>
                <a:path w="157867" h="2998468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70801" y="1169727"/>
            <a:ext cx="18288000" cy="6169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Open Sans"/>
              </a:rPr>
              <a:t>Оберіть мобілізаційний прийом, який використовується при згинальній контрактурі в променево-запʼястковому суглобі:</a:t>
            </a:r>
          </a:p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Open Sans"/>
              </a:rPr>
              <a:t>А. Ковзання медіальне</a:t>
            </a:r>
          </a:p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Open Sans"/>
              </a:rPr>
              <a:t>В. Ковзання вгору</a:t>
            </a:r>
          </a:p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Open Sans"/>
              </a:rPr>
              <a:t>D. Ковзання вниз</a:t>
            </a:r>
          </a:p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Open Sans"/>
              </a:rPr>
              <a:t>Е. Ковзання латеральне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7669264" y="2388580"/>
            <a:ext cx="6566081" cy="6566081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18025864" y="3065100"/>
            <a:ext cx="5852880" cy="585288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4384131" y="9620103"/>
            <a:ext cx="6164339" cy="6164339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541602" cy="10287000"/>
            <a:chOff x="0" y="0"/>
            <a:chExt cx="157867" cy="29984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7867" cy="2998468"/>
            </a:xfrm>
            <a:custGeom>
              <a:avLst/>
              <a:gdLst/>
              <a:ahLst/>
              <a:cxnLst/>
              <a:rect l="l" t="t" r="r" b="b"/>
              <a:pathLst>
                <a:path w="157867" h="2998468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646480"/>
            <a:ext cx="16230600" cy="9352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1"/>
              </a:lnSpc>
            </a:pPr>
            <a:r>
              <a:rPr lang="en-US" sz="4401" spc="220" dirty="0">
                <a:solidFill>
                  <a:srgbClr val="2B4A9D"/>
                </a:solidFill>
                <a:latin typeface="Poppins Heavy"/>
              </a:rPr>
              <a:t>РУХ В СУГЛОБІ – КОМБІНАЦІЯ 3 КОМПОНЕНТІВ.</a:t>
            </a:r>
          </a:p>
          <a:p>
            <a:pPr>
              <a:lnSpc>
                <a:spcPts val="4621"/>
              </a:lnSpc>
            </a:pPr>
            <a:endParaRPr lang="en-US" sz="4401" spc="220" dirty="0">
              <a:solidFill>
                <a:srgbClr val="2B4A9D"/>
              </a:solidFill>
              <a:latin typeface="Poppins Heavy"/>
            </a:endParaRPr>
          </a:p>
          <a:p>
            <a:pPr>
              <a:lnSpc>
                <a:spcPts val="4621"/>
              </a:lnSpc>
            </a:pPr>
            <a:r>
              <a:rPr lang="en-US" sz="4401" spc="220" dirty="0">
                <a:solidFill>
                  <a:srgbClr val="2B4A9D"/>
                </a:solidFill>
                <a:latin typeface="Poppins Heavy"/>
              </a:rPr>
              <a:t> - КРУЧЕННЯ: РУХ ДОВКОЛА НЕРУХОМОЇ МЕХАНІЧНОЇ ВІСІ, ПОСТІЙНИЙ КОНТАКТ 2 ТОЧОК; </a:t>
            </a:r>
          </a:p>
          <a:p>
            <a:pPr>
              <a:lnSpc>
                <a:spcPts val="4621"/>
              </a:lnSpc>
            </a:pPr>
            <a:endParaRPr lang="en-US" sz="4401" spc="220" dirty="0">
              <a:solidFill>
                <a:srgbClr val="2B4A9D"/>
              </a:solidFill>
              <a:latin typeface="Poppins Heavy"/>
            </a:endParaRPr>
          </a:p>
          <a:p>
            <a:pPr>
              <a:lnSpc>
                <a:spcPts val="4621"/>
              </a:lnSpc>
            </a:pPr>
            <a:r>
              <a:rPr lang="en-US" sz="4401" spc="220" dirty="0">
                <a:solidFill>
                  <a:srgbClr val="2B4A9D"/>
                </a:solidFill>
                <a:latin typeface="Poppins Heavy"/>
              </a:rPr>
              <a:t>- КОВЗАННЯ: ТІ САМІ ТОЧКИ НА РУХОМІЙ ПОВЕРХНІ ПРИХОДИТЬ В КОНТАКТ З НОВИМИ ТОЧКАМИ НА НЕРУХОМІЙ; </a:t>
            </a:r>
          </a:p>
          <a:p>
            <a:pPr>
              <a:lnSpc>
                <a:spcPts val="4621"/>
              </a:lnSpc>
            </a:pPr>
            <a:endParaRPr lang="en-US" sz="4401" spc="220" dirty="0">
              <a:solidFill>
                <a:srgbClr val="2B4A9D"/>
              </a:solidFill>
              <a:latin typeface="Poppins Heavy"/>
            </a:endParaRPr>
          </a:p>
          <a:p>
            <a:pPr marL="685800" indent="-685800">
              <a:lnSpc>
                <a:spcPts val="4621"/>
              </a:lnSpc>
              <a:buFontTx/>
              <a:buChar char="-"/>
            </a:pPr>
            <a:r>
              <a:rPr lang="en-US" sz="4401" spc="220" dirty="0">
                <a:solidFill>
                  <a:srgbClr val="2B4A9D"/>
                </a:solidFill>
                <a:latin typeface="Poppins Heavy"/>
              </a:rPr>
              <a:t>КОЧЕННЯ: КОЛИ НОВІ ТОЧКИ НА РУХОМІЙ ПОВЕРХНІ ПРИХОДЯТЬ В КОНТАКТ З НОВИМИ ТОЧКАМИ НА НЕРУХОМІЙ.</a:t>
            </a:r>
            <a:endParaRPr lang="uk-UA" sz="4401" spc="220" dirty="0">
              <a:solidFill>
                <a:srgbClr val="2B4A9D"/>
              </a:solidFill>
              <a:latin typeface="Poppins Heavy"/>
            </a:endParaRPr>
          </a:p>
          <a:p>
            <a:pPr marL="685800" indent="-685800">
              <a:lnSpc>
                <a:spcPts val="4621"/>
              </a:lnSpc>
              <a:buFontTx/>
              <a:buChar char="-"/>
            </a:pPr>
            <a:endParaRPr lang="uk-UA" sz="4401" spc="220" dirty="0">
              <a:solidFill>
                <a:srgbClr val="2B4A9D"/>
              </a:solidFill>
              <a:latin typeface="Poppins Heavy"/>
            </a:endParaRPr>
          </a:p>
          <a:p>
            <a:pPr marL="685800" indent="-685800">
              <a:lnSpc>
                <a:spcPts val="4621"/>
              </a:lnSpc>
              <a:buFontTx/>
              <a:buChar char="-"/>
            </a:pPr>
            <a:r>
              <a:rPr lang="uk-UA" sz="4400" dirty="0">
                <a:solidFill>
                  <a:schemeClr val="accent2"/>
                </a:solidFill>
              </a:rPr>
              <a:t>Напрям ковзання залежить від напряму руху кісток і описаний у законі </a:t>
            </a:r>
            <a:r>
              <a:rPr lang="ru-RU" sz="4400" dirty="0">
                <a:solidFill>
                  <a:schemeClr val="accent2"/>
                </a:solidFill>
              </a:rPr>
              <a:t>«</a:t>
            </a:r>
            <a:r>
              <a:rPr lang="ru-RU" sz="4400" dirty="0" err="1">
                <a:solidFill>
                  <a:schemeClr val="accent2"/>
                </a:solidFill>
              </a:rPr>
              <a:t>опуклості</a:t>
            </a:r>
            <a:r>
              <a:rPr lang="ru-RU" sz="4400" dirty="0">
                <a:solidFill>
                  <a:schemeClr val="accent2"/>
                </a:solidFill>
              </a:rPr>
              <a:t> – </a:t>
            </a:r>
            <a:r>
              <a:rPr lang="ru-RU" sz="4400" dirty="0" err="1">
                <a:solidFill>
                  <a:schemeClr val="accent2"/>
                </a:solidFill>
              </a:rPr>
              <a:t>вгнутості</a:t>
            </a:r>
            <a:r>
              <a:rPr lang="ru-RU" sz="4400" dirty="0">
                <a:solidFill>
                  <a:schemeClr val="accent2"/>
                </a:solidFill>
              </a:rPr>
              <a:t>». </a:t>
            </a:r>
            <a:endParaRPr lang="en-US" sz="4401" spc="220" dirty="0">
              <a:solidFill>
                <a:schemeClr val="accent2"/>
              </a:solidFill>
              <a:latin typeface="Poppins Heavy"/>
            </a:endParaRPr>
          </a:p>
          <a:p>
            <a:pPr>
              <a:lnSpc>
                <a:spcPts val="3571"/>
              </a:lnSpc>
            </a:pPr>
            <a:endParaRPr lang="en-US" sz="4401" spc="220" dirty="0">
              <a:solidFill>
                <a:srgbClr val="2B4A9D"/>
              </a:solidFill>
              <a:latin typeface="Poppins Heav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8173573" y="2708500"/>
            <a:ext cx="6566081" cy="6566081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18025864" y="3065100"/>
            <a:ext cx="5852880" cy="585288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4384131" y="9620103"/>
            <a:ext cx="6164339" cy="6164339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541602" cy="10287000"/>
            <a:chOff x="0" y="0"/>
            <a:chExt cx="157867" cy="29984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7867" cy="2998468"/>
            </a:xfrm>
            <a:custGeom>
              <a:avLst/>
              <a:gdLst/>
              <a:ahLst/>
              <a:cxnLst/>
              <a:rect l="l" t="t" r="r" b="b"/>
              <a:pathLst>
                <a:path w="157867" h="2998468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831855" y="1508921"/>
            <a:ext cx="16427445" cy="6834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Open Sans Bold"/>
              </a:rPr>
              <a:t>Щільно укладеним</a:t>
            </a:r>
            <a:r>
              <a:rPr lang="en-US" sz="4299">
                <a:solidFill>
                  <a:srgbClr val="000000"/>
                </a:solidFill>
                <a:latin typeface="Open Sans"/>
              </a:rPr>
              <a:t>, коли 2 суглобові поверхні максимально допасовані і максимально співпадають </a:t>
            </a:r>
          </a:p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Open Sans"/>
              </a:rPr>
              <a:t>(конгруентні), зв’язки скручені і натягнуті.</a:t>
            </a:r>
          </a:p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Open Sans Bold"/>
              </a:rPr>
              <a:t>Нещільно укладене положення:</a:t>
            </a:r>
            <a:r>
              <a:rPr lang="en-US" sz="4299">
                <a:solidFill>
                  <a:srgbClr val="000000"/>
                </a:solidFill>
                <a:latin typeface="Open Sans"/>
              </a:rPr>
              <a:t> приблизно половина амплітуди між щільно укладеним і протилежним рухом у суглобі. В цьому положенні контакт між суглобовими поверхнями мінімальний, зв’язки і капсула не натягнуті.</a:t>
            </a:r>
          </a:p>
          <a:p>
            <a:pPr algn="ctr">
              <a:lnSpc>
                <a:spcPts val="6019"/>
              </a:lnSpc>
              <a:spcBef>
                <a:spcPct val="0"/>
              </a:spcBef>
            </a:pPr>
            <a:endParaRPr lang="en-US" sz="4299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6019"/>
              </a:lnSpc>
              <a:spcBef>
                <a:spcPct val="0"/>
              </a:spcBef>
            </a:pPr>
            <a:endParaRPr lang="en-US" sz="4299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6617768" y="2708500"/>
            <a:ext cx="6566081" cy="6566081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17478678" y="2981457"/>
            <a:ext cx="5852880" cy="585288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4384131" y="9620103"/>
            <a:ext cx="6164339" cy="6164339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541602" cy="10287000"/>
            <a:chOff x="0" y="0"/>
            <a:chExt cx="157867" cy="29984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7867" cy="2998468"/>
            </a:xfrm>
            <a:custGeom>
              <a:avLst/>
              <a:gdLst/>
              <a:ahLst/>
              <a:cxnLst/>
              <a:rect l="l" t="t" r="r" b="b"/>
              <a:pathLst>
                <a:path w="157867" h="2998468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3102902" y="2337572"/>
            <a:ext cx="12082197" cy="6578085"/>
          </a:xfrm>
          <a:custGeom>
            <a:avLst/>
            <a:gdLst/>
            <a:ahLst/>
            <a:cxnLst/>
            <a:rect l="l" t="t" r="r" b="b"/>
            <a:pathLst>
              <a:path w="12082197" h="6578085">
                <a:moveTo>
                  <a:pt x="0" y="0"/>
                </a:moveTo>
                <a:lnTo>
                  <a:pt x="12082196" y="0"/>
                </a:lnTo>
                <a:lnTo>
                  <a:pt x="12082196" y="6578085"/>
                </a:lnTo>
                <a:lnTo>
                  <a:pt x="0" y="65780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6617768" y="2708500"/>
            <a:ext cx="6566081" cy="6566081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17478678" y="2981457"/>
            <a:ext cx="5852880" cy="585288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4384131" y="9620103"/>
            <a:ext cx="6164339" cy="6164339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541602" cy="10287000"/>
            <a:chOff x="0" y="0"/>
            <a:chExt cx="157867" cy="29984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7867" cy="2998468"/>
            </a:xfrm>
            <a:custGeom>
              <a:avLst/>
              <a:gdLst/>
              <a:ahLst/>
              <a:cxnLst/>
              <a:rect l="l" t="t" r="r" b="b"/>
              <a:pathLst>
                <a:path w="157867" h="2998468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2784452" y="1812818"/>
            <a:ext cx="12062471" cy="6661365"/>
          </a:xfrm>
          <a:custGeom>
            <a:avLst/>
            <a:gdLst/>
            <a:ahLst/>
            <a:cxnLst/>
            <a:rect l="l" t="t" r="r" b="b"/>
            <a:pathLst>
              <a:path w="12062471" h="6661365">
                <a:moveTo>
                  <a:pt x="0" y="0"/>
                </a:moveTo>
                <a:lnTo>
                  <a:pt x="12062472" y="0"/>
                </a:lnTo>
                <a:lnTo>
                  <a:pt x="12062472" y="6661364"/>
                </a:lnTo>
                <a:lnTo>
                  <a:pt x="0" y="66613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7626387" y="2624857"/>
            <a:ext cx="6566081" cy="6566081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18208260" y="2981457"/>
            <a:ext cx="5852880" cy="585288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4384131" y="9620103"/>
            <a:ext cx="6164339" cy="6164339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541602" cy="10287000"/>
            <a:chOff x="0" y="0"/>
            <a:chExt cx="157867" cy="29984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7867" cy="2998468"/>
            </a:xfrm>
            <a:custGeom>
              <a:avLst/>
              <a:gdLst/>
              <a:ahLst/>
              <a:cxnLst/>
              <a:rect l="l" t="t" r="r" b="b"/>
              <a:pathLst>
                <a:path w="157867" h="2998468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8664093" y="2221221"/>
            <a:ext cx="7602413" cy="6574140"/>
          </a:xfrm>
          <a:custGeom>
            <a:avLst/>
            <a:gdLst/>
            <a:ahLst/>
            <a:cxnLst/>
            <a:rect l="l" t="t" r="r" b="b"/>
            <a:pathLst>
              <a:path w="7602413" h="6574140">
                <a:moveTo>
                  <a:pt x="0" y="0"/>
                </a:moveTo>
                <a:lnTo>
                  <a:pt x="7602414" y="0"/>
                </a:lnTo>
                <a:lnTo>
                  <a:pt x="7602414" y="6574140"/>
                </a:lnTo>
                <a:lnTo>
                  <a:pt x="0" y="65741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233" t="-29254" r="-11036" b="-1078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700" y="2221221"/>
            <a:ext cx="6511657" cy="6574140"/>
          </a:xfrm>
          <a:custGeom>
            <a:avLst/>
            <a:gdLst/>
            <a:ahLst/>
            <a:cxnLst/>
            <a:rect l="l" t="t" r="r" b="b"/>
            <a:pathLst>
              <a:path w="6511657" h="6574140">
                <a:moveTo>
                  <a:pt x="0" y="0"/>
                </a:moveTo>
                <a:lnTo>
                  <a:pt x="6511657" y="0"/>
                </a:lnTo>
                <a:lnTo>
                  <a:pt x="6511657" y="6574140"/>
                </a:lnTo>
                <a:lnTo>
                  <a:pt x="0" y="65741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17" r="-5917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7626387" y="2624857"/>
            <a:ext cx="6566081" cy="6566081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18208260" y="2981457"/>
            <a:ext cx="5852880" cy="585288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4384131" y="9620103"/>
            <a:ext cx="6164339" cy="6164339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541602" cy="10287000"/>
            <a:chOff x="0" y="0"/>
            <a:chExt cx="157867" cy="29984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7867" cy="2998468"/>
            </a:xfrm>
            <a:custGeom>
              <a:avLst/>
              <a:gdLst/>
              <a:ahLst/>
              <a:cxnLst/>
              <a:rect l="l" t="t" r="r" b="b"/>
              <a:pathLst>
                <a:path w="157867" h="2998468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634931" y="1769286"/>
            <a:ext cx="14267828" cy="7189929"/>
          </a:xfrm>
          <a:custGeom>
            <a:avLst/>
            <a:gdLst/>
            <a:ahLst/>
            <a:cxnLst/>
            <a:rect l="l" t="t" r="r" b="b"/>
            <a:pathLst>
              <a:path w="14267828" h="7189929">
                <a:moveTo>
                  <a:pt x="0" y="0"/>
                </a:moveTo>
                <a:lnTo>
                  <a:pt x="14267828" y="0"/>
                </a:lnTo>
                <a:lnTo>
                  <a:pt x="14267828" y="7189929"/>
                </a:lnTo>
                <a:lnTo>
                  <a:pt x="0" y="7189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583" r="-7201" b="-2583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7626387" y="2624857"/>
            <a:ext cx="6566081" cy="6566081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18208260" y="2981457"/>
            <a:ext cx="5852880" cy="585288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4384131" y="9620103"/>
            <a:ext cx="6164339" cy="6164339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541602" cy="10287000"/>
            <a:chOff x="0" y="0"/>
            <a:chExt cx="157867" cy="29984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7867" cy="2998468"/>
            </a:xfrm>
            <a:custGeom>
              <a:avLst/>
              <a:gdLst/>
              <a:ahLst/>
              <a:cxnLst/>
              <a:rect l="l" t="t" r="r" b="b"/>
              <a:pathLst>
                <a:path w="157867" h="2998468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028700" y="1275685"/>
            <a:ext cx="15209555" cy="7735631"/>
          </a:xfrm>
          <a:custGeom>
            <a:avLst/>
            <a:gdLst/>
            <a:ahLst/>
            <a:cxnLst/>
            <a:rect l="l" t="t" r="r" b="b"/>
            <a:pathLst>
              <a:path w="15209555" h="7735631">
                <a:moveTo>
                  <a:pt x="0" y="0"/>
                </a:moveTo>
                <a:lnTo>
                  <a:pt x="15209555" y="0"/>
                </a:lnTo>
                <a:lnTo>
                  <a:pt x="15209555" y="7735630"/>
                </a:lnTo>
                <a:lnTo>
                  <a:pt x="0" y="77356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33" r="-6222" b="-5638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7626387" y="2624857"/>
            <a:ext cx="6566081" cy="6566081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18208260" y="2981457"/>
            <a:ext cx="5852880" cy="585288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4384131" y="9620103"/>
            <a:ext cx="6164339" cy="6164339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541602" cy="10287000"/>
            <a:chOff x="0" y="0"/>
            <a:chExt cx="157867" cy="29984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7867" cy="2998468"/>
            </a:xfrm>
            <a:custGeom>
              <a:avLst/>
              <a:gdLst/>
              <a:ahLst/>
              <a:cxnLst/>
              <a:rect l="l" t="t" r="r" b="b"/>
              <a:pathLst>
                <a:path w="157867" h="2998468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504933" y="1028700"/>
            <a:ext cx="7077092" cy="8491436"/>
          </a:xfrm>
          <a:custGeom>
            <a:avLst/>
            <a:gdLst/>
            <a:ahLst/>
            <a:cxnLst/>
            <a:rect l="l" t="t" r="r" b="b"/>
            <a:pathLst>
              <a:path w="7077092" h="8491436">
                <a:moveTo>
                  <a:pt x="0" y="0"/>
                </a:moveTo>
                <a:lnTo>
                  <a:pt x="7077092" y="0"/>
                </a:lnTo>
                <a:lnTo>
                  <a:pt x="7077092" y="8491436"/>
                </a:lnTo>
                <a:lnTo>
                  <a:pt x="0" y="84914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09" t="-8220" r="-670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144000" y="608353"/>
            <a:ext cx="6559093" cy="9438156"/>
          </a:xfrm>
          <a:custGeom>
            <a:avLst/>
            <a:gdLst/>
            <a:ahLst/>
            <a:cxnLst/>
            <a:rect l="l" t="t" r="r" b="b"/>
            <a:pathLst>
              <a:path w="6559093" h="9438156">
                <a:moveTo>
                  <a:pt x="0" y="0"/>
                </a:moveTo>
                <a:lnTo>
                  <a:pt x="6559093" y="0"/>
                </a:lnTo>
                <a:lnTo>
                  <a:pt x="6559093" y="9438156"/>
                </a:lnTo>
                <a:lnTo>
                  <a:pt x="0" y="94381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36" r="-2147" b="-1011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179</Words>
  <Application>Microsoft Office PowerPoint</Application>
  <PresentationFormat>Произвольный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Open Sans Bold</vt:lpstr>
      <vt:lpstr>Poppins Heavy</vt:lpstr>
      <vt:lpstr>Arial</vt:lpstr>
      <vt:lpstr>Open Sans</vt:lpstr>
      <vt:lpstr>Poppins Heavy Italics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</dc:title>
  <cp:lastModifiedBy>Елена Бессарабова</cp:lastModifiedBy>
  <cp:revision>2</cp:revision>
  <dcterms:created xsi:type="dcterms:W3CDTF">2006-08-16T00:00:00Z</dcterms:created>
  <dcterms:modified xsi:type="dcterms:W3CDTF">2023-11-02T06:42:27Z</dcterms:modified>
  <dc:identifier>DAFy8lEQTiw</dc:identifier>
</cp:coreProperties>
</file>