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99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3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30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1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8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382A2EA-08AA-4092-B1F5-4B8A410D0EE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6636F53-031E-4391-8060-714A1FAE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Робота з конфліктними неплатниками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9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Хочуть, але не можуть платити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2001510"/>
            <a:ext cx="4754880" cy="4591019"/>
          </a:xfrm>
        </p:spPr>
        <p:txBody>
          <a:bodyPr anchor="t"/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 фінансові труднощі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 низький дохід (пенсіонери)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 відсутній дохід (безробітний)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 </a:t>
            </a:r>
            <a:r>
              <a:rPr lang="uk-UA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задороге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завелике (велика площа, великі платежі)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97880" y="1999031"/>
            <a:ext cx="5126173" cy="4593498"/>
          </a:xfrm>
        </p:spPr>
        <p:txBody>
          <a:bodyPr anchor="t">
            <a:normAutofit/>
          </a:bodyPr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 договору про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реструктуризацію заборгованості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в отриманні субсидії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Альтернативні способи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погашення боргу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в отриманні субсидії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Альтернативні способи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погашення боргу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Сприяння в працевлаштуванні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Сприяння в отриманні допомоги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 безробіттю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в зміні або розміні житла</a:t>
            </a:r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9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280" y="289560"/>
            <a:ext cx="9875520" cy="13563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хочуть, але можуть платити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1548582"/>
            <a:ext cx="4299155" cy="4616244"/>
          </a:xfrm>
        </p:spPr>
        <p:txBody>
          <a:bodyPr anchor="t"/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розуміє, чому і за що він повинен платити, коли квартира належить йому</a:t>
            </a: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Неплатник не усвідомлює наслідків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несплати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Вважає, що розмір платежів необґрунтовано завищено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задоволений якістю утримання будинку та послугами підрядників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930" y="1548582"/>
            <a:ext cx="5803124" cy="4925959"/>
          </a:xfrm>
        </p:spPr>
        <p:txBody>
          <a:bodyPr anchor="t">
            <a:normAutofit/>
          </a:bodyPr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робота щодо законодавства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 власність у багатоквартирному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будинку, складу витрат, порядку їх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розподілу між співвласниками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робота щодо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заходів</a:t>
            </a:r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можуть бути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вжити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про склад витрат і їх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розподілів, про встановлені обсяги та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якість виконання робіт в об’єднанні, про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рівень платежів в інших ОСББ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правил утримання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Інформування про перевірку роботи</a:t>
            </a:r>
          </a:p>
          <a:p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підрядників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Залучення до комісії з приймання робіт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9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хочуть і не можуть платити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2001510"/>
            <a:ext cx="4754880" cy="4163315"/>
          </a:xfrm>
        </p:spPr>
        <p:txBody>
          <a:bodyPr anchor="t">
            <a:normAutofit/>
          </a:bodyPr>
          <a:lstStyle/>
          <a:p>
            <a:r>
              <a:rPr lang="uk-UA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 низький дохід і приналежність до соціально-неблагополучної групи населення</a:t>
            </a: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97880" y="1999031"/>
            <a:ext cx="5126173" cy="4165793"/>
          </a:xfrm>
        </p:spPr>
        <p:txBody>
          <a:bodyPr anchor="t">
            <a:normAutofit/>
          </a:bodyPr>
          <a:lstStyle/>
          <a:p>
            <a:r>
              <a:rPr lang="uk-UA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із родичами</a:t>
            </a:r>
          </a:p>
          <a:p>
            <a:endParaRPr lang="uk-UA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Послідовне застосування всієї системи заходів</a:t>
            </a: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3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407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Згода на обробку персональних даних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50374"/>
            <a:ext cx="9872871" cy="49456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є потрібною. Зокрема, Законом України «Про об’єднання співвласників багатоквартирного будинку» обробка здійснюється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пунктів 2 та 5 частини першої статті 11 Закону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саме: дозвіл на обробку персональних даних, наданий володільцю персональних даних відповідно до закону виключно для здійснення його повноважень, а також необхідність виконання обов’язку володільця персональних даних, який передбачено законом та не потребує окремої згоди суб’єкта персональних даних</a:t>
            </a:r>
          </a:p>
          <a:p>
            <a:pPr marL="4572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 така обробка персональних даних має здійснюватися лише в межах необхідних для здійснення ОСББ своєї діяльності визначених Законом України «Про об’єднання співвласників багатоквартирного будинку» та Законом України «Про особливості здійснення права власності у багатоквартирному будинку»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2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0.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багатоквартирного будинку як фундамент поваги і взаєморозуміння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 основа: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ОСББ»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особливості здійснення права власності у багатоквартирному будинку»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користування приміщеннями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 і гуртожитків, затверджені Постановою КМУ від 8.10.21992 р.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4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615" y="609600"/>
            <a:ext cx="10466173" cy="135636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1.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 порядок сплати внесків за утримання та обслуговування будинку, прибудинкової території та іншого спільного майна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сплати внесків (надалі – Правила) прийняті на підставі норм Закону України від 1405.2015 року №417 «Про об’єднання співвласників багатоквартирного будинку», Статуту ОСББ та регулюють правові, організаційні та економічні відносини, пов’язані з реалізацією прав а виконанням обов’язків співвласників багатоквартирного будинку ОСББ «_____» щодо порядку сплати внесків за утримання та обслуговування будинку, прибудинкової території та іншого спільного майна.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38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Порядок сплати внесків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69307"/>
            <a:ext cx="9872871" cy="4979773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 для сплати внесків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відшкодування витрат на утримання будинку і прибудинкової території та будь-яких інших внесків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Кошторис, затверджений рішенням Загальних зборів ОСББ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утримання а обслуговування багатоквартирного будинку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нараховуються останнього числа кожного розрахункового календарного місяця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користувачі житлових та нежитлових приміщень багатоквартирного будинку Об’єднання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 сплатити внески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утримання та обслуговування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 і прибудинкової території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поточний рахунок Об’єднання співвласників багатоквартирного будинку «___»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пізніше 20 (двадцятого) числа наступного розрахункового місяця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п. 18 Постанови КМУ від 21 липня 2005 № 630 (Додаток №1)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11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стягнення заборгованості та застосування санкцій до боржників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58312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До власників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 та нежитлових приміщень багатоквартирного будинку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Об’єднання, які не сплачують або несвоєчасно сплачують внески, Правління має право застосовувати різні форми впливу.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разі виникнення заборгованості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сплаті власником або користувачем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нежитлових приміщень багатоквартирного будинку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 внеску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 місяці, Правління ОСББ зобов’язане в 10-денний термін з дати виникнення заборгованості, направити претензію з вимогою про термінову сплату боргу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(особисто під підпис, рекомендованим листом з повідомленням тощо) та можливі різного роду санкції у випадку його несплати) (Додаток №2).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91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 Об’єднання застосовує до боржників такі санкції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578178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Усне або письмове попередження (Додаток №1) про необхідність сплати наявної заборгованості за внесками на утримання будинку;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 боржника на засідання правління Об’єднання поштовим відправленням на адресу житлового або нежитлового приміщення. За яким числиться заборгованість за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внесками на утримання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будинку, власником якого є боржник, та проведення профілактичної бесіди із ним, з метою стимулювання його до погашення заборгованості;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Надсилання на адресу боржника листа-претензії з вимогою про термінову сплату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 за внесками на утримання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будинку;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 до суду з позовом про стягнення заборгованості (Додаток №2);</a:t>
            </a:r>
          </a:p>
          <a:p>
            <a:pPr marL="45720" indent="0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 витрати, пов’язані з повідомленням та стягненням боргу, в тому числі й судові витрати, покладаються у повному об’ємі на боржника;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3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579120"/>
            <a:ext cx="9875520" cy="13563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З метою досудового вирішення спору Правління ОСББ має право: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3.4.1. Згідно «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розрахунків із співвласниками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багатоквартирного будинку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мають заборгованість перед об’єднанням співвласників такого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багатоквартирного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будинку, у разі виконання ними робіт, необхідних для утримання спільного майна співвласника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затвердженого Постановою КМУ від 5 вересня 2018 року №711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боржнику виконати певні роботи, необхідні для утримання майна ОСББ, вартість яких не перевищує суму боргу такого співвласника (Додаток №3);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 з’являються неплатники?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Люди, яким бракує поінформованості</a:t>
            </a:r>
          </a:p>
          <a:p>
            <a:pPr marL="56007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Люди, які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знаходятся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складній фінансовій ситуації</a:t>
            </a:r>
          </a:p>
          <a:p>
            <a:pPr marL="56007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Малозабезпечені мешканці</a:t>
            </a:r>
          </a:p>
          <a:p>
            <a:pPr marL="56007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Співвласники, які не вважають за потрібне платити ОСББ.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722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З метою досудового вирішення спору Правління ОСББ має право: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3.4.2. Відповідно до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України «Про реструктуризацію заборгованості з квартирної плати, плати за житлово-комунальні послуги, спожиті газ та електроенергію»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реструктуризацію боргу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укладає з боржником договір про щомісячне рівномірне погашення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реструктуризованої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заборгованості та своєчасну сплату поточних платежів та внесків (Додаток №4)</a:t>
            </a:r>
          </a:p>
          <a:p>
            <a:pPr>
              <a:lnSpc>
                <a:spcPct val="110000"/>
              </a:lnSpc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3.4.3. Згідно рішення зборів співвласників ОСББ «_____»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 доступ квартирі боржника до користування спільним майном, яке утримує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1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«Класичні» заперечення неплатників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 або несвоєчасне нарахування й облік платежів</a:t>
            </a:r>
          </a:p>
          <a:p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порядку скликання загальних зборів чи процедури голосування щодо фінансових питань</a:t>
            </a:r>
          </a:p>
          <a:p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Неправильний розрахунок розміру внесків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4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731" y="3666836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198120"/>
            <a:ext cx="9875520" cy="13563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попередження заборгованості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92826"/>
            <a:ext cx="9872871" cy="4503174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загальними зборами рішення про право нарахування індексу інфляції за весь час несплати, а також 3% річних від суми боргу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Щомісячне звітування правління про проведену роботу шляхом розміщення такого звіту в місцях загального користування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про склад витрат і їх розподіл, про встановлені обсяги та якість виконаних робіт в об’єднанні, про рівень платежів в інших ОСББ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боржників у місцях загального користування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7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робота – ключ до попередження виникнення заборгованості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пошта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для СМС-розсилки</a:t>
            </a:r>
          </a:p>
          <a:p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Меседжери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Чати із співвласниками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0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55320"/>
            <a:ext cx="9875520" cy="13563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профілактики виникнення заборгованості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Правомірність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Економність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конфліктність</a:t>
            </a: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«комунікаторів» із числа співвласників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Колективна робота правління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 звернення до суду в разі не результативності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досудових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(позовна давність!)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5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дисципліна у щоденній роботі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 порядку скликання загальних зборів і процедури голосування щодо фінансових питань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розраховувати розміри внесків</a:t>
            </a:r>
          </a:p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 і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коректно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формувати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квітанції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вести облік отриманих платежів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70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51816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 дій в роботі з неплатниками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Виявляємо й аналізуємо «історію»</a:t>
            </a:r>
          </a:p>
          <a:p>
            <a:pPr marL="560070" indent="-514350">
              <a:buFont typeface="+mj-lt"/>
              <a:buAutoNum type="arabicPeriod"/>
            </a:pP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Відносимо до однієї з категорій</a:t>
            </a:r>
          </a:p>
          <a:p>
            <a:pPr marL="560070" indent="-514350">
              <a:buFont typeface="+mj-lt"/>
              <a:buAutoNum type="arabicPeriod"/>
            </a:pP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З’ясовуємо мотиви або причини</a:t>
            </a:r>
          </a:p>
          <a:p>
            <a:pPr marL="560070" indent="-514350">
              <a:buFont typeface="+mj-lt"/>
              <a:buAutoNum type="arabicPeriod"/>
            </a:pP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Вдаємося до заходів впливу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78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Хочуть і можуть платити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2001510"/>
            <a:ext cx="4754880" cy="4163315"/>
          </a:xfrm>
        </p:spPr>
        <p:txBody>
          <a:bodyPr anchor="t"/>
          <a:lstStyle/>
          <a:p>
            <a:r>
              <a:rPr lang="uk-UA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Забув</a:t>
            </a:r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платіж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Неплатник не усвідомлює наслідків несплати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ОСББ не нараховує пені або розмір пені незначний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97880" y="1999031"/>
            <a:ext cx="5126173" cy="4165793"/>
          </a:xfrm>
        </p:spPr>
        <p:txBody>
          <a:bodyPr anchor="t"/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Розсилання квитанцій</a:t>
            </a: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Нагадування (телефоном, СМС, електронною поштою)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робота щодо системи заходів, які можуть бути вжити</a:t>
            </a:r>
          </a:p>
          <a:p>
            <a:endParaRPr lang="uk-UA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Індексація заборгованості на офіційний індекс інфляції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Стокові векторні зображення Будинок |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59" y="4738254"/>
            <a:ext cx="2421192" cy="1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153</TotalTime>
  <Words>1252</Words>
  <Application>Microsoft Office PowerPoint</Application>
  <PresentationFormat>Произвольный</PresentationFormat>
  <Paragraphs>135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Базис</vt:lpstr>
      <vt:lpstr>Робота з конфліктними неплатниками</vt:lpstr>
      <vt:lpstr>Чому з’являються неплатники?</vt:lpstr>
      <vt:lpstr>«Класичні» заперечення неплатників</vt:lpstr>
      <vt:lpstr>Заходи попередження заборгованості</vt:lpstr>
      <vt:lpstr>Інформаційна робота – ключ до попередження виникнення заборгованості</vt:lpstr>
      <vt:lpstr>Принципи профілактики виникнення заборгованості</vt:lpstr>
      <vt:lpstr>Фінансова дисципліна у щоденній роботі</vt:lpstr>
      <vt:lpstr>Послідовність дій в роботі з неплатниками</vt:lpstr>
      <vt:lpstr>Хочуть і можуть платити</vt:lpstr>
      <vt:lpstr>Хочуть, але не можуть платити</vt:lpstr>
      <vt:lpstr>Не хочуть, але можуть платити</vt:lpstr>
      <vt:lpstr>Не хочуть і не можуть платити</vt:lpstr>
      <vt:lpstr>Згода на обробку персональних даних</vt:lpstr>
      <vt:lpstr>0. Регламент багатоквартирного будинку як фундамент поваги і взаєморозуміння</vt:lpstr>
      <vt:lpstr>1. Правила про порядок сплати внесків за утримання та обслуговування будинку, прибудинкової території та іншого спільного майна</vt:lpstr>
      <vt:lpstr>2. Порядок сплати внесків</vt:lpstr>
      <vt:lpstr>3. Порядок стягнення заборгованості та застосування санкцій до боржників</vt:lpstr>
      <vt:lpstr>Правління Об’єднання застосовує до боржників такі санкції</vt:lpstr>
      <vt:lpstr>3.4. З метою досудового вирішення спору Правління ОСББ має право:</vt:lpstr>
      <vt:lpstr>3.4. З метою досудового вирішення спору Правління ОСББ має право: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конфліктними неплатниками</dc:title>
  <dc:creator>USER</dc:creator>
  <cp:lastModifiedBy>Admin</cp:lastModifiedBy>
  <cp:revision>20</cp:revision>
  <dcterms:created xsi:type="dcterms:W3CDTF">2020-05-22T04:28:46Z</dcterms:created>
  <dcterms:modified xsi:type="dcterms:W3CDTF">2020-05-22T07:34:59Z</dcterms:modified>
</cp:coreProperties>
</file>