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22.jpg" ContentType="image/jpg"/>
  <Override PartName="/ppt/media/image23.jpg" ContentType="image/jpg"/>
  <Override PartName="/ppt/media/image26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46" r:id="rId2"/>
    <p:sldId id="347" r:id="rId3"/>
    <p:sldId id="341" r:id="rId4"/>
    <p:sldId id="258" r:id="rId5"/>
    <p:sldId id="345" r:id="rId6"/>
    <p:sldId id="348" r:id="rId7"/>
    <p:sldId id="326" r:id="rId8"/>
    <p:sldId id="327" r:id="rId9"/>
    <p:sldId id="328" r:id="rId10"/>
    <p:sldId id="260" r:id="rId11"/>
    <p:sldId id="262" r:id="rId12"/>
    <p:sldId id="339" r:id="rId13"/>
    <p:sldId id="336" r:id="rId14"/>
    <p:sldId id="337" r:id="rId15"/>
    <p:sldId id="350" r:id="rId16"/>
    <p:sldId id="351" r:id="rId17"/>
    <p:sldId id="335" r:id="rId18"/>
    <p:sldId id="342" r:id="rId19"/>
    <p:sldId id="308" r:id="rId20"/>
    <p:sldId id="263" r:id="rId21"/>
    <p:sldId id="264" r:id="rId22"/>
    <p:sldId id="271" r:id="rId23"/>
    <p:sldId id="305" r:id="rId24"/>
    <p:sldId id="304" r:id="rId25"/>
    <p:sldId id="344" r:id="rId26"/>
    <p:sldId id="272" r:id="rId27"/>
    <p:sldId id="330" r:id="rId28"/>
    <p:sldId id="331" r:id="rId29"/>
    <p:sldId id="332" r:id="rId30"/>
    <p:sldId id="329" r:id="rId31"/>
    <p:sldId id="325" r:id="rId32"/>
    <p:sldId id="273" r:id="rId33"/>
    <p:sldId id="309" r:id="rId34"/>
    <p:sldId id="310" r:id="rId35"/>
    <p:sldId id="312" r:id="rId36"/>
    <p:sldId id="313" r:id="rId37"/>
    <p:sldId id="277" r:id="rId38"/>
    <p:sldId id="314" r:id="rId39"/>
    <p:sldId id="349" r:id="rId40"/>
    <p:sldId id="352" r:id="rId41"/>
    <p:sldId id="353" r:id="rId42"/>
    <p:sldId id="338" r:id="rId43"/>
    <p:sldId id="334" r:id="rId44"/>
    <p:sldId id="298" r:id="rId45"/>
  </p:sldIdLst>
  <p:sldSz cx="9144000" cy="8458200"/>
  <p:notesSz cx="9144000" cy="8458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71" autoAdjust="0"/>
  </p:normalViewPr>
  <p:slideViewPr>
    <p:cSldViewPr>
      <p:cViewPr varScale="1">
        <p:scale>
          <a:sx n="87" d="100"/>
          <a:sy n="87" d="100"/>
        </p:scale>
        <p:origin x="2088" y="1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ownloads\Data_Extract_From_World_Development_Indica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128324406036"/>
          <c:y val="4.794400057065655E-2"/>
          <c:w val="0.85691634603671463"/>
          <c:h val="0.86673748028311859"/>
        </c:manualLayout>
      </c:layout>
      <c:lineChart>
        <c:grouping val="standard"/>
        <c:varyColors val="0"/>
        <c:ser>
          <c:idx val="1"/>
          <c:order val="0"/>
          <c:tx>
            <c:strRef>
              <c:f>Data!$C$2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3927053806704487E-2"/>
                  <c:y val="-4.086844918179970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Data!$D$2:$K$2</c:f>
              <c:numCache>
                <c:formatCode>0</c:formatCode>
                <c:ptCount val="8"/>
                <c:pt idx="0">
                  <c:v>1432.32854</c:v>
                </c:pt>
                <c:pt idx="1">
                  <c:v>1349.7106799999999</c:v>
                </c:pt>
                <c:pt idx="2">
                  <c:v>1332.1979100000001</c:v>
                </c:pt>
                <c:pt idx="3">
                  <c:v>1261.86049</c:v>
                </c:pt>
                <c:pt idx="4">
                  <c:v>1234.66158</c:v>
                </c:pt>
                <c:pt idx="5">
                  <c:v>1165.1822</c:v>
                </c:pt>
                <c:pt idx="6">
                  <c:v>1026.4074900000001</c:v>
                </c:pt>
                <c:pt idx="7">
                  <c:v>1005.99722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9D-4525-899B-1CE748969043}"/>
            </c:ext>
          </c:extLst>
        </c:ser>
        <c:ser>
          <c:idx val="3"/>
          <c:order val="1"/>
          <c:tx>
            <c:strRef>
              <c:f>Data!$C$4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3927053806704487E-2"/>
                  <c:y val="-4.767985737876632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Data!$D$4:$K$4</c:f>
              <c:numCache>
                <c:formatCode>0</c:formatCode>
                <c:ptCount val="8"/>
                <c:pt idx="0">
                  <c:v>3751.78161</c:v>
                </c:pt>
                <c:pt idx="1">
                  <c:v>3940.73576</c:v>
                </c:pt>
                <c:pt idx="2">
                  <c:v>4077.76719</c:v>
                </c:pt>
                <c:pt idx="3">
                  <c:v>4211.2546300000004</c:v>
                </c:pt>
                <c:pt idx="4">
                  <c:v>4379.0751499999997</c:v>
                </c:pt>
                <c:pt idx="5">
                  <c:v>4399.6723899999997</c:v>
                </c:pt>
                <c:pt idx="6">
                  <c:v>4363.7794999999996</c:v>
                </c:pt>
                <c:pt idx="7">
                  <c:v>4431.08151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9D-4525-899B-1CE748969043}"/>
            </c:ext>
          </c:extLst>
        </c:ser>
        <c:ser>
          <c:idx val="4"/>
          <c:order val="2"/>
          <c:tx>
            <c:strRef>
              <c:f>Data!$C$5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5.4283286090727009E-2"/>
                  <c:y val="-3.065133688634990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Data!$D$5:$K$5</c:f>
              <c:numCache>
                <c:formatCode>0</c:formatCode>
                <c:ptCount val="8"/>
                <c:pt idx="0">
                  <c:v>1604.2568100000001</c:v>
                </c:pt>
                <c:pt idx="1">
                  <c:v>1585.0230799999999</c:v>
                </c:pt>
                <c:pt idx="2">
                  <c:v>1672.3689400000001</c:v>
                </c:pt>
                <c:pt idx="3">
                  <c:v>1661.72046</c:v>
                </c:pt>
                <c:pt idx="4">
                  <c:v>1735.34556</c:v>
                </c:pt>
                <c:pt idx="5">
                  <c:v>1850.71749</c:v>
                </c:pt>
                <c:pt idx="6">
                  <c:v>2035.7833499999999</c:v>
                </c:pt>
                <c:pt idx="7">
                  <c:v>2139.09512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9D-4525-899B-1CE748969043}"/>
            </c:ext>
          </c:extLst>
        </c:ser>
        <c:ser>
          <c:idx val="5"/>
          <c:order val="3"/>
          <c:tx>
            <c:strRef>
              <c:f>Data!$C$6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5.4283286090727176E-2"/>
                  <c:y val="-4.427415328028294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Data!$D$6:$K$6</c:f>
              <c:numCache>
                <c:formatCode>0</c:formatCode>
                <c:ptCount val="8"/>
                <c:pt idx="0">
                  <c:v>3152.6203799999998</c:v>
                </c:pt>
                <c:pt idx="1">
                  <c:v>3090.0113200000001</c:v>
                </c:pt>
                <c:pt idx="2">
                  <c:v>3087.9915500000002</c:v>
                </c:pt>
                <c:pt idx="3">
                  <c:v>3125.3012199999998</c:v>
                </c:pt>
                <c:pt idx="4">
                  <c:v>3093.56286</c:v>
                </c:pt>
                <c:pt idx="5">
                  <c:v>3073.0918000000001</c:v>
                </c:pt>
                <c:pt idx="6">
                  <c:v>3101.6297300000001</c:v>
                </c:pt>
                <c:pt idx="7">
                  <c:v>3131.1142500000001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9D-4525-899B-1CE748969043}"/>
            </c:ext>
          </c:extLst>
        </c:ser>
        <c:ser>
          <c:idx val="6"/>
          <c:order val="4"/>
          <c:tx>
            <c:strRef>
              <c:f>Data!$C$7</c:f>
              <c:strCache>
                <c:ptCount val="1"/>
                <c:pt idx="0">
                  <c:v>Iraq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6.5592304026295498E-2"/>
                  <c:y val="-3.065133688634977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Data!$D$7:$K$7</c:f>
              <c:numCache>
                <c:formatCode>0</c:formatCode>
                <c:ptCount val="8"/>
                <c:pt idx="0">
                  <c:v>381.02649000000002</c:v>
                </c:pt>
                <c:pt idx="1">
                  <c:v>401.99349999999998</c:v>
                </c:pt>
                <c:pt idx="2">
                  <c:v>416.25421</c:v>
                </c:pt>
                <c:pt idx="3">
                  <c:v>425.47705999999999</c:v>
                </c:pt>
                <c:pt idx="4">
                  <c:v>0</c:v>
                </c:pt>
                <c:pt idx="5">
                  <c:v>0</c:v>
                </c:pt>
                <c:pt idx="6">
                  <c:v>67.870050000000006</c:v>
                </c:pt>
                <c:pt idx="7">
                  <c:v>64.272199999999998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79D-4525-899B-1CE748969043}"/>
            </c:ext>
          </c:extLst>
        </c:ser>
        <c:ser>
          <c:idx val="7"/>
          <c:order val="5"/>
          <c:tx>
            <c:strRef>
              <c:f>Data!$C$8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5.4283286090727176E-2"/>
                  <c:y val="-3.405704098483308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Data!$D$8:$K$8</c:f>
              <c:numCache>
                <c:formatCode>0</c:formatCode>
                <c:ptCount val="8"/>
                <c:pt idx="0">
                  <c:v>5443.1159200000002</c:v>
                </c:pt>
                <c:pt idx="1">
                  <c:v>5085.0051899999999</c:v>
                </c:pt>
                <c:pt idx="2">
                  <c:v>5255.8557899999996</c:v>
                </c:pt>
                <c:pt idx="3">
                  <c:v>5146.9233000000004</c:v>
                </c:pt>
                <c:pt idx="4">
                  <c:v>5163.7472699999998</c:v>
                </c:pt>
                <c:pt idx="5">
                  <c:v>6670.0283099999997</c:v>
                </c:pt>
                <c:pt idx="6">
                  <c:v>6868.1133200000004</c:v>
                </c:pt>
                <c:pt idx="7">
                  <c:v>7021.8845199999996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79D-4525-899B-1CE748969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600576"/>
        <c:axId val="75599232"/>
      </c:lineChart>
      <c:catAx>
        <c:axId val="886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99232"/>
        <c:crosses val="autoZero"/>
        <c:auto val="1"/>
        <c:lblAlgn val="ctr"/>
        <c:lblOffset val="100"/>
        <c:noMultiLvlLbl val="0"/>
      </c:catAx>
      <c:valAx>
        <c:axId val="75599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Кількість науковців на мільйон населення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4.5236071742272644E-3"/>
              <c:y val="0.20623388659488051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886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74E7-ADC9-4E8C-89ED-A65A70C84BE4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35000"/>
            <a:ext cx="34290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4017963"/>
            <a:ext cx="7315200" cy="3805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898C-0FC5-436C-81A5-205A4C061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1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00" y="0"/>
            <a:ext cx="661670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8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3205667"/>
            <a:ext cx="3442446" cy="36933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3635367"/>
            <a:ext cx="3803904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3205667"/>
            <a:ext cx="3447288" cy="36933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631387"/>
            <a:ext cx="379972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717066"/>
            <a:ext cx="6779110" cy="923330"/>
            <a:chOff x="1172584" y="1381459"/>
            <a:chExt cx="6779110" cy="74864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748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899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3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lodimir.sarabee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data.worldbank.org/indicator/SP.POP.SCIE.RD.P6?end=2014&amp;locations=UA&amp;start=2006&amp;view=ch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okinfo.com/products_tools/analytical/jc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neu.edu.ua/index.php/uk/component/content/article/3311-web-of-science" TargetMode="External"/><Relationship Id="rId2" Type="http://schemas.openxmlformats.org/officeDocument/2006/relationships/hyperlink" Target="http://library.tneu.edu.ua/index.php/uk/component/content/article/3310-scop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tneu.edu.ua/index.php/uk/component/content/article/3309-index-copernic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urldefense.proofpoint.com/v2/url?u=http-3A__www.ijeab.com_&amp;amp;d=DwMFaQ&amp;amp;c=4ZIZThykDLcoWk-GVjSLmy8-1Cr1I4FWIvbLFebwKgY&amp;amp;r=nRfkNadkwx52tRB0IY1epmSio1a5yTnbsNeudMjqTBNY1BzZy0z3RHVBGjaoq6i4&amp;amp;m=-W1_ZIYv79elskodl0-dASdc8wQmOEMKJH3DNHp52e4&amp;amp;s=dNRhoua1POB7Tfw1jO_KHNIDFQos5R70pEv1M3R-zEE&amp;amp;e" TargetMode="External"/><Relationship Id="rId7" Type="http://schemas.openxmlformats.org/officeDocument/2006/relationships/hyperlink" Target="mailto:editor.ijeab@gmail.co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www.ijeab.com_submit-2Dpaper_&amp;amp;d=DwMFaQ&amp;amp;c=4ZIZThykDLcoWk-GVjSLmy8-1Cr1I4FWIvbLFebwKgY&amp;amp;r=nRfkNadkwx52tRB0IY1epmSio1a5yTnbsNeudMjqTBNY1BzZy0z3RHVBGjaoq6i4&amp;amp;m=-W1_ZIYv79elskodl0-dASdc8wQmOEMKJH3DNHp52e4&amp;amp;s=ZC5MKrjqVUVZT5NNPSYIjLFkpxZg24_tapLXBxnBm9g&amp;amp;e" TargetMode="External"/><Relationship Id="rId5" Type="http://schemas.openxmlformats.org/officeDocument/2006/relationships/hyperlink" Target="https://urldefense.proofpoint.com/v2/url?u=http-3A__www.researcherid.com_rid_J-2D8555-2D2016&amp;amp;d=DwMFaQ&amp;amp;c=4ZIZThykDLcoWk-GVjSLmy8-1Cr1I4FWIvbLFebwKgY&amp;amp;r=nRfkNadkwx52tRB0IY1epmSio1a5yTnbsNeudMjqTBNY1BzZy0z3RHVBGjaoq6i4&amp;amp;m=-W1_ZIYv79elskodl0-dASdc8wQmOEMKJH3DNHp52e4&amp;amp;s=3svRYvOMU4w4RunASepgiw495oMSQQTku1qn4cUoc4Q&amp;amp;e" TargetMode="External"/><Relationship Id="rId4" Type="http://schemas.openxmlformats.org/officeDocument/2006/relationships/hyperlink" Target="https://urldefense.proofpoint.com/v2/url?u=https-3A__dx.doi.org_10.22161_ijeab&amp;amp;d=DwMFaQ&amp;amp;c=4ZIZThykDLcoWk-GVjSLmy8-1Cr1I4FWIvbLFebwKgY&amp;amp;r=nRfkNadkwx52tRB0IY1epmSio1a5yTnbsNeudMjqTBNY1BzZy0z3RHVBGjaoq6i4&amp;amp;m=-W1_ZIYv79elskodl0-dASdc8wQmOEMKJH3DNHp52e4&amp;amp;s=r0MQV2ia70e7tmhQ48Et1eYWHTBiFZgNmAa8GVP_5fg&amp;amp;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incites.thomsonreuter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ps.webofknowledge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ua/" TargetMode="External"/><Relationship Id="rId2" Type="http://schemas.openxmlformats.org/officeDocument/2006/relationships/hyperlink" Target="https://www.scopus.com/freelookup/form/author.uri?zone=&amp;origin=NO%20ORIGIN%20DEFIN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cience.in.ua/ua-journals?fbclid=IwAR1u2cfCtH5S-jn8IXY1No4hAsfMYIXIUi6uZfXNE0bMx07kov2TD_pZskU" TargetMode="External"/><Relationship Id="rId5" Type="http://schemas.openxmlformats.org/officeDocument/2006/relationships/hyperlink" Target="http://www.scimagojr.com/journalrank.php" TargetMode="External"/><Relationship Id="rId4" Type="http://schemas.openxmlformats.org/officeDocument/2006/relationships/hyperlink" Target="http://ip-science.thomsonreuters.com/mjl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76300"/>
            <a:ext cx="7772400" cy="1354217"/>
          </a:xfrm>
        </p:spPr>
        <p:txBody>
          <a:bodyPr/>
          <a:lstStyle/>
          <a:p>
            <a:pPr algn="ctr"/>
            <a:r>
              <a:rPr lang="uk-UA" b="1" dirty="0"/>
              <a:t>Академічне письмо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838200" y="3390900"/>
            <a:ext cx="7696200" cy="1969770"/>
          </a:xfrm>
        </p:spPr>
        <p:txBody>
          <a:bodyPr/>
          <a:lstStyle/>
          <a:p>
            <a:pPr algn="ctr"/>
            <a:endParaRPr lang="ru-RU" b="1" dirty="0"/>
          </a:p>
          <a:p>
            <a:pPr algn="ctr"/>
            <a:r>
              <a:rPr lang="ru-RU" dirty="0"/>
              <a:t>Сарабєєв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Леонідович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volodimir.sarabeev@gmail.com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9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266700"/>
            <a:ext cx="6858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033780" algn="l"/>
                <a:tab pos="2726690" algn="l"/>
              </a:tabLst>
            </a:pPr>
            <a:r>
              <a:rPr lang="ru-RU" sz="3600" dirty="0" err="1"/>
              <a:t>Наук</a:t>
            </a:r>
            <a:r>
              <a:rPr lang="ru-RU" sz="3600" spc="10" dirty="0" err="1"/>
              <a:t>о</a:t>
            </a:r>
            <a:r>
              <a:rPr lang="ru-RU" sz="3600" dirty="0" err="1"/>
              <a:t>вців</a:t>
            </a:r>
            <a:r>
              <a:rPr lang="ru-RU" sz="3600" spc="-50" dirty="0"/>
              <a:t> </a:t>
            </a:r>
            <a:r>
              <a:rPr lang="ru-RU" sz="3600" dirty="0"/>
              <a:t>на млн </a:t>
            </a:r>
            <a:r>
              <a:rPr lang="ru-RU" sz="3600" dirty="0" err="1"/>
              <a:t>населення</a:t>
            </a:r>
            <a:r>
              <a:rPr lang="en-US" sz="3600" dirty="0"/>
              <a:t> </a:t>
            </a:r>
            <a:r>
              <a:rPr lang="uk-UA" sz="3600" dirty="0"/>
              <a:t>у динаміці з 2008 по 2015 роки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402741" y="7910527"/>
            <a:ext cx="808545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latin typeface="Georgia"/>
                <a:cs typeface="Georgia"/>
                <a:hlinkClick r:id="rId2"/>
              </a:rPr>
              <a:t>http://data.worldbank.org/indicator/SP.POP.SCIE.RD.P6?end=2014&amp;locations=UA&amp;start=2006&amp;view=chart</a:t>
            </a:r>
            <a:endParaRPr sz="1300" dirty="0">
              <a:latin typeface="Georgia"/>
              <a:cs typeface="Georgia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18547"/>
              </p:ext>
            </p:extLst>
          </p:nvPr>
        </p:nvGraphicFramePr>
        <p:xfrm>
          <a:off x="140168" y="1333500"/>
          <a:ext cx="877523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61" rIns="0" bIns="0" rtlCol="0">
            <a:spAutoFit/>
          </a:bodyPr>
          <a:lstStyle/>
          <a:p>
            <a:pPr marL="2725420">
              <a:lnSpc>
                <a:spcPct val="100000"/>
              </a:lnSpc>
            </a:pPr>
            <a:r>
              <a:rPr dirty="0"/>
              <a:t>Конкуренція!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47900"/>
            <a:ext cx="7244715" cy="508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948180" algn="l"/>
              </a:tabLst>
            </a:pPr>
            <a:r>
              <a:rPr sz="3200" dirty="0">
                <a:latin typeface="Georgia"/>
                <a:cs typeface="Georgia"/>
              </a:rPr>
              <a:t>Вчених	&gt; 7,6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млн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Журналів 100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000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Georgia"/>
                <a:cs typeface="Georgia"/>
              </a:rPr>
              <a:t>Кількість</a:t>
            </a:r>
            <a:r>
              <a:rPr sz="3200" dirty="0">
                <a:latin typeface="Georgia"/>
                <a:cs typeface="Georgia"/>
              </a:rPr>
              <a:t> грантів, фінансів,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робочих  місць –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обмежена</a:t>
            </a:r>
            <a:endParaRPr lang="uk-UA" sz="3200" dirty="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509270" marR="544830">
              <a:lnSpc>
                <a:spcPct val="100000"/>
              </a:lnSpc>
              <a:spcBef>
                <a:spcPts val="2195"/>
              </a:spcBef>
              <a:tabLst>
                <a:tab pos="4075429" algn="l"/>
              </a:tabLst>
            </a:pPr>
            <a:r>
              <a:rPr sz="4400" dirty="0">
                <a:latin typeface="Georgia"/>
                <a:cs typeface="Georgia"/>
              </a:rPr>
              <a:t>Оберіть</a:t>
            </a:r>
            <a:r>
              <a:rPr sz="4400" spc="-25" dirty="0">
                <a:latin typeface="Georgia"/>
                <a:cs typeface="Georgia"/>
              </a:rPr>
              <a:t> </a:t>
            </a:r>
            <a:r>
              <a:rPr sz="4400" dirty="0">
                <a:latin typeface="Georgia"/>
                <a:cs typeface="Georgia"/>
              </a:rPr>
              <a:t>свою	стратегію  </a:t>
            </a:r>
            <a:r>
              <a:rPr sz="4400" dirty="0" err="1">
                <a:latin typeface="Georgia"/>
                <a:cs typeface="Georgia"/>
              </a:rPr>
              <a:t>виживання</a:t>
            </a:r>
            <a:r>
              <a:rPr sz="4400" spc="-95" dirty="0">
                <a:latin typeface="Georgia"/>
                <a:cs typeface="Georgia"/>
              </a:rPr>
              <a:t> </a:t>
            </a:r>
            <a:r>
              <a:rPr lang="uk-UA" sz="4400" dirty="0">
                <a:latin typeface="Georgia"/>
                <a:cs typeface="Georgia"/>
              </a:rPr>
              <a:t>- якісні </a:t>
            </a:r>
            <a:r>
              <a:rPr sz="4400" dirty="0" err="1">
                <a:latin typeface="Georgia"/>
                <a:cs typeface="Georgia"/>
              </a:rPr>
              <a:t>публікації</a:t>
            </a:r>
            <a:endParaRPr sz="4400" dirty="0">
              <a:latin typeface="Georgia"/>
              <a:cs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980067"/>
            <a:ext cx="4057650" cy="25356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2656"/>
            <a:ext cx="8856984" cy="14097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Наукометрична</a:t>
            </a:r>
            <a:r>
              <a:rPr lang="ru-RU" sz="3600" dirty="0"/>
              <a:t> </a:t>
            </a:r>
            <a:r>
              <a:rPr lang="ru-RU" sz="3600" dirty="0" err="1"/>
              <a:t>оцінка</a:t>
            </a:r>
            <a:r>
              <a:rPr lang="ru-RU" sz="3600" dirty="0"/>
              <a:t> </a:t>
            </a:r>
            <a:r>
              <a:rPr lang="uk-UA" sz="3600" dirty="0"/>
              <a:t>журналів,  </a:t>
            </a:r>
            <a:r>
              <a:rPr lang="ru-RU" sz="3600" dirty="0" err="1"/>
              <a:t>авторів</a:t>
            </a:r>
            <a:r>
              <a:rPr lang="ru-RU" sz="3600" dirty="0"/>
              <a:t> та </a:t>
            </a:r>
            <a:r>
              <a:rPr lang="ru-RU" sz="3600" dirty="0" err="1"/>
              <a:t>організацій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62100"/>
            <a:ext cx="4040188" cy="1120246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uk-UA" b="1" dirty="0"/>
              <a:t>Показники якості або «</a:t>
            </a:r>
            <a:r>
              <a:rPr lang="uk-UA" b="1" dirty="0" err="1"/>
              <a:t>рейтинговості</a:t>
            </a:r>
            <a:r>
              <a:rPr lang="uk-UA" b="1" dirty="0"/>
              <a:t>» журналу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2682346"/>
            <a:ext cx="4040188" cy="4873255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Імпакт</a:t>
            </a:r>
            <a:r>
              <a:rPr lang="ru-RU" dirty="0"/>
              <a:t>-Фактор (</a:t>
            </a:r>
            <a:r>
              <a:rPr lang="en-GB" dirty="0"/>
              <a:t>IF) (</a:t>
            </a:r>
            <a:r>
              <a:rPr lang="ru-RU" dirty="0" err="1"/>
              <a:t>дворічний</a:t>
            </a:r>
            <a:r>
              <a:rPr lang="ru-RU" dirty="0"/>
              <a:t> (</a:t>
            </a:r>
            <a:r>
              <a:rPr lang="ru-RU" dirty="0" err="1"/>
              <a:t>класичний</a:t>
            </a:r>
            <a:r>
              <a:rPr lang="ru-RU" dirty="0"/>
              <a:t>) і </a:t>
            </a:r>
            <a:r>
              <a:rPr lang="ru-RU" dirty="0" err="1"/>
              <a:t>п'ятирічний</a:t>
            </a:r>
            <a:r>
              <a:rPr lang="ru-RU" dirty="0"/>
              <a:t>);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err="1"/>
              <a:t>Квартиль</a:t>
            </a:r>
            <a:r>
              <a:rPr lang="uk-UA" dirty="0"/>
              <a:t> та </a:t>
            </a:r>
            <a:r>
              <a:rPr lang="uk-UA" dirty="0" err="1"/>
              <a:t>процентиль</a:t>
            </a:r>
            <a:endParaRPr lang="ru-RU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err="1"/>
              <a:t>Eigenfactor</a:t>
            </a:r>
            <a:r>
              <a:rPr lang="en-GB" dirty="0"/>
              <a:t> (</a:t>
            </a:r>
            <a:r>
              <a:rPr lang="ru-RU" dirty="0" err="1"/>
              <a:t>уточнюючий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до </a:t>
            </a:r>
            <a:r>
              <a:rPr lang="ru-RU" dirty="0" err="1"/>
              <a:t>імпакт</a:t>
            </a:r>
            <a:r>
              <a:rPr lang="ru-RU" dirty="0"/>
              <a:t>-фактору);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SJR</a:t>
            </a:r>
            <a:r>
              <a:rPr lang="uk-UA" dirty="0"/>
              <a:t> (</a:t>
            </a:r>
            <a:r>
              <a:rPr lang="en-GB" dirty="0" err="1"/>
              <a:t>SCIMago</a:t>
            </a:r>
            <a:r>
              <a:rPr lang="en-GB" dirty="0"/>
              <a:t> Journal Ranking</a:t>
            </a:r>
            <a:r>
              <a:rPr lang="uk-UA" dirty="0"/>
              <a:t>)</a:t>
            </a:r>
            <a:endParaRPr lang="ru-RU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SNIP (Source-Normalized Impact per Paper);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оперативності</a:t>
            </a:r>
            <a:r>
              <a:rPr lang="ru-RU" dirty="0"/>
              <a:t> (</a:t>
            </a:r>
            <a:r>
              <a:rPr lang="en-GB" dirty="0"/>
              <a:t>Immediacy Index)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39346" y="1562100"/>
            <a:ext cx="4498975" cy="1120246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b="1" dirty="0"/>
              <a:t>Показники публікаційної діяльності вченого, організації, інше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39346" y="2682346"/>
            <a:ext cx="4498975" cy="4873255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 (у </a:t>
            </a:r>
            <a:r>
              <a:rPr lang="en-GB" dirty="0"/>
              <a:t>Web of Science,</a:t>
            </a:r>
            <a:r>
              <a:rPr lang="uk-UA" dirty="0"/>
              <a:t> </a:t>
            </a:r>
            <a:r>
              <a:rPr lang="en-GB" dirty="0"/>
              <a:t>Scopus</a:t>
            </a:r>
            <a:r>
              <a:rPr lang="ru-RU" dirty="0"/>
              <a:t>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цитованості</a:t>
            </a:r>
            <a:r>
              <a:rPr lang="ru-RU" dirty="0"/>
              <a:t> (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статей);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цитованість</a:t>
            </a:r>
            <a:r>
              <a:rPr lang="ru-RU" dirty="0"/>
              <a:t> (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 на одну </a:t>
            </a:r>
            <a:r>
              <a:rPr lang="ru-RU" dirty="0" err="1"/>
              <a:t>статтю</a:t>
            </a:r>
            <a:r>
              <a:rPr lang="ru-RU" dirty="0"/>
              <a:t>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Гірша</a:t>
            </a:r>
            <a:r>
              <a:rPr lang="ru-RU" dirty="0"/>
              <a:t> (</a:t>
            </a:r>
            <a:r>
              <a:rPr lang="en-GB" dirty="0"/>
              <a:t>h-index)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5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en-GB" b="1" dirty="0">
                <a:hlinkClick r:id="rId2"/>
              </a:rPr>
              <a:t>Journal Citation Report</a:t>
            </a:r>
            <a:r>
              <a:rPr lang="en-GB" dirty="0"/>
              <a:t> (JCR)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95500"/>
            <a:ext cx="8280400" cy="492443"/>
          </a:xfrm>
        </p:spPr>
        <p:txBody>
          <a:bodyPr/>
          <a:lstStyle/>
          <a:p>
            <a:r>
              <a:rPr lang="en-GB" dirty="0"/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1612" r="4899" b="9531"/>
          <a:stretch/>
        </p:blipFill>
        <p:spPr bwMode="auto">
          <a:xfrm>
            <a:off x="184220" y="3162300"/>
            <a:ext cx="8764954" cy="47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62100"/>
            <a:ext cx="807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Показник</a:t>
            </a:r>
            <a:r>
              <a:rPr lang="ru-RU" sz="2800" dirty="0"/>
              <a:t> </a:t>
            </a:r>
            <a:r>
              <a:rPr lang="ru-RU" sz="2800" dirty="0" err="1"/>
              <a:t>розраховується</a:t>
            </a:r>
            <a:r>
              <a:rPr lang="ru-RU" sz="2800" dirty="0"/>
              <a:t> як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посилань</a:t>
            </a:r>
            <a:r>
              <a:rPr lang="ru-RU" sz="2800" dirty="0"/>
              <a:t> в конкретному </a:t>
            </a:r>
            <a:r>
              <a:rPr lang="ru-RU" sz="2800" dirty="0" err="1"/>
              <a:t>році</a:t>
            </a:r>
            <a:r>
              <a:rPr lang="ru-RU" sz="2800" dirty="0"/>
              <a:t> на </a:t>
            </a:r>
            <a:r>
              <a:rPr lang="ru-RU" sz="2800" dirty="0" err="1"/>
              <a:t>опубліковані</a:t>
            </a:r>
            <a:r>
              <a:rPr lang="ru-RU" sz="2800" dirty="0"/>
              <a:t> в </a:t>
            </a:r>
            <a:r>
              <a:rPr lang="ru-RU" sz="2800" dirty="0" err="1"/>
              <a:t>журналі</a:t>
            </a:r>
            <a:r>
              <a:rPr lang="ru-RU" sz="2800" dirty="0"/>
              <a:t> </a:t>
            </a:r>
            <a:r>
              <a:rPr lang="ru-RU" sz="2800" dirty="0" err="1"/>
              <a:t>статті</a:t>
            </a:r>
            <a:r>
              <a:rPr lang="ru-RU" sz="2800" dirty="0"/>
              <a:t> за </a:t>
            </a:r>
            <a:r>
              <a:rPr lang="ru-RU" sz="2800" dirty="0" err="1"/>
              <a:t>попередні</a:t>
            </a:r>
            <a:r>
              <a:rPr lang="ru-RU" sz="2800" dirty="0"/>
              <a:t> 2 роки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159" y="3467100"/>
            <a:ext cx="21060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Публікація </a:t>
            </a:r>
          </a:p>
          <a:p>
            <a:r>
              <a:rPr lang="uk-UA" sz="2400" b="1" dirty="0"/>
              <a:t>журналу </a:t>
            </a:r>
            <a:r>
              <a:rPr lang="en-US" sz="2400" b="1" dirty="0"/>
              <a:t>J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158" y="4917284"/>
            <a:ext cx="18774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Цитування з інших журналів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427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300"/>
            <a:ext cx="8988552" cy="677108"/>
          </a:xfrm>
        </p:spPr>
        <p:txBody>
          <a:bodyPr/>
          <a:lstStyle/>
          <a:p>
            <a:pPr algn="ctr"/>
            <a:r>
              <a:rPr lang="en-GB" dirty="0"/>
              <a:t>SJR - </a:t>
            </a:r>
            <a:r>
              <a:rPr lang="en-GB" dirty="0" err="1"/>
              <a:t>SCImago</a:t>
            </a:r>
            <a:r>
              <a:rPr lang="en-GB" dirty="0"/>
              <a:t> Journal Ranking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8300"/>
            <a:ext cx="8280400" cy="621708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</a:t>
            </a:r>
            <a:r>
              <a:rPr lang="ru-RU" dirty="0" err="1"/>
              <a:t>Гранади</a:t>
            </a:r>
            <a:r>
              <a:rPr lang="ru-RU" dirty="0"/>
              <a:t> рейтинг </a:t>
            </a:r>
            <a:r>
              <a:rPr lang="ru-RU" dirty="0" err="1"/>
              <a:t>журналів</a:t>
            </a:r>
            <a:endParaRPr lang="ru-RU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err="1"/>
              <a:t>Враховує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, але й </a:t>
            </a:r>
            <a:r>
              <a:rPr lang="ru-RU" dirty="0" err="1"/>
              <a:t>зважені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 по роках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авторитетність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err="1"/>
              <a:t>Наприклад</a:t>
            </a:r>
            <a:r>
              <a:rPr lang="ru-RU" dirty="0"/>
              <a:t> вага </a:t>
            </a:r>
            <a:r>
              <a:rPr lang="ru-RU" dirty="0" err="1"/>
              <a:t>посилання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</a:t>
            </a:r>
            <a:r>
              <a:rPr lang="en-GB" dirty="0"/>
              <a:t>Nature </a:t>
            </a:r>
            <a:r>
              <a:rPr lang="ru-RU" dirty="0"/>
              <a:t>на </a:t>
            </a:r>
            <a:r>
              <a:rPr lang="ru-RU" dirty="0" err="1"/>
              <a:t>статтю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«А» буде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ваги </a:t>
            </a:r>
            <a:r>
              <a:rPr lang="ru-RU" dirty="0" err="1"/>
              <a:t>посилання</a:t>
            </a:r>
            <a:r>
              <a:rPr lang="ru-RU" dirty="0"/>
              <a:t> на ту ж </a:t>
            </a:r>
            <a:r>
              <a:rPr lang="ru-RU" dirty="0" err="1"/>
              <a:t>статтю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en-GB" dirty="0"/>
              <a:t>N-</a:t>
            </a:r>
            <a:r>
              <a:rPr lang="ru-RU" dirty="0" err="1"/>
              <a:t>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»,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в </a:t>
            </a:r>
            <a:r>
              <a:rPr lang="en-GB" dirty="0"/>
              <a:t>Scopus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03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23" y="13433"/>
            <a:ext cx="8634476" cy="1846659"/>
          </a:xfrm>
        </p:spPr>
        <p:txBody>
          <a:bodyPr/>
          <a:lstStyle/>
          <a:p>
            <a:r>
              <a:rPr lang="ru-RU" sz="3000" b="1" dirty="0"/>
              <a:t>Квартиль (</a:t>
            </a:r>
            <a:r>
              <a:rPr lang="en-US" sz="3000" b="1" dirty="0"/>
              <a:t>Q)</a:t>
            </a:r>
            <a:r>
              <a:rPr lang="en-US" sz="3000" dirty="0"/>
              <a:t> – </a:t>
            </a:r>
            <a:r>
              <a:rPr lang="ru-RU" sz="3000" dirty="0" err="1"/>
              <a:t>відображає</a:t>
            </a:r>
            <a:r>
              <a:rPr lang="ru-RU" sz="3000" dirty="0"/>
              <a:t> </a:t>
            </a:r>
            <a:r>
              <a:rPr lang="ru-RU" sz="3000" dirty="0" err="1"/>
              <a:t>впливовість</a:t>
            </a:r>
            <a:r>
              <a:rPr lang="ru-RU" sz="3000" dirty="0"/>
              <a:t> </a:t>
            </a:r>
            <a:r>
              <a:rPr lang="ru-RU" sz="3000" dirty="0" err="1"/>
              <a:t>видання</a:t>
            </a:r>
            <a:r>
              <a:rPr lang="ru-RU" sz="3000" dirty="0"/>
              <a:t> </a:t>
            </a:r>
            <a:r>
              <a:rPr lang="ru-RU" sz="3000" dirty="0" err="1"/>
              <a:t>всередині</a:t>
            </a:r>
            <a:r>
              <a:rPr lang="ru-RU" sz="3000" dirty="0"/>
              <a:t> </a:t>
            </a:r>
            <a:r>
              <a:rPr lang="ru-RU" sz="3000" dirty="0" err="1"/>
              <a:t>наукометричної</a:t>
            </a:r>
            <a:r>
              <a:rPr lang="ru-RU" sz="3000" dirty="0"/>
              <a:t> </a:t>
            </a:r>
            <a:r>
              <a:rPr lang="ru-RU" sz="3000" dirty="0" err="1"/>
              <a:t>бази</a:t>
            </a:r>
            <a:r>
              <a:rPr lang="ru-RU" sz="3000" dirty="0"/>
              <a:t> </a:t>
            </a:r>
            <a:r>
              <a:rPr lang="ru-RU" sz="3000" dirty="0" err="1"/>
              <a:t>даних</a:t>
            </a:r>
            <a:r>
              <a:rPr lang="ru-RU" sz="3000" dirty="0"/>
              <a:t> та </a:t>
            </a:r>
            <a:r>
              <a:rPr lang="ru-RU" sz="3000" dirty="0" err="1"/>
              <a:t>показує</a:t>
            </a:r>
            <a:r>
              <a:rPr lang="ru-RU" sz="3000" dirty="0"/>
              <a:t> </a:t>
            </a:r>
            <a:r>
              <a:rPr lang="ru-RU" sz="3000" dirty="0" err="1"/>
              <a:t>рівень</a:t>
            </a:r>
            <a:r>
              <a:rPr lang="ru-RU" sz="3000" dirty="0"/>
              <a:t> </a:t>
            </a:r>
            <a:r>
              <a:rPr lang="ru-RU" sz="3000" dirty="0" err="1"/>
              <a:t>популярності</a:t>
            </a:r>
            <a:r>
              <a:rPr lang="ru-RU" sz="3000" dirty="0"/>
              <a:t> журналу </a:t>
            </a:r>
            <a:r>
              <a:rPr lang="ru-RU" sz="3000" dirty="0" err="1"/>
              <a:t>серед</a:t>
            </a:r>
            <a:r>
              <a:rPr lang="ru-RU" sz="3000" dirty="0"/>
              <a:t> </a:t>
            </a:r>
            <a:r>
              <a:rPr lang="ru-RU" sz="3000" dirty="0" err="1"/>
              <a:t>відповідної</a:t>
            </a:r>
            <a:r>
              <a:rPr lang="ru-RU" sz="3000" dirty="0"/>
              <a:t> </a:t>
            </a:r>
            <a:r>
              <a:rPr lang="ru-RU" sz="3000" dirty="0" err="1"/>
              <a:t>категорії</a:t>
            </a:r>
            <a:r>
              <a:rPr lang="ru-RU" sz="3000" dirty="0"/>
              <a:t> </a:t>
            </a:r>
            <a:r>
              <a:rPr lang="ru-RU" sz="3000" dirty="0" err="1"/>
              <a:t>її</a:t>
            </a:r>
            <a:r>
              <a:rPr lang="ru-RU" sz="3000" dirty="0"/>
              <a:t> </a:t>
            </a:r>
            <a:r>
              <a:rPr lang="ru-RU" sz="3000" dirty="0" err="1"/>
              <a:t>індексації</a:t>
            </a:r>
            <a:r>
              <a:rPr lang="ru-RU" sz="3000" dirty="0"/>
              <a:t>.</a:t>
            </a:r>
            <a:endParaRPr lang="en-US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461" y="2114949"/>
            <a:ext cx="8280400" cy="5816977"/>
          </a:xfrm>
        </p:spPr>
        <p:txBody>
          <a:bodyPr/>
          <a:lstStyle/>
          <a:p>
            <a:r>
              <a:rPr lang="en-US" sz="2700" b="1" dirty="0"/>
              <a:t>Q1 – </a:t>
            </a:r>
            <a:r>
              <a:rPr lang="ru-RU" sz="2700" dirty="0" err="1"/>
              <a:t>найбільш</a:t>
            </a:r>
            <a:r>
              <a:rPr lang="ru-RU" sz="2700" dirty="0"/>
              <a:t> </a:t>
            </a:r>
            <a:r>
              <a:rPr lang="ru-RU" sz="2700" dirty="0" err="1"/>
              <a:t>впливові</a:t>
            </a:r>
            <a:r>
              <a:rPr lang="ru-RU" sz="2700" dirty="0"/>
              <a:t> та </a:t>
            </a:r>
            <a:r>
              <a:rPr lang="ru-RU" sz="2700" dirty="0" err="1"/>
              <a:t>авторитетні</a:t>
            </a:r>
            <a:r>
              <a:rPr lang="ru-RU" sz="2700" dirty="0"/>
              <a:t> </a:t>
            </a:r>
            <a:r>
              <a:rPr lang="ru-RU" sz="2700" dirty="0" err="1"/>
              <a:t>видання</a:t>
            </a:r>
            <a:r>
              <a:rPr lang="ru-RU" sz="2700" dirty="0"/>
              <a:t>.</a:t>
            </a:r>
          </a:p>
          <a:p>
            <a:r>
              <a:rPr lang="en-US" sz="2700" b="1" dirty="0"/>
              <a:t>Q2 – </a:t>
            </a:r>
            <a:r>
              <a:rPr lang="ru-RU" sz="2700" dirty="0" err="1"/>
              <a:t>мають</a:t>
            </a:r>
            <a:r>
              <a:rPr lang="ru-RU" sz="2700" dirty="0"/>
              <a:t> </a:t>
            </a:r>
            <a:r>
              <a:rPr lang="ru-RU" sz="2700" dirty="0" err="1"/>
              <a:t>трохи</a:t>
            </a:r>
            <a:r>
              <a:rPr lang="ru-RU" sz="2700" dirty="0"/>
              <a:t> </a:t>
            </a:r>
            <a:r>
              <a:rPr lang="ru-RU" sz="2700" dirty="0" err="1"/>
              <a:t>менші</a:t>
            </a:r>
            <a:r>
              <a:rPr lang="ru-RU" sz="2700" dirty="0"/>
              <a:t> </a:t>
            </a:r>
            <a:r>
              <a:rPr lang="ru-RU" sz="2700" dirty="0" err="1"/>
              <a:t>рейтингові</a:t>
            </a:r>
            <a:r>
              <a:rPr lang="ru-RU" sz="2700" dirty="0"/>
              <a:t> </a:t>
            </a:r>
            <a:r>
              <a:rPr lang="ru-RU" sz="2700" dirty="0" err="1"/>
              <a:t>показники</a:t>
            </a:r>
            <a:r>
              <a:rPr lang="ru-RU" sz="2700" dirty="0"/>
              <a:t>, </a:t>
            </a:r>
            <a:r>
              <a:rPr lang="ru-RU" sz="2700" dirty="0" err="1"/>
              <a:t>однак</a:t>
            </a:r>
            <a:r>
              <a:rPr lang="ru-RU" sz="2700" dirty="0"/>
              <a:t> </a:t>
            </a:r>
            <a:r>
              <a:rPr lang="ru-RU" sz="2700" dirty="0" err="1"/>
              <a:t>журнали</a:t>
            </a:r>
            <a:r>
              <a:rPr lang="ru-RU" sz="2700" dirty="0"/>
              <a:t> </a:t>
            </a:r>
            <a:r>
              <a:rPr lang="ru-RU" sz="2700" dirty="0" err="1"/>
              <a:t>цієї</a:t>
            </a:r>
            <a:r>
              <a:rPr lang="ru-RU" sz="2700" dirty="0"/>
              <a:t> </a:t>
            </a:r>
            <a:r>
              <a:rPr lang="ru-RU" sz="2700" dirty="0" err="1"/>
              <a:t>групи</a:t>
            </a:r>
            <a:r>
              <a:rPr lang="ru-RU" sz="2700" dirty="0"/>
              <a:t> </a:t>
            </a:r>
            <a:r>
              <a:rPr lang="ru-RU" sz="2700" dirty="0" err="1"/>
              <a:t>теж</a:t>
            </a:r>
            <a:r>
              <a:rPr lang="ru-RU" sz="2700" dirty="0"/>
              <a:t> </a:t>
            </a:r>
            <a:r>
              <a:rPr lang="ru-RU" sz="2700" dirty="0" err="1"/>
              <a:t>високо</a:t>
            </a:r>
            <a:r>
              <a:rPr lang="ru-RU" sz="2700" dirty="0"/>
              <a:t> </a:t>
            </a:r>
            <a:r>
              <a:rPr lang="ru-RU" sz="2700" dirty="0" err="1"/>
              <a:t>оцінюються</a:t>
            </a:r>
            <a:r>
              <a:rPr lang="ru-RU" sz="2700" dirty="0"/>
              <a:t> </a:t>
            </a:r>
            <a:r>
              <a:rPr lang="ru-RU" sz="2700" dirty="0" err="1"/>
              <a:t>міжнародним</a:t>
            </a:r>
            <a:r>
              <a:rPr lang="ru-RU" sz="2700" dirty="0"/>
              <a:t> </a:t>
            </a:r>
            <a:r>
              <a:rPr lang="ru-RU" sz="2700" dirty="0" err="1"/>
              <a:t>науковим</a:t>
            </a:r>
            <a:r>
              <a:rPr lang="ru-RU" sz="2700" dirty="0"/>
              <a:t> </a:t>
            </a:r>
            <a:r>
              <a:rPr lang="ru-RU" sz="2700" dirty="0" err="1"/>
              <a:t>товариством</a:t>
            </a:r>
            <a:r>
              <a:rPr lang="ru-RU" sz="2700" dirty="0"/>
              <a:t>.</a:t>
            </a:r>
          </a:p>
          <a:p>
            <a:r>
              <a:rPr lang="en-US" sz="2700" b="1" dirty="0"/>
              <a:t>Q3 – </a:t>
            </a:r>
            <a:r>
              <a:rPr lang="ru-RU" sz="2700" dirty="0" err="1"/>
              <a:t>користуються</a:t>
            </a:r>
            <a:r>
              <a:rPr lang="ru-RU" sz="2700" dirty="0"/>
              <a:t> </a:t>
            </a:r>
            <a:r>
              <a:rPr lang="ru-RU" sz="2700" dirty="0" err="1"/>
              <a:t>найбільшою</a:t>
            </a:r>
            <a:r>
              <a:rPr lang="ru-RU" sz="2700" dirty="0"/>
              <a:t> </a:t>
            </a:r>
            <a:r>
              <a:rPr lang="ru-RU" sz="2700" dirty="0" err="1"/>
              <a:t>популярністю</a:t>
            </a:r>
            <a:r>
              <a:rPr lang="ru-RU" sz="2700" dirty="0"/>
              <a:t> </a:t>
            </a:r>
            <a:r>
              <a:rPr lang="ru-RU" sz="2700" dirty="0" err="1"/>
              <a:t>серед</a:t>
            </a:r>
            <a:r>
              <a:rPr lang="ru-RU" sz="2700" dirty="0"/>
              <a:t> </a:t>
            </a:r>
            <a:r>
              <a:rPr lang="ru-RU" sz="2700" dirty="0" err="1"/>
              <a:t>вчених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публікують</a:t>
            </a:r>
            <a:r>
              <a:rPr lang="ru-RU" sz="2700" dirty="0"/>
              <a:t> </a:t>
            </a:r>
            <a:r>
              <a:rPr lang="ru-RU" sz="2700" dirty="0" err="1"/>
              <a:t>свої</a:t>
            </a:r>
            <a:r>
              <a:rPr lang="ru-RU" sz="2700" dirty="0"/>
              <a:t> </a:t>
            </a:r>
            <a:r>
              <a:rPr lang="ru-RU" sz="2700" dirty="0" err="1"/>
              <a:t>перші</a:t>
            </a:r>
            <a:r>
              <a:rPr lang="ru-RU" sz="2700" dirty="0"/>
              <a:t> </a:t>
            </a:r>
            <a:r>
              <a:rPr lang="ru-RU" sz="2700" dirty="0" err="1"/>
              <a:t>наукові</a:t>
            </a:r>
            <a:r>
              <a:rPr lang="ru-RU" sz="2700" dirty="0"/>
              <a:t> </a:t>
            </a:r>
            <a:r>
              <a:rPr lang="ru-RU" sz="2700" dirty="0" err="1"/>
              <a:t>доробки</a:t>
            </a:r>
            <a:r>
              <a:rPr lang="ru-RU" sz="2700" dirty="0"/>
              <a:t>. </a:t>
            </a:r>
            <a:r>
              <a:rPr lang="ru-RU" sz="2700" dirty="0" err="1"/>
              <a:t>Публікація</a:t>
            </a:r>
            <a:r>
              <a:rPr lang="ru-RU" sz="2700" dirty="0"/>
              <a:t> у журналах </a:t>
            </a:r>
            <a:r>
              <a:rPr lang="ru-RU" sz="2700" dirty="0" err="1"/>
              <a:t>цієї</a:t>
            </a:r>
            <a:r>
              <a:rPr lang="ru-RU" sz="2700" dirty="0"/>
              <a:t> </a:t>
            </a:r>
            <a:r>
              <a:rPr lang="ru-RU" sz="2700" dirty="0" err="1"/>
              <a:t>групи</a:t>
            </a:r>
            <a:r>
              <a:rPr lang="ru-RU" sz="2700" dirty="0"/>
              <a:t> </a:t>
            </a:r>
            <a:r>
              <a:rPr lang="ru-RU" sz="2700" dirty="0" err="1"/>
              <a:t>зараховується</a:t>
            </a:r>
            <a:r>
              <a:rPr lang="ru-RU" sz="2700" dirty="0"/>
              <a:t> для </a:t>
            </a:r>
            <a:r>
              <a:rPr lang="ru-RU" sz="2700" dirty="0" err="1"/>
              <a:t>більшості</a:t>
            </a:r>
            <a:r>
              <a:rPr lang="ru-RU" sz="2700" dirty="0"/>
              <a:t> </a:t>
            </a:r>
            <a:r>
              <a:rPr lang="ru-RU" sz="2700" dirty="0" err="1"/>
              <a:t>наукових</a:t>
            </a:r>
            <a:r>
              <a:rPr lang="ru-RU" sz="2700" dirty="0"/>
              <a:t> </a:t>
            </a:r>
            <a:r>
              <a:rPr lang="ru-RU" sz="2700" dirty="0" err="1"/>
              <a:t>цілей</a:t>
            </a:r>
            <a:r>
              <a:rPr lang="ru-RU" sz="2700" dirty="0"/>
              <a:t> практично у </a:t>
            </a:r>
            <a:r>
              <a:rPr lang="ru-RU" sz="2700" dirty="0" err="1"/>
              <a:t>кожній</a:t>
            </a:r>
            <a:r>
              <a:rPr lang="ru-RU" sz="2700" dirty="0"/>
              <a:t> </a:t>
            </a:r>
            <a:r>
              <a:rPr lang="ru-RU" sz="2700" dirty="0" err="1"/>
              <a:t>країні</a:t>
            </a:r>
            <a:r>
              <a:rPr lang="ru-RU" sz="2700" dirty="0"/>
              <a:t>.</a:t>
            </a:r>
          </a:p>
          <a:p>
            <a:r>
              <a:rPr lang="en-US" sz="2700" b="1" dirty="0"/>
              <a:t>Q4 – </a:t>
            </a:r>
            <a:r>
              <a:rPr lang="ru-RU" sz="2700" dirty="0"/>
              <a:t>до </a:t>
            </a:r>
            <a:r>
              <a:rPr lang="ru-RU" sz="2700" dirty="0" err="1"/>
              <a:t>цієї</a:t>
            </a:r>
            <a:r>
              <a:rPr lang="ru-RU" sz="2700" dirty="0"/>
              <a:t> </a:t>
            </a:r>
            <a:r>
              <a:rPr lang="ru-RU" sz="2700" dirty="0" err="1"/>
              <a:t>групи</a:t>
            </a:r>
            <a:r>
              <a:rPr lang="ru-RU" sz="2700" dirty="0"/>
              <a:t> входить </a:t>
            </a:r>
            <a:r>
              <a:rPr lang="ru-RU" sz="2700" dirty="0" err="1"/>
              <a:t>багато</a:t>
            </a:r>
            <a:r>
              <a:rPr lang="ru-RU" sz="2700" dirty="0"/>
              <a:t> </a:t>
            </a:r>
            <a:r>
              <a:rPr lang="ru-RU" sz="2700" dirty="0" err="1"/>
              <a:t>видань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лише</a:t>
            </a:r>
            <a:r>
              <a:rPr lang="ru-RU" sz="2700" dirty="0"/>
              <a:t> </a:t>
            </a:r>
            <a:r>
              <a:rPr lang="ru-RU" sz="2700" dirty="0" err="1"/>
              <a:t>нещодавно</a:t>
            </a:r>
            <a:r>
              <a:rPr lang="ru-RU" sz="2700" dirty="0"/>
              <a:t> </a:t>
            </a:r>
            <a:r>
              <a:rPr lang="ru-RU" sz="2700" dirty="0" err="1"/>
              <a:t>були</a:t>
            </a:r>
            <a:r>
              <a:rPr lang="ru-RU" sz="2700" dirty="0"/>
              <a:t> </a:t>
            </a:r>
            <a:r>
              <a:rPr lang="ru-RU" sz="2700" dirty="0" err="1"/>
              <a:t>влючені</a:t>
            </a:r>
            <a:r>
              <a:rPr lang="ru-RU" sz="2700" dirty="0"/>
              <a:t> у </a:t>
            </a:r>
            <a:r>
              <a:rPr lang="ru-RU" sz="2700" dirty="0" err="1"/>
              <a:t>наукометричну</a:t>
            </a:r>
            <a:r>
              <a:rPr lang="ru-RU" sz="2700" dirty="0"/>
              <a:t> базу та </a:t>
            </a:r>
            <a:r>
              <a:rPr lang="ru-RU" sz="2700" dirty="0" err="1"/>
              <a:t>ще</a:t>
            </a:r>
            <a:r>
              <a:rPr lang="ru-RU" sz="2700" dirty="0"/>
              <a:t> не </a:t>
            </a:r>
            <a:r>
              <a:rPr lang="ru-RU" sz="2700" dirty="0" err="1"/>
              <a:t>здобули</a:t>
            </a:r>
            <a:r>
              <a:rPr lang="ru-RU" sz="2700" dirty="0"/>
              <a:t> великого авторитету. </a:t>
            </a:r>
            <a:r>
              <a:rPr lang="ru-RU" sz="2700" dirty="0" err="1"/>
              <a:t>Крім</a:t>
            </a:r>
            <a:r>
              <a:rPr lang="ru-RU" sz="2700" dirty="0"/>
              <a:t> </a:t>
            </a:r>
            <a:r>
              <a:rPr lang="ru-RU" sz="2700" dirty="0" err="1"/>
              <a:t>цього</a:t>
            </a:r>
            <a:r>
              <a:rPr lang="ru-RU" sz="2700" dirty="0"/>
              <a:t>, </a:t>
            </a:r>
            <a:r>
              <a:rPr lang="ru-RU" sz="2700" dirty="0" err="1"/>
              <a:t>сюди</a:t>
            </a:r>
            <a:r>
              <a:rPr lang="ru-RU" sz="2700" dirty="0"/>
              <a:t> </a:t>
            </a:r>
            <a:r>
              <a:rPr lang="ru-RU" sz="2700" dirty="0" err="1"/>
              <a:t>віднесені</a:t>
            </a:r>
            <a:r>
              <a:rPr lang="ru-RU" sz="2700" dirty="0"/>
              <a:t> </a:t>
            </a:r>
            <a:r>
              <a:rPr lang="ru-RU" sz="2700" dirty="0" err="1"/>
              <a:t>журнали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погіршили</a:t>
            </a:r>
            <a:r>
              <a:rPr lang="ru-RU" sz="2700" dirty="0"/>
              <a:t> </a:t>
            </a:r>
            <a:r>
              <a:rPr lang="ru-RU" sz="2700" dirty="0" err="1"/>
              <a:t>рейтингові</a:t>
            </a:r>
            <a:r>
              <a:rPr lang="ru-RU" sz="2700" dirty="0"/>
              <a:t> </a:t>
            </a:r>
            <a:r>
              <a:rPr lang="ru-RU" sz="2700" dirty="0" err="1"/>
              <a:t>показники</a:t>
            </a:r>
            <a:r>
              <a:rPr lang="ru-RU" sz="2700" dirty="0"/>
              <a:t>. 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7738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14" y="134840"/>
            <a:ext cx="8634476" cy="2954655"/>
          </a:xfrm>
        </p:spPr>
        <p:txBody>
          <a:bodyPr/>
          <a:lstStyle/>
          <a:p>
            <a:r>
              <a:rPr lang="ru-RU" sz="3200" b="1" dirty="0" err="1"/>
              <a:t>Процентиль</a:t>
            </a:r>
            <a:r>
              <a:rPr lang="ru-RU" sz="3200" b="1" dirty="0"/>
              <a:t> 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числове</a:t>
            </a:r>
            <a:r>
              <a:rPr lang="ru-RU" sz="3200" dirty="0"/>
              <a:t> </a:t>
            </a:r>
            <a:r>
              <a:rPr lang="ru-RU" sz="3200" dirty="0" err="1"/>
              <a:t>вираження</a:t>
            </a:r>
            <a:r>
              <a:rPr lang="ru-RU" sz="3200" dirty="0"/>
              <a:t> (</a:t>
            </a:r>
            <a:r>
              <a:rPr lang="ru-RU" sz="3200" dirty="0" err="1"/>
              <a:t>від</a:t>
            </a:r>
            <a:r>
              <a:rPr lang="ru-RU" sz="3200" dirty="0"/>
              <a:t> 1 до 99).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показує</a:t>
            </a:r>
            <a:r>
              <a:rPr lang="ru-RU" sz="3200" dirty="0"/>
              <a:t> рейтинг </a:t>
            </a:r>
            <a:r>
              <a:rPr lang="ru-RU" sz="3200" dirty="0" err="1"/>
              <a:t>видання</a:t>
            </a:r>
            <a:r>
              <a:rPr lang="ru-RU" sz="3200" dirty="0"/>
              <a:t> у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предметній</a:t>
            </a:r>
            <a:r>
              <a:rPr lang="ru-RU" sz="3200" dirty="0"/>
              <a:t> </a:t>
            </a:r>
            <a:r>
              <a:rPr lang="ru-RU" sz="3200" dirty="0" err="1"/>
              <a:t>області</a:t>
            </a:r>
            <a:r>
              <a:rPr lang="ru-RU" sz="3200" dirty="0"/>
              <a:t>. </a:t>
            </a:r>
            <a:r>
              <a:rPr lang="ru-RU" sz="3200" dirty="0" err="1"/>
              <a:t>Наприклад</a:t>
            </a:r>
            <a:r>
              <a:rPr lang="ru-RU" sz="3200" dirty="0"/>
              <a:t>, </a:t>
            </a:r>
            <a:r>
              <a:rPr lang="ru-RU" sz="3200" dirty="0" err="1"/>
              <a:t>показник</a:t>
            </a:r>
            <a:r>
              <a:rPr lang="ru-RU" sz="3200" dirty="0"/>
              <a:t> 99 </a:t>
            </a:r>
            <a:r>
              <a:rPr lang="ru-RU" sz="3200" dirty="0" err="1"/>
              <a:t>вказує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видання</a:t>
            </a:r>
            <a:r>
              <a:rPr lang="ru-RU" sz="3200" dirty="0"/>
              <a:t> входить до топ-1% </a:t>
            </a:r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цитованих</a:t>
            </a:r>
            <a:r>
              <a:rPr lang="ru-RU" sz="3200" dirty="0"/>
              <a:t> </a:t>
            </a:r>
            <a:r>
              <a:rPr lang="ru-RU" sz="3200" dirty="0" err="1"/>
              <a:t>журналів</a:t>
            </a:r>
            <a:r>
              <a:rPr lang="ru-RU" sz="3200" dirty="0"/>
              <a:t> </a:t>
            </a:r>
            <a:r>
              <a:rPr lang="ru-RU" sz="3200" dirty="0" err="1"/>
              <a:t>предметної</a:t>
            </a:r>
            <a:r>
              <a:rPr lang="ru-RU" sz="3200" dirty="0"/>
              <a:t> </a:t>
            </a:r>
            <a:r>
              <a:rPr lang="ru-RU" sz="3200" dirty="0" err="1"/>
              <a:t>області</a:t>
            </a:r>
            <a:r>
              <a:rPr lang="ru-RU" sz="3200" dirty="0"/>
              <a:t>.</a:t>
            </a:r>
            <a:endParaRPr lang="en-US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714" y="3041332"/>
            <a:ext cx="8483601" cy="54168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наукометричній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en-US" dirty="0"/>
              <a:t>Scopus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процентиля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у </a:t>
            </a:r>
            <a:r>
              <a:rPr lang="ru-RU" dirty="0" err="1"/>
              <a:t>розділі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en-US" dirty="0" err="1"/>
              <a:t>CiteScore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оновлюються</a:t>
            </a:r>
            <a:r>
              <a:rPr lang="ru-RU" dirty="0"/>
              <a:t> кожного року.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показники</a:t>
            </a:r>
            <a:r>
              <a:rPr lang="ru-RU" dirty="0"/>
              <a:t> квартилю </a:t>
            </a:r>
            <a:r>
              <a:rPr lang="ru-RU" dirty="0" err="1"/>
              <a:t>розташована</a:t>
            </a:r>
            <a:r>
              <a:rPr lang="ru-RU" dirty="0"/>
              <a:t> у </a:t>
            </a:r>
            <a:r>
              <a:rPr lang="ru-RU" dirty="0" err="1"/>
              <a:t>розділі</a:t>
            </a:r>
            <a:r>
              <a:rPr lang="ru-RU" dirty="0"/>
              <a:t> «</a:t>
            </a:r>
            <a:r>
              <a:rPr lang="en-US" dirty="0"/>
              <a:t>Sources».</a:t>
            </a:r>
            <a:endParaRPr lang="uk-U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в </a:t>
            </a:r>
            <a:r>
              <a:rPr lang="ru-RU" dirty="0" err="1"/>
              <a:t>наукометричній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en-US" dirty="0"/>
              <a:t>Web of Science </a:t>
            </a:r>
            <a:r>
              <a:rPr lang="ru-RU" dirty="0" err="1"/>
              <a:t>необхідно</a:t>
            </a:r>
            <a:r>
              <a:rPr lang="ru-RU" dirty="0"/>
              <a:t> перейти на </a:t>
            </a:r>
            <a:r>
              <a:rPr lang="ru-RU" dirty="0" err="1"/>
              <a:t>окремий</a:t>
            </a:r>
            <a:r>
              <a:rPr lang="ru-RU" dirty="0"/>
              <a:t> ресурс - </a:t>
            </a:r>
            <a:r>
              <a:rPr lang="en-US" dirty="0"/>
              <a:t>JCR (Journal Citation Reports).</a:t>
            </a:r>
          </a:p>
        </p:txBody>
      </p:sp>
      <p:sp>
        <p:nvSpPr>
          <p:cNvPr id="19" name="AutoShape 13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4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5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6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7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Смайлик-эмодзи ❌ &amp;#39;Крестик&amp;#39; ВК (ВКонтакте), Инстаграм, Ватсап: код смайла,  значение и расшифровка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12502" r="1472" b="20433"/>
          <a:stretch/>
        </p:blipFill>
        <p:spPr bwMode="auto">
          <a:xfrm>
            <a:off x="0" y="33618"/>
            <a:ext cx="9084908" cy="477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46845" r="1297" b="5606"/>
          <a:stretch/>
        </p:blipFill>
        <p:spPr bwMode="auto">
          <a:xfrm>
            <a:off x="-1" y="5002289"/>
            <a:ext cx="9084907" cy="32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68630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******************************************************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8077200" y="495300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48627" y="6819900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5695950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6867525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6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Розрахунок індексу Гірша</a:t>
            </a:r>
            <a:endParaRPr lang="ru-RU" dirty="0"/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0" y="1098005"/>
            <a:ext cx="7343900" cy="65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254253"/>
            <a:ext cx="7923275" cy="1354217"/>
          </a:xfrm>
        </p:spPr>
        <p:txBody>
          <a:bodyPr/>
          <a:lstStyle/>
          <a:p>
            <a:r>
              <a:rPr lang="uk-UA" dirty="0"/>
              <a:t>Ресурси які розраховують </a:t>
            </a:r>
            <a:r>
              <a:rPr lang="uk-UA" dirty="0" err="1"/>
              <a:t>науковометричні</a:t>
            </a:r>
            <a:r>
              <a:rPr lang="uk-UA" dirty="0"/>
              <a:t> показники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80400" cy="547842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>
                <a:hlinkClick r:id="rId2"/>
              </a:rPr>
              <a:t>SCOPUS</a:t>
            </a:r>
            <a:r>
              <a:rPr lang="ru-RU" sz="2800" dirty="0">
                <a:hlinkClick r:id="rId2"/>
              </a:rPr>
              <a:t> - </a:t>
            </a:r>
            <a:r>
              <a:rPr lang="ru-RU" sz="2800" dirty="0" err="1">
                <a:hlinkClick r:id="rId2"/>
              </a:rPr>
              <a:t>найбільша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реферативна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міждисциплінарна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наукометрична</a:t>
            </a:r>
            <a:r>
              <a:rPr lang="ru-RU" sz="2800" dirty="0">
                <a:hlinkClick r:id="rId2"/>
              </a:rPr>
              <a:t> база </a:t>
            </a:r>
            <a:r>
              <a:rPr lang="ru-RU" sz="2800" dirty="0" err="1">
                <a:hlinkClick r:id="rId2"/>
              </a:rPr>
              <a:t>даних</a:t>
            </a:r>
            <a:r>
              <a:rPr lang="ru-RU" sz="2800" dirty="0">
                <a:hlinkClick r:id="rId2"/>
              </a:rPr>
              <a:t> та </a:t>
            </a:r>
            <a:r>
              <a:rPr lang="ru-RU" sz="2800" dirty="0" err="1">
                <a:hlinkClick r:id="rId2"/>
              </a:rPr>
              <a:t>інструмент</a:t>
            </a:r>
            <a:r>
              <a:rPr lang="ru-RU" sz="2800" dirty="0">
                <a:hlinkClick r:id="rId2"/>
              </a:rPr>
              <a:t> для </a:t>
            </a:r>
            <a:r>
              <a:rPr lang="ru-RU" sz="2800" dirty="0" err="1">
                <a:hlinkClick r:id="rId2"/>
              </a:rPr>
              <a:t>відстеження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цитованості</a:t>
            </a:r>
            <a:r>
              <a:rPr lang="ru-RU" sz="2800" dirty="0">
                <a:hlinkClick r:id="rId2"/>
              </a:rPr>
              <a:t> статей, </a:t>
            </a:r>
            <a:r>
              <a:rPr lang="ru-RU" sz="2800" dirty="0" err="1">
                <a:hlinkClick r:id="rId2"/>
              </a:rPr>
              <a:t>опублікованих</a:t>
            </a:r>
            <a:r>
              <a:rPr lang="ru-RU" sz="2800" dirty="0">
                <a:hlinkClick r:id="rId2"/>
              </a:rPr>
              <a:t> у </a:t>
            </a:r>
            <a:r>
              <a:rPr lang="ru-RU" sz="2800" dirty="0" err="1">
                <a:hlinkClick r:id="rId2"/>
              </a:rPr>
              <a:t>наукових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виданнях</a:t>
            </a:r>
            <a:r>
              <a:rPr lang="ru-RU" sz="2800" dirty="0">
                <a:hlinkClick r:id="rId2"/>
              </a:rPr>
              <a:t>.</a:t>
            </a:r>
            <a:endParaRPr lang="ru-RU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>
                <a:hlinkClick r:id="rId3"/>
              </a:rPr>
              <a:t>WEB of  SCIENCE</a:t>
            </a:r>
            <a:r>
              <a:rPr lang="ru-RU" sz="2800" dirty="0">
                <a:hlinkClick r:id="rId3"/>
              </a:rPr>
              <a:t> - </a:t>
            </a:r>
            <a:r>
              <a:rPr lang="ru-RU" sz="2800" dirty="0" err="1">
                <a:hlinkClick r:id="rId3"/>
              </a:rPr>
              <a:t>найавторитетніша</a:t>
            </a:r>
            <a:r>
              <a:rPr lang="ru-RU" sz="2800" dirty="0">
                <a:hlinkClick r:id="rId3"/>
              </a:rPr>
              <a:t> у </a:t>
            </a:r>
            <a:r>
              <a:rPr lang="ru-RU" sz="2800" dirty="0" err="1">
                <a:hlinkClick r:id="rId3"/>
              </a:rPr>
              <a:t>світі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аналітична</a:t>
            </a:r>
            <a:r>
              <a:rPr lang="ru-RU" sz="2800" dirty="0">
                <a:hlinkClick r:id="rId3"/>
              </a:rPr>
              <a:t> і </a:t>
            </a:r>
            <a:r>
              <a:rPr lang="ru-RU" sz="2800" dirty="0" err="1">
                <a:hlinkClick r:id="rId3"/>
              </a:rPr>
              <a:t>цитатна</a:t>
            </a:r>
            <a:r>
              <a:rPr lang="ru-RU" sz="2800" dirty="0">
                <a:hlinkClick r:id="rId3"/>
              </a:rPr>
              <a:t> база </a:t>
            </a:r>
            <a:r>
              <a:rPr lang="ru-RU" sz="2800" dirty="0" err="1">
                <a:hlinkClick r:id="rId3"/>
              </a:rPr>
              <a:t>даних</a:t>
            </a:r>
            <a:r>
              <a:rPr lang="ru-RU" sz="2800" dirty="0"/>
              <a:t> </a:t>
            </a:r>
            <a:r>
              <a:rPr lang="ru-RU" sz="2800" dirty="0" err="1">
                <a:hlinkClick r:id="rId3"/>
              </a:rPr>
              <a:t>журнальних</a:t>
            </a:r>
            <a:r>
              <a:rPr lang="ru-RU" sz="2800" dirty="0">
                <a:hlinkClick r:id="rId3"/>
              </a:rPr>
              <a:t> статей </a:t>
            </a:r>
            <a:r>
              <a:rPr lang="ru-RU" sz="2800" dirty="0" err="1">
                <a:hlinkClick r:id="rId3"/>
              </a:rPr>
              <a:t>Філадельфійського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інституту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наукової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інформації</a:t>
            </a:r>
            <a:r>
              <a:rPr lang="ru-RU" sz="2800" dirty="0">
                <a:hlinkClick r:id="rId3"/>
              </a:rPr>
              <a:t>. </a:t>
            </a:r>
            <a:endParaRPr lang="ru-RU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 err="1">
                <a:hlinkClick r:id="rId4"/>
              </a:rPr>
              <a:t>Google</a:t>
            </a:r>
            <a:r>
              <a:rPr lang="ru-RU" sz="2800" b="1" dirty="0">
                <a:hlinkClick r:id="rId4"/>
              </a:rPr>
              <a:t> </a:t>
            </a:r>
            <a:r>
              <a:rPr lang="ru-RU" sz="2800" b="1" dirty="0" err="1">
                <a:hlinkClick r:id="rId4"/>
              </a:rPr>
              <a:t>Scholar</a:t>
            </a:r>
            <a:r>
              <a:rPr lang="ru-RU" sz="2800" b="1" dirty="0">
                <a:hlinkClick r:id="rId4"/>
              </a:rPr>
              <a:t> - </a:t>
            </a:r>
            <a:r>
              <a:rPr lang="ru-RU" sz="2800" dirty="0" err="1">
                <a:hlinkClick r:id="rId4"/>
              </a:rPr>
              <a:t>пошукова</a:t>
            </a:r>
            <a:r>
              <a:rPr lang="ru-RU" sz="2800" dirty="0">
                <a:hlinkClick r:id="rId4"/>
              </a:rPr>
              <a:t> система </a:t>
            </a:r>
            <a:r>
              <a:rPr lang="ru-RU" sz="2800" dirty="0" err="1">
                <a:hlinkClick r:id="rId4"/>
              </a:rPr>
              <a:t>вільного</a:t>
            </a:r>
            <a:r>
              <a:rPr lang="ru-RU" sz="2800" dirty="0">
                <a:hlinkClick r:id="rId4"/>
              </a:rPr>
              <a:t> доступу, яка </a:t>
            </a:r>
            <a:r>
              <a:rPr lang="ru-RU" sz="2800" dirty="0" err="1">
                <a:hlinkClick r:id="rId4"/>
              </a:rPr>
              <a:t>забезпечує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повнотекстовий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пошук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наукових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публікацій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усіх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форматів</a:t>
            </a:r>
            <a:r>
              <a:rPr lang="ru-RU" sz="2800" dirty="0">
                <a:hlinkClick r:id="rId4"/>
              </a:rPr>
              <a:t> та </a:t>
            </a:r>
            <a:r>
              <a:rPr lang="ru-RU" sz="2800" dirty="0" err="1">
                <a:hlinkClick r:id="rId4"/>
              </a:rPr>
              <a:t>дисциплін</a:t>
            </a:r>
            <a:r>
              <a:rPr lang="ru-RU" sz="2800" dirty="0">
                <a:hlinkClick r:id="rId4"/>
              </a:rPr>
              <a:t>.</a:t>
            </a:r>
            <a:r>
              <a:rPr lang="ru-RU" sz="2800" u="sng" dirty="0">
                <a:hlinkClick r:id="rId4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174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3" y="482853"/>
            <a:ext cx="8988552" cy="492443"/>
          </a:xfrm>
        </p:spPr>
        <p:txBody>
          <a:bodyPr/>
          <a:lstStyle/>
          <a:p>
            <a:pPr algn="ctr"/>
            <a:r>
              <a:rPr lang="uk-UA" sz="3200" b="1" dirty="0"/>
              <a:t>Зміст та структура</a:t>
            </a:r>
            <a:r>
              <a:rPr lang="en-GB" sz="3200" b="1" dirty="0"/>
              <a:t> 1 </a:t>
            </a:r>
            <a:r>
              <a:rPr lang="uk-UA" sz="3200" b="1" dirty="0"/>
              <a:t>модулю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836420"/>
            <a:ext cx="3977640" cy="549405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err="1"/>
              <a:t>Планування</a:t>
            </a:r>
            <a:r>
              <a:rPr lang="ru-RU" sz="2400" b="1" dirty="0"/>
              <a:t> </a:t>
            </a:r>
            <a:r>
              <a:rPr lang="ru-RU" sz="2400" b="1" dirty="0" err="1"/>
              <a:t>наукової</a:t>
            </a:r>
            <a:r>
              <a:rPr lang="ru-RU" sz="2400" b="1" dirty="0"/>
              <a:t> </a:t>
            </a:r>
            <a:r>
              <a:rPr lang="ru-RU" sz="2400" b="1" dirty="0" err="1"/>
              <a:t>статті</a:t>
            </a:r>
            <a:r>
              <a:rPr lang="ru-RU" sz="2400" b="1" dirty="0"/>
              <a:t> та </a:t>
            </a:r>
            <a:r>
              <a:rPr lang="ru-RU" sz="2400" b="1" dirty="0" err="1"/>
              <a:t>вибір</a:t>
            </a:r>
            <a:r>
              <a:rPr lang="ru-RU" sz="2400" b="1" dirty="0"/>
              <a:t> </a:t>
            </a:r>
            <a:r>
              <a:rPr lang="ru-RU" sz="2400" b="1" dirty="0" err="1"/>
              <a:t>видання</a:t>
            </a:r>
            <a:r>
              <a:rPr lang="ru-RU" sz="2400" b="1" dirty="0"/>
              <a:t> для </a:t>
            </a:r>
            <a:r>
              <a:rPr lang="ru-RU" sz="2400" b="1" dirty="0" err="1"/>
              <a:t>публікації</a:t>
            </a:r>
            <a:endParaRPr lang="ru-RU" sz="2400" b="1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400" b="1" dirty="0"/>
              <a:t>Підготовка рукопису наукової статті та порядок написання розділів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400" b="1" dirty="0"/>
              <a:t>Подача статті та проходження рецензування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400" b="1" dirty="0"/>
              <a:t>Етика наукових публікацій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>
          <a:xfrm>
            <a:off x="4785360" y="1836420"/>
            <a:ext cx="4206240" cy="51358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Робота з </a:t>
            </a:r>
            <a:r>
              <a:rPr lang="uk-UA" sz="2200" b="1" dirty="0" err="1"/>
              <a:t>наукометричними</a:t>
            </a:r>
            <a:r>
              <a:rPr lang="uk-UA" sz="2200" b="1" dirty="0"/>
              <a:t> базами </a:t>
            </a:r>
            <a:r>
              <a:rPr lang="en-US" sz="2200" b="1" dirty="0"/>
              <a:t>SCOPUS &amp; </a:t>
            </a:r>
            <a:r>
              <a:rPr lang="en-US" sz="2200" b="1" dirty="0" err="1"/>
              <a:t>WoS</a:t>
            </a:r>
            <a:r>
              <a:rPr lang="en-US" sz="2200" b="1" dirty="0"/>
              <a:t> Core Collection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Підбір журналів за темою роботи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Написання рукопису наукової статті за стандартом </a:t>
            </a:r>
            <a:r>
              <a:rPr lang="en-US" sz="2200" b="1" dirty="0"/>
              <a:t>IMRAD</a:t>
            </a:r>
            <a:endParaRPr lang="uk-UA" sz="2200" b="1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Електронна подача статті, особливості листування з редактором та рецензентами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81000" y="1181100"/>
            <a:ext cx="4267200" cy="533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Теоретична частина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4762500" y="1181100"/>
            <a:ext cx="4152900" cy="533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Практична частина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400" y="4762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277100"/>
            <a:ext cx="81534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/>
              <a:t>Кількість академічних годин:</a:t>
            </a:r>
          </a:p>
          <a:p>
            <a:r>
              <a:rPr lang="uk-UA" sz="2800" dirty="0"/>
              <a:t>лекцій – 12; практичних – 10; семінарських – 2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515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55975" y="5115686"/>
            <a:ext cx="112839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Рецензент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368" y="5260213"/>
            <a:ext cx="1007744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еда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то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4370" y="3813878"/>
            <a:ext cx="3919220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sz="2600" dirty="0">
                <a:latin typeface="Georgia"/>
                <a:cs typeface="Georgia"/>
              </a:rPr>
              <a:t>Розуміння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потреб</a:t>
            </a:r>
          </a:p>
          <a:p>
            <a:pPr algn="ctr">
              <a:lnSpc>
                <a:spcPts val="2495"/>
              </a:lnSpc>
            </a:pPr>
            <a:r>
              <a:rPr sz="2600" dirty="0">
                <a:latin typeface="Georgia"/>
                <a:cs typeface="Georgia"/>
              </a:rPr>
              <a:t>ключових персон –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шлях</a:t>
            </a:r>
          </a:p>
          <a:p>
            <a:pPr marL="1905" algn="ctr">
              <a:lnSpc>
                <a:spcPts val="2810"/>
              </a:lnSpc>
            </a:pPr>
            <a:r>
              <a:rPr sz="2600" dirty="0">
                <a:latin typeface="Georgia"/>
                <a:cs typeface="Georgia"/>
              </a:rPr>
              <a:t>до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успіху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0" y="5064061"/>
            <a:ext cx="1892300" cy="125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8125" y="4991100"/>
            <a:ext cx="1987550" cy="1420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13" y="89998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514350" indent="-514350" algn="ctr">
              <a:spcAft>
                <a:spcPts val="1200"/>
              </a:spcAft>
            </a:pP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персони</a:t>
            </a:r>
            <a:r>
              <a:rPr lang="ru-RU" dirty="0"/>
              <a:t> </a:t>
            </a:r>
            <a:r>
              <a:rPr lang="ru-RU" spc="-50" dirty="0" err="1"/>
              <a:t>академічної</a:t>
            </a:r>
            <a:r>
              <a:rPr lang="ru-RU" spc="-50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15552" y="1734671"/>
            <a:ext cx="2134907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Автор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914401" y="4009263"/>
            <a:ext cx="27432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Редактор</a:t>
            </a:r>
            <a:endParaRPr lang="ru-RU" sz="3200" dirty="0"/>
          </a:p>
        </p:txBody>
      </p:sp>
      <p:sp>
        <p:nvSpPr>
          <p:cNvPr id="13" name="Овал 12"/>
          <p:cNvSpPr/>
          <p:nvPr/>
        </p:nvSpPr>
        <p:spPr>
          <a:xfrm>
            <a:off x="842566" y="6157912"/>
            <a:ext cx="2891234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Рецензент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2048774" y="3449889"/>
            <a:ext cx="378815" cy="74182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2080488" y="5545963"/>
            <a:ext cx="378815" cy="74182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2183130">
              <a:lnSpc>
                <a:spcPct val="100000"/>
              </a:lnSpc>
            </a:pPr>
            <a:r>
              <a:rPr spc="5" dirty="0"/>
              <a:t>Потреби</a:t>
            </a:r>
            <a:r>
              <a:rPr spc="-114" dirty="0"/>
              <a:t> </a:t>
            </a:r>
            <a:r>
              <a:rPr dirty="0"/>
              <a:t>кожного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555115"/>
            <a:ext cx="2799715" cy="419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20">
              <a:lnSpc>
                <a:spcPct val="100000"/>
              </a:lnSpc>
            </a:pPr>
            <a:r>
              <a:rPr sz="3000" dirty="0">
                <a:latin typeface="Georgia"/>
                <a:cs typeface="Georgia"/>
              </a:rPr>
              <a:t>Автор</a:t>
            </a:r>
          </a:p>
          <a:p>
            <a:pPr marL="355600" marR="12700" indent="-342900">
              <a:lnSpc>
                <a:spcPts val="238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Демонстрація та  Оцінка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отриманих  </a:t>
            </a:r>
            <a:r>
              <a:rPr sz="2200" spc="-10" dirty="0">
                <a:latin typeface="Georgia"/>
                <a:cs typeface="Georgia"/>
              </a:rPr>
              <a:t>даних</a:t>
            </a:r>
            <a:endParaRPr sz="2200" dirty="0">
              <a:latin typeface="Georgia"/>
              <a:cs typeface="Georgia"/>
            </a:endParaRPr>
          </a:p>
          <a:p>
            <a:pPr marL="355600" marR="641350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Максималь</a:t>
            </a:r>
            <a:r>
              <a:rPr sz="2200" spc="-15" dirty="0">
                <a:latin typeface="Georgia"/>
                <a:cs typeface="Georgia"/>
              </a:rPr>
              <a:t>н</a:t>
            </a:r>
            <a:r>
              <a:rPr sz="2200" spc="-5" dirty="0">
                <a:latin typeface="Georgia"/>
                <a:cs typeface="Georgia"/>
              </a:rPr>
              <a:t>е  (фокусне)  поширення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Збереження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Престиж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Фінансові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бонуси</a:t>
            </a:r>
            <a:endParaRPr sz="2200" dirty="0">
              <a:latin typeface="Georgia"/>
              <a:cs typeface="Georgia"/>
            </a:endParaRPr>
          </a:p>
          <a:p>
            <a:pPr marL="355600" marR="5080" indent="-342900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Georgia"/>
                <a:cs typeface="Georgia"/>
              </a:rPr>
              <a:t>Шанс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продовжити  кар'єру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747" y="2082038"/>
            <a:ext cx="1990853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Дізнатися</a:t>
            </a:r>
          </a:p>
          <a:p>
            <a:pPr marL="3556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новинки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Бонуси</a:t>
            </a:r>
            <a:endParaRPr sz="24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Визнання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71747" y="1517141"/>
            <a:ext cx="457962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21305" algn="l"/>
              </a:tabLst>
            </a:pPr>
            <a:r>
              <a:rPr sz="3200" dirty="0">
                <a:latin typeface="Georgia"/>
                <a:cs typeface="Georgia"/>
              </a:rPr>
              <a:t>Рецензент	Редактор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80479" y="2082038"/>
            <a:ext cx="2152650" cy="198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Хобі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Бізнес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Пре</a:t>
            </a:r>
            <a:r>
              <a:rPr sz="2400" dirty="0">
                <a:latin typeface="Georgia"/>
                <a:cs typeface="Georgia"/>
              </a:rPr>
              <a:t>зентація  досягнень  установи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216" y="6286500"/>
            <a:ext cx="8291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«Вам </a:t>
            </a:r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вивчити</a:t>
            </a:r>
            <a:r>
              <a:rPr lang="ru-RU" sz="3200" dirty="0"/>
              <a:t> правила </a:t>
            </a:r>
            <a:r>
              <a:rPr lang="ru-RU" sz="3200" dirty="0" err="1"/>
              <a:t>гри</a:t>
            </a:r>
            <a:r>
              <a:rPr lang="ru-RU" sz="3200" dirty="0"/>
              <a:t>. І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ви</a:t>
            </a:r>
            <a:r>
              <a:rPr lang="ru-RU" sz="3200" dirty="0"/>
              <a:t> будете </a:t>
            </a:r>
            <a:r>
              <a:rPr lang="ru-RU" sz="3200" dirty="0" err="1"/>
              <a:t>грати</a:t>
            </a:r>
            <a:r>
              <a:rPr lang="ru-RU" sz="3200" dirty="0"/>
              <a:t> як </a:t>
            </a:r>
            <a:r>
              <a:rPr lang="ru-RU" sz="3200" dirty="0" err="1"/>
              <a:t>ніхто</a:t>
            </a:r>
            <a:r>
              <a:rPr lang="ru-RU" sz="3200" dirty="0"/>
              <a:t> </a:t>
            </a:r>
            <a:r>
              <a:rPr lang="ru-RU" sz="3200" dirty="0" err="1"/>
              <a:t>інший</a:t>
            </a:r>
            <a:r>
              <a:rPr lang="ru-RU" sz="3200" dirty="0"/>
              <a:t>» - </a:t>
            </a:r>
          </a:p>
          <a:p>
            <a:r>
              <a:rPr lang="uk-UA" sz="3200" i="1" dirty="0"/>
              <a:t>Альберт Ейнштейн </a:t>
            </a:r>
            <a:endParaRPr lang="ru-RU" sz="32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1725" y="4076698"/>
            <a:ext cx="166687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4" rIns="0" bIns="0" rtlCol="0">
            <a:spAutoFit/>
          </a:bodyPr>
          <a:lstStyle/>
          <a:p>
            <a:pPr marL="872490">
              <a:lnSpc>
                <a:spcPct val="100000"/>
              </a:lnSpc>
            </a:pPr>
            <a:r>
              <a:rPr dirty="0"/>
              <a:t>«у меня зазвонил</a:t>
            </a:r>
            <a:r>
              <a:rPr spc="-45" dirty="0"/>
              <a:t> </a:t>
            </a:r>
            <a:r>
              <a:rPr dirty="0"/>
              <a:t>телефон»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166" y="2425446"/>
            <a:ext cx="841438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Dear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Sir/Madam,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We </a:t>
            </a:r>
            <a:r>
              <a:rPr sz="1600" dirty="0">
                <a:latin typeface="Georgia"/>
                <a:cs typeface="Georgia"/>
              </a:rPr>
              <a:t>invite </a:t>
            </a:r>
            <a:r>
              <a:rPr sz="1600" spc="-5" dirty="0">
                <a:latin typeface="Georgia"/>
                <a:cs typeface="Georgia"/>
              </a:rPr>
              <a:t>you to submit manuscript(s) for </a:t>
            </a:r>
            <a:r>
              <a:rPr sz="1600" dirty="0">
                <a:latin typeface="Georgia"/>
                <a:cs typeface="Georgia"/>
              </a:rPr>
              <a:t>publication. </a:t>
            </a:r>
            <a:r>
              <a:rPr sz="1600" spc="-5" dirty="0">
                <a:latin typeface="Georgia"/>
                <a:cs typeface="Georgia"/>
              </a:rPr>
              <a:t>Our objective is to inform author </a:t>
            </a:r>
            <a:r>
              <a:rPr sz="1600" spc="10" dirty="0">
                <a:latin typeface="Georgia"/>
                <a:cs typeface="Georgia"/>
              </a:rPr>
              <a:t>of  </a:t>
            </a:r>
            <a:r>
              <a:rPr sz="1600" spc="-5" dirty="0">
                <a:latin typeface="Georgia"/>
                <a:cs typeface="Georgia"/>
              </a:rPr>
              <a:t>the decision on their manuscript(s) within weeks of </a:t>
            </a:r>
            <a:r>
              <a:rPr sz="1600" dirty="0">
                <a:latin typeface="Georgia"/>
                <a:cs typeface="Georgia"/>
              </a:rPr>
              <a:t>submission. </a:t>
            </a:r>
            <a:r>
              <a:rPr sz="1600" spc="-5" dirty="0">
                <a:latin typeface="Georgia"/>
                <a:cs typeface="Georgia"/>
              </a:rPr>
              <a:t>After acceptance </a:t>
            </a:r>
            <a:r>
              <a:rPr sz="1600" dirty="0">
                <a:latin typeface="Georgia"/>
                <a:cs typeface="Georgia"/>
              </a:rPr>
              <a:t>paper will  be </a:t>
            </a:r>
            <a:r>
              <a:rPr sz="1600" spc="-5" dirty="0">
                <a:latin typeface="Georgia"/>
                <a:cs typeface="Georgia"/>
              </a:rPr>
              <a:t>published in the </a:t>
            </a:r>
            <a:r>
              <a:rPr sz="1600" spc="-10" dirty="0">
                <a:latin typeface="Georgia"/>
                <a:cs typeface="Georgia"/>
              </a:rPr>
              <a:t>current </a:t>
            </a:r>
            <a:r>
              <a:rPr sz="1600" dirty="0">
                <a:latin typeface="Georgia"/>
                <a:cs typeface="Georgia"/>
              </a:rPr>
              <a:t>issue </a:t>
            </a:r>
            <a:r>
              <a:rPr sz="1600" spc="-5" dirty="0">
                <a:latin typeface="Georgia"/>
                <a:cs typeface="Georgia"/>
              </a:rPr>
              <a:t>within 24 hours. Please share this information to your  friends, </a:t>
            </a:r>
            <a:r>
              <a:rPr sz="1600" spc="-10" dirty="0">
                <a:latin typeface="Georgia"/>
                <a:cs typeface="Georgia"/>
              </a:rPr>
              <a:t>colleagues </a:t>
            </a:r>
            <a:r>
              <a:rPr sz="1600" spc="-5" dirty="0">
                <a:latin typeface="Georgia"/>
                <a:cs typeface="Georgia"/>
              </a:rPr>
              <a:t>and </a:t>
            </a:r>
            <a:r>
              <a:rPr sz="1600" spc="-10" dirty="0">
                <a:latin typeface="Georgia"/>
                <a:cs typeface="Georgia"/>
              </a:rPr>
              <a:t>faculties</a:t>
            </a:r>
            <a:r>
              <a:rPr sz="1600" spc="1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also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...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3888740"/>
            <a:ext cx="841121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International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Journal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of</a:t>
            </a:r>
            <a:r>
              <a:rPr sz="1600" b="1" u="sng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Environment,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Agriculture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and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Biotechnology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(IJEAB)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ISSN:</a:t>
            </a:r>
            <a:r>
              <a:rPr sz="1600" b="1" u="sng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2456-1878</a:t>
            </a:r>
            <a:endParaRPr sz="1600" dirty="0">
              <a:latin typeface="Georgia"/>
              <a:cs typeface="Georgia"/>
            </a:endParaRPr>
          </a:p>
          <a:p>
            <a:pPr marL="12700" marR="414083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Digital </a:t>
            </a:r>
            <a:r>
              <a:rPr sz="1600" spc="-10" dirty="0">
                <a:latin typeface="Georgia"/>
                <a:cs typeface="Georgia"/>
              </a:rPr>
              <a:t>Object </a:t>
            </a:r>
            <a:r>
              <a:rPr sz="1600" spc="-5" dirty="0">
                <a:latin typeface="Georgia"/>
                <a:cs typeface="Georgia"/>
              </a:rPr>
              <a:t>Identifier DOI</a:t>
            </a:r>
            <a:r>
              <a:rPr sz="1600" b="1" spc="-5" dirty="0">
                <a:solidFill>
                  <a:srgbClr val="333333"/>
                </a:solidFill>
                <a:latin typeface="Georgia"/>
                <a:cs typeface="Georgia"/>
              </a:rPr>
              <a:t>: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10.22161/ijeab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.  </a:t>
            </a:r>
            <a:r>
              <a:rPr sz="1600" spc="-5" dirty="0">
                <a:latin typeface="Georgia"/>
                <a:cs typeface="Georgia"/>
              </a:rPr>
              <a:t>Impact </a:t>
            </a:r>
            <a:r>
              <a:rPr sz="1600" spc="-10" dirty="0">
                <a:latin typeface="Georgia"/>
                <a:cs typeface="Georgia"/>
              </a:rPr>
              <a:t>Factor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:</a:t>
            </a:r>
            <a:r>
              <a:rPr sz="1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Georgia"/>
                <a:cs typeface="Georgia"/>
              </a:rPr>
              <a:t>2.014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166" y="4864100"/>
            <a:ext cx="430847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Thomson </a:t>
            </a:r>
            <a:r>
              <a:rPr sz="1600" spc="-10" dirty="0">
                <a:latin typeface="Georgia"/>
                <a:cs typeface="Georgia"/>
              </a:rPr>
              <a:t>Reuters </a:t>
            </a:r>
            <a:r>
              <a:rPr sz="1600" spc="-5" dirty="0">
                <a:latin typeface="Georgia"/>
                <a:cs typeface="Georgia"/>
              </a:rPr>
              <a:t>ResearcherID</a:t>
            </a:r>
            <a:r>
              <a:rPr sz="1600" b="1" spc="-5" dirty="0">
                <a:solidFill>
                  <a:srgbClr val="333333"/>
                </a:solidFill>
                <a:latin typeface="Georgia"/>
                <a:cs typeface="Georgia"/>
              </a:rPr>
              <a:t>:</a:t>
            </a:r>
            <a:r>
              <a:rPr sz="1600" b="1" spc="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5"/>
              </a:rPr>
              <a:t>J-8555-2016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166" y="5108194"/>
            <a:ext cx="722439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Note: Kindly submit </a:t>
            </a:r>
            <a:r>
              <a:rPr sz="1600" spc="-10" dirty="0">
                <a:latin typeface="Georgia"/>
                <a:cs typeface="Georgia"/>
              </a:rPr>
              <a:t>research articles </a:t>
            </a:r>
            <a:r>
              <a:rPr sz="1600" spc="-5" dirty="0">
                <a:latin typeface="Georgia"/>
                <a:cs typeface="Georgia"/>
              </a:rPr>
              <a:t>to: :</a:t>
            </a:r>
            <a:r>
              <a:rPr sz="1600" spc="225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http://www.ijeab.com/submit-paper/</a:t>
            </a:r>
            <a:endParaRPr sz="1600">
              <a:latin typeface="Georgia"/>
              <a:cs typeface="Georgia"/>
            </a:endParaRPr>
          </a:p>
          <a:p>
            <a:pPr marL="10985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or mail </a:t>
            </a:r>
            <a:r>
              <a:rPr sz="1600" dirty="0">
                <a:latin typeface="Georgia"/>
                <a:cs typeface="Georgia"/>
              </a:rPr>
              <a:t>us </a:t>
            </a:r>
            <a:r>
              <a:rPr sz="1600" spc="-5" dirty="0">
                <a:latin typeface="Georgia"/>
                <a:cs typeface="Georgia"/>
              </a:rPr>
              <a:t>at </a:t>
            </a:r>
            <a:r>
              <a:rPr sz="1600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editor.ijeab@gmail.com </a:t>
            </a:r>
            <a:r>
              <a:rPr sz="1600" spc="-10" dirty="0">
                <a:latin typeface="Georgia"/>
                <a:cs typeface="Georgia"/>
              </a:rPr>
              <a:t>website.</a:t>
            </a:r>
            <a:r>
              <a:rPr sz="1600" spc="220" dirty="0">
                <a:latin typeface="Georgia"/>
                <a:cs typeface="Georgia"/>
              </a:rPr>
              <a:t> </a:t>
            </a:r>
            <a:r>
              <a:rPr sz="1600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www.ijeab.com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526" y="4941823"/>
            <a:ext cx="719455" cy="142875"/>
          </a:xfrm>
          <a:custGeom>
            <a:avLst/>
            <a:gdLst/>
            <a:ahLst/>
            <a:cxnLst/>
            <a:rect l="l" t="t" r="r" b="b"/>
            <a:pathLst>
              <a:path w="719454" h="142875">
                <a:moveTo>
                  <a:pt x="71374" y="0"/>
                </a:moveTo>
                <a:lnTo>
                  <a:pt x="0" y="71500"/>
                </a:lnTo>
                <a:lnTo>
                  <a:pt x="71374" y="142875"/>
                </a:lnTo>
                <a:lnTo>
                  <a:pt x="71374" y="107187"/>
                </a:lnTo>
                <a:lnTo>
                  <a:pt x="719074" y="107187"/>
                </a:lnTo>
                <a:lnTo>
                  <a:pt x="719074" y="35813"/>
                </a:lnTo>
                <a:lnTo>
                  <a:pt x="71374" y="35813"/>
                </a:lnTo>
                <a:lnTo>
                  <a:pt x="713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6526" y="4941823"/>
            <a:ext cx="719455" cy="142875"/>
          </a:xfrm>
          <a:custGeom>
            <a:avLst/>
            <a:gdLst/>
            <a:ahLst/>
            <a:cxnLst/>
            <a:rect l="l" t="t" r="r" b="b"/>
            <a:pathLst>
              <a:path w="719454" h="142875">
                <a:moveTo>
                  <a:pt x="719074" y="107187"/>
                </a:moveTo>
                <a:lnTo>
                  <a:pt x="71374" y="107187"/>
                </a:lnTo>
                <a:lnTo>
                  <a:pt x="71374" y="142875"/>
                </a:lnTo>
                <a:lnTo>
                  <a:pt x="0" y="71500"/>
                </a:lnTo>
                <a:lnTo>
                  <a:pt x="71374" y="0"/>
                </a:lnTo>
                <a:lnTo>
                  <a:pt x="71374" y="35813"/>
                </a:lnTo>
                <a:lnTo>
                  <a:pt x="719074" y="35813"/>
                </a:lnTo>
                <a:lnTo>
                  <a:pt x="719074" y="1071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6526" y="4740275"/>
            <a:ext cx="719455" cy="144780"/>
          </a:xfrm>
          <a:custGeom>
            <a:avLst/>
            <a:gdLst/>
            <a:ahLst/>
            <a:cxnLst/>
            <a:rect l="l" t="t" r="r" b="b"/>
            <a:pathLst>
              <a:path w="719454" h="144779">
                <a:moveTo>
                  <a:pt x="72136" y="0"/>
                </a:moveTo>
                <a:lnTo>
                  <a:pt x="0" y="72262"/>
                </a:lnTo>
                <a:lnTo>
                  <a:pt x="72136" y="144399"/>
                </a:lnTo>
                <a:lnTo>
                  <a:pt x="72136" y="108331"/>
                </a:lnTo>
                <a:lnTo>
                  <a:pt x="719074" y="108331"/>
                </a:lnTo>
                <a:lnTo>
                  <a:pt x="719074" y="36068"/>
                </a:lnTo>
                <a:lnTo>
                  <a:pt x="72136" y="36068"/>
                </a:lnTo>
                <a:lnTo>
                  <a:pt x="72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526" y="4740275"/>
            <a:ext cx="719455" cy="144780"/>
          </a:xfrm>
          <a:custGeom>
            <a:avLst/>
            <a:gdLst/>
            <a:ahLst/>
            <a:cxnLst/>
            <a:rect l="l" t="t" r="r" b="b"/>
            <a:pathLst>
              <a:path w="719454" h="144779">
                <a:moveTo>
                  <a:pt x="719074" y="108331"/>
                </a:moveTo>
                <a:lnTo>
                  <a:pt x="72136" y="108331"/>
                </a:lnTo>
                <a:lnTo>
                  <a:pt x="72136" y="144399"/>
                </a:lnTo>
                <a:lnTo>
                  <a:pt x="0" y="72262"/>
                </a:lnTo>
                <a:lnTo>
                  <a:pt x="72136" y="0"/>
                </a:lnTo>
                <a:lnTo>
                  <a:pt x="72136" y="36068"/>
                </a:lnTo>
                <a:lnTo>
                  <a:pt x="719074" y="36068"/>
                </a:lnTo>
                <a:lnTo>
                  <a:pt x="719074" y="108331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8829" y="4692142"/>
            <a:ext cx="10528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Відсутні!!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46851" y="1052449"/>
            <a:ext cx="2846324" cy="1514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09600" y="65913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«Predatory journals and publishers are entities that prioritize self-interest at the expense of scholarship and are characterized by false or misleading information, deviation from best editorial and publication practices, a lack of transparency, and/or the use of aggressive and indiscriminate solicitation practices (</a:t>
            </a:r>
            <a:r>
              <a:rPr lang="en-US" sz="2000" dirty="0" err="1"/>
              <a:t>Grudniewicz</a:t>
            </a:r>
            <a:r>
              <a:rPr lang="en-US" sz="2000" dirty="0"/>
              <a:t> et al, 2019)».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" y="0"/>
            <a:ext cx="907859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5181600" y="6972300"/>
            <a:ext cx="3657600" cy="1157288"/>
          </a:xfrm>
          <a:prstGeom prst="wedgeRectCallout">
            <a:avLst>
              <a:gd name="adj1" fmla="val -103125"/>
              <a:gd name="adj2" fmla="val 2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Але у базі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SCOPUS </a:t>
            </a:r>
            <a:r>
              <a:rPr lang="uk-U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цей журнал відсутній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762500"/>
            <a:ext cx="9067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29237" cy="463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429000" y="6605588"/>
            <a:ext cx="3657600" cy="1600200"/>
          </a:xfrm>
          <a:prstGeom prst="wedgeRectCallout">
            <a:avLst>
              <a:gd name="adj1" fmla="val -65625"/>
              <a:gd name="adj2" fmla="val -61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Але у базі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SCOPUS </a:t>
            </a:r>
            <a:r>
              <a:rPr lang="uk-U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цей журнал відсутній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3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4582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52400" y="342900"/>
            <a:ext cx="1676400" cy="91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9322280">
            <a:off x="7420096" y="5333180"/>
            <a:ext cx="1577211" cy="7928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1738" y="4005617"/>
            <a:ext cx="3351276" cy="219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1933" y="3717163"/>
            <a:ext cx="3182404" cy="214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1375" y="32511"/>
            <a:ext cx="40360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</a:rPr>
              <a:t>Що таке публікація</a:t>
            </a:r>
            <a:r>
              <a:rPr sz="3200" spc="-114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у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63092" y="520446"/>
            <a:ext cx="8426450" cy="580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052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хижацьких</a:t>
            </a:r>
            <a:r>
              <a:rPr sz="3200" spc="-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виданнях?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Втрачені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Результати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Гроші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Час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ts val="3729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РЕПУТАЦІЯ</a:t>
            </a:r>
            <a:endParaRPr sz="3200">
              <a:latin typeface="Georgia"/>
              <a:cs typeface="Georgia"/>
            </a:endParaRPr>
          </a:p>
          <a:p>
            <a:pPr marL="125095" marR="5258435" indent="55880">
              <a:lnSpc>
                <a:spcPts val="3360"/>
              </a:lnSpc>
            </a:pP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Як вберегтися від  сміттєвих</a:t>
            </a:r>
            <a:r>
              <a:rPr sz="2800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видань?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Wingdings"/>
                <a:cs typeface="Wingdings"/>
              </a:rPr>
              <a:t></a:t>
            </a:r>
            <a:r>
              <a:rPr sz="2600" spc="-5" dirty="0">
                <a:latin typeface="Georgia"/>
                <a:cs typeface="Georgia"/>
              </a:rPr>
              <a:t>Читати!!!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Wingdings"/>
                <a:cs typeface="Wingdings"/>
              </a:rPr>
              <a:t></a:t>
            </a:r>
            <a:r>
              <a:rPr sz="2600" dirty="0">
                <a:latin typeface="Georgia"/>
                <a:cs typeface="Georgia"/>
              </a:rPr>
              <a:t>Перевіряти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Wingdings"/>
                <a:cs typeface="Wingdings"/>
              </a:rPr>
              <a:t></a:t>
            </a:r>
            <a:r>
              <a:rPr sz="2600" spc="-5" dirty="0">
                <a:latin typeface="Georgia"/>
                <a:cs typeface="Georgia"/>
              </a:rPr>
              <a:t>Не </a:t>
            </a:r>
            <a:r>
              <a:rPr sz="2600" dirty="0">
                <a:latin typeface="Georgia"/>
                <a:cs typeface="Georgia"/>
              </a:rPr>
              <a:t>довіряти сайтам і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розсилкам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220979"/>
            <a:ext cx="280479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Georgia"/>
                <a:cs typeface="Georgia"/>
              </a:rPr>
              <a:t>Обережно!!!!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1125474"/>
            <a:ext cx="3454400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4645" y="4122994"/>
            <a:ext cx="2295524" cy="2676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16041" r="3032" b="10625"/>
          <a:stretch/>
        </p:blipFill>
        <p:spPr bwMode="auto">
          <a:xfrm>
            <a:off x="0" y="1943100"/>
            <a:ext cx="9144000" cy="48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677108"/>
          </a:xfrm>
        </p:spPr>
        <p:txBody>
          <a:bodyPr/>
          <a:lstStyle/>
          <a:p>
            <a:r>
              <a:rPr lang="ru-RU" dirty="0"/>
              <a:t>Списки </a:t>
            </a:r>
            <a:r>
              <a:rPr lang="ru-RU" dirty="0" err="1"/>
              <a:t>Джеффрі</a:t>
            </a:r>
            <a:r>
              <a:rPr lang="ru-RU" dirty="0"/>
              <a:t> </a:t>
            </a:r>
            <a:r>
              <a:rPr lang="ru-RU" dirty="0" err="1"/>
              <a:t>Білла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642550"/>
            <a:ext cx="52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http://beallslist.weebly.com/standalone-journals.html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1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99248" y="2772962"/>
            <a:ext cx="7745505" cy="47826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Хижих видавництв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Хижих журналів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Викрадених назв журналів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Організацій, що публікують фальшиві </a:t>
            </a:r>
            <a:r>
              <a:rPr lang="uk-UA" sz="3600" dirty="0" err="1"/>
              <a:t>імпакт-фактори</a:t>
            </a:r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56263" cy="677108"/>
          </a:xfrm>
        </p:spPr>
        <p:txBody>
          <a:bodyPr/>
          <a:lstStyle/>
          <a:p>
            <a:r>
              <a:rPr lang="uk-UA" dirty="0" err="1"/>
              <a:t>Джеффрі</a:t>
            </a:r>
            <a:r>
              <a:rPr lang="uk-UA" dirty="0"/>
              <a:t> Білл склав списки</a:t>
            </a:r>
          </a:p>
        </p:txBody>
      </p:sp>
    </p:spTree>
    <p:extLst>
      <p:ext uri="{BB962C8B-B14F-4D97-AF65-F5344CB8AC3E}">
        <p14:creationId xmlns:p14="http://schemas.microsoft.com/office/powerpoint/2010/main" val="5253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2400" y="2171183"/>
            <a:ext cx="9144000" cy="59734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відомість журналу серед фахівців галузі;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відкритість видавця щодо його доступу засобами зв'язку;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тип рецензування, що використовується журналом;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індексування журналу спеціалізованими сервісами;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відкритість інформації щодо бізнес моделі журналу;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відомість членів редакційної колегії серед дослідників у своїй галузі;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видавець повинен бути членом визнаних галузевих об’єднань.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321466"/>
            <a:ext cx="8150709" cy="1846659"/>
          </a:xfrm>
        </p:spPr>
        <p:txBody>
          <a:bodyPr/>
          <a:lstStyle/>
          <a:p>
            <a:r>
              <a:rPr lang="en-GB" sz="4000" dirty="0"/>
              <a:t>Think. Check. Submit </a:t>
            </a:r>
            <a:br>
              <a:rPr lang="uk-UA" sz="4000" dirty="0"/>
            </a:br>
            <a:r>
              <a:rPr lang="ru-RU" sz="4000" dirty="0"/>
              <a:t>Подумайте. </a:t>
            </a:r>
            <a:r>
              <a:rPr lang="ru-RU" sz="4000" dirty="0" err="1"/>
              <a:t>Перевірте</a:t>
            </a:r>
            <a:r>
              <a:rPr lang="ru-RU" sz="4000" dirty="0"/>
              <a:t>. </a:t>
            </a:r>
            <a:r>
              <a:rPr lang="ru-RU" sz="4000" dirty="0" err="1"/>
              <a:t>Надішліть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7944594"/>
            <a:ext cx="31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http://thinkchecksubmit.org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9953" y="1586409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/>
              <a:t>Список критеріїв:</a:t>
            </a:r>
          </a:p>
        </p:txBody>
      </p:sp>
    </p:spTree>
    <p:extLst>
      <p:ext uri="{BB962C8B-B14F-4D97-AF65-F5344CB8AC3E}">
        <p14:creationId xmlns:p14="http://schemas.microsoft.com/office/powerpoint/2010/main" val="172582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5300"/>
            <a:ext cx="8607552" cy="1354217"/>
          </a:xfrm>
        </p:spPr>
        <p:txBody>
          <a:bodyPr/>
          <a:lstStyle/>
          <a:p>
            <a:pPr algn="ctr"/>
            <a:r>
              <a:rPr lang="uk-UA" b="1" dirty="0"/>
              <a:t>Які основні кроки на шляху до публікації?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8280400" cy="437042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uk-UA" sz="4400" dirty="0"/>
              <a:t>Правильний вибір видання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uk-UA" sz="4400" dirty="0"/>
              <a:t>Якість викладення та презентації матеріалів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uk-UA" sz="4400" dirty="0"/>
              <a:t>Відповідність прийнятим стандартам та етичним нормам.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1886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427" y="266700"/>
            <a:ext cx="6598920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Визначитися з</a:t>
            </a:r>
            <a:r>
              <a:rPr spc="-70" dirty="0"/>
              <a:t> </a:t>
            </a:r>
            <a:r>
              <a:rPr dirty="0"/>
              <a:t>виданням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095" y="1257300"/>
            <a:ext cx="8556905" cy="3716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SJR: Scientific Journal Rankings -</a:t>
            </a:r>
            <a:r>
              <a:rPr lang="en-GB" sz="2800" spc="-1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SCImago</a:t>
            </a:r>
            <a:endParaRPr lang="uk-UA" sz="2800" spc="-5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GB" sz="2800" spc="-5" dirty="0">
                <a:latin typeface="Arial" pitchFamily="34" charset="0"/>
                <a:cs typeface="Arial" pitchFamily="34" charset="0"/>
              </a:rPr>
              <a:t>MJL: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Web </a:t>
            </a:r>
            <a:r>
              <a:rPr sz="2800" dirty="0">
                <a:latin typeface="Arial" pitchFamily="34" charset="0"/>
                <a:cs typeface="Arial" pitchFamily="34" charset="0"/>
              </a:rPr>
              <a:t>of</a:t>
            </a:r>
            <a:r>
              <a:rPr sz="28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Science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GB" sz="2800" dirty="0" err="1">
                <a:latin typeface="Arial" pitchFamily="34" charset="0"/>
                <a:cs typeface="Arial" pitchFamily="34" charset="0"/>
              </a:rPr>
              <a:t>CiteScore</a:t>
            </a: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itchFamily="34" charset="0"/>
                <a:cs typeface="Arial" pitchFamily="34" charset="0"/>
              </a:rPr>
              <a:t>Journal Citation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Report</a:t>
            </a:r>
            <a:endParaRPr lang="en-US" sz="2800" spc="-5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Фахові видання України 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https://mon.gov.ua/static-objects/mon/sites/1/atestatsiya-kadriv-vyshchoi-kvalifikatisii/2020/05/perelik-fakhovikh-vidan.doc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)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5067300"/>
            <a:ext cx="7222136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3220">
              <a:lnSpc>
                <a:spcPct val="100000"/>
              </a:lnSpc>
            </a:pP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Стаття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–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 це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lang="uk-UA" sz="2800" dirty="0" err="1">
                <a:solidFill>
                  <a:srgbClr val="C00000"/>
                </a:solidFill>
                <a:latin typeface="Georgia"/>
                <a:cs typeface="Georgia"/>
              </a:rPr>
              <a:t>несок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 у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світову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науку,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ваші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олеги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повинні </a:t>
            </a:r>
            <a:r>
              <a:rPr sz="2800" spc="-5" dirty="0">
                <a:solidFill>
                  <a:srgbClr val="C00000"/>
                </a:solidFill>
                <a:latin typeface="Georgia"/>
                <a:cs typeface="Georgia"/>
              </a:rPr>
              <a:t>мати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шанс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її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п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рочитати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!</a:t>
            </a:r>
            <a:endParaRPr sz="2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endParaRPr lang="uk-UA" sz="28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Публікуйтеся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у </a:t>
            </a:r>
            <a:r>
              <a:rPr sz="2800" spc="-5" dirty="0">
                <a:solidFill>
                  <a:srgbClr val="C00000"/>
                </a:solidFill>
                <a:latin typeface="Georgia"/>
                <a:cs typeface="Georgia"/>
              </a:rPr>
              <a:t>відомих</a:t>
            </a:r>
            <a:r>
              <a:rPr sz="2800" spc="-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виданнях!</a:t>
            </a:r>
            <a:endParaRPr sz="2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endParaRPr lang="uk-UA" sz="28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Не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ховайте свої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результати</a:t>
            </a:r>
            <a:r>
              <a:rPr sz="2800" spc="-1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uk-UA" sz="2800" spc="-1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передчасно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!</a:t>
            </a:r>
            <a:endParaRPr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35207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43846"/>
            <a:ext cx="8892480" cy="1231106"/>
          </a:xfrm>
        </p:spPr>
        <p:txBody>
          <a:bodyPr/>
          <a:lstStyle/>
          <a:p>
            <a:r>
              <a:rPr lang="uk-UA" sz="4000" dirty="0"/>
              <a:t>Вибір журналу на пошуковому порталі бази </a:t>
            </a:r>
            <a:r>
              <a:rPr lang="en-GB" sz="4000" dirty="0"/>
              <a:t>Scopus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8073" r="10102" b="14584"/>
          <a:stretch/>
        </p:blipFill>
        <p:spPr bwMode="auto">
          <a:xfrm>
            <a:off x="0" y="1475994"/>
            <a:ext cx="9144000" cy="69822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Овал 8"/>
          <p:cNvSpPr/>
          <p:nvPr/>
        </p:nvSpPr>
        <p:spPr>
          <a:xfrm>
            <a:off x="107504" y="2364093"/>
            <a:ext cx="1872208" cy="115452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Галузь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2364093"/>
            <a:ext cx="1872208" cy="1154528"/>
          </a:xfrm>
          <a:prstGeom prst="ellipse">
            <a:avLst/>
          </a:prstGeom>
          <a:solidFill>
            <a:schemeClr val="bg1">
              <a:alpha val="34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Країна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07528" y="5827678"/>
            <a:ext cx="1935832" cy="2486676"/>
          </a:xfrm>
          <a:prstGeom prst="ellipse">
            <a:avLst/>
          </a:prstGeom>
          <a:solidFill>
            <a:schemeClr val="bg1">
              <a:alpha val="42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Рейтинг</a:t>
            </a:r>
            <a:endParaRPr lang="ru-RU" sz="2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8400" y="948428"/>
            <a:ext cx="2185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Key word: SJR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0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922" y="157734"/>
            <a:ext cx="6986270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tabLst>
                <a:tab pos="821055" algn="l"/>
              </a:tabLst>
            </a:pPr>
            <a:r>
              <a:rPr dirty="0"/>
              <a:t>Де	перевірити</a:t>
            </a:r>
            <a:r>
              <a:rPr spc="-50" dirty="0"/>
              <a:t> </a:t>
            </a:r>
            <a:r>
              <a:rPr dirty="0"/>
              <a:t>якщо</a:t>
            </a:r>
            <a:r>
              <a:rPr spc="-25" dirty="0"/>
              <a:t> </a:t>
            </a:r>
            <a:r>
              <a:rPr dirty="0"/>
              <a:t>немає  доступу до Web </a:t>
            </a:r>
            <a:r>
              <a:rPr spc="-5" dirty="0"/>
              <a:t>of</a:t>
            </a:r>
            <a:r>
              <a:rPr spc="-105" dirty="0"/>
              <a:t> </a:t>
            </a:r>
            <a:r>
              <a:rPr dirty="0"/>
              <a:t>Science?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85900"/>
            <a:ext cx="9143999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4" y="7775069"/>
            <a:ext cx="86699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400" dirty="0">
                <a:latin typeface="Arial"/>
                <a:cs typeface="Arial"/>
              </a:rPr>
              <a:t>http://mjl.clarivate.com/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7667347"/>
            <a:ext cx="258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Key word: MJL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8782" r="14818" b="11476"/>
          <a:stretch/>
        </p:blipFill>
        <p:spPr bwMode="auto">
          <a:xfrm>
            <a:off x="255494" y="798106"/>
            <a:ext cx="8534400" cy="534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0210" y="127122"/>
            <a:ext cx="637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WoS</a:t>
            </a:r>
            <a:r>
              <a:rPr lang="en-US" sz="3600" b="1" dirty="0"/>
              <a:t> Journal Citation Report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162" y="6141133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Пошук журналу: </a:t>
            </a:r>
            <a:r>
              <a:rPr lang="en-GB" sz="3600" dirty="0">
                <a:hlinkClick r:id="rId3"/>
              </a:rPr>
              <a:t>https://jcr.incites.thomsonreuters.com</a:t>
            </a:r>
            <a:endParaRPr lang="uk-UA" sz="3600" dirty="0"/>
          </a:p>
          <a:p>
            <a:r>
              <a:rPr lang="uk-UA" sz="3600" dirty="0"/>
              <a:t>Пошук автора:</a:t>
            </a:r>
          </a:p>
          <a:p>
            <a:r>
              <a:rPr lang="en-GB" sz="3600" dirty="0">
                <a:hlinkClick r:id="rId4"/>
              </a:rPr>
              <a:t>https://apps.webofknowledge.com</a:t>
            </a:r>
            <a:r>
              <a:rPr lang="uk-UA" sz="3600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911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614" y="190500"/>
            <a:ext cx="8964488" cy="1107996"/>
          </a:xfrm>
        </p:spPr>
        <p:txBody>
          <a:bodyPr/>
          <a:lstStyle/>
          <a:p>
            <a:pPr algn="ctr"/>
            <a:r>
              <a:rPr lang="uk-UA" sz="3600" dirty="0"/>
              <a:t>Визначення цілей видання та вимог до автора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15209" r="16558" b="11875"/>
          <a:stretch/>
        </p:blipFill>
        <p:spPr bwMode="auto">
          <a:xfrm>
            <a:off x="0" y="1475516"/>
            <a:ext cx="9144000" cy="675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059832" y="3873860"/>
            <a:ext cx="6084168" cy="159857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Визначення цілей журналу та аудиторії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3808" y="2452903"/>
            <a:ext cx="2759782" cy="115452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Склад редколегії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026" y="5472438"/>
            <a:ext cx="2759782" cy="115452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Інструкція для авторів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7742" y="876300"/>
            <a:ext cx="7772400" cy="677108"/>
          </a:xfrm>
        </p:spPr>
        <p:txBody>
          <a:bodyPr/>
          <a:lstStyle/>
          <a:p>
            <a:r>
              <a:rPr lang="uk-UA" dirty="0"/>
              <a:t>Бізнес модель журналів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1" t="31768" r="11215" b="16041"/>
          <a:stretch/>
        </p:blipFill>
        <p:spPr bwMode="auto">
          <a:xfrm>
            <a:off x="0" y="2452903"/>
            <a:ext cx="9187884" cy="59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7"/>
          <p:cNvSpPr/>
          <p:nvPr/>
        </p:nvSpPr>
        <p:spPr>
          <a:xfrm>
            <a:off x="1855947" y="2452903"/>
            <a:ext cx="880259" cy="77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6005297"/>
            <a:ext cx="5832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3873861"/>
            <a:ext cx="72728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35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579966"/>
              </p:ext>
            </p:extLst>
          </p:nvPr>
        </p:nvGraphicFramePr>
        <p:xfrm>
          <a:off x="152400" y="1104900"/>
          <a:ext cx="8991600" cy="693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2899">
                <a:tc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Модель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Читач або інституційні передплатники</a:t>
                      </a:r>
                      <a:endParaRPr lang="ru-RU" sz="2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Автор</a:t>
                      </a:r>
                      <a:r>
                        <a:rPr lang="ru-RU" sz="2500" b="0" dirty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92">
                <a:tc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Традиційна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Оплата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Безкоштовно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45">
                <a:tc rowSpan="2"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Гібридна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Автори</a:t>
                      </a:r>
                      <a:r>
                        <a:rPr lang="uk-UA" sz="2500" baseline="0" dirty="0">
                          <a:latin typeface="Arial" pitchFamily="34" charset="0"/>
                          <a:cs typeface="Arial" pitchFamily="34" charset="0"/>
                        </a:rPr>
                        <a:t> вирішують щодо форми поширення: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Arial" pitchFamily="34" charset="0"/>
                          <a:cs typeface="Arial" pitchFamily="34" charset="0"/>
                        </a:rPr>
                        <a:t>А) </a:t>
                      </a:r>
                      <a:r>
                        <a:rPr lang="uk-UA" sz="2500" noProof="0" dirty="0">
                          <a:latin typeface="Arial" pitchFamily="34" charset="0"/>
                          <a:cs typeface="Arial" pitchFamily="34" charset="0"/>
                        </a:rPr>
                        <a:t>традиційна</a:t>
                      </a:r>
                      <a:r>
                        <a:rPr lang="ru-RU" sz="2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500" dirty="0">
                          <a:latin typeface="Arial" pitchFamily="34" charset="0"/>
                          <a:cs typeface="Arial" pitchFamily="34" charset="0"/>
                        </a:rPr>
                        <a:t>модель – </a:t>
                      </a:r>
                      <a:r>
                        <a:rPr lang="uk-UA" sz="2500" noProof="0" dirty="0">
                          <a:latin typeface="Arial" pitchFamily="34" charset="0"/>
                          <a:cs typeface="Arial" pitchFamily="34" charset="0"/>
                        </a:rPr>
                        <a:t>сплачує читач </a:t>
                      </a: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Б)</a:t>
                      </a:r>
                      <a:r>
                        <a:rPr lang="uk-UA" sz="2500" baseline="0" dirty="0">
                          <a:latin typeface="Arial" pitchFamily="34" charset="0"/>
                          <a:cs typeface="Arial" pitchFamily="34" charset="0"/>
                        </a:rPr>
                        <a:t> відкритий доступ – сплачує автор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86">
                <a:tc rowSpan="2"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Платинова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44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Безкоштовно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Безкоштовно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Фінансові</a:t>
                      </a:r>
                      <a:r>
                        <a:rPr lang="uk-UA" sz="2500" baseline="0" dirty="0">
                          <a:latin typeface="Arial" pitchFamily="34" charset="0"/>
                          <a:cs typeface="Arial" pitchFamily="34" charset="0"/>
                        </a:rPr>
                        <a:t> витрати несе </a:t>
                      </a: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інституційний благодійник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092">
                <a:tc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Хижацька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Відсутні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Оплата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6700"/>
            <a:ext cx="7772400" cy="677108"/>
          </a:xfrm>
        </p:spPr>
        <p:txBody>
          <a:bodyPr/>
          <a:lstStyle/>
          <a:p>
            <a:pPr algn="ctr"/>
            <a:r>
              <a:rPr lang="uk-UA" dirty="0"/>
              <a:t>Бізнес моделі журналів</a:t>
            </a:r>
            <a:endParaRPr lang="ru-RU" dirty="0"/>
          </a:p>
        </p:txBody>
      </p:sp>
      <p:sp>
        <p:nvSpPr>
          <p:cNvPr id="5" name="object 7"/>
          <p:cNvSpPr/>
          <p:nvPr/>
        </p:nvSpPr>
        <p:spPr>
          <a:xfrm>
            <a:off x="8550007" y="4672516"/>
            <a:ext cx="576064" cy="62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914400" y="5826414"/>
            <a:ext cx="736243" cy="62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949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7778" y="1415795"/>
            <a:ext cx="238582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200" dirty="0">
                <a:latin typeface="Georgia"/>
                <a:cs typeface="Georgia"/>
              </a:rPr>
              <a:t>Науково-популярний</a:t>
            </a:r>
          </a:p>
          <a:p>
            <a:pPr marL="12700">
              <a:lnSpc>
                <a:spcPct val="100000"/>
              </a:lnSpc>
            </a:pPr>
            <a:endParaRPr sz="32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4366" y="2977641"/>
            <a:ext cx="124650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Фахівц</a:t>
            </a:r>
            <a:r>
              <a:rPr sz="2400" spc="5" dirty="0">
                <a:latin typeface="Georgia"/>
                <a:cs typeface="Georgia"/>
              </a:rPr>
              <a:t>і</a:t>
            </a:r>
            <a:r>
              <a:rPr sz="2400" spc="-5" dirty="0">
                <a:latin typeface="Georgia"/>
                <a:cs typeface="Georgia"/>
              </a:rPr>
              <a:t>в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298" y="2412745"/>
            <a:ext cx="2524125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Його</a:t>
            </a:r>
            <a:r>
              <a:rPr sz="3200" spc="-80" dirty="0">
                <a:solidFill>
                  <a:srgbClr val="DF8045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читают</a:t>
            </a:r>
            <a:endParaRPr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uk-UA" sz="2400" spc="-5" dirty="0">
                <a:latin typeface="Georgia"/>
                <a:cs typeface="Georgia"/>
              </a:rPr>
              <a:t>Широке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lang="uk-UA" sz="2400" spc="-5" dirty="0">
                <a:latin typeface="Georgia"/>
                <a:cs typeface="Georgia"/>
              </a:rPr>
              <a:t>коло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4406" y="2977641"/>
            <a:ext cx="763270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ніхто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1121" y="4540619"/>
            <a:ext cx="3845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Georgia"/>
                <a:cs typeface="Georgia"/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0117" y="3876166"/>
            <a:ext cx="2416175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Редагу</a:t>
            </a:r>
            <a:r>
              <a:rPr sz="3200" spc="-15" dirty="0">
                <a:solidFill>
                  <a:srgbClr val="DF8045"/>
                </a:solidFill>
                <a:latin typeface="Georgia"/>
                <a:cs typeface="Georgia"/>
              </a:rPr>
              <a:t>в</a:t>
            </a: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а</a:t>
            </a:r>
            <a:r>
              <a:rPr sz="3200" spc="5" dirty="0">
                <a:solidFill>
                  <a:srgbClr val="DF8045"/>
                </a:solidFill>
                <a:latin typeface="Georgia"/>
                <a:cs typeface="Georgia"/>
              </a:rPr>
              <a:t>н</a:t>
            </a: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ня</a:t>
            </a:r>
            <a:endParaRPr sz="3200" dirty="0">
              <a:latin typeface="Georgia"/>
              <a:cs typeface="Georgia"/>
            </a:endParaRPr>
          </a:p>
          <a:p>
            <a:pPr marR="144145" algn="ctr">
              <a:lnSpc>
                <a:spcPct val="100000"/>
              </a:lnSpc>
              <a:spcBef>
                <a:spcPts val="605"/>
              </a:spcBef>
            </a:pPr>
            <a:r>
              <a:rPr sz="3600" dirty="0">
                <a:latin typeface="Georgia"/>
                <a:cs typeface="Georgia"/>
              </a:rPr>
              <a:t>+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82915" y="6306438"/>
            <a:ext cx="97816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Georgia"/>
                <a:cs typeface="Georgia"/>
              </a:rPr>
              <a:t>+/-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0482" y="6063615"/>
            <a:ext cx="57713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Georgia"/>
                <a:cs typeface="Georgia"/>
              </a:rPr>
              <a:t>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63773" y="5361305"/>
            <a:ext cx="33470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 err="1">
                <a:solidFill>
                  <a:srgbClr val="DF8045"/>
                </a:solidFill>
                <a:latin typeface="Georgia"/>
                <a:cs typeface="Georgia"/>
              </a:rPr>
              <a:t>Рецензування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0087" y="6306438"/>
            <a:ext cx="149860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Georgia"/>
                <a:cs typeface="Georgia"/>
              </a:rPr>
              <a:t>НЕМАЄ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703" y="1404493"/>
            <a:ext cx="191388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 err="1">
                <a:latin typeface="Georgia"/>
                <a:cs typeface="Georgia"/>
              </a:rPr>
              <a:t>Н</a:t>
            </a:r>
            <a:r>
              <a:rPr sz="3200" spc="5" dirty="0" err="1">
                <a:latin typeface="Georgia"/>
                <a:cs typeface="Georgia"/>
              </a:rPr>
              <a:t>а</a:t>
            </a:r>
            <a:r>
              <a:rPr sz="3200" dirty="0" err="1">
                <a:latin typeface="Georgia"/>
                <a:cs typeface="Georgia"/>
              </a:rPr>
              <a:t>уков</a:t>
            </a:r>
            <a:r>
              <a:rPr sz="3200" spc="-15" dirty="0" err="1">
                <a:latin typeface="Georgia"/>
                <a:cs typeface="Georgia"/>
              </a:rPr>
              <a:t>и</a:t>
            </a:r>
            <a:r>
              <a:rPr sz="3200" dirty="0" err="1">
                <a:latin typeface="Georgia"/>
                <a:cs typeface="Georgia"/>
              </a:rPr>
              <a:t>й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7881" y="1468246"/>
            <a:ext cx="176657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200">
                <a:latin typeface="Georgia"/>
                <a:cs typeface="Georgia"/>
              </a:rPr>
              <a:t>Хижий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2926028" y="751840"/>
            <a:ext cx="38873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lang="uk-UA" sz="3200" dirty="0">
                <a:solidFill>
                  <a:srgbClr val="DF8045"/>
                </a:solidFill>
                <a:latin typeface="Georgia"/>
                <a:cs typeface="Georgia"/>
              </a:rPr>
              <a:t>Тип журналу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796F809-0127-423B-B602-838F728E1C19}"/>
              </a:ext>
            </a:extLst>
          </p:cNvPr>
          <p:cNvSpPr txBox="1"/>
          <p:nvPr/>
        </p:nvSpPr>
        <p:spPr>
          <a:xfrm>
            <a:off x="6846721" y="4202065"/>
            <a:ext cx="97816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Georgia"/>
                <a:cs typeface="Georgia"/>
              </a:rPr>
              <a:t>+/-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2618" y="321466"/>
            <a:ext cx="8424862" cy="677108"/>
          </a:xfrm>
        </p:spPr>
        <p:txBody>
          <a:bodyPr/>
          <a:lstStyle/>
          <a:p>
            <a:r>
              <a:rPr lang="uk-UA" dirty="0"/>
              <a:t>Рейтинг/відхилення/гроші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982206"/>
            <a:ext cx="2880320" cy="5905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n>
                  <a:solidFill>
                    <a:schemeClr val="tx1"/>
                  </a:solidFill>
                </a:ln>
              </a:rPr>
              <a:t>Понад півтори тисячі журналів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38218" y="2505186"/>
            <a:ext cx="2845750" cy="44770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03648" y="2530970"/>
            <a:ext cx="2880320" cy="44512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512" y="4229100"/>
            <a:ext cx="410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9512" y="6360537"/>
            <a:ext cx="87129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430" y="6982206"/>
            <a:ext cx="4086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821" y="2619779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Q1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39178" y="3507878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Q2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4307167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Q3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5280338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Q4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91911" y="4903855"/>
            <a:ext cx="141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Рейтинг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50893" y="2957012"/>
            <a:ext cx="2570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К-ть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відхилених</a:t>
            </a:r>
          </a:p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рукописів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3" y="6360537"/>
            <a:ext cx="105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Фахові</a:t>
            </a:r>
            <a:endParaRPr lang="ru-RU" sz="2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7603875"/>
            <a:ext cx="87129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2781" y="707101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Хижі</a:t>
            </a:r>
            <a:endParaRPr lang="ru-RU" sz="24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9512" y="3429811"/>
            <a:ext cx="410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36096" y="1653614"/>
            <a:ext cx="0" cy="5950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5977" y="1516817"/>
            <a:ext cx="110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/>
              <a:t>Перед-</a:t>
            </a:r>
            <a:endParaRPr lang="uk-UA" sz="2400" dirty="0"/>
          </a:p>
          <a:p>
            <a:r>
              <a:rPr lang="uk-UA" sz="2400" dirty="0"/>
              <a:t>плата</a:t>
            </a:r>
            <a:endParaRPr lang="ru-RU" sz="2400" dirty="0"/>
          </a:p>
        </p:txBody>
      </p:sp>
      <p:sp>
        <p:nvSpPr>
          <p:cNvPr id="45" name="AutoShape 2" descr="Картинки по запросу галочка символ"/>
          <p:cNvSpPr>
            <a:spLocks noChangeAspect="1" noChangeArrowheads="1"/>
          </p:cNvSpPr>
          <p:nvPr/>
        </p:nvSpPr>
        <p:spPr bwMode="auto">
          <a:xfrm>
            <a:off x="155575" y="-178170"/>
            <a:ext cx="304800" cy="3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20" y="4041680"/>
            <a:ext cx="415613" cy="4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4765908" y="6982206"/>
            <a:ext cx="305016" cy="705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7"/>
          <p:cNvSpPr/>
          <p:nvPr/>
        </p:nvSpPr>
        <p:spPr>
          <a:xfrm>
            <a:off x="6500054" y="1919412"/>
            <a:ext cx="736243" cy="622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5457230" y="3789087"/>
            <a:ext cx="170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Обов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язково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вибором,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безкоштовно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80006" y="684881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236296" y="1653614"/>
            <a:ext cx="0" cy="5950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9512" y="2530970"/>
            <a:ext cx="8712968" cy="10746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45505" y="15167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Відкритий доступ</a:t>
            </a:r>
            <a:endParaRPr lang="ru-RU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7380312" y="1669075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Автор</a:t>
            </a:r>
            <a:endParaRPr lang="ru-RU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6297" y="3696242"/>
            <a:ext cx="170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Безкоштовно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 сплачує за відкритий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доступ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36297" y="6699661"/>
            <a:ext cx="170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Платить за все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2051720" y="250518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9</a:t>
            </a:r>
            <a:r>
              <a:rPr lang="en-US" sz="2400" dirty="0"/>
              <a:t>0</a:t>
            </a:r>
            <a:r>
              <a:rPr lang="uk-UA" sz="2400" dirty="0"/>
              <a:t>-99,9%</a:t>
            </a:r>
            <a:endParaRPr lang="ru-RU" sz="2400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79512" y="5206009"/>
            <a:ext cx="410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Прямоугольник 1044"/>
          <p:cNvSpPr/>
          <p:nvPr/>
        </p:nvSpPr>
        <p:spPr>
          <a:xfrm>
            <a:off x="1403648" y="6336901"/>
            <a:ext cx="2343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n>
                  <a:solidFill>
                    <a:schemeClr val="tx1"/>
                  </a:solidFill>
                </a:ln>
              </a:rPr>
              <a:t>Понад півтори тисячі журналів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398516" y="7842809"/>
            <a:ext cx="836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31136 журналів індексуються у </a:t>
            </a:r>
            <a:r>
              <a:rPr lang="en-US" sz="2400" dirty="0"/>
              <a:t>SCOPUS</a:t>
            </a:r>
            <a:r>
              <a:rPr lang="uk-UA" sz="2400" dirty="0"/>
              <a:t> – станом на 2025 рік</a:t>
            </a:r>
            <a:endParaRPr lang="ru-RU" sz="2400" dirty="0"/>
          </a:p>
        </p:txBody>
      </p:sp>
      <p:sp>
        <p:nvSpPr>
          <p:cNvPr id="1047" name="TextBox 1046"/>
          <p:cNvSpPr txBox="1"/>
          <p:nvPr/>
        </p:nvSpPr>
        <p:spPr>
          <a:xfrm>
            <a:off x="1367841" y="302815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24%</a:t>
            </a:r>
            <a:endParaRPr lang="ru-RU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539788" y="369624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21%</a:t>
            </a:r>
            <a:endParaRPr lang="ru-RU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2043844" y="449553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  <a:endParaRPr lang="ru-RU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195737" y="564094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35%</a:t>
            </a:r>
            <a:endParaRPr lang="ru-RU" sz="20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699829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2132494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2590800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3046894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3427894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62012" y="1516817"/>
            <a:ext cx="161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Рукописи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289199" y="1956941"/>
            <a:ext cx="777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Топ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3699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Дещо про ціни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7723" y="1257301"/>
            <a:ext cx="8634476" cy="670952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Типова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у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журналах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3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endParaRPr lang="uk-UA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опції</a:t>
            </a:r>
            <a:r>
              <a:rPr lang="ru-RU" dirty="0"/>
              <a:t> </a:t>
            </a:r>
            <a:r>
              <a:rPr lang="en-US" dirty="0"/>
              <a:t>Open Access </a:t>
            </a:r>
            <a:r>
              <a:rPr lang="ru-RU" dirty="0"/>
              <a:t>у </a:t>
            </a:r>
            <a:r>
              <a:rPr lang="ru-RU" dirty="0" err="1"/>
              <a:t>журналів</a:t>
            </a:r>
            <a:r>
              <a:rPr lang="ru-RU" dirty="0"/>
              <a:t> </a:t>
            </a:r>
            <a:r>
              <a:rPr lang="en-US" dirty="0"/>
              <a:t>Nature </a:t>
            </a:r>
            <a:r>
              <a:rPr lang="ru-RU" dirty="0"/>
              <a:t>у 2022 </a:t>
            </a:r>
            <a:r>
              <a:rPr lang="ru-RU" dirty="0" err="1"/>
              <a:t>році</a:t>
            </a:r>
            <a:r>
              <a:rPr lang="ru-RU" dirty="0"/>
              <a:t> становить 11390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r>
              <a:rPr lang="ru-RU" dirty="0" err="1"/>
              <a:t>Імовірно</a:t>
            </a:r>
            <a:r>
              <a:rPr lang="ru-RU" dirty="0"/>
              <a:t>, 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en-US" dirty="0"/>
              <a:t>Open Access.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P.S. </a:t>
            </a:r>
            <a:r>
              <a:rPr lang="ru-RU" dirty="0" err="1"/>
              <a:t>Нагадую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опублікувати</a:t>
            </a:r>
            <a:r>
              <a:rPr lang="ru-RU" dirty="0"/>
              <a:t> </a:t>
            </a:r>
            <a:r>
              <a:rPr lang="ru-RU" dirty="0" err="1"/>
              <a:t>гарну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en-US" dirty="0"/>
              <a:t>Nature, </a:t>
            </a:r>
            <a:r>
              <a:rPr lang="ru-RU" dirty="0" err="1"/>
              <a:t>вибравши</a:t>
            </a:r>
            <a:r>
              <a:rPr lang="ru-RU" dirty="0"/>
              <a:t> </a:t>
            </a:r>
            <a:r>
              <a:rPr lang="ru-RU" dirty="0" err="1"/>
              <a:t>підписну</a:t>
            </a:r>
            <a:r>
              <a:rPr lang="ru-RU" dirty="0"/>
              <a:t> модель і передавши </a:t>
            </a:r>
            <a:r>
              <a:rPr lang="ru-RU" dirty="0" err="1"/>
              <a:t>авторські</a:t>
            </a:r>
            <a:r>
              <a:rPr lang="ru-RU" dirty="0"/>
              <a:t> права на </a:t>
            </a:r>
            <a:r>
              <a:rPr lang="ru-RU" dirty="0" err="1"/>
              <a:t>публікацію</a:t>
            </a:r>
            <a:r>
              <a:rPr lang="ru-RU" dirty="0"/>
              <a:t> </a:t>
            </a:r>
            <a:r>
              <a:rPr lang="ru-RU" dirty="0" err="1"/>
              <a:t>видавництву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9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8830" y="114300"/>
            <a:ext cx="848066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tabLst>
                <a:tab pos="4874895" algn="l"/>
              </a:tabLst>
            </a:pPr>
            <a:r>
              <a:rPr sz="4400" dirty="0" err="1">
                <a:latin typeface="Georgia"/>
                <a:cs typeface="Georgia"/>
              </a:rPr>
              <a:t>Чому</a:t>
            </a:r>
            <a:r>
              <a:rPr sz="4400" spc="-15" dirty="0">
                <a:latin typeface="Georgia"/>
                <a:cs typeface="Georgia"/>
              </a:rPr>
              <a:t> </a:t>
            </a:r>
            <a:r>
              <a:rPr sz="4400" dirty="0" err="1">
                <a:latin typeface="Georgia"/>
                <a:cs typeface="Georgia"/>
              </a:rPr>
              <a:t>деякі</a:t>
            </a:r>
            <a:r>
              <a:rPr sz="4400" spc="5" dirty="0">
                <a:latin typeface="Georgia"/>
                <a:cs typeface="Georgia"/>
              </a:rPr>
              <a:t> </a:t>
            </a:r>
            <a:r>
              <a:rPr sz="4400" spc="-5" dirty="0" err="1">
                <a:latin typeface="Georgia"/>
                <a:cs typeface="Georgia"/>
              </a:rPr>
              <a:t>публікації</a:t>
            </a:r>
            <a:r>
              <a:rPr lang="uk-UA" sz="4400" spc="-5" dirty="0">
                <a:latin typeface="Georgia"/>
                <a:cs typeface="Georgia"/>
              </a:rPr>
              <a:t> </a:t>
            </a:r>
            <a:r>
              <a:rPr sz="4400" dirty="0" err="1">
                <a:latin typeface="Georgia"/>
                <a:cs typeface="Georgia"/>
              </a:rPr>
              <a:t>більш</a:t>
            </a:r>
            <a:r>
              <a:rPr sz="4400" spc="-75" dirty="0">
                <a:latin typeface="Georgia"/>
                <a:cs typeface="Georgia"/>
              </a:rPr>
              <a:t> </a:t>
            </a:r>
            <a:r>
              <a:rPr sz="4400" spc="-5" dirty="0" err="1">
                <a:latin typeface="Georgia"/>
                <a:cs typeface="Georgia"/>
              </a:rPr>
              <a:t>популярні</a:t>
            </a:r>
            <a:r>
              <a:rPr lang="en-US" sz="4400" spc="-5" dirty="0">
                <a:latin typeface="Georgia"/>
                <a:cs typeface="Georgia"/>
              </a:rPr>
              <a:t>, </a:t>
            </a:r>
            <a:r>
              <a:rPr lang="uk-UA" sz="4400" spc="-5" dirty="0">
                <a:latin typeface="Georgia"/>
                <a:cs typeface="Georgia"/>
              </a:rPr>
              <a:t>а деякі ні</a:t>
            </a:r>
            <a:r>
              <a:rPr sz="4400" spc="-5" dirty="0">
                <a:latin typeface="Georgia"/>
                <a:cs typeface="Georgia"/>
              </a:rPr>
              <a:t>?</a:t>
            </a:r>
            <a:endParaRPr lang="uk-UA" sz="3200" dirty="0">
              <a:latin typeface="Georgia"/>
              <a:cs typeface="Georgi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8960" y="1638300"/>
            <a:ext cx="8280400" cy="6494085"/>
          </a:xfrm>
        </p:spPr>
        <p:txBody>
          <a:bodyPr/>
          <a:lstStyle/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spc="-5" dirty="0"/>
              <a:t>«</a:t>
            </a:r>
            <a:r>
              <a:rPr lang="ru-RU" spc="-5" dirty="0" err="1"/>
              <a:t>Гаряча</a:t>
            </a:r>
            <a:r>
              <a:rPr lang="ru-RU" spc="-5" dirty="0"/>
              <a:t>»</a:t>
            </a:r>
            <a:r>
              <a:rPr lang="ru-RU" spc="-45" dirty="0"/>
              <a:t> </a:t>
            </a:r>
            <a:r>
              <a:rPr lang="ru-RU" spc="-5" dirty="0"/>
              <a:t>тема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spc="-5" dirty="0" err="1"/>
              <a:t>Яскравість</a:t>
            </a:r>
            <a:r>
              <a:rPr lang="ru-RU" spc="-90" dirty="0"/>
              <a:t> </a:t>
            </a:r>
            <a:r>
              <a:rPr lang="ru-RU" dirty="0"/>
              <a:t>заголовку</a:t>
            </a:r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Чіткість</a:t>
            </a:r>
            <a:r>
              <a:rPr lang="ru-RU" dirty="0"/>
              <a:t> </a:t>
            </a:r>
            <a:r>
              <a:rPr lang="ru-RU" dirty="0" err="1"/>
              <a:t>викладення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uk-UA" dirty="0"/>
              <a:t>Націленість публікації на широку аудиторію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Перевірені</a:t>
            </a:r>
            <a:r>
              <a:rPr lang="ru-RU" dirty="0"/>
              <a:t> (</a:t>
            </a:r>
            <a:r>
              <a:rPr lang="ru-RU" dirty="0" err="1"/>
              <a:t>нові</a:t>
            </a:r>
            <a:r>
              <a:rPr lang="ru-RU" dirty="0"/>
              <a:t>)</a:t>
            </a:r>
            <a:r>
              <a:rPr lang="ru-RU" spc="-110" dirty="0"/>
              <a:t> </a:t>
            </a:r>
            <a:r>
              <a:rPr lang="ru-RU" spc="-5" dirty="0"/>
              <a:t>методики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spc="-5" dirty="0" err="1"/>
              <a:t>Посилаються</a:t>
            </a:r>
            <a:r>
              <a:rPr lang="ru-RU" spc="-5" dirty="0"/>
              <a:t> </a:t>
            </a:r>
            <a:r>
              <a:rPr lang="ru-RU" dirty="0"/>
              <a:t>на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авторитетних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Публікація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рейтинговому </a:t>
            </a:r>
            <a:r>
              <a:rPr lang="ru-RU" dirty="0" err="1"/>
              <a:t>журналі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Авторитетність</a:t>
            </a:r>
            <a:r>
              <a:rPr lang="ru-RU" dirty="0"/>
              <a:t> автора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8967-2BE0-9FE7-8F93-C7C17FC2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4253"/>
            <a:ext cx="8532875" cy="1107996"/>
          </a:xfrm>
        </p:spPr>
        <p:txBody>
          <a:bodyPr/>
          <a:lstStyle/>
          <a:p>
            <a:r>
              <a:rPr lang="uk-UA" sz="3600" dirty="0"/>
              <a:t>Вимоги до публікацій, що висвітлюють </a:t>
            </a:r>
            <a:r>
              <a:rPr lang="ru-RU" sz="3600" dirty="0" err="1"/>
              <a:t>результати</a:t>
            </a:r>
            <a:r>
              <a:rPr lang="ru-RU" sz="3600" dirty="0"/>
              <a:t> </a:t>
            </a:r>
            <a:r>
              <a:rPr lang="ru-RU" sz="3600" dirty="0" err="1"/>
              <a:t>дисертації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84CAF-C6D9-91D5-DE2A-A8CE25DE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38300"/>
            <a:ext cx="8280400" cy="6647974"/>
          </a:xfrm>
        </p:spPr>
        <p:txBody>
          <a:bodyPr/>
          <a:lstStyle/>
          <a:p>
            <a:r>
              <a:rPr lang="uk-UA" sz="1600" dirty="0"/>
              <a:t>Згідно з пунктом 8–9 ПКМУ №44 (в редакції зі змінами, зокрема Постанова КМ №507 від 03.05.2024) та Наказом МОН №40 щодо оформлення.</a:t>
            </a:r>
          </a:p>
          <a:p>
            <a:pPr marL="176213" indent="-176213">
              <a:buFont typeface="+mj-lt"/>
              <a:buAutoNum type="arabicPeriod"/>
            </a:pPr>
            <a:r>
              <a:rPr lang="uk-UA" sz="1600" dirty="0"/>
              <a:t>Мінімум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uk-UA" sz="1600" dirty="0"/>
              <a:t>Наукові результати дисертації повинні бути висвітлені </a:t>
            </a:r>
            <a:r>
              <a:rPr lang="uk-UA" sz="1600" b="1" u="sng" dirty="0"/>
              <a:t>не менше ніж у трьох </a:t>
            </a:r>
            <a:r>
              <a:rPr lang="uk-UA" sz="1600" dirty="0"/>
              <a:t>наукових публікаціях здобувача.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uk-UA" sz="1600" dirty="0"/>
              <a:t>Але не три позиції у списку. А </a:t>
            </a:r>
            <a:r>
              <a:rPr lang="uk-UA" sz="1600" b="1" u="sng" dirty="0"/>
              <a:t>три зараховані публікації</a:t>
            </a:r>
            <a:r>
              <a:rPr lang="uk-UA" sz="1600" dirty="0"/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uk-UA" sz="1600" dirty="0"/>
          </a:p>
          <a:p>
            <a:r>
              <a:rPr lang="uk-UA" sz="1600" dirty="0"/>
              <a:t>2.  Що саме зараховується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/>
              <a:t> Фахові видання України (з Переліку МОН)</a:t>
            </a:r>
          </a:p>
          <a:p>
            <a:pPr marL="452438" indent="-187325">
              <a:buFont typeface="Arial" panose="020B0604020202020204" pitchFamily="34" charset="0"/>
              <a:buChar char="•"/>
            </a:pPr>
            <a:r>
              <a:rPr lang="uk-UA" sz="1600" dirty="0"/>
              <a:t> 1 стаття = 1 публікація.</a:t>
            </a:r>
          </a:p>
          <a:p>
            <a:pPr marL="452438" indent="-187325">
              <a:buFont typeface="Arial" panose="020B0604020202020204" pitchFamily="34" charset="0"/>
              <a:buChar char="•"/>
            </a:pPr>
            <a:r>
              <a:rPr lang="uk-UA" sz="1600" dirty="0"/>
              <a:t> Якщо кількість співавторів (разом зі здобувачем) більше двох осіб —така стаття прирівнюється до </a:t>
            </a:r>
            <a:r>
              <a:rPr lang="uk-UA" sz="1600" b="1" u="sng" dirty="0"/>
              <a:t>0,5</a:t>
            </a:r>
            <a:r>
              <a:rPr lang="uk-UA" sz="1600" dirty="0"/>
              <a:t> публікації. 	Тобто стаття з 4–5 авторами - це не “1”, а “0,5”.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/>
              <a:t>Статті у </a:t>
            </a:r>
            <a:r>
              <a:rPr lang="en-US" sz="1600" dirty="0" err="1"/>
              <a:t>WoS</a:t>
            </a:r>
            <a:r>
              <a:rPr lang="en-US" sz="1600" dirty="0"/>
              <a:t> / Scopus</a:t>
            </a:r>
          </a:p>
          <a:p>
            <a:pPr marL="452438" indent="-187325">
              <a:buFont typeface="Arial" panose="020B0604020202020204" pitchFamily="34" charset="0"/>
              <a:buChar char="•"/>
            </a:pPr>
            <a:r>
              <a:rPr lang="uk-UA" sz="1600" dirty="0"/>
              <a:t>Стаття у періодичному науковому виданні, проіндексованому в </a:t>
            </a:r>
            <a:r>
              <a:rPr lang="en-US" sz="1600" dirty="0"/>
              <a:t>Web of Science Core Collection </a:t>
            </a:r>
            <a:r>
              <a:rPr lang="uk-UA" sz="1600" dirty="0"/>
              <a:t>та/або </a:t>
            </a:r>
            <a:r>
              <a:rPr lang="en-US" sz="1600" dirty="0"/>
              <a:t>Scopus, = 1 </a:t>
            </a:r>
            <a:r>
              <a:rPr lang="uk-UA" sz="1600" dirty="0"/>
              <a:t>публікація.</a:t>
            </a:r>
          </a:p>
          <a:p>
            <a:pPr marL="452438" indent="-187325">
              <a:buFont typeface="Arial" panose="020B0604020202020204" pitchFamily="34" charset="0"/>
              <a:buChar char="•"/>
            </a:pPr>
            <a:r>
              <a:rPr lang="uk-UA" sz="1600" dirty="0"/>
              <a:t>Стаття у виданні </a:t>
            </a:r>
            <a:r>
              <a:rPr lang="en-US" sz="1600" dirty="0"/>
              <a:t>Q1–Q3 (</a:t>
            </a:r>
            <a:r>
              <a:rPr lang="uk-UA" sz="1600" dirty="0"/>
              <a:t>за </a:t>
            </a:r>
            <a:r>
              <a:rPr lang="en-US" sz="1600" dirty="0" err="1"/>
              <a:t>SCImago</a:t>
            </a:r>
            <a:r>
              <a:rPr lang="en-US" sz="1600" dirty="0"/>
              <a:t> </a:t>
            </a:r>
            <a:r>
              <a:rPr lang="uk-UA" sz="1600" dirty="0"/>
              <a:t>або </a:t>
            </a:r>
            <a:r>
              <a:rPr lang="en-US" sz="1600" dirty="0"/>
              <a:t>JCR) </a:t>
            </a:r>
            <a:r>
              <a:rPr lang="uk-UA" sz="1600" dirty="0"/>
              <a:t>прирівнюється </a:t>
            </a:r>
            <a:r>
              <a:rPr lang="uk-UA" sz="1600" b="1" u="sng" dirty="0"/>
              <a:t>до двох наукових </a:t>
            </a:r>
            <a:r>
              <a:rPr lang="uk-UA" sz="1600" dirty="0"/>
              <a:t>публікацій.</a:t>
            </a:r>
          </a:p>
          <a:p>
            <a:pPr marL="452438" indent="-187325">
              <a:buFont typeface="Arial" panose="020B0604020202020204" pitchFamily="34" charset="0"/>
              <a:buChar char="•"/>
            </a:pPr>
            <a:r>
              <a:rPr lang="uk-UA" sz="1600" dirty="0"/>
              <a:t>для таких статей правило 0,5 не застосовується.</a:t>
            </a:r>
          </a:p>
          <a:p>
            <a:pPr marL="265113" indent="-265113">
              <a:buFont typeface="Wingdings" panose="05000000000000000000" pitchFamily="2" charset="2"/>
              <a:buChar char="ü"/>
            </a:pPr>
            <a:r>
              <a:rPr lang="uk-UA" sz="1600" dirty="0"/>
              <a:t>Патент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uk-UA" sz="1600" dirty="0"/>
              <a:t>Не більше одного патенту на винахід, що безпосередньо стосується результатів дисертації, =1 публікація.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/>
              <a:t> Одноосібна монографія</a:t>
            </a: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uk-UA" sz="1600" dirty="0"/>
              <a:t>Рекомендована до друку вченою радою, пройшла рецензування, не видана в державі-агресорі = 1 публікація.</a:t>
            </a: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uk-UA" sz="1600" dirty="0"/>
              <a:t>Одноосібний розділ у колективній монографії за тих самих умов.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8105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64EB-42DA-F444-1DDF-38AB5A9B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24" y="266700"/>
            <a:ext cx="7921752" cy="677108"/>
          </a:xfrm>
        </p:spPr>
        <p:txBody>
          <a:bodyPr/>
          <a:lstStyle/>
          <a:p>
            <a:r>
              <a:rPr lang="uk-UA" dirty="0"/>
              <a:t>Що може бути не зараховано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90CED-4FCC-883E-5637-2C7F816F8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47756"/>
            <a:ext cx="8280400" cy="5362687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Закордонні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видання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індексовані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Якщо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це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: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WoS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Scopus,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фахове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з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Переліку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МОН,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Тобто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іноземний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журнал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≠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автоматично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зарахована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публікація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Додаткові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норми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які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ламають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uk-UA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підрахунок публікацій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більше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однієї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статті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в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одному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номері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Дві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статті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в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одному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випуску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журналу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?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Зарахується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лише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одна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Стаття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має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бути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темою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дисертації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Рада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оцінює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чи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результати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статті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відповідають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меті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завданням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і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висновкам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дисертації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Формальна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наявність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статті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≠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автоматичне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зарахування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DOI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обов’язково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Для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статей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опублікованих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після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набрання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чинності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Порядком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наявність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активного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DOI є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обов’язковою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умовою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зарахування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Немає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DOI -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немає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зарахування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Квартиль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визначається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роком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публікації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Якщо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рейтинг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за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відповідний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рік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ще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не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оприлюднений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,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то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береться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останній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опублікований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</a:t>
            </a:r>
            <a:r>
              <a:rPr lang="en-US" sz="1800" kern="0" dirty="0" err="1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рейтинг</a:t>
            </a:r>
            <a:r>
              <a:rPr lang="en-US" sz="1800" kern="0" dirty="0">
                <a:solidFill>
                  <a:srgbClr val="050505"/>
                </a:solidFill>
                <a:effectLst/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63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¤Ð¾ÑÐ¾ ÐÐ¾Ð²ÐºÐ¾Ð»Ð°Ð±Ð¾ÑÐ°Ð½ÑÐºÐ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¤Ð¾ÑÐ¾ ÐÐ¾Ð²ÐºÐ¾Ð»Ð°Ð±Ð¾ÑÐ°Ð½ÑÐºÐ°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6847"/>
            <a:ext cx="892337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87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38100"/>
            <a:ext cx="8988552" cy="615553"/>
          </a:xfrm>
        </p:spPr>
        <p:txBody>
          <a:bodyPr/>
          <a:lstStyle/>
          <a:p>
            <a:pPr algn="ctr"/>
            <a:r>
              <a:rPr lang="uk-UA" sz="4000" dirty="0"/>
              <a:t>Літературні джерела та посилання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71700"/>
            <a:ext cx="9066275" cy="757130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Clark A. M. Five (bad) reasons to publish your research in predatory journals / A. M. Clark, D. R. Thompson // Journal of Advanced Nursing. — 2016. — P. 1–3.</a:t>
            </a:r>
            <a:endParaRPr lang="uk-UA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Bornmann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L.;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Adams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J.;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Leydesdorff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L.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negative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effects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of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citing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a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orientation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of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recognition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and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citations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papers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Germany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Netherlands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and UK.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2018.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Назаровець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С. А.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Небезпека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псевдонаукових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видань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науки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 С. А.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Назаровець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М. А.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Назаровець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Вісник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ОНУ.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Серія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Бібліотекознавство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бібліографознавство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книгознавство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— 2017. —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22,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No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1. — 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163–174.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b="1" dirty="0" err="1">
                <a:latin typeface="Arial" pitchFamily="34" charset="0"/>
                <a:cs typeface="Arial" pitchFamily="34" charset="0"/>
              </a:rPr>
              <a:t>Beall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J. Scholarly open access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http://scholarlyoa.com / J.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Beall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— 2016.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/>
              <a:t>Yamada, Y. and Teixeira da Silva, J. A. (2022) ‘A psychological perspective towards understanding the objective and subjective gray zones in predatory publishing’, </a:t>
            </a:r>
            <a:r>
              <a:rPr lang="en-US" sz="1700" i="1" dirty="0"/>
              <a:t>Quality &amp; Quantity</a:t>
            </a:r>
            <a:r>
              <a:rPr lang="en-US" sz="1700" dirty="0"/>
              <a:t>. </a:t>
            </a:r>
            <a:r>
              <a:rPr lang="en-US" sz="1700" dirty="0" err="1"/>
              <a:t>doi</a:t>
            </a:r>
            <a:r>
              <a:rPr lang="en-US" sz="1700" dirty="0"/>
              <a:t>: 10.1007/s11135-021-01307-3.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Визначення h-індексу науковця за базою SCOPUS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2"/>
              </a:rPr>
              <a:t>https://www.scopus.com/freelookup/form/author.uri?zone=&amp;origin=NO%20ORIGIN%20DEFINED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Визначення h-індексу науковця за базою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Scholar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3"/>
              </a:rPr>
              <a:t>https://scholar.google.com.ua/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 err="1">
                <a:latin typeface="Arial" pitchFamily="34" charset="0"/>
                <a:cs typeface="Arial" pitchFamily="34" charset="0"/>
              </a:rPr>
              <a:t>Кирвас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, В. А.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(2013).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Наукометрическая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оценка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результатов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исследовательской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учёных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икачества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периодических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научных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изданий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700" i="1" dirty="0">
                <a:latin typeface="Arial" pitchFamily="34" charset="0"/>
                <a:cs typeface="Arial" pitchFamily="34" charset="0"/>
              </a:rPr>
              <a:t>Системи Обробки Інформації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700" i="1" dirty="0">
                <a:latin typeface="Arial" pitchFamily="34" charset="0"/>
                <a:cs typeface="Arial" pitchFamily="34" charset="0"/>
              </a:rPr>
              <a:t>8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, 5–15.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Пошук журналів у базі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Web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 of Science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 </a:t>
            </a:r>
            <a:r>
              <a:rPr lang="uk-UA" sz="1700" u="sng" dirty="0" err="1">
                <a:latin typeface="Arial" pitchFamily="34" charset="0"/>
                <a:cs typeface="Arial" pitchFamily="34" charset="0"/>
                <a:hlinkClick r:id="rId4"/>
              </a:rPr>
              <a:t>htt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4"/>
              </a:rPr>
              <a:t>p://ip-science.thomsonreuters.com/mjl/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Рейтинг журналів за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наукометричною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 базою SCOPUS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5"/>
              </a:rPr>
              <a:t>http://www.scimagojr.com/journalrank.php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b="1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українські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наукові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журнали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SCOPUS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Web of Science </a:t>
            </a:r>
            <a:r>
              <a:rPr lang="en-US" sz="1700" b="1" dirty="0">
                <a:latin typeface="Arial" pitchFamily="34" charset="0"/>
                <a:cs typeface="Arial" pitchFamily="34" charset="0"/>
                <a:hlinkClick r:id="rId6"/>
              </a:rPr>
              <a:t>https://openscience.in.ua/ua-journals?fbclid=IwAR1u2cfCtH5S-jn8IXY1No4hAsfMYIXIUi6uZfXNE0bMx07kov2TD_pZskU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62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2400300"/>
            <a:ext cx="7150787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0534" algn="ctr">
              <a:lnSpc>
                <a:spcPct val="100000"/>
              </a:lnSpc>
            </a:pPr>
            <a:r>
              <a:rPr dirty="0"/>
              <a:t>Дякую за</a:t>
            </a:r>
            <a:r>
              <a:rPr spc="-110" dirty="0"/>
              <a:t> </a:t>
            </a:r>
            <a:r>
              <a:rPr dirty="0"/>
              <a:t>увагу!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723549"/>
          </a:xfrm>
        </p:spPr>
        <p:txBody>
          <a:bodyPr/>
          <a:lstStyle/>
          <a:p>
            <a:pPr algn="ctr"/>
            <a:r>
              <a:rPr lang="ru-RU" dirty="0" err="1"/>
              <a:t>Статті</a:t>
            </a:r>
            <a:r>
              <a:rPr lang="ru-RU" dirty="0"/>
              <a:t> з </a:t>
            </a:r>
            <a:r>
              <a:rPr lang="ru-RU" dirty="0" err="1"/>
              <a:t>коротшими</a:t>
            </a:r>
            <a:r>
              <a:rPr lang="ru-RU" dirty="0"/>
              <a:t> заголовками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цитат</a:t>
            </a:r>
            <a:br>
              <a:rPr lang="ru-RU" dirty="0"/>
            </a:br>
            <a:r>
              <a:rPr lang="en-US" sz="2400" b="1" dirty="0"/>
              <a:t>Intriguing correlation mined from 140,000 papers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795986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Deng</a:t>
            </a:r>
            <a:r>
              <a:rPr lang="ru-RU" dirty="0"/>
              <a:t>, B., 2015. </a:t>
            </a:r>
            <a:r>
              <a:rPr lang="ru-RU" dirty="0" err="1"/>
              <a:t>Papers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shorter</a:t>
            </a:r>
            <a:r>
              <a:rPr lang="ru-RU" dirty="0"/>
              <a:t> </a:t>
            </a:r>
            <a:r>
              <a:rPr lang="ru-RU" dirty="0" err="1"/>
              <a:t>titles</a:t>
            </a:r>
            <a:r>
              <a:rPr lang="ru-RU" dirty="0"/>
              <a:t> </a:t>
            </a:r>
            <a:r>
              <a:rPr lang="ru-RU" dirty="0" err="1"/>
              <a:t>get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citations</a:t>
            </a:r>
            <a:r>
              <a:rPr lang="ru-RU" dirty="0"/>
              <a:t>. </a:t>
            </a:r>
            <a:r>
              <a:rPr lang="ru-RU" dirty="0" err="1"/>
              <a:t>Nature</a:t>
            </a:r>
            <a:r>
              <a:rPr lang="ru-RU" dirty="0"/>
              <a:t>. doi:10.1038/nature.2015.18246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95524"/>
            <a:ext cx="8686800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o/OfVJK9BiehICTQkE8v1pUD4S0n3ZXRYtLoW6GylwA/slid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206788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7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477328"/>
          </a:xfrm>
        </p:spPr>
        <p:txBody>
          <a:bodyPr/>
          <a:lstStyle/>
          <a:p>
            <a:pPr algn="ctr"/>
            <a:r>
              <a:rPr lang="ru-RU" sz="3200" dirty="0" err="1"/>
              <a:t>Вірогідність</a:t>
            </a:r>
            <a:r>
              <a:rPr lang="ru-RU" sz="3200" dirty="0"/>
              <a:t> </a:t>
            </a:r>
            <a:r>
              <a:rPr lang="ru-RU" sz="3200" dirty="0" err="1"/>
              <a:t>цитування</a:t>
            </a:r>
            <a:r>
              <a:rPr lang="ru-RU" sz="3200" dirty="0"/>
              <a:t> в </a:t>
            </a:r>
            <a:r>
              <a:rPr lang="ru-RU" sz="3200" dirty="0" err="1"/>
              <a:t>залежності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дати</a:t>
            </a:r>
            <a:r>
              <a:rPr lang="ru-RU" sz="3200" dirty="0"/>
              <a:t> </a:t>
            </a:r>
            <a:r>
              <a:rPr lang="ru-RU" sz="3200" dirty="0" err="1"/>
              <a:t>публікації</a:t>
            </a:r>
            <a:r>
              <a:rPr lang="ru-RU" sz="3200" dirty="0"/>
              <a:t> та </a:t>
            </a:r>
            <a:r>
              <a:rPr lang="ru-RU" sz="3200" dirty="0" err="1"/>
              <a:t>наявності</a:t>
            </a:r>
            <a:r>
              <a:rPr lang="ru-RU" sz="3200" dirty="0"/>
              <a:t>/</a:t>
            </a:r>
            <a:r>
              <a:rPr lang="ru-RU" sz="3200" dirty="0" err="1"/>
              <a:t>відсуності</a:t>
            </a:r>
            <a:r>
              <a:rPr lang="ru-RU" sz="3200" dirty="0"/>
              <a:t> </a:t>
            </a:r>
            <a:r>
              <a:rPr lang="ru-RU" sz="3200" dirty="0" err="1"/>
              <a:t>нативного</a:t>
            </a:r>
            <a:r>
              <a:rPr lang="ru-RU" sz="3200" dirty="0"/>
              <a:t> автора на </a:t>
            </a:r>
            <a:r>
              <a:rPr lang="ru-RU" sz="3200" dirty="0" err="1"/>
              <a:t>прикладі</a:t>
            </a:r>
            <a:r>
              <a:rPr lang="ru-RU" sz="3200" dirty="0"/>
              <a:t> </a:t>
            </a:r>
            <a:r>
              <a:rPr lang="ru-RU" sz="3200" dirty="0" err="1"/>
              <a:t>німецьких</a:t>
            </a:r>
            <a:r>
              <a:rPr lang="ru-RU" sz="3200" dirty="0"/>
              <a:t> </a:t>
            </a:r>
            <a:r>
              <a:rPr lang="ru-RU" sz="3200" dirty="0" err="1"/>
              <a:t>видань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6" y="2095500"/>
            <a:ext cx="7564704" cy="552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848" y="73533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Bornmann</a:t>
            </a:r>
            <a:r>
              <a:rPr lang="ru-RU" dirty="0"/>
              <a:t>, L.; </a:t>
            </a:r>
            <a:r>
              <a:rPr lang="ru-RU" dirty="0" err="1"/>
              <a:t>Adams</a:t>
            </a:r>
            <a:r>
              <a:rPr lang="ru-RU" dirty="0"/>
              <a:t>, J.; </a:t>
            </a:r>
            <a:r>
              <a:rPr lang="ru-RU" dirty="0" err="1"/>
              <a:t>Leydesdorff</a:t>
            </a:r>
            <a:r>
              <a:rPr lang="ru-RU" dirty="0"/>
              <a:t>, L.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negative</a:t>
            </a:r>
            <a:r>
              <a:rPr lang="ru-RU" dirty="0"/>
              <a:t> </a:t>
            </a:r>
            <a:r>
              <a:rPr lang="ru-RU" dirty="0" err="1"/>
              <a:t>effects</a:t>
            </a:r>
            <a:r>
              <a:rPr lang="ru-RU" dirty="0"/>
              <a:t> of </a:t>
            </a:r>
            <a:r>
              <a:rPr lang="ru-RU" dirty="0" err="1"/>
              <a:t>citing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orientation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terms</a:t>
            </a:r>
            <a:r>
              <a:rPr lang="ru-RU" dirty="0"/>
              <a:t> of </a:t>
            </a:r>
            <a:r>
              <a:rPr lang="ru-RU" dirty="0" err="1"/>
              <a:t>recognition</a:t>
            </a:r>
            <a:r>
              <a:rPr lang="ru-RU" dirty="0"/>
              <a:t>: </a:t>
            </a:r>
            <a:r>
              <a:rPr lang="ru-RU" dirty="0" err="1"/>
              <a:t>national</a:t>
            </a:r>
            <a:r>
              <a:rPr lang="ru-RU" dirty="0"/>
              <a:t> and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citations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papers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Germany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Netherlands</a:t>
            </a:r>
            <a:r>
              <a:rPr lang="ru-RU" dirty="0"/>
              <a:t>, and UK. </a:t>
            </a:r>
            <a:r>
              <a:rPr lang="ru-RU" b="1" dirty="0"/>
              <a:t>2018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18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31" y="266700"/>
            <a:ext cx="8609076" cy="2215991"/>
          </a:xfrm>
        </p:spPr>
        <p:txBody>
          <a:bodyPr/>
          <a:lstStyle/>
          <a:p>
            <a:pPr algn="ctr"/>
            <a:r>
              <a:rPr lang="ru-RU" sz="3600" dirty="0" err="1"/>
              <a:t>Вірогідність</a:t>
            </a:r>
            <a:r>
              <a:rPr lang="ru-RU" sz="3600" dirty="0"/>
              <a:t> </a:t>
            </a:r>
            <a:r>
              <a:rPr lang="ru-RU" sz="3600" dirty="0" err="1"/>
              <a:t>цитування</a:t>
            </a:r>
            <a:r>
              <a:rPr lang="ru-RU" sz="3600" dirty="0"/>
              <a:t> в </a:t>
            </a:r>
            <a:r>
              <a:rPr lang="ru-RU" sz="3600" dirty="0" err="1"/>
              <a:t>залежності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дати</a:t>
            </a:r>
            <a:r>
              <a:rPr lang="ru-RU" sz="3600" dirty="0"/>
              <a:t> </a:t>
            </a:r>
            <a:r>
              <a:rPr lang="ru-RU" sz="3600" dirty="0" err="1"/>
              <a:t>публікації</a:t>
            </a:r>
            <a:r>
              <a:rPr lang="ru-RU" sz="3600" dirty="0"/>
              <a:t> та </a:t>
            </a:r>
            <a:r>
              <a:rPr lang="ru-RU" sz="3600" dirty="0" err="1"/>
              <a:t>наявності</a:t>
            </a:r>
            <a:r>
              <a:rPr lang="ru-RU" sz="3600" dirty="0"/>
              <a:t>/</a:t>
            </a:r>
            <a:r>
              <a:rPr lang="ru-RU" sz="3600" dirty="0" err="1"/>
              <a:t>відсуності</a:t>
            </a:r>
            <a:r>
              <a:rPr lang="ru-RU" sz="3600" dirty="0"/>
              <a:t> </a:t>
            </a:r>
            <a:r>
              <a:rPr lang="ru-RU" sz="3600" dirty="0" err="1"/>
              <a:t>нативного</a:t>
            </a:r>
            <a:r>
              <a:rPr lang="ru-RU" sz="3600" dirty="0"/>
              <a:t> автора на </a:t>
            </a:r>
            <a:r>
              <a:rPr lang="ru-RU" sz="3600" dirty="0" err="1"/>
              <a:t>прикладі</a:t>
            </a:r>
            <a:r>
              <a:rPr lang="ru-RU" sz="3600" dirty="0"/>
              <a:t> </a:t>
            </a:r>
            <a:r>
              <a:rPr lang="ru-RU" sz="3600" dirty="0" err="1"/>
              <a:t>видань</a:t>
            </a:r>
            <a:r>
              <a:rPr lang="ru-RU" sz="3600" dirty="0"/>
              <a:t> </a:t>
            </a:r>
            <a:r>
              <a:rPr lang="ru-RU" sz="3600" dirty="0" err="1"/>
              <a:t>Виликобританії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6500"/>
            <a:ext cx="829654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6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190500"/>
            <a:ext cx="7924801" cy="677108"/>
          </a:xfrm>
        </p:spPr>
        <p:txBody>
          <a:bodyPr/>
          <a:lstStyle/>
          <a:p>
            <a:pPr algn="ctr"/>
            <a:r>
              <a:rPr lang="uk-UA" dirty="0"/>
              <a:t>Моя власна стратегія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4" t="9279" r="3196" b="16577"/>
          <a:stretch/>
        </p:blipFill>
        <p:spPr bwMode="auto">
          <a:xfrm>
            <a:off x="381000" y="914400"/>
            <a:ext cx="830580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0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22378</TotalTime>
  <Words>2317</Words>
  <Application>Microsoft Office PowerPoint</Application>
  <PresentationFormat>Custom</PresentationFormat>
  <Paragraphs>295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Aptos</vt:lpstr>
      <vt:lpstr>Arial</vt:lpstr>
      <vt:lpstr>Calibri</vt:lpstr>
      <vt:lpstr>Georgia</vt:lpstr>
      <vt:lpstr>inherit</vt:lpstr>
      <vt:lpstr>Times New Roman</vt:lpstr>
      <vt:lpstr>Wingdings</vt:lpstr>
      <vt:lpstr>Office Theme</vt:lpstr>
      <vt:lpstr>Академічне письмо </vt:lpstr>
      <vt:lpstr>Зміст та структура 1 модулю</vt:lpstr>
      <vt:lpstr>Які основні кроки на шляху до публікації?</vt:lpstr>
      <vt:lpstr>PowerPoint Presentation</vt:lpstr>
      <vt:lpstr>Статті з коротшими заголовками отримують більше цитат Intriguing correlation mined from 140,000 papers</vt:lpstr>
      <vt:lpstr>PowerPoint Presentation</vt:lpstr>
      <vt:lpstr>Вірогідність цитування в залежності від дати публікації та наявності/відсуності нативного автора на прикладі німецьких видань</vt:lpstr>
      <vt:lpstr>Вірогідність цитування в залежності від дати публікації та наявності/відсуності нативного автора на прикладі видань Виликобританії</vt:lpstr>
      <vt:lpstr>Моя власна стратегія</vt:lpstr>
      <vt:lpstr>Науковців на млн населення у динаміці з 2008 по 2015 роки</vt:lpstr>
      <vt:lpstr>Конкуренція!</vt:lpstr>
      <vt:lpstr>Наукометрична оцінка журналів,  авторів та організацій</vt:lpstr>
      <vt:lpstr>Journal Citation Report (JCR)</vt:lpstr>
      <vt:lpstr>SJR - SCImago Journal Ranking</vt:lpstr>
      <vt:lpstr>Квартиль (Q) – відображає впливовість видання всередині наукометричної бази даних та показує рівень популярності журналу серед відповідної категорії її індексації.</vt:lpstr>
      <vt:lpstr>Процентиль має числове вираження (від 1 до 99). Він показує рейтинг видання у його предметній області. Наприклад, показник 99 вказує, що видання входить до топ-1% найбільш цитованих журналів предметної області.</vt:lpstr>
      <vt:lpstr>PowerPoint Presentation</vt:lpstr>
      <vt:lpstr>Розрахунок індексу Гірша</vt:lpstr>
      <vt:lpstr>Ресурси які розраховують науковометричні показники</vt:lpstr>
      <vt:lpstr>Ключові персони академічної публікації та їх взаємодія</vt:lpstr>
      <vt:lpstr>Потреби кожного</vt:lpstr>
      <vt:lpstr>«у меня зазвонил телефон»</vt:lpstr>
      <vt:lpstr>PowerPoint Presentation</vt:lpstr>
      <vt:lpstr>PowerPoint Presentation</vt:lpstr>
      <vt:lpstr>PowerPoint Presentation</vt:lpstr>
      <vt:lpstr>Що таке публікація у</vt:lpstr>
      <vt:lpstr>Списки Джеффрі Білла</vt:lpstr>
      <vt:lpstr>Джеффрі Білл склав списки</vt:lpstr>
      <vt:lpstr>Think. Check. Submit  Подумайте. Перевірте. Надішліть</vt:lpstr>
      <vt:lpstr>Визначитися з виданням</vt:lpstr>
      <vt:lpstr>Вибір журналу на пошуковому порталі бази Scopus </vt:lpstr>
      <vt:lpstr>Де перевірити якщо немає  доступу до Web of Science?</vt:lpstr>
      <vt:lpstr>PowerPoint Presentation</vt:lpstr>
      <vt:lpstr>Визначення цілей видання та вимог до автора</vt:lpstr>
      <vt:lpstr>Бізнес модель журналів</vt:lpstr>
      <vt:lpstr>Бізнес моделі журналів</vt:lpstr>
      <vt:lpstr>PowerPoint Presentation</vt:lpstr>
      <vt:lpstr>Рейтинг/відхилення/гроші</vt:lpstr>
      <vt:lpstr>Дещо про ціни</vt:lpstr>
      <vt:lpstr>Вимоги до публікацій, що висвітлюють результати дисертації</vt:lpstr>
      <vt:lpstr>Що може бути не зараховано</vt:lpstr>
      <vt:lpstr>PowerPoint Presentation</vt:lpstr>
      <vt:lpstr>Літературні джерела та посилання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Стаття очима автора і видавця. Як написати так щоб тебе надрукували</dc:title>
  <dc:creator>U6038836</dc:creator>
  <cp:lastModifiedBy>Vladimir Sarabeev</cp:lastModifiedBy>
  <cp:revision>190</cp:revision>
  <dcterms:created xsi:type="dcterms:W3CDTF">2017-05-10T19:02:18Z</dcterms:created>
  <dcterms:modified xsi:type="dcterms:W3CDTF">2026-03-03T13:33:15Z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2017-05-10T00:00:00Z</vt:filetime>
  </property>
</Properties>
</file>