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3.jpg" ContentType="image/jpeg"/>
  <Override PartName="/ppt/media/image14.jpg" ContentType="image/jpeg"/>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media/image30.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374" r:id="rId2"/>
    <p:sldId id="256" r:id="rId3"/>
    <p:sldId id="379" r:id="rId4"/>
    <p:sldId id="333" r:id="rId5"/>
    <p:sldId id="404" r:id="rId6"/>
    <p:sldId id="257" r:id="rId7"/>
    <p:sldId id="380" r:id="rId8"/>
    <p:sldId id="381" r:id="rId9"/>
    <p:sldId id="407" r:id="rId10"/>
    <p:sldId id="382" r:id="rId11"/>
    <p:sldId id="411" r:id="rId12"/>
    <p:sldId id="383" r:id="rId13"/>
    <p:sldId id="385" r:id="rId14"/>
    <p:sldId id="384" r:id="rId15"/>
    <p:sldId id="267" r:id="rId16"/>
    <p:sldId id="416" r:id="rId17"/>
    <p:sldId id="324" r:id="rId18"/>
    <p:sldId id="268" r:id="rId19"/>
    <p:sldId id="336" r:id="rId20"/>
    <p:sldId id="335" r:id="rId21"/>
    <p:sldId id="334" r:id="rId22"/>
    <p:sldId id="386" r:id="rId23"/>
    <p:sldId id="338" r:id="rId24"/>
    <p:sldId id="339" r:id="rId25"/>
    <p:sldId id="325" r:id="rId26"/>
    <p:sldId id="326" r:id="rId27"/>
    <p:sldId id="351" r:id="rId28"/>
    <p:sldId id="340" r:id="rId29"/>
    <p:sldId id="408" r:id="rId30"/>
    <p:sldId id="412" r:id="rId31"/>
    <p:sldId id="354" r:id="rId32"/>
    <p:sldId id="286" r:id="rId33"/>
    <p:sldId id="355" r:id="rId34"/>
    <p:sldId id="415" r:id="rId35"/>
    <p:sldId id="405" r:id="rId36"/>
    <p:sldId id="331" r:id="rId37"/>
    <p:sldId id="406" r:id="rId38"/>
    <p:sldId id="332" r:id="rId39"/>
    <p:sldId id="402" r:id="rId40"/>
    <p:sldId id="413" r:id="rId41"/>
    <p:sldId id="414" r:id="rId42"/>
    <p:sldId id="409" r:id="rId43"/>
    <p:sldId id="410" r:id="rId44"/>
    <p:sldId id="344" r:id="rId45"/>
    <p:sldId id="352" r:id="rId46"/>
    <p:sldId id="356" r:id="rId47"/>
    <p:sldId id="345" r:id="rId48"/>
    <p:sldId id="403" r:id="rId49"/>
    <p:sldId id="350" r:id="rId50"/>
    <p:sldId id="288" r:id="rId51"/>
    <p:sldId id="290" r:id="rId52"/>
    <p:sldId id="387" r:id="rId53"/>
    <p:sldId id="388" r:id="rId54"/>
    <p:sldId id="321" r:id="rId55"/>
    <p:sldId id="328" r:id="rId56"/>
    <p:sldId id="330" r:id="rId57"/>
    <p:sldId id="375" r:id="rId58"/>
    <p:sldId id="329" r:id="rId59"/>
    <p:sldId id="376" r:id="rId60"/>
    <p:sldId id="377" r:id="rId61"/>
    <p:sldId id="378" r:id="rId62"/>
    <p:sldId id="390" r:id="rId63"/>
    <p:sldId id="391" r:id="rId64"/>
    <p:sldId id="392" r:id="rId65"/>
    <p:sldId id="393" r:id="rId66"/>
    <p:sldId id="394" r:id="rId67"/>
    <p:sldId id="395" r:id="rId68"/>
    <p:sldId id="396" r:id="rId69"/>
    <p:sldId id="397" r:id="rId70"/>
    <p:sldId id="398" r:id="rId71"/>
    <p:sldId id="327" r:id="rId72"/>
    <p:sldId id="399" r:id="rId73"/>
    <p:sldId id="296" r:id="rId74"/>
    <p:sldId id="400" r:id="rId75"/>
    <p:sldId id="341" r:id="rId76"/>
    <p:sldId id="306" r:id="rId77"/>
    <p:sldId id="317" r:id="rId78"/>
    <p:sldId id="401" r:id="rId79"/>
    <p:sldId id="373" r:id="rId80"/>
    <p:sldId id="298" r:id="rId81"/>
  </p:sldIdLst>
  <p:sldSz cx="9144000" cy="8458200"/>
  <p:notesSz cx="9144000" cy="84582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1" autoAdjust="0"/>
  </p:normalViewPr>
  <p:slideViewPr>
    <p:cSldViewPr>
      <p:cViewPr varScale="1">
        <p:scale>
          <a:sx n="87" d="100"/>
          <a:sy n="87" d="100"/>
        </p:scale>
        <p:origin x="2262"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Users\&#1042;&#1086;&#1074;&#1072;\Desktop\SVL_save\Publish\Taylor%20laws\Population_data+TL+W-20-02-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Users\&#1042;&#1086;&#1074;&#1072;\Desktop\SVL_save\Publish\Taylor%20laws\Populations\AOR\clustall1.txt"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Users\&#1042;&#1086;&#1074;&#1072;\Desktop\SVL_save\Publish\Taylor%20laws\Populations\AOR\clustall1.tx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034410495506222E-2"/>
          <c:y val="5.1406315122018632E-2"/>
          <c:w val="0.83559981472904132"/>
          <c:h val="0.77679938899980627"/>
        </c:manualLayout>
      </c:layout>
      <c:scatterChart>
        <c:scatterStyle val="lineMarker"/>
        <c:varyColors val="0"/>
        <c:ser>
          <c:idx val="3"/>
          <c:order val="0"/>
          <c:tx>
            <c:v>Monogeneans</c:v>
          </c:tx>
          <c:spPr>
            <a:ln w="28575">
              <a:noFill/>
            </a:ln>
          </c:spPr>
          <c:marker>
            <c:symbol val="x"/>
            <c:size val="4"/>
            <c:spPr>
              <a:noFill/>
              <a:ln>
                <a:solidFill>
                  <a:schemeClr val="tx1"/>
                </a:solidFill>
              </a:ln>
            </c:spPr>
          </c:marker>
          <c:trendline>
            <c:spPr>
              <a:ln>
                <a:prstDash val="lgDashDotDot"/>
              </a:ln>
            </c:spPr>
            <c:trendlineType val="log"/>
            <c:dispRSqr val="0"/>
            <c:dispEq val="0"/>
          </c:trendline>
          <c:trendline>
            <c:trendlineType val="log"/>
            <c:dispRSqr val="0"/>
            <c:dispEq val="0"/>
          </c:trendline>
          <c:trendline>
            <c:trendlineType val="power"/>
            <c:dispRSqr val="0"/>
            <c:dispEq val="0"/>
          </c:trendline>
          <c:trendline>
            <c:trendlineType val="log"/>
            <c:dispRSqr val="0"/>
            <c:dispEq val="0"/>
          </c:trendline>
          <c:trendline>
            <c:name>r=0.96, p&lt;0.001</c:name>
            <c:spPr>
              <a:ln>
                <a:prstDash val="lgDashDotDot"/>
              </a:ln>
            </c:spPr>
            <c:trendlineType val="linear"/>
            <c:dispRSqr val="0"/>
            <c:dispEq val="0"/>
          </c:trendline>
          <c:xVal>
            <c:numRef>
              <c:f>Popul_data!$AO$276:$AO$323</c:f>
              <c:numCache>
                <c:formatCode>General</c:formatCode>
                <c:ptCount val="48"/>
                <c:pt idx="0">
                  <c:v>-0.9852767431792937</c:v>
                </c:pt>
                <c:pt idx="1">
                  <c:v>-0.62838893005031149</c:v>
                </c:pt>
                <c:pt idx="2">
                  <c:v>-0.76342799356293722</c:v>
                </c:pt>
                <c:pt idx="3">
                  <c:v>-0.62838893005031149</c:v>
                </c:pt>
                <c:pt idx="4">
                  <c:v>0.23992481326215151</c:v>
                </c:pt>
                <c:pt idx="5">
                  <c:v>-0.50815548845963121</c:v>
                </c:pt>
                <c:pt idx="6">
                  <c:v>0</c:v>
                </c:pt>
                <c:pt idx="7">
                  <c:v>0.45229767099463031</c:v>
                </c:pt>
                <c:pt idx="8">
                  <c:v>-1</c:v>
                </c:pt>
                <c:pt idx="9">
                  <c:v>-0.36317790241282566</c:v>
                </c:pt>
                <c:pt idx="10">
                  <c:v>-0.22184874961635639</c:v>
                </c:pt>
                <c:pt idx="11">
                  <c:v>1.4622107616460438</c:v>
                </c:pt>
                <c:pt idx="12">
                  <c:v>1.7256863758159822</c:v>
                </c:pt>
                <c:pt idx="13">
                  <c:v>0.59562588132255256</c:v>
                </c:pt>
                <c:pt idx="14">
                  <c:v>1.7009919975949694</c:v>
                </c:pt>
                <c:pt idx="15">
                  <c:v>1.75815462196739</c:v>
                </c:pt>
                <c:pt idx="16">
                  <c:v>1.5006937713635242</c:v>
                </c:pt>
                <c:pt idx="17">
                  <c:v>1.7020473917520349</c:v>
                </c:pt>
                <c:pt idx="18">
                  <c:v>1.6776069527204931</c:v>
                </c:pt>
                <c:pt idx="19">
                  <c:v>1.0923989558844387</c:v>
                </c:pt>
                <c:pt idx="20">
                  <c:v>1.215208954821537</c:v>
                </c:pt>
                <c:pt idx="21">
                  <c:v>0.6671781699121675</c:v>
                </c:pt>
                <c:pt idx="22">
                  <c:v>1.0505086461516762</c:v>
                </c:pt>
                <c:pt idx="23">
                  <c:v>0.87865184325840029</c:v>
                </c:pt>
                <c:pt idx="24">
                  <c:v>0.83674596564949089</c:v>
                </c:pt>
                <c:pt idx="25">
                  <c:v>0.94557799298777145</c:v>
                </c:pt>
                <c:pt idx="26">
                  <c:v>0.72970462131218727</c:v>
                </c:pt>
                <c:pt idx="27">
                  <c:v>1.2945580723038201</c:v>
                </c:pt>
                <c:pt idx="28">
                  <c:v>1.2536053457358431</c:v>
                </c:pt>
                <c:pt idx="29">
                  <c:v>0.28806501849961352</c:v>
                </c:pt>
                <c:pt idx="30">
                  <c:v>1.8215135284047732</c:v>
                </c:pt>
                <c:pt idx="31">
                  <c:v>1.2802747740733618</c:v>
                </c:pt>
                <c:pt idx="32">
                  <c:v>1.2165177714418858</c:v>
                </c:pt>
                <c:pt idx="33">
                  <c:v>1.2232939904905373</c:v>
                </c:pt>
                <c:pt idx="34">
                  <c:v>0.95263102528274557</c:v>
                </c:pt>
                <c:pt idx="35">
                  <c:v>1.046625212091902</c:v>
                </c:pt>
                <c:pt idx="36">
                  <c:v>0.89932983811863676</c:v>
                </c:pt>
                <c:pt idx="37">
                  <c:v>0.18452442659254401</c:v>
                </c:pt>
                <c:pt idx="38">
                  <c:v>1.2023066418924564</c:v>
                </c:pt>
                <c:pt idx="39">
                  <c:v>1.3808140099997666</c:v>
                </c:pt>
                <c:pt idx="40">
                  <c:v>1.2387985627139169</c:v>
                </c:pt>
                <c:pt idx="41">
                  <c:v>1.2438644894340767</c:v>
                </c:pt>
                <c:pt idx="42">
                  <c:v>0.93111871059218709</c:v>
                </c:pt>
                <c:pt idx="43">
                  <c:v>-0.87506126339170009</c:v>
                </c:pt>
                <c:pt idx="44">
                  <c:v>-1.4623979978989561</c:v>
                </c:pt>
                <c:pt idx="45">
                  <c:v>-1</c:v>
                </c:pt>
                <c:pt idx="46">
                  <c:v>-1.4771212547196624</c:v>
                </c:pt>
                <c:pt idx="47">
                  <c:v>-1.1760912590556813</c:v>
                </c:pt>
              </c:numCache>
            </c:numRef>
          </c:xVal>
          <c:yVal>
            <c:numRef>
              <c:f>Popul_data!$AA$276:$AA$323</c:f>
              <c:numCache>
                <c:formatCode>General</c:formatCode>
                <c:ptCount val="48"/>
                <c:pt idx="0">
                  <c:v>3.4482758620689653</c:v>
                </c:pt>
                <c:pt idx="1">
                  <c:v>11.764705882352942</c:v>
                </c:pt>
                <c:pt idx="2">
                  <c:v>6.8965517241379306</c:v>
                </c:pt>
                <c:pt idx="3">
                  <c:v>23.529411764705884</c:v>
                </c:pt>
                <c:pt idx="4">
                  <c:v>30</c:v>
                </c:pt>
                <c:pt idx="5">
                  <c:v>13.793103448275861</c:v>
                </c:pt>
                <c:pt idx="6">
                  <c:v>29.411764705882351</c:v>
                </c:pt>
                <c:pt idx="7">
                  <c:v>23.333333333333332</c:v>
                </c:pt>
                <c:pt idx="8">
                  <c:v>6.666666666666667</c:v>
                </c:pt>
                <c:pt idx="9">
                  <c:v>20</c:v>
                </c:pt>
                <c:pt idx="10">
                  <c:v>13.333333333333334</c:v>
                </c:pt>
                <c:pt idx="11">
                  <c:v>86.666666666666671</c:v>
                </c:pt>
                <c:pt idx="12">
                  <c:v>89.65517241379311</c:v>
                </c:pt>
                <c:pt idx="13">
                  <c:v>64.705882352941174</c:v>
                </c:pt>
                <c:pt idx="14">
                  <c:v>90</c:v>
                </c:pt>
                <c:pt idx="15">
                  <c:v>76.666666666666671</c:v>
                </c:pt>
                <c:pt idx="16">
                  <c:v>83.333333333333329</c:v>
                </c:pt>
                <c:pt idx="17">
                  <c:v>93.333333333333329</c:v>
                </c:pt>
                <c:pt idx="18">
                  <c:v>93.333333333333329</c:v>
                </c:pt>
                <c:pt idx="19">
                  <c:v>70</c:v>
                </c:pt>
                <c:pt idx="20">
                  <c:v>75.862068965517238</c:v>
                </c:pt>
                <c:pt idx="21">
                  <c:v>35.294117647058826</c:v>
                </c:pt>
                <c:pt idx="22">
                  <c:v>63.333333333333336</c:v>
                </c:pt>
                <c:pt idx="23">
                  <c:v>46.666666666666664</c:v>
                </c:pt>
                <c:pt idx="24">
                  <c:v>50</c:v>
                </c:pt>
                <c:pt idx="25">
                  <c:v>53.333333333333336</c:v>
                </c:pt>
                <c:pt idx="26">
                  <c:v>53.333333333333336</c:v>
                </c:pt>
                <c:pt idx="27">
                  <c:v>93.333333333333329</c:v>
                </c:pt>
                <c:pt idx="28">
                  <c:v>65.517241379310349</c:v>
                </c:pt>
                <c:pt idx="29">
                  <c:v>41.176470588235297</c:v>
                </c:pt>
                <c:pt idx="30">
                  <c:v>96.666666666666671</c:v>
                </c:pt>
                <c:pt idx="31">
                  <c:v>73.333333333333329</c:v>
                </c:pt>
                <c:pt idx="32">
                  <c:v>60</c:v>
                </c:pt>
                <c:pt idx="33">
                  <c:v>83.333333333333329</c:v>
                </c:pt>
                <c:pt idx="34">
                  <c:v>63.333333333333336</c:v>
                </c:pt>
                <c:pt idx="35">
                  <c:v>60</c:v>
                </c:pt>
                <c:pt idx="36">
                  <c:v>41.379310344827587</c:v>
                </c:pt>
                <c:pt idx="37">
                  <c:v>11.764705882352942</c:v>
                </c:pt>
                <c:pt idx="38">
                  <c:v>70</c:v>
                </c:pt>
                <c:pt idx="39">
                  <c:v>70</c:v>
                </c:pt>
                <c:pt idx="40">
                  <c:v>60</c:v>
                </c:pt>
                <c:pt idx="41">
                  <c:v>70</c:v>
                </c:pt>
                <c:pt idx="42">
                  <c:v>56.666666666666664</c:v>
                </c:pt>
                <c:pt idx="43">
                  <c:v>3.3333333333333335</c:v>
                </c:pt>
                <c:pt idx="44">
                  <c:v>3.4482758620689653</c:v>
                </c:pt>
                <c:pt idx="45">
                  <c:v>3.3333333333333335</c:v>
                </c:pt>
                <c:pt idx="46">
                  <c:v>3.3333333333333335</c:v>
                </c:pt>
                <c:pt idx="47">
                  <c:v>3.3333333333333335</c:v>
                </c:pt>
              </c:numCache>
            </c:numRef>
          </c:yVal>
          <c:smooth val="0"/>
          <c:extLst>
            <c:ext xmlns:c16="http://schemas.microsoft.com/office/drawing/2014/chart" uri="{C3380CC4-5D6E-409C-BE32-E72D297353CC}">
              <c16:uniqueId val="{00000000-8D39-429D-918B-95567445C1B8}"/>
            </c:ext>
          </c:extLst>
        </c:ser>
        <c:ser>
          <c:idx val="1"/>
          <c:order val="1"/>
          <c:tx>
            <c:v>Adult digeneans</c:v>
          </c:tx>
          <c:spPr>
            <a:ln w="28575">
              <a:noFill/>
            </a:ln>
          </c:spPr>
          <c:marker>
            <c:symbol val="square"/>
            <c:size val="4"/>
            <c:spPr>
              <a:noFill/>
              <a:ln>
                <a:solidFill>
                  <a:schemeClr val="tx1"/>
                </a:solidFill>
              </a:ln>
            </c:spPr>
          </c:marker>
          <c:trendline>
            <c:spPr>
              <a:ln>
                <a:prstDash val="sysDash"/>
              </a:ln>
            </c:spPr>
            <c:trendlineType val="log"/>
            <c:dispRSqr val="0"/>
            <c:dispEq val="0"/>
          </c:trendline>
          <c:trendline>
            <c:name>r=0.88, p&lt;0.001</c:name>
            <c:spPr>
              <a:ln>
                <a:prstDash val="sysDash"/>
              </a:ln>
            </c:spPr>
            <c:trendlineType val="linear"/>
            <c:dispRSqr val="0"/>
            <c:dispEq val="0"/>
          </c:trendline>
          <c:xVal>
            <c:numRef>
              <c:f>Popul_data!$AO$230:$AO$262</c:f>
              <c:numCache>
                <c:formatCode>General</c:formatCode>
                <c:ptCount val="33"/>
                <c:pt idx="0">
                  <c:v>-0.22184874961635639</c:v>
                </c:pt>
                <c:pt idx="1">
                  <c:v>-0.33099321904142442</c:v>
                </c:pt>
                <c:pt idx="2">
                  <c:v>-0.77815125038364363</c:v>
                </c:pt>
                <c:pt idx="3">
                  <c:v>0.91381385238371671</c:v>
                </c:pt>
                <c:pt idx="4">
                  <c:v>-1.2304489213782739</c:v>
                </c:pt>
                <c:pt idx="5">
                  <c:v>0.13566260200007307</c:v>
                </c:pt>
                <c:pt idx="6">
                  <c:v>0.58357658563394932</c:v>
                </c:pt>
                <c:pt idx="7">
                  <c:v>0.24715461488112658</c:v>
                </c:pt>
                <c:pt idx="8">
                  <c:v>0.18105467858723132</c:v>
                </c:pt>
                <c:pt idx="9">
                  <c:v>0.28630673884327484</c:v>
                </c:pt>
                <c:pt idx="10">
                  <c:v>-1.4771212547196624</c:v>
                </c:pt>
                <c:pt idx="11">
                  <c:v>-1.4623979978989561</c:v>
                </c:pt>
                <c:pt idx="12">
                  <c:v>2.4823583725032145E-2</c:v>
                </c:pt>
                <c:pt idx="13">
                  <c:v>0.45229767099463031</c:v>
                </c:pt>
                <c:pt idx="14">
                  <c:v>0.38021124171160603</c:v>
                </c:pt>
                <c:pt idx="15">
                  <c:v>2.0920184707527971</c:v>
                </c:pt>
                <c:pt idx="16">
                  <c:v>2.6143516427250439</c:v>
                </c:pt>
                <c:pt idx="17">
                  <c:v>2.0589170301417576</c:v>
                </c:pt>
                <c:pt idx="18">
                  <c:v>2.6068111469189637</c:v>
                </c:pt>
                <c:pt idx="19">
                  <c:v>2.3147096929551738</c:v>
                </c:pt>
                <c:pt idx="20">
                  <c:v>1.312459457444763</c:v>
                </c:pt>
                <c:pt idx="21">
                  <c:v>1.8678601592075954</c:v>
                </c:pt>
                <c:pt idx="22">
                  <c:v>1.885926339801431</c:v>
                </c:pt>
                <c:pt idx="23">
                  <c:v>1.8371674062278354</c:v>
                </c:pt>
                <c:pt idx="24">
                  <c:v>1.6714601273043785</c:v>
                </c:pt>
                <c:pt idx="25">
                  <c:v>1.2466723333413885</c:v>
                </c:pt>
                <c:pt idx="26">
                  <c:v>1.8639173769578605</c:v>
                </c:pt>
                <c:pt idx="27">
                  <c:v>1.8186656855319467</c:v>
                </c:pt>
                <c:pt idx="28">
                  <c:v>1.0530784434834197</c:v>
                </c:pt>
                <c:pt idx="29">
                  <c:v>1.0899051114393981</c:v>
                </c:pt>
                <c:pt idx="30">
                  <c:v>1.8236915393984545</c:v>
                </c:pt>
                <c:pt idx="31">
                  <c:v>-0.69897000433601875</c:v>
                </c:pt>
                <c:pt idx="32">
                  <c:v>-0.87506126339170009</c:v>
                </c:pt>
              </c:numCache>
            </c:numRef>
          </c:xVal>
          <c:yVal>
            <c:numRef>
              <c:f>Popul_data!$AA$230:$AA$262</c:f>
              <c:numCache>
                <c:formatCode>General</c:formatCode>
                <c:ptCount val="33"/>
                <c:pt idx="0">
                  <c:v>6.666666666666667</c:v>
                </c:pt>
                <c:pt idx="1">
                  <c:v>10</c:v>
                </c:pt>
                <c:pt idx="2">
                  <c:v>6.666666666666667</c:v>
                </c:pt>
                <c:pt idx="3">
                  <c:v>10</c:v>
                </c:pt>
                <c:pt idx="4">
                  <c:v>5.882352941176471</c:v>
                </c:pt>
                <c:pt idx="5">
                  <c:v>6.666666666666667</c:v>
                </c:pt>
                <c:pt idx="6">
                  <c:v>46.666666666666664</c:v>
                </c:pt>
                <c:pt idx="7">
                  <c:v>13.333333333333334</c:v>
                </c:pt>
                <c:pt idx="8">
                  <c:v>41.379310344827587</c:v>
                </c:pt>
                <c:pt idx="9">
                  <c:v>6.666666666666667</c:v>
                </c:pt>
                <c:pt idx="10">
                  <c:v>3.3333333333333335</c:v>
                </c:pt>
                <c:pt idx="11">
                  <c:v>3.4482758620689653</c:v>
                </c:pt>
                <c:pt idx="12">
                  <c:v>5.882352941176471</c:v>
                </c:pt>
                <c:pt idx="13">
                  <c:v>23.333333333333332</c:v>
                </c:pt>
                <c:pt idx="14">
                  <c:v>6.666666666666667</c:v>
                </c:pt>
                <c:pt idx="15">
                  <c:v>40</c:v>
                </c:pt>
                <c:pt idx="16">
                  <c:v>75.862068965517238</c:v>
                </c:pt>
                <c:pt idx="17">
                  <c:v>82.352941176470594</c:v>
                </c:pt>
                <c:pt idx="18">
                  <c:v>63.333333333333336</c:v>
                </c:pt>
                <c:pt idx="19">
                  <c:v>66.666666666666671</c:v>
                </c:pt>
                <c:pt idx="20">
                  <c:v>46.666666666666664</c:v>
                </c:pt>
                <c:pt idx="21">
                  <c:v>46.666666666666664</c:v>
                </c:pt>
                <c:pt idx="22">
                  <c:v>43.333333333333336</c:v>
                </c:pt>
                <c:pt idx="23">
                  <c:v>76.666666666666671</c:v>
                </c:pt>
                <c:pt idx="24">
                  <c:v>86.206896551724142</c:v>
                </c:pt>
                <c:pt idx="25">
                  <c:v>58.823529411764703</c:v>
                </c:pt>
                <c:pt idx="26">
                  <c:v>70</c:v>
                </c:pt>
                <c:pt idx="27">
                  <c:v>73.333333333333329</c:v>
                </c:pt>
                <c:pt idx="28">
                  <c:v>50</c:v>
                </c:pt>
                <c:pt idx="29">
                  <c:v>60</c:v>
                </c:pt>
                <c:pt idx="30">
                  <c:v>53.333333333333336</c:v>
                </c:pt>
                <c:pt idx="31">
                  <c:v>6.666666666666667</c:v>
                </c:pt>
                <c:pt idx="32">
                  <c:v>13.333333333333334</c:v>
                </c:pt>
              </c:numCache>
            </c:numRef>
          </c:yVal>
          <c:smooth val="0"/>
          <c:extLst>
            <c:ext xmlns:c16="http://schemas.microsoft.com/office/drawing/2014/chart" uri="{C3380CC4-5D6E-409C-BE32-E72D297353CC}">
              <c16:uniqueId val="{00000001-8D39-429D-918B-95567445C1B8}"/>
            </c:ext>
          </c:extLst>
        </c:ser>
        <c:ser>
          <c:idx val="2"/>
          <c:order val="2"/>
          <c:tx>
            <c:v>Larval digeneans</c:v>
          </c:tx>
          <c:spPr>
            <a:ln w="28575">
              <a:noFill/>
            </a:ln>
          </c:spPr>
          <c:marker>
            <c:symbol val="circle"/>
            <c:size val="4"/>
            <c:spPr>
              <a:noFill/>
              <a:ln>
                <a:solidFill>
                  <a:schemeClr val="tx1"/>
                </a:solidFill>
              </a:ln>
            </c:spPr>
          </c:marker>
          <c:trendline>
            <c:spPr>
              <a:ln>
                <a:prstDash val="dashDot"/>
              </a:ln>
            </c:spPr>
            <c:trendlineType val="log"/>
            <c:dispRSqr val="0"/>
            <c:dispEq val="0"/>
          </c:trendline>
          <c:trendline>
            <c:name>r=0.98, p&lt;0.001</c:name>
            <c:spPr>
              <a:ln>
                <a:prstDash val="dashDot"/>
              </a:ln>
            </c:spPr>
            <c:trendlineType val="linear"/>
            <c:dispRSqr val="0"/>
            <c:dispEq val="0"/>
          </c:trendline>
          <c:xVal>
            <c:numRef>
              <c:f>Popul_data!$AO$263:$AO$275</c:f>
              <c:numCache>
                <c:formatCode>General</c:formatCode>
                <c:ptCount val="13"/>
                <c:pt idx="0">
                  <c:v>2.8671530949528026</c:v>
                </c:pt>
                <c:pt idx="1">
                  <c:v>2.9059632779731928</c:v>
                </c:pt>
                <c:pt idx="2">
                  <c:v>2.0544327932771789</c:v>
                </c:pt>
                <c:pt idx="3">
                  <c:v>2.7950917818004801</c:v>
                </c:pt>
                <c:pt idx="4">
                  <c:v>2.6275024057156635</c:v>
                </c:pt>
                <c:pt idx="5">
                  <c:v>1.6727134419961225</c:v>
                </c:pt>
                <c:pt idx="6">
                  <c:v>2.9975028796989514</c:v>
                </c:pt>
                <c:pt idx="7">
                  <c:v>2.5841804014863818</c:v>
                </c:pt>
                <c:pt idx="8">
                  <c:v>-1</c:v>
                </c:pt>
                <c:pt idx="9">
                  <c:v>-0.87506126339170009</c:v>
                </c:pt>
                <c:pt idx="10">
                  <c:v>-1</c:v>
                </c:pt>
                <c:pt idx="11">
                  <c:v>-1.4623979978989561</c:v>
                </c:pt>
                <c:pt idx="12">
                  <c:v>-1</c:v>
                </c:pt>
              </c:numCache>
            </c:numRef>
          </c:xVal>
          <c:yVal>
            <c:numRef>
              <c:f>Popul_data!$AA$263:$AA$275</c:f>
              <c:numCache>
                <c:formatCode>General</c:formatCode>
                <c:ptCount val="13"/>
                <c:pt idx="0">
                  <c:v>96.666666666666671</c:v>
                </c:pt>
                <c:pt idx="1">
                  <c:v>89.65517241379311</c:v>
                </c:pt>
                <c:pt idx="2">
                  <c:v>41.176470588235297</c:v>
                </c:pt>
                <c:pt idx="3">
                  <c:v>93.333333333333329</c:v>
                </c:pt>
                <c:pt idx="4">
                  <c:v>76.666666666666671</c:v>
                </c:pt>
                <c:pt idx="5">
                  <c:v>36.666666666666664</c:v>
                </c:pt>
                <c:pt idx="6">
                  <c:v>86.666666666666671</c:v>
                </c:pt>
                <c:pt idx="7">
                  <c:v>93.333333333333329</c:v>
                </c:pt>
                <c:pt idx="8">
                  <c:v>6.666666666666667</c:v>
                </c:pt>
                <c:pt idx="9">
                  <c:v>10</c:v>
                </c:pt>
                <c:pt idx="10">
                  <c:v>3.3333333333333335</c:v>
                </c:pt>
                <c:pt idx="11">
                  <c:v>3.4482758620689653</c:v>
                </c:pt>
                <c:pt idx="12">
                  <c:v>3.3333333333333335</c:v>
                </c:pt>
              </c:numCache>
            </c:numRef>
          </c:yVal>
          <c:smooth val="0"/>
          <c:extLst>
            <c:ext xmlns:c16="http://schemas.microsoft.com/office/drawing/2014/chart" uri="{C3380CC4-5D6E-409C-BE32-E72D297353CC}">
              <c16:uniqueId val="{00000002-8D39-429D-918B-95567445C1B8}"/>
            </c:ext>
          </c:extLst>
        </c:ser>
        <c:ser>
          <c:idx val="0"/>
          <c:order val="3"/>
          <c:tx>
            <c:v>Acanthocephalans</c:v>
          </c:tx>
          <c:spPr>
            <a:ln w="28575">
              <a:noFill/>
            </a:ln>
          </c:spPr>
          <c:marker>
            <c:symbol val="diamond"/>
            <c:size val="4"/>
            <c:spPr>
              <a:solidFill>
                <a:schemeClr val="tx1"/>
              </a:solidFill>
              <a:ln>
                <a:solidFill>
                  <a:schemeClr val="tx1"/>
                </a:solidFill>
              </a:ln>
            </c:spPr>
          </c:marker>
          <c:trendline>
            <c:trendlineType val="log"/>
            <c:dispRSqr val="0"/>
            <c:dispEq val="0"/>
          </c:trendline>
          <c:trendline>
            <c:name>r=0.78, p&lt;0.001</c:name>
            <c:trendlineType val="linear"/>
            <c:dispRSqr val="0"/>
            <c:dispEq val="0"/>
          </c:trendline>
          <c:xVal>
            <c:numRef>
              <c:f>Popul_data!$AO$214:$AO$229</c:f>
              <c:numCache>
                <c:formatCode>General</c:formatCode>
                <c:ptCount val="16"/>
                <c:pt idx="0">
                  <c:v>0.57209676795051922</c:v>
                </c:pt>
                <c:pt idx="1">
                  <c:v>-0.28630673884327484</c:v>
                </c:pt>
                <c:pt idx="2">
                  <c:v>-0.32735893438633035</c:v>
                </c:pt>
                <c:pt idx="3">
                  <c:v>0.55630250076728727</c:v>
                </c:pt>
                <c:pt idx="4">
                  <c:v>0.50965047954658238</c:v>
                </c:pt>
                <c:pt idx="5">
                  <c:v>6.6946789630613221E-2</c:v>
                </c:pt>
                <c:pt idx="6">
                  <c:v>-0.13469857389745624</c:v>
                </c:pt>
                <c:pt idx="7">
                  <c:v>0.1563472008599241</c:v>
                </c:pt>
                <c:pt idx="8">
                  <c:v>-0.43572856956143741</c:v>
                </c:pt>
                <c:pt idx="9">
                  <c:v>0.53760200210104392</c:v>
                </c:pt>
                <c:pt idx="10">
                  <c:v>0.26091277245599875</c:v>
                </c:pt>
                <c:pt idx="11">
                  <c:v>-9.6910013008056392E-2</c:v>
                </c:pt>
                <c:pt idx="12">
                  <c:v>0.61630043044257266</c:v>
                </c:pt>
                <c:pt idx="13">
                  <c:v>-6.2147906748844461E-2</c:v>
                </c:pt>
                <c:pt idx="14">
                  <c:v>0.30820858029110459</c:v>
                </c:pt>
                <c:pt idx="15">
                  <c:v>0.87506126339170009</c:v>
                </c:pt>
              </c:numCache>
            </c:numRef>
          </c:xVal>
          <c:yVal>
            <c:numRef>
              <c:f>Popul_data!$AA$214:$AA$229</c:f>
              <c:numCache>
                <c:formatCode>General</c:formatCode>
                <c:ptCount val="16"/>
                <c:pt idx="0">
                  <c:v>73.333333333333329</c:v>
                </c:pt>
                <c:pt idx="1">
                  <c:v>17.241379310344829</c:v>
                </c:pt>
                <c:pt idx="2">
                  <c:v>17.647058823529413</c:v>
                </c:pt>
                <c:pt idx="3">
                  <c:v>80</c:v>
                </c:pt>
                <c:pt idx="4">
                  <c:v>23.333333333333332</c:v>
                </c:pt>
                <c:pt idx="5">
                  <c:v>16.666666666666668</c:v>
                </c:pt>
                <c:pt idx="6">
                  <c:v>26.666666666666668</c:v>
                </c:pt>
                <c:pt idx="7">
                  <c:v>30</c:v>
                </c:pt>
                <c:pt idx="8">
                  <c:v>13.333333333333334</c:v>
                </c:pt>
                <c:pt idx="9">
                  <c:v>27.586206896551722</c:v>
                </c:pt>
                <c:pt idx="10">
                  <c:v>29.411764705882351</c:v>
                </c:pt>
                <c:pt idx="11">
                  <c:v>30</c:v>
                </c:pt>
                <c:pt idx="12">
                  <c:v>53.333333333333336</c:v>
                </c:pt>
                <c:pt idx="13">
                  <c:v>26.666666666666668</c:v>
                </c:pt>
                <c:pt idx="14">
                  <c:v>50</c:v>
                </c:pt>
                <c:pt idx="15">
                  <c:v>56.666666666666664</c:v>
                </c:pt>
              </c:numCache>
            </c:numRef>
          </c:yVal>
          <c:smooth val="0"/>
          <c:extLst>
            <c:ext xmlns:c16="http://schemas.microsoft.com/office/drawing/2014/chart" uri="{C3380CC4-5D6E-409C-BE32-E72D297353CC}">
              <c16:uniqueId val="{00000003-8D39-429D-918B-95567445C1B8}"/>
            </c:ext>
          </c:extLst>
        </c:ser>
        <c:ser>
          <c:idx val="4"/>
          <c:order val="4"/>
          <c:tx>
            <c:v>Nematoda</c:v>
          </c:tx>
          <c:spPr>
            <a:ln w="28575">
              <a:noFill/>
            </a:ln>
          </c:spPr>
          <c:marker>
            <c:symbol val="triangle"/>
            <c:size val="4"/>
            <c:spPr>
              <a:solidFill>
                <a:schemeClr val="tx1"/>
              </a:solidFill>
              <a:ln>
                <a:solidFill>
                  <a:schemeClr val="tx1"/>
                </a:solidFill>
              </a:ln>
            </c:spPr>
          </c:marker>
          <c:trendline>
            <c:spPr>
              <a:ln w="31750" cmpd="dbl"/>
            </c:spPr>
            <c:trendlineType val="log"/>
            <c:dispRSqr val="0"/>
            <c:dispEq val="0"/>
          </c:trendline>
          <c:trendline>
            <c:name>r=0.79, p=0.001</c:name>
            <c:spPr>
              <a:ln w="31750" cmpd="dbl"/>
            </c:spPr>
            <c:trendlineType val="linear"/>
            <c:dispRSqr val="0"/>
            <c:dispEq val="0"/>
          </c:trendline>
          <c:xVal>
            <c:numRef>
              <c:f>Popul_data!$AO$324:$AO$337</c:f>
              <c:numCache>
                <c:formatCode>General</c:formatCode>
                <c:ptCount val="14"/>
                <c:pt idx="0">
                  <c:v>0.34895354798116401</c:v>
                </c:pt>
                <c:pt idx="1">
                  <c:v>-0.86033800657099369</c:v>
                </c:pt>
                <c:pt idx="2">
                  <c:v>-0.62838893005031149</c:v>
                </c:pt>
                <c:pt idx="3">
                  <c:v>-0.15490195998574319</c:v>
                </c:pt>
                <c:pt idx="4">
                  <c:v>0.13566260200007307</c:v>
                </c:pt>
                <c:pt idx="5">
                  <c:v>0.61630043044257266</c:v>
                </c:pt>
                <c:pt idx="6">
                  <c:v>0.65321251377534373</c:v>
                </c:pt>
                <c:pt idx="7">
                  <c:v>0.25527250510330607</c:v>
                </c:pt>
                <c:pt idx="8">
                  <c:v>-0.17609125905568127</c:v>
                </c:pt>
                <c:pt idx="9">
                  <c:v>-0.63202321470540557</c:v>
                </c:pt>
                <c:pt idx="10">
                  <c:v>-0.3010299956639812</c:v>
                </c:pt>
                <c:pt idx="11">
                  <c:v>-0.47712125471966244</c:v>
                </c:pt>
                <c:pt idx="12">
                  <c:v>-0.22184874961635639</c:v>
                </c:pt>
                <c:pt idx="13">
                  <c:v>-6.2147906748844461E-2</c:v>
                </c:pt>
              </c:numCache>
            </c:numRef>
          </c:xVal>
          <c:yVal>
            <c:numRef>
              <c:f>Popul_data!$AA$324:$AA$337</c:f>
              <c:numCache>
                <c:formatCode>General</c:formatCode>
                <c:ptCount val="14"/>
                <c:pt idx="0">
                  <c:v>13.333333333333334</c:v>
                </c:pt>
                <c:pt idx="1">
                  <c:v>10.344827586206897</c:v>
                </c:pt>
                <c:pt idx="2">
                  <c:v>11.764705882352942</c:v>
                </c:pt>
                <c:pt idx="3">
                  <c:v>26.666666666666668</c:v>
                </c:pt>
                <c:pt idx="4">
                  <c:v>43.333333333333336</c:v>
                </c:pt>
                <c:pt idx="5">
                  <c:v>36.666666666666664</c:v>
                </c:pt>
                <c:pt idx="6">
                  <c:v>70</c:v>
                </c:pt>
                <c:pt idx="7">
                  <c:v>36.666666666666664</c:v>
                </c:pt>
                <c:pt idx="8">
                  <c:v>30</c:v>
                </c:pt>
                <c:pt idx="9">
                  <c:v>10</c:v>
                </c:pt>
                <c:pt idx="10">
                  <c:v>20</c:v>
                </c:pt>
                <c:pt idx="11">
                  <c:v>16.666666666666668</c:v>
                </c:pt>
                <c:pt idx="12">
                  <c:v>16.666666666666668</c:v>
                </c:pt>
                <c:pt idx="13">
                  <c:v>20</c:v>
                </c:pt>
              </c:numCache>
            </c:numRef>
          </c:yVal>
          <c:smooth val="0"/>
          <c:extLst>
            <c:ext xmlns:c16="http://schemas.microsoft.com/office/drawing/2014/chart" uri="{C3380CC4-5D6E-409C-BE32-E72D297353CC}">
              <c16:uniqueId val="{00000004-8D39-429D-918B-95567445C1B8}"/>
            </c:ext>
          </c:extLst>
        </c:ser>
        <c:dLbls>
          <c:showLegendKey val="0"/>
          <c:showVal val="0"/>
          <c:showCatName val="0"/>
          <c:showSerName val="0"/>
          <c:showPercent val="0"/>
          <c:showBubbleSize val="0"/>
        </c:dLbls>
        <c:axId val="74526080"/>
        <c:axId val="74526656"/>
      </c:scatterChart>
      <c:valAx>
        <c:axId val="74526080"/>
        <c:scaling>
          <c:orientation val="minMax"/>
          <c:max val="3"/>
          <c:min val="-2"/>
        </c:scaling>
        <c:delete val="0"/>
        <c:axPos val="b"/>
        <c:numFmt formatCode="General" sourceLinked="1"/>
        <c:majorTickMark val="out"/>
        <c:minorTickMark val="none"/>
        <c:tickLblPos val="nextTo"/>
        <c:crossAx val="74526656"/>
        <c:crosses val="autoZero"/>
        <c:crossBetween val="midCat"/>
      </c:valAx>
      <c:valAx>
        <c:axId val="74526656"/>
        <c:scaling>
          <c:orientation val="minMax"/>
          <c:max val="100"/>
          <c:min val="0"/>
        </c:scaling>
        <c:delete val="0"/>
        <c:axPos val="l"/>
        <c:numFmt formatCode="0" sourceLinked="0"/>
        <c:majorTickMark val="out"/>
        <c:minorTickMark val="none"/>
        <c:tickLblPos val="nextTo"/>
        <c:crossAx val="74526080"/>
        <c:crossesAt val="-2"/>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Monogeneans occurred in both regions:  satellite species</a:t>
            </a:r>
            <a:endParaRPr lang="ru-RU" dirty="0"/>
          </a:p>
        </c:rich>
      </c:tx>
      <c:layout>
        <c:manualLayout>
          <c:xMode val="edge"/>
          <c:yMode val="edge"/>
          <c:x val="0.17220019060729602"/>
          <c:y val="2.6299826546156584E-3"/>
        </c:manualLayout>
      </c:layout>
      <c:overlay val="0"/>
    </c:title>
    <c:autoTitleDeleted val="0"/>
    <c:plotArea>
      <c:layout>
        <c:manualLayout>
          <c:layoutTarget val="inner"/>
          <c:xMode val="edge"/>
          <c:yMode val="edge"/>
          <c:x val="0.13907499579380522"/>
          <c:y val="3.6699480680234549E-2"/>
          <c:w val="0.82887250489754849"/>
          <c:h val="0.83094998060896852"/>
        </c:manualLayout>
      </c:layout>
      <c:scatterChart>
        <c:scatterStyle val="lineMarker"/>
        <c:varyColors val="0"/>
        <c:ser>
          <c:idx val="0"/>
          <c:order val="0"/>
          <c:tx>
            <c:v>Sea of Japan</c:v>
          </c:tx>
          <c:spPr>
            <a:ln w="28575">
              <a:noFill/>
            </a:ln>
          </c:spPr>
          <c:marker>
            <c:symbol val="x"/>
            <c:size val="4"/>
            <c:spPr>
              <a:noFill/>
              <a:ln>
                <a:solidFill>
                  <a:schemeClr val="tx1"/>
                </a:solidFill>
              </a:ln>
            </c:spPr>
          </c:marker>
          <c:trendline>
            <c:name>Sea of Japan</c:name>
            <c:spPr>
              <a:ln w="12700">
                <a:prstDash val="sysDash"/>
              </a:ln>
            </c:spPr>
            <c:trendlineType val="linear"/>
            <c:dispRSqr val="0"/>
            <c:dispEq val="0"/>
          </c:trendline>
          <c:xVal>
            <c:numRef>
              <c:f>'Tab 5'!$M$21:$M$36</c:f>
              <c:numCache>
                <c:formatCode>General</c:formatCode>
                <c:ptCount val="16"/>
                <c:pt idx="0">
                  <c:v>-0.9852767431792937</c:v>
                </c:pt>
                <c:pt idx="1">
                  <c:v>-0.62838893005031149</c:v>
                </c:pt>
                <c:pt idx="2">
                  <c:v>-0.76342799356293722</c:v>
                </c:pt>
                <c:pt idx="3">
                  <c:v>-0.62838893005031149</c:v>
                </c:pt>
                <c:pt idx="4">
                  <c:v>0.23992481326215151</c:v>
                </c:pt>
                <c:pt idx="5">
                  <c:v>-0.50815548845963121</c:v>
                </c:pt>
                <c:pt idx="6">
                  <c:v>0</c:v>
                </c:pt>
                <c:pt idx="7">
                  <c:v>0.45229767099463031</c:v>
                </c:pt>
                <c:pt idx="8">
                  <c:v>-1</c:v>
                </c:pt>
                <c:pt idx="9">
                  <c:v>-0.36317790241282566</c:v>
                </c:pt>
                <c:pt idx="10">
                  <c:v>-0.22184874961635639</c:v>
                </c:pt>
                <c:pt idx="11">
                  <c:v>-0.87506126339170009</c:v>
                </c:pt>
                <c:pt idx="12">
                  <c:v>-1.4623979978989561</c:v>
                </c:pt>
                <c:pt idx="13">
                  <c:v>-1</c:v>
                </c:pt>
                <c:pt idx="14">
                  <c:v>-1.4771212547196624</c:v>
                </c:pt>
                <c:pt idx="15">
                  <c:v>-1.1760912590556813</c:v>
                </c:pt>
              </c:numCache>
            </c:numRef>
          </c:xVal>
          <c:yVal>
            <c:numRef>
              <c:f>'Tab 5'!$K$21:$K$36</c:f>
              <c:numCache>
                <c:formatCode>General</c:formatCode>
                <c:ptCount val="16"/>
                <c:pt idx="0">
                  <c:v>3.4482758620689653</c:v>
                </c:pt>
                <c:pt idx="1">
                  <c:v>11.764705882352942</c:v>
                </c:pt>
                <c:pt idx="2">
                  <c:v>6.8965517241379306</c:v>
                </c:pt>
                <c:pt idx="3">
                  <c:v>23.529411764705884</c:v>
                </c:pt>
                <c:pt idx="4">
                  <c:v>30</c:v>
                </c:pt>
                <c:pt idx="5">
                  <c:v>13.793103448275861</c:v>
                </c:pt>
                <c:pt idx="6">
                  <c:v>29.411764705882351</c:v>
                </c:pt>
                <c:pt idx="7">
                  <c:v>23.333333333333332</c:v>
                </c:pt>
                <c:pt idx="8">
                  <c:v>6.666666666666667</c:v>
                </c:pt>
                <c:pt idx="9">
                  <c:v>20</c:v>
                </c:pt>
                <c:pt idx="10">
                  <c:v>13.333333333333334</c:v>
                </c:pt>
                <c:pt idx="11">
                  <c:v>3.3333333333333335</c:v>
                </c:pt>
                <c:pt idx="12">
                  <c:v>3.4482758620689653</c:v>
                </c:pt>
                <c:pt idx="13">
                  <c:v>3.3333333333333335</c:v>
                </c:pt>
                <c:pt idx="14">
                  <c:v>3.3333333333333335</c:v>
                </c:pt>
                <c:pt idx="15">
                  <c:v>3.3333333333333335</c:v>
                </c:pt>
              </c:numCache>
            </c:numRef>
          </c:yVal>
          <c:smooth val="0"/>
          <c:extLst>
            <c:ext xmlns:c16="http://schemas.microsoft.com/office/drawing/2014/chart" uri="{C3380CC4-5D6E-409C-BE32-E72D297353CC}">
              <c16:uniqueId val="{00000000-EDA2-46A2-8E7C-80980602501C}"/>
            </c:ext>
          </c:extLst>
        </c:ser>
        <c:ser>
          <c:idx val="1"/>
          <c:order val="1"/>
          <c:tx>
            <c:v>Azov Sea</c:v>
          </c:tx>
          <c:spPr>
            <a:ln w="28575">
              <a:noFill/>
            </a:ln>
          </c:spPr>
          <c:marker>
            <c:symbol val="circle"/>
            <c:size val="4"/>
            <c:spPr>
              <a:noFill/>
              <a:ln>
                <a:solidFill>
                  <a:schemeClr val="tx1"/>
                </a:solidFill>
              </a:ln>
            </c:spPr>
          </c:marker>
          <c:trendline>
            <c:name>Azov Sea</c:name>
            <c:spPr>
              <a:ln w="19050">
                <a:prstDash val="lgDashDot"/>
              </a:ln>
            </c:spPr>
            <c:trendlineType val="linear"/>
            <c:dispRSqr val="0"/>
            <c:dispEq val="0"/>
          </c:trendline>
          <c:xVal>
            <c:numRef>
              <c:f>'Tab 5'!$M$40:$M$73</c:f>
              <c:numCache>
                <c:formatCode>General</c:formatCode>
                <c:ptCount val="34"/>
                <c:pt idx="0">
                  <c:v>0.87282838195940804</c:v>
                </c:pt>
                <c:pt idx="1">
                  <c:v>2.1199565970835614</c:v>
                </c:pt>
                <c:pt idx="2">
                  <c:v>-0.3010299956639812</c:v>
                </c:pt>
                <c:pt idx="3">
                  <c:v>-0.19836765376683349</c:v>
                </c:pt>
                <c:pt idx="4">
                  <c:v>0.86796092297376104</c:v>
                </c:pt>
                <c:pt idx="5">
                  <c:v>0.74223869449299917</c:v>
                </c:pt>
                <c:pt idx="6">
                  <c:v>0.14231283267772266</c:v>
                </c:pt>
                <c:pt idx="7">
                  <c:v>-0.15490195998574319</c:v>
                </c:pt>
                <c:pt idx="8">
                  <c:v>-1.0142404391146103</c:v>
                </c:pt>
                <c:pt idx="9">
                  <c:v>0.34610837039916931</c:v>
                </c:pt>
                <c:pt idx="10">
                  <c:v>-1</c:v>
                </c:pt>
                <c:pt idx="11">
                  <c:v>1.4802400794834094</c:v>
                </c:pt>
                <c:pt idx="12">
                  <c:v>-0.62324929039790045</c:v>
                </c:pt>
                <c:pt idx="13">
                  <c:v>-1.3891660843645326</c:v>
                </c:pt>
                <c:pt idx="14">
                  <c:v>-0.51188336097887432</c:v>
                </c:pt>
                <c:pt idx="15">
                  <c:v>-0.87506126339170009</c:v>
                </c:pt>
                <c:pt idx="16">
                  <c:v>-0.7269987279362623</c:v>
                </c:pt>
                <c:pt idx="17">
                  <c:v>-0.57403126772771884</c:v>
                </c:pt>
                <c:pt idx="18">
                  <c:v>0.56533718430322255</c:v>
                </c:pt>
                <c:pt idx="19">
                  <c:v>-0.62324929039790045</c:v>
                </c:pt>
                <c:pt idx="20">
                  <c:v>-1.2130748253088512</c:v>
                </c:pt>
                <c:pt idx="21">
                  <c:v>-1.4723256820706347E-2</c:v>
                </c:pt>
                <c:pt idx="22">
                  <c:v>-0.54406804435027567</c:v>
                </c:pt>
                <c:pt idx="23">
                  <c:v>-0.88930170250631035</c:v>
                </c:pt>
                <c:pt idx="24">
                  <c:v>-1.146128035678238</c:v>
                </c:pt>
                <c:pt idx="25">
                  <c:v>-0.76768581670547864</c:v>
                </c:pt>
                <c:pt idx="26">
                  <c:v>-0.3010299956639812</c:v>
                </c:pt>
                <c:pt idx="27">
                  <c:v>-0.33579210192319309</c:v>
                </c:pt>
                <c:pt idx="28">
                  <c:v>-1.4771212547196624</c:v>
                </c:pt>
                <c:pt idx="29">
                  <c:v>-1.6020599913279623</c:v>
                </c:pt>
                <c:pt idx="30">
                  <c:v>-1.3222192947339193</c:v>
                </c:pt>
                <c:pt idx="31">
                  <c:v>-1.3222192947339193</c:v>
                </c:pt>
                <c:pt idx="32">
                  <c:v>-1.4913616938342726</c:v>
                </c:pt>
                <c:pt idx="33">
                  <c:v>-1.3117538610557542</c:v>
                </c:pt>
              </c:numCache>
            </c:numRef>
          </c:xVal>
          <c:yVal>
            <c:numRef>
              <c:f>'Tab 5'!$K$40:$K$73</c:f>
              <c:numCache>
                <c:formatCode>General</c:formatCode>
                <c:ptCount val="34"/>
                <c:pt idx="0">
                  <c:v>7.6923076923076925</c:v>
                </c:pt>
                <c:pt idx="1">
                  <c:v>21.875</c:v>
                </c:pt>
                <c:pt idx="2">
                  <c:v>2.5</c:v>
                </c:pt>
                <c:pt idx="3">
                  <c:v>10</c:v>
                </c:pt>
                <c:pt idx="4">
                  <c:v>43.243243243243242</c:v>
                </c:pt>
                <c:pt idx="5">
                  <c:v>28.571428571428573</c:v>
                </c:pt>
                <c:pt idx="6">
                  <c:v>8.1632653061224492</c:v>
                </c:pt>
                <c:pt idx="7">
                  <c:v>3.3333333333333335</c:v>
                </c:pt>
                <c:pt idx="8">
                  <c:v>1.6129032258064515</c:v>
                </c:pt>
                <c:pt idx="9">
                  <c:v>6.25</c:v>
                </c:pt>
                <c:pt idx="10">
                  <c:v>6.666666666666667</c:v>
                </c:pt>
                <c:pt idx="11">
                  <c:v>18.918918918918919</c:v>
                </c:pt>
                <c:pt idx="12">
                  <c:v>4.7619047619047619</c:v>
                </c:pt>
                <c:pt idx="13">
                  <c:v>2.0408163265306123</c:v>
                </c:pt>
                <c:pt idx="14">
                  <c:v>15.384615384615385</c:v>
                </c:pt>
                <c:pt idx="15">
                  <c:v>13.333333333333334</c:v>
                </c:pt>
                <c:pt idx="16">
                  <c:v>12.5</c:v>
                </c:pt>
                <c:pt idx="17">
                  <c:v>10</c:v>
                </c:pt>
                <c:pt idx="18">
                  <c:v>2.7027027027027026</c:v>
                </c:pt>
                <c:pt idx="19">
                  <c:v>9.5238095238095237</c:v>
                </c:pt>
                <c:pt idx="20">
                  <c:v>6.1224489795918364</c:v>
                </c:pt>
                <c:pt idx="21">
                  <c:v>16.666666666666668</c:v>
                </c:pt>
                <c:pt idx="22">
                  <c:v>11.904761904761905</c:v>
                </c:pt>
                <c:pt idx="23">
                  <c:v>11.290322580645162</c:v>
                </c:pt>
                <c:pt idx="24">
                  <c:v>7.1428571428571432</c:v>
                </c:pt>
                <c:pt idx="25">
                  <c:v>12.195121951219512</c:v>
                </c:pt>
                <c:pt idx="26">
                  <c:v>14.285714285714286</c:v>
                </c:pt>
                <c:pt idx="27">
                  <c:v>30.76923076923077</c:v>
                </c:pt>
                <c:pt idx="28">
                  <c:v>3.3333333333333335</c:v>
                </c:pt>
                <c:pt idx="29">
                  <c:v>2.5</c:v>
                </c:pt>
                <c:pt idx="30">
                  <c:v>4.7619047619047619</c:v>
                </c:pt>
                <c:pt idx="31">
                  <c:v>4.7619047619047619</c:v>
                </c:pt>
                <c:pt idx="32">
                  <c:v>3.225806451612903</c:v>
                </c:pt>
                <c:pt idx="33">
                  <c:v>2.4390243902439024</c:v>
                </c:pt>
              </c:numCache>
            </c:numRef>
          </c:yVal>
          <c:smooth val="0"/>
          <c:extLst>
            <c:ext xmlns:c16="http://schemas.microsoft.com/office/drawing/2014/chart" uri="{C3380CC4-5D6E-409C-BE32-E72D297353CC}">
              <c16:uniqueId val="{00000001-EDA2-46A2-8E7C-80980602501C}"/>
            </c:ext>
          </c:extLst>
        </c:ser>
        <c:dLbls>
          <c:showLegendKey val="0"/>
          <c:showVal val="0"/>
          <c:showCatName val="0"/>
          <c:showSerName val="0"/>
          <c:showPercent val="0"/>
          <c:showBubbleSize val="0"/>
        </c:dLbls>
        <c:axId val="94060544"/>
        <c:axId val="74527232"/>
      </c:scatterChart>
      <c:valAx>
        <c:axId val="94060544"/>
        <c:scaling>
          <c:orientation val="minMax"/>
        </c:scaling>
        <c:delete val="0"/>
        <c:axPos val="b"/>
        <c:title>
          <c:tx>
            <c:rich>
              <a:bodyPr/>
              <a:lstStyle/>
              <a:p>
                <a:pPr>
                  <a:defRPr/>
                </a:pPr>
                <a:r>
                  <a:rPr lang="en-US"/>
                  <a:t>Log (abundance)</a:t>
                </a:r>
                <a:endParaRPr lang="ru-RU"/>
              </a:p>
            </c:rich>
          </c:tx>
          <c:layout>
            <c:manualLayout>
              <c:xMode val="edge"/>
              <c:yMode val="edge"/>
              <c:x val="0.3927021231534919"/>
              <c:y val="0.90855956598183252"/>
            </c:manualLayout>
          </c:layout>
          <c:overlay val="0"/>
        </c:title>
        <c:numFmt formatCode="General" sourceLinked="1"/>
        <c:majorTickMark val="out"/>
        <c:minorTickMark val="none"/>
        <c:tickLblPos val="nextTo"/>
        <c:crossAx val="74527232"/>
        <c:crossesAt val="-2"/>
        <c:crossBetween val="midCat"/>
      </c:valAx>
      <c:valAx>
        <c:axId val="74527232"/>
        <c:scaling>
          <c:orientation val="minMax"/>
          <c:min val="-5"/>
        </c:scaling>
        <c:delete val="0"/>
        <c:axPos val="l"/>
        <c:title>
          <c:tx>
            <c:rich>
              <a:bodyPr rot="-5400000" vert="horz"/>
              <a:lstStyle/>
              <a:p>
                <a:pPr>
                  <a:defRPr/>
                </a:pPr>
                <a:r>
                  <a:rPr lang="en-US"/>
                  <a:t>Prevalence</a:t>
                </a:r>
                <a:endParaRPr lang="ru-RU"/>
              </a:p>
            </c:rich>
          </c:tx>
          <c:layout>
            <c:manualLayout>
              <c:xMode val="edge"/>
              <c:yMode val="edge"/>
              <c:x val="3.657806957166305E-3"/>
              <c:y val="0.3036327760049361"/>
            </c:manualLayout>
          </c:layout>
          <c:overlay val="0"/>
        </c:title>
        <c:numFmt formatCode="0" sourceLinked="0"/>
        <c:majorTickMark val="out"/>
        <c:minorTickMark val="none"/>
        <c:tickLblPos val="nextTo"/>
        <c:crossAx val="94060544"/>
        <c:crossesAt val="-2"/>
        <c:crossBetween val="midCat"/>
      </c:valAx>
    </c:plotArea>
    <c:plotVisOnly val="1"/>
    <c:dispBlanksAs val="gap"/>
    <c:showDLblsOverMax val="0"/>
  </c:chart>
  <c:spPr>
    <a:ln>
      <a:noFill/>
    </a:ln>
  </c:spPr>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Monogeneans occurred in both regions: core species</a:t>
            </a:r>
            <a:endParaRPr lang="ru-RU" dirty="0"/>
          </a:p>
        </c:rich>
      </c:tx>
      <c:layout>
        <c:manualLayout>
          <c:xMode val="edge"/>
          <c:yMode val="edge"/>
          <c:x val="0.1454382994216987"/>
          <c:y val="2.6299826546156576E-3"/>
        </c:manualLayout>
      </c:layout>
      <c:overlay val="0"/>
    </c:title>
    <c:autoTitleDeleted val="0"/>
    <c:plotArea>
      <c:layout>
        <c:manualLayout>
          <c:layoutTarget val="inner"/>
          <c:xMode val="edge"/>
          <c:yMode val="edge"/>
          <c:x val="0.14242415418012386"/>
          <c:y val="7.8796250214864E-2"/>
          <c:w val="0.82887250489754849"/>
          <c:h val="0.73470274898060939"/>
        </c:manualLayout>
      </c:layout>
      <c:scatterChart>
        <c:scatterStyle val="lineMarker"/>
        <c:varyColors val="0"/>
        <c:ser>
          <c:idx val="0"/>
          <c:order val="0"/>
          <c:tx>
            <c:v>Sea of Japan</c:v>
          </c:tx>
          <c:spPr>
            <a:ln w="28575">
              <a:noFill/>
            </a:ln>
          </c:spPr>
          <c:marker>
            <c:symbol val="x"/>
            <c:size val="4"/>
            <c:spPr>
              <a:noFill/>
              <a:ln>
                <a:solidFill>
                  <a:schemeClr val="tx1"/>
                </a:solidFill>
              </a:ln>
            </c:spPr>
          </c:marker>
          <c:trendline>
            <c:name>Sea of Japan</c:name>
            <c:spPr>
              <a:ln w="12700">
                <a:prstDash val="sysDash"/>
              </a:ln>
            </c:spPr>
            <c:trendlineType val="linear"/>
            <c:dispRSqr val="0"/>
            <c:dispEq val="0"/>
          </c:trendline>
          <c:xVal>
            <c:numRef>
              <c:f>'Tab 5'!$M$2:$M$17</c:f>
              <c:numCache>
                <c:formatCode>General</c:formatCode>
                <c:ptCount val="16"/>
                <c:pt idx="0">
                  <c:v>1.4622107616460438</c:v>
                </c:pt>
                <c:pt idx="1">
                  <c:v>1.7256863758159822</c:v>
                </c:pt>
                <c:pt idx="2">
                  <c:v>0.59562588132255256</c:v>
                </c:pt>
                <c:pt idx="3">
                  <c:v>1.7009919975949694</c:v>
                </c:pt>
                <c:pt idx="4">
                  <c:v>1.75815462196739</c:v>
                </c:pt>
                <c:pt idx="5">
                  <c:v>1.5006937713635242</c:v>
                </c:pt>
                <c:pt idx="6">
                  <c:v>1.7020473917520349</c:v>
                </c:pt>
                <c:pt idx="7">
                  <c:v>1.6776069527204931</c:v>
                </c:pt>
                <c:pt idx="8">
                  <c:v>1.2945580723038201</c:v>
                </c:pt>
                <c:pt idx="9">
                  <c:v>1.2536053457358431</c:v>
                </c:pt>
                <c:pt idx="10">
                  <c:v>0.28806501849961352</c:v>
                </c:pt>
                <c:pt idx="11">
                  <c:v>1.8215135284047732</c:v>
                </c:pt>
                <c:pt idx="12">
                  <c:v>1.2802747740733618</c:v>
                </c:pt>
                <c:pt idx="13">
                  <c:v>1.2165177714418858</c:v>
                </c:pt>
                <c:pt idx="14">
                  <c:v>1.2232939904905373</c:v>
                </c:pt>
                <c:pt idx="15">
                  <c:v>0.95263102528274557</c:v>
                </c:pt>
              </c:numCache>
            </c:numRef>
          </c:xVal>
          <c:yVal>
            <c:numRef>
              <c:f>'Tab 5'!$K$2:$K$17</c:f>
              <c:numCache>
                <c:formatCode>General</c:formatCode>
                <c:ptCount val="16"/>
                <c:pt idx="0">
                  <c:v>86.666666666666671</c:v>
                </c:pt>
                <c:pt idx="1">
                  <c:v>89.65517241379311</c:v>
                </c:pt>
                <c:pt idx="2">
                  <c:v>64.705882352941174</c:v>
                </c:pt>
                <c:pt idx="3">
                  <c:v>90</c:v>
                </c:pt>
                <c:pt idx="4">
                  <c:v>76.666666666666671</c:v>
                </c:pt>
                <c:pt idx="5">
                  <c:v>83.333333333333329</c:v>
                </c:pt>
                <c:pt idx="6">
                  <c:v>93.333333333333329</c:v>
                </c:pt>
                <c:pt idx="7">
                  <c:v>93.333333333333329</c:v>
                </c:pt>
                <c:pt idx="8">
                  <c:v>93.333333333333329</c:v>
                </c:pt>
                <c:pt idx="9">
                  <c:v>65.517241379310349</c:v>
                </c:pt>
                <c:pt idx="10">
                  <c:v>41.176470588235297</c:v>
                </c:pt>
                <c:pt idx="11">
                  <c:v>96.666666666666671</c:v>
                </c:pt>
                <c:pt idx="12">
                  <c:v>73.333333333333329</c:v>
                </c:pt>
                <c:pt idx="13">
                  <c:v>60</c:v>
                </c:pt>
                <c:pt idx="14">
                  <c:v>83.333333333333329</c:v>
                </c:pt>
                <c:pt idx="15">
                  <c:v>63.333333333333336</c:v>
                </c:pt>
              </c:numCache>
            </c:numRef>
          </c:yVal>
          <c:smooth val="0"/>
          <c:extLst>
            <c:ext xmlns:c16="http://schemas.microsoft.com/office/drawing/2014/chart" uri="{C3380CC4-5D6E-409C-BE32-E72D297353CC}">
              <c16:uniqueId val="{00000000-56B6-4237-83B2-B14D41C98C5E}"/>
            </c:ext>
          </c:extLst>
        </c:ser>
        <c:ser>
          <c:idx val="1"/>
          <c:order val="1"/>
          <c:tx>
            <c:v>Azov Sea</c:v>
          </c:tx>
          <c:spPr>
            <a:ln w="28575">
              <a:noFill/>
            </a:ln>
          </c:spPr>
          <c:marker>
            <c:symbol val="circle"/>
            <c:size val="4"/>
            <c:spPr>
              <a:noFill/>
              <a:ln>
                <a:solidFill>
                  <a:schemeClr val="tx1"/>
                </a:solidFill>
              </a:ln>
            </c:spPr>
          </c:marker>
          <c:trendline>
            <c:name>Azov Sea</c:name>
            <c:spPr>
              <a:ln w="19050">
                <a:prstDash val="lgDashDot"/>
              </a:ln>
            </c:spPr>
            <c:trendlineType val="linear"/>
            <c:dispRSqr val="0"/>
            <c:dispEq val="0"/>
          </c:trendline>
          <c:xVal>
            <c:numRef>
              <c:f>'Tab 5'!$M$77:$M$104</c:f>
              <c:numCache>
                <c:formatCode>General</c:formatCode>
                <c:ptCount val="28"/>
                <c:pt idx="0">
                  <c:v>-0.33579210192319309</c:v>
                </c:pt>
                <c:pt idx="1">
                  <c:v>0.65641765365055504</c:v>
                </c:pt>
                <c:pt idx="2">
                  <c:v>1.0463000196529693</c:v>
                </c:pt>
                <c:pt idx="3">
                  <c:v>0.24919835739111287</c:v>
                </c:pt>
                <c:pt idx="4">
                  <c:v>0.93281186861163212</c:v>
                </c:pt>
                <c:pt idx="5">
                  <c:v>1.6162057613453251</c:v>
                </c:pt>
                <c:pt idx="6">
                  <c:v>1.3182621422365026</c:v>
                </c:pt>
                <c:pt idx="7">
                  <c:v>0.77369690895739363</c:v>
                </c:pt>
                <c:pt idx="8">
                  <c:v>1.2329961103921538</c:v>
                </c:pt>
                <c:pt idx="9">
                  <c:v>0.80326197096667473</c:v>
                </c:pt>
                <c:pt idx="10">
                  <c:v>0.49986438185822218</c:v>
                </c:pt>
                <c:pt idx="11">
                  <c:v>0.46132698753643053</c:v>
                </c:pt>
                <c:pt idx="12">
                  <c:v>0.41252200854503474</c:v>
                </c:pt>
                <c:pt idx="13">
                  <c:v>1.0633869788643928</c:v>
                </c:pt>
                <c:pt idx="14">
                  <c:v>0.6569086593353074</c:v>
                </c:pt>
                <c:pt idx="15">
                  <c:v>0.91733042610655391</c:v>
                </c:pt>
                <c:pt idx="16">
                  <c:v>1.2664375025613495</c:v>
                </c:pt>
                <c:pt idx="17">
                  <c:v>0.49831055378960049</c:v>
                </c:pt>
                <c:pt idx="18">
                  <c:v>1.3698340703001615</c:v>
                </c:pt>
                <c:pt idx="19">
                  <c:v>1.4216928396517781</c:v>
                </c:pt>
                <c:pt idx="20">
                  <c:v>1.0633869788643928</c:v>
                </c:pt>
                <c:pt idx="21">
                  <c:v>1.0806559316136306</c:v>
                </c:pt>
                <c:pt idx="22">
                  <c:v>1.2663885100087673</c:v>
                </c:pt>
                <c:pt idx="23">
                  <c:v>0.95193855452976062</c:v>
                </c:pt>
                <c:pt idx="24">
                  <c:v>0.72743630427746486</c:v>
                </c:pt>
                <c:pt idx="25">
                  <c:v>0.72602823707005482</c:v>
                </c:pt>
                <c:pt idx="26">
                  <c:v>0.75082812317240877</c:v>
                </c:pt>
                <c:pt idx="27">
                  <c:v>1.2836242443241699</c:v>
                </c:pt>
              </c:numCache>
            </c:numRef>
          </c:xVal>
          <c:yVal>
            <c:numRef>
              <c:f>'Tab 5'!$K$77:$K$104</c:f>
              <c:numCache>
                <c:formatCode>General</c:formatCode>
                <c:ptCount val="28"/>
                <c:pt idx="0">
                  <c:v>23.076923076923077</c:v>
                </c:pt>
                <c:pt idx="1">
                  <c:v>63.333333333333336</c:v>
                </c:pt>
                <c:pt idx="2">
                  <c:v>90.625</c:v>
                </c:pt>
                <c:pt idx="3">
                  <c:v>45</c:v>
                </c:pt>
                <c:pt idx="4">
                  <c:v>80</c:v>
                </c:pt>
                <c:pt idx="5">
                  <c:v>86.486486486486484</c:v>
                </c:pt>
                <c:pt idx="6">
                  <c:v>80.952380952380949</c:v>
                </c:pt>
                <c:pt idx="7">
                  <c:v>57.142857142857146</c:v>
                </c:pt>
                <c:pt idx="8">
                  <c:v>96.666666666666671</c:v>
                </c:pt>
                <c:pt idx="9">
                  <c:v>66.666666666666671</c:v>
                </c:pt>
                <c:pt idx="10">
                  <c:v>61.29032258064516</c:v>
                </c:pt>
                <c:pt idx="11">
                  <c:v>60.714285714285715</c:v>
                </c:pt>
                <c:pt idx="12">
                  <c:v>46.341463414634148</c:v>
                </c:pt>
                <c:pt idx="13">
                  <c:v>78.571428571428569</c:v>
                </c:pt>
                <c:pt idx="14">
                  <c:v>61.53846153846154</c:v>
                </c:pt>
                <c:pt idx="15">
                  <c:v>70</c:v>
                </c:pt>
                <c:pt idx="16">
                  <c:v>93.75</c:v>
                </c:pt>
                <c:pt idx="17">
                  <c:v>65</c:v>
                </c:pt>
                <c:pt idx="18">
                  <c:v>90</c:v>
                </c:pt>
                <c:pt idx="19">
                  <c:v>81.081081081081081</c:v>
                </c:pt>
                <c:pt idx="20">
                  <c:v>76.19047619047619</c:v>
                </c:pt>
                <c:pt idx="21">
                  <c:v>87.755102040816325</c:v>
                </c:pt>
                <c:pt idx="22">
                  <c:v>83.333333333333329</c:v>
                </c:pt>
                <c:pt idx="23">
                  <c:v>78.571428571428569</c:v>
                </c:pt>
                <c:pt idx="24">
                  <c:v>67.741935483870961</c:v>
                </c:pt>
                <c:pt idx="25">
                  <c:v>78.571428571428569</c:v>
                </c:pt>
                <c:pt idx="26">
                  <c:v>70.731707317073173</c:v>
                </c:pt>
                <c:pt idx="27">
                  <c:v>85.714285714285708</c:v>
                </c:pt>
              </c:numCache>
            </c:numRef>
          </c:yVal>
          <c:smooth val="0"/>
          <c:extLst>
            <c:ext xmlns:c16="http://schemas.microsoft.com/office/drawing/2014/chart" uri="{C3380CC4-5D6E-409C-BE32-E72D297353CC}">
              <c16:uniqueId val="{00000001-56B6-4237-83B2-B14D41C98C5E}"/>
            </c:ext>
          </c:extLst>
        </c:ser>
        <c:dLbls>
          <c:showLegendKey val="0"/>
          <c:showVal val="0"/>
          <c:showCatName val="0"/>
          <c:showSerName val="0"/>
          <c:showPercent val="0"/>
          <c:showBubbleSize val="0"/>
        </c:dLbls>
        <c:axId val="94061120"/>
        <c:axId val="94061696"/>
      </c:scatterChart>
      <c:valAx>
        <c:axId val="94061120"/>
        <c:scaling>
          <c:orientation val="minMax"/>
        </c:scaling>
        <c:delete val="0"/>
        <c:axPos val="b"/>
        <c:title>
          <c:tx>
            <c:rich>
              <a:bodyPr/>
              <a:lstStyle/>
              <a:p>
                <a:pPr>
                  <a:defRPr/>
                </a:pPr>
                <a:r>
                  <a:rPr lang="en-US"/>
                  <a:t>Log (abundance)</a:t>
                </a:r>
                <a:endParaRPr lang="ru-RU"/>
              </a:p>
            </c:rich>
          </c:tx>
          <c:layout>
            <c:manualLayout>
              <c:xMode val="edge"/>
              <c:yMode val="edge"/>
              <c:x val="0.3927021231534919"/>
              <c:y val="0.90855956598183252"/>
            </c:manualLayout>
          </c:layout>
          <c:overlay val="0"/>
        </c:title>
        <c:numFmt formatCode="General" sourceLinked="1"/>
        <c:majorTickMark val="out"/>
        <c:minorTickMark val="none"/>
        <c:tickLblPos val="nextTo"/>
        <c:crossAx val="94061696"/>
        <c:crossesAt val="-2"/>
        <c:crossBetween val="midCat"/>
      </c:valAx>
      <c:valAx>
        <c:axId val="94061696"/>
        <c:scaling>
          <c:orientation val="minMax"/>
          <c:max val="100"/>
          <c:min val="20"/>
        </c:scaling>
        <c:delete val="0"/>
        <c:axPos val="l"/>
        <c:title>
          <c:tx>
            <c:rich>
              <a:bodyPr rot="-5400000" vert="horz"/>
              <a:lstStyle/>
              <a:p>
                <a:pPr>
                  <a:defRPr/>
                </a:pPr>
                <a:r>
                  <a:rPr lang="en-US"/>
                  <a:t>Prevalence</a:t>
                </a:r>
                <a:endParaRPr lang="ru-RU"/>
              </a:p>
            </c:rich>
          </c:tx>
          <c:layout>
            <c:manualLayout>
              <c:xMode val="edge"/>
              <c:yMode val="edge"/>
              <c:x val="3.657806957166305E-3"/>
              <c:y val="0.3036327760049361"/>
            </c:manualLayout>
          </c:layout>
          <c:overlay val="0"/>
        </c:title>
        <c:numFmt formatCode="0" sourceLinked="0"/>
        <c:majorTickMark val="out"/>
        <c:minorTickMark val="none"/>
        <c:tickLblPos val="nextTo"/>
        <c:crossAx val="94061120"/>
        <c:crossesAt val="-2"/>
        <c:crossBetween val="midCat"/>
      </c:valAx>
    </c:plotArea>
    <c:legend>
      <c:legendPos val="r"/>
      <c:layout>
        <c:manualLayout>
          <c:xMode val="edge"/>
          <c:yMode val="edge"/>
          <c:x val="0.57429851830917678"/>
          <c:y val="0.53981818678915128"/>
          <c:w val="0.4057989153108052"/>
          <c:h val="0.25196303587051616"/>
        </c:manualLayout>
      </c:layout>
      <c:overlay val="1"/>
    </c:legend>
    <c:plotVisOnly val="1"/>
    <c:dispBlanksAs val="gap"/>
    <c:showDLblsOverMax val="0"/>
  </c:chart>
  <c:spPr>
    <a:ln>
      <a:noFill/>
    </a:ln>
  </c:spPr>
  <c:txPr>
    <a:bodyPr/>
    <a:lstStyle/>
    <a:p>
      <a:pPr>
        <a:defRPr sz="14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4222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422275"/>
          </a:xfrm>
          <a:prstGeom prst="rect">
            <a:avLst/>
          </a:prstGeom>
        </p:spPr>
        <p:txBody>
          <a:bodyPr vert="horz" lIns="91440" tIns="45720" rIns="91440" bIns="45720" rtlCol="0"/>
          <a:lstStyle>
            <a:lvl1pPr algn="r">
              <a:defRPr sz="1200"/>
            </a:lvl1pPr>
          </a:lstStyle>
          <a:p>
            <a:fld id="{5FE374E7-ADC9-4E8C-89ED-A65A70C84BE4}" type="datetimeFigureOut">
              <a:rPr lang="ru-RU" smtClean="0"/>
              <a:t>30.03.2026</a:t>
            </a:fld>
            <a:endParaRPr lang="ru-RU"/>
          </a:p>
        </p:txBody>
      </p:sp>
      <p:sp>
        <p:nvSpPr>
          <p:cNvPr id="4" name="Образ слайда 3"/>
          <p:cNvSpPr>
            <a:spLocks noGrp="1" noRot="1" noChangeAspect="1"/>
          </p:cNvSpPr>
          <p:nvPr>
            <p:ph type="sldImg" idx="2"/>
          </p:nvPr>
        </p:nvSpPr>
        <p:spPr>
          <a:xfrm>
            <a:off x="2857500" y="635000"/>
            <a:ext cx="3429000" cy="31718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4017963"/>
            <a:ext cx="7315200" cy="380523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034338"/>
            <a:ext cx="3962400" cy="4222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8034338"/>
            <a:ext cx="3962400" cy="422275"/>
          </a:xfrm>
          <a:prstGeom prst="rect">
            <a:avLst/>
          </a:prstGeom>
        </p:spPr>
        <p:txBody>
          <a:bodyPr vert="horz" lIns="91440" tIns="45720" rIns="91440" bIns="45720" rtlCol="0" anchor="b"/>
          <a:lstStyle>
            <a:lvl1pPr algn="r">
              <a:defRPr sz="1200"/>
            </a:lvl1pPr>
          </a:lstStyle>
          <a:p>
            <a:fld id="{A65D898C-0FC5-436C-81A5-205A4C0611A7}" type="slidenum">
              <a:rPr lang="ru-RU" smtClean="0"/>
              <a:t>‹#›</a:t>
            </a:fld>
            <a:endParaRPr lang="ru-RU"/>
          </a:p>
        </p:txBody>
      </p:sp>
    </p:spTree>
    <p:extLst>
      <p:ext uri="{BB962C8B-B14F-4D97-AF65-F5344CB8AC3E}">
        <p14:creationId xmlns:p14="http://schemas.microsoft.com/office/powerpoint/2010/main" val="2344595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6B0D344C-49A1-4AA4-B6EE-A6F5C0946653}" type="slidenum">
              <a:rPr lang="uk-UA" smtClean="0">
                <a:latin typeface="Arial" pitchFamily="34" charset="0"/>
              </a:rPr>
              <a:pPr eaLnBrk="1" hangingPunct="1"/>
              <a:t>25</a:t>
            </a:fld>
            <a:endParaRPr lang="uk-UA">
              <a:latin typeface="Arial" pitchFamily="34" charset="0"/>
            </a:endParaRPr>
          </a:p>
        </p:txBody>
      </p:sp>
      <p:sp>
        <p:nvSpPr>
          <p:cNvPr id="39939" name="Rectangle 2"/>
          <p:cNvSpPr>
            <a:spLocks noGrp="1" noRot="1" noChangeAspect="1" noChangeArrowheads="1" noTextEdit="1"/>
          </p:cNvSpPr>
          <p:nvPr>
            <p:ph type="sldImg"/>
          </p:nvPr>
        </p:nvSpPr>
        <p:spPr>
          <a:xfrm>
            <a:off x="2857500" y="635000"/>
            <a:ext cx="3429000" cy="3171825"/>
          </a:xfrm>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9B93CDCB-93CC-43FA-92B8-0AB74989ECA2}" type="slidenum">
              <a:rPr lang="uk-UA" smtClean="0">
                <a:latin typeface="Arial" pitchFamily="34" charset="0"/>
              </a:rPr>
              <a:pPr eaLnBrk="1" hangingPunct="1"/>
              <a:t>26</a:t>
            </a:fld>
            <a:endParaRPr lang="uk-UA">
              <a:latin typeface="Arial" pitchFamily="34" charset="0"/>
            </a:endParaRPr>
          </a:p>
        </p:txBody>
      </p:sp>
      <p:sp>
        <p:nvSpPr>
          <p:cNvPr id="40963" name="Rectangle 2"/>
          <p:cNvSpPr>
            <a:spLocks noGrp="1" noRot="1" noChangeAspect="1" noChangeArrowheads="1" noTextEdit="1"/>
          </p:cNvSpPr>
          <p:nvPr>
            <p:ph type="sldImg"/>
          </p:nvPr>
        </p:nvSpPr>
        <p:spPr>
          <a:xfrm>
            <a:off x="2857500" y="635000"/>
            <a:ext cx="3429000" cy="3171825"/>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35D9CE98-6E41-4FFB-8154-2FE79034471F}" type="slidenum">
              <a:rPr lang="uk-UA" smtClean="0">
                <a:latin typeface="Arial" pitchFamily="34" charset="0"/>
              </a:rPr>
              <a:pPr eaLnBrk="1" hangingPunct="1"/>
              <a:t>72</a:t>
            </a:fld>
            <a:endParaRPr lang="uk-UA">
              <a:latin typeface="Arial"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F64A34B-D279-4C6B-B748-438453E84CD1}" type="slidenum">
              <a:rPr lang="uk-UA" smtClean="0">
                <a:latin typeface="Arial" pitchFamily="34" charset="0"/>
              </a:rPr>
              <a:pPr eaLnBrk="1" hangingPunct="1"/>
              <a:t>74</a:t>
            </a:fld>
            <a:endParaRPr lang="uk-UA">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65D898C-0FC5-436C-81A5-205A4C0611A7}" type="slidenum">
              <a:rPr lang="ru-RU" smtClean="0"/>
              <a:t>75</a:t>
            </a:fld>
            <a:endParaRPr lang="ru-RU"/>
          </a:p>
        </p:txBody>
      </p:sp>
    </p:spTree>
    <p:extLst>
      <p:ext uri="{BB962C8B-B14F-4D97-AF65-F5344CB8AC3E}">
        <p14:creationId xmlns:p14="http://schemas.microsoft.com/office/powerpoint/2010/main" val="1014655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F64A34B-D279-4C6B-B748-438453E84CD1}" type="slidenum">
              <a:rPr lang="uk-UA" smtClean="0">
                <a:latin typeface="Arial" pitchFamily="34" charset="0"/>
              </a:rPr>
              <a:pPr eaLnBrk="1" hangingPunct="1"/>
              <a:t>77</a:t>
            </a:fld>
            <a:endParaRPr lang="uk-UA">
              <a:latin typeface="Arial"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uk-UA">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Georgia"/>
                <a:cs typeface="Georgia"/>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Georgia"/>
                <a:cs typeface="Georg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Georgia"/>
                <a:cs typeface="Georgi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27000" y="0"/>
            <a:ext cx="6616700" cy="1270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3/30/2026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7723" y="254253"/>
            <a:ext cx="8988552" cy="1838325"/>
          </a:xfrm>
          <a:prstGeom prst="rect">
            <a:avLst/>
          </a:prstGeom>
        </p:spPr>
        <p:txBody>
          <a:bodyPr wrap="square" lIns="0" tIns="0" rIns="0" bIns="0">
            <a:spAutoFit/>
          </a:bodyPr>
          <a:lstStyle>
            <a:lvl1pPr>
              <a:defRPr sz="4400" b="0" i="0">
                <a:solidFill>
                  <a:schemeClr val="tx1"/>
                </a:solidFill>
                <a:latin typeface="Georgia"/>
                <a:cs typeface="Georgia"/>
              </a:defRPr>
            </a:lvl1pPr>
          </a:lstStyle>
          <a:p>
            <a:endParaRPr/>
          </a:p>
        </p:txBody>
      </p:sp>
      <p:sp>
        <p:nvSpPr>
          <p:cNvPr id="3" name="Holder 3"/>
          <p:cNvSpPr>
            <a:spLocks noGrp="1"/>
          </p:cNvSpPr>
          <p:nvPr>
            <p:ph type="body" idx="1"/>
          </p:nvPr>
        </p:nvSpPr>
        <p:spPr>
          <a:xfrm>
            <a:off x="431799" y="1632965"/>
            <a:ext cx="8280400" cy="2829560"/>
          </a:xfrm>
          <a:prstGeom prst="rect">
            <a:avLst/>
          </a:prstGeom>
        </p:spPr>
        <p:txBody>
          <a:bodyPr wrap="square" lIns="0" tIns="0" rIns="0" bIns="0">
            <a:spAutoFit/>
          </a:bodyPr>
          <a:lstStyle>
            <a:lvl1pPr>
              <a:defRPr sz="3200" b="0" i="0">
                <a:solidFill>
                  <a:schemeClr val="tx1"/>
                </a:solidFill>
                <a:latin typeface="Georgia"/>
                <a:cs typeface="Georgi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3/30/2026</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iwaponline.com/pages/how_to_review_a_pape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pp.grammarly.com/" TargetMode="External"/><Relationship Id="rId2" Type="http://schemas.openxmlformats.org/officeDocument/2006/relationships/hyperlink" Target="http://webshop.elsevier.com/languageservices/languageeditin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qsrinternational.com/nvivo-qualitative-data-analysis-software/home" TargetMode="External"/><Relationship Id="rId2" Type="http://schemas.openxmlformats.org/officeDocument/2006/relationships/hyperlink" Target="http://www.covidence.org/" TargetMode="External"/><Relationship Id="rId1" Type="http://schemas.openxmlformats.org/officeDocument/2006/relationships/slideLayout" Target="../slideLayouts/slideLayout2.xml"/><Relationship Id="rId5" Type="http://schemas.openxmlformats.org/officeDocument/2006/relationships/hyperlink" Target="https://www.prisma-statement.org/" TargetMode="External"/><Relationship Id="rId4" Type="http://schemas.openxmlformats.org/officeDocument/2006/relationships/hyperlink" Target="https://rayyan.qcri.org/welcome"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zakon.rada.gov.ua/laws/show/z0155-17#Text"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torage.genebang.com/file/cGF0aD11ZS8yMDE4MDcvdWUyNjM4XzEgQWNhZGVtaWMgUGhyYXNlYmFuayAyMDE1YiBlbmhhbmNlZCBlZGl0aW9uIDIucGRm" TargetMode="External"/><Relationship Id="rId2" Type="http://schemas.openxmlformats.org/officeDocument/2006/relationships/hyperlink" Target="https://app.grammarly.co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hyperlink" Target="http://endnote.com/" TargetMode="External"/><Relationship Id="rId2" Type="http://schemas.openxmlformats.org/officeDocument/2006/relationships/hyperlink" Target="http://www.mendeley.com/" TargetMode="Externa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s://www.mendeley.com/autoupdates/installers/1.19.8" TargetMode="External"/><Relationship Id="rId4" Type="http://schemas.openxmlformats.org/officeDocument/2006/relationships/hyperlink" Target="https://www.grafiati.com/uk/"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5800" y="2125980"/>
            <a:ext cx="7772400" cy="1354217"/>
          </a:xfrm>
        </p:spPr>
        <p:txBody>
          <a:bodyPr/>
          <a:lstStyle/>
          <a:p>
            <a:pPr algn="ctr"/>
            <a:r>
              <a:rPr lang="uk-UA" dirty="0"/>
              <a:t>Підготовка наукової публікації</a:t>
            </a:r>
            <a:endParaRPr lang="ru-RU" dirty="0"/>
          </a:p>
        </p:txBody>
      </p:sp>
    </p:spTree>
    <p:extLst>
      <p:ext uri="{BB962C8B-B14F-4D97-AF65-F5344CB8AC3E}">
        <p14:creationId xmlns:p14="http://schemas.microsoft.com/office/powerpoint/2010/main" val="181295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81C191-95FB-46A5-9355-99D9ED29CB37}"/>
              </a:ext>
            </a:extLst>
          </p:cNvPr>
          <p:cNvSpPr>
            <a:spLocks noGrp="1"/>
          </p:cNvSpPr>
          <p:nvPr>
            <p:ph type="title"/>
          </p:nvPr>
        </p:nvSpPr>
        <p:spPr>
          <a:xfrm>
            <a:off x="77723" y="254253"/>
            <a:ext cx="8988552" cy="553998"/>
          </a:xfrm>
        </p:spPr>
        <p:txBody>
          <a:bodyPr/>
          <a:lstStyle/>
          <a:p>
            <a:r>
              <a:rPr lang="ru-RU" sz="3600" b="1" i="0" dirty="0" err="1">
                <a:solidFill>
                  <a:srgbClr val="000000"/>
                </a:solidFill>
                <a:effectLst/>
                <a:latin typeface="TimesNewRomanPS-BoldMT"/>
              </a:rPr>
              <a:t>Сучасне</a:t>
            </a:r>
            <a:r>
              <a:rPr lang="ru-RU" sz="3600" b="1" i="0" dirty="0">
                <a:solidFill>
                  <a:srgbClr val="000000"/>
                </a:solidFill>
                <a:effectLst/>
                <a:latin typeface="TimesNewRomanPS-BoldMT"/>
              </a:rPr>
              <a:t> </a:t>
            </a:r>
            <a:r>
              <a:rPr lang="ru-RU" sz="3600" b="1" i="0" dirty="0" err="1">
                <a:solidFill>
                  <a:srgbClr val="000000"/>
                </a:solidFill>
                <a:effectLst/>
                <a:latin typeface="TimesNewRomanPS-BoldMT"/>
              </a:rPr>
              <a:t>поняття</a:t>
            </a:r>
            <a:r>
              <a:rPr lang="ru-RU" sz="3600" b="1" i="0" dirty="0">
                <a:solidFill>
                  <a:srgbClr val="000000"/>
                </a:solidFill>
                <a:effectLst/>
                <a:latin typeface="TimesNewRomanPS-BoldMT"/>
              </a:rPr>
              <a:t> </a:t>
            </a:r>
            <a:r>
              <a:rPr lang="ru-RU" sz="3600" b="1" i="0" dirty="0" err="1">
                <a:solidFill>
                  <a:srgbClr val="000000"/>
                </a:solidFill>
                <a:effectLst/>
                <a:latin typeface="TimesNewRomanPS-BoldMT"/>
              </a:rPr>
              <a:t>академічної</a:t>
            </a:r>
            <a:r>
              <a:rPr lang="ru-RU" sz="3600" b="1" i="0" dirty="0">
                <a:solidFill>
                  <a:srgbClr val="000000"/>
                </a:solidFill>
                <a:effectLst/>
                <a:latin typeface="TimesNewRomanPS-BoldMT"/>
              </a:rPr>
              <a:t> </a:t>
            </a:r>
            <a:r>
              <a:rPr lang="ru-RU" sz="3600" b="1" i="0" dirty="0" err="1">
                <a:solidFill>
                  <a:srgbClr val="000000"/>
                </a:solidFill>
                <a:effectLst/>
                <a:latin typeface="TimesNewRomanPS-BoldMT"/>
              </a:rPr>
              <a:t>грамотності</a:t>
            </a:r>
            <a:endParaRPr lang="en-GB" sz="7200" dirty="0"/>
          </a:p>
        </p:txBody>
      </p:sp>
      <p:pic>
        <p:nvPicPr>
          <p:cNvPr id="5" name="Рисунок 4">
            <a:extLst>
              <a:ext uri="{FF2B5EF4-FFF2-40B4-BE49-F238E27FC236}">
                <a16:creationId xmlns:a16="http://schemas.microsoft.com/office/drawing/2014/main" id="{87B0BC08-B68B-44E9-9DD7-6A19D42F7B27}"/>
              </a:ext>
            </a:extLst>
          </p:cNvPr>
          <p:cNvPicPr>
            <a:picLocks noChangeAspect="1"/>
          </p:cNvPicPr>
          <p:nvPr/>
        </p:nvPicPr>
        <p:blipFill>
          <a:blip r:embed="rId2"/>
          <a:stretch>
            <a:fillRect/>
          </a:stretch>
        </p:blipFill>
        <p:spPr>
          <a:xfrm>
            <a:off x="1742730" y="1255279"/>
            <a:ext cx="5627267" cy="5029200"/>
          </a:xfrm>
          <a:prstGeom prst="rect">
            <a:avLst/>
          </a:prstGeom>
        </p:spPr>
      </p:pic>
      <p:sp>
        <p:nvSpPr>
          <p:cNvPr id="6" name="TextBox 5">
            <a:extLst>
              <a:ext uri="{FF2B5EF4-FFF2-40B4-BE49-F238E27FC236}">
                <a16:creationId xmlns:a16="http://schemas.microsoft.com/office/drawing/2014/main" id="{1485A544-4E61-4877-B859-F0562C2677DD}"/>
              </a:ext>
            </a:extLst>
          </p:cNvPr>
          <p:cNvSpPr txBox="1"/>
          <p:nvPr/>
        </p:nvSpPr>
        <p:spPr>
          <a:xfrm>
            <a:off x="1742730" y="6667500"/>
            <a:ext cx="5658537" cy="584775"/>
          </a:xfrm>
          <a:prstGeom prst="rect">
            <a:avLst/>
          </a:prstGeom>
          <a:noFill/>
        </p:spPr>
        <p:txBody>
          <a:bodyPr wrap="none" rtlCol="0">
            <a:spAutoFit/>
          </a:bodyPr>
          <a:lstStyle/>
          <a:p>
            <a:r>
              <a:rPr lang="ru-RU" sz="3200" b="0" i="0" dirty="0" err="1">
                <a:solidFill>
                  <a:srgbClr val="000000"/>
                </a:solidFill>
                <a:effectLst/>
                <a:latin typeface="TimesNewRomanPSMT"/>
              </a:rPr>
              <a:t>Тривимірна</a:t>
            </a:r>
            <a:r>
              <a:rPr lang="ru-RU" sz="3200" b="0" i="0" dirty="0">
                <a:solidFill>
                  <a:srgbClr val="000000"/>
                </a:solidFill>
                <a:effectLst/>
                <a:latin typeface="TimesNewRomanPSMT"/>
              </a:rPr>
              <a:t> модель </a:t>
            </a:r>
            <a:r>
              <a:rPr lang="ru-RU" sz="3200" b="0" i="0" dirty="0" err="1">
                <a:solidFill>
                  <a:srgbClr val="000000"/>
                </a:solidFill>
                <a:effectLst/>
                <a:latin typeface="TimesNewRomanPSMT"/>
              </a:rPr>
              <a:t>Білла</a:t>
            </a:r>
            <a:r>
              <a:rPr lang="ru-RU" sz="3200" b="0" i="0" dirty="0">
                <a:solidFill>
                  <a:srgbClr val="000000"/>
                </a:solidFill>
                <a:effectLst/>
                <a:latin typeface="TimesNewRomanPSMT"/>
              </a:rPr>
              <a:t> </a:t>
            </a:r>
            <a:r>
              <a:rPr lang="ru-RU" sz="3200" b="0" i="0" dirty="0" err="1">
                <a:solidFill>
                  <a:srgbClr val="000000"/>
                </a:solidFill>
                <a:effectLst/>
                <a:latin typeface="TimesNewRomanPSMT"/>
              </a:rPr>
              <a:t>Гріна</a:t>
            </a:r>
            <a:endParaRPr lang="en-GB" sz="3200" dirty="0"/>
          </a:p>
        </p:txBody>
      </p:sp>
    </p:spTree>
    <p:extLst>
      <p:ext uri="{BB962C8B-B14F-4D97-AF65-F5344CB8AC3E}">
        <p14:creationId xmlns:p14="http://schemas.microsoft.com/office/powerpoint/2010/main" val="11022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51A239-F07C-4FDF-B27F-4C2C87FB14D5}"/>
              </a:ext>
            </a:extLst>
          </p:cNvPr>
          <p:cNvSpPr>
            <a:spLocks noGrp="1"/>
          </p:cNvSpPr>
          <p:nvPr>
            <p:ph type="title"/>
          </p:nvPr>
        </p:nvSpPr>
        <p:spPr>
          <a:xfrm>
            <a:off x="77723" y="254253"/>
            <a:ext cx="8988552" cy="1354217"/>
          </a:xfrm>
        </p:spPr>
        <p:txBody>
          <a:bodyPr/>
          <a:lstStyle/>
          <a:p>
            <a:r>
              <a:rPr lang="ru-RU" sz="4400" b="0" i="0" dirty="0" err="1">
                <a:solidFill>
                  <a:srgbClr val="000000"/>
                </a:solidFill>
                <a:effectLst/>
                <a:latin typeface="TimesNewRomanPSMT"/>
              </a:rPr>
              <a:t>Тривимірна</a:t>
            </a:r>
            <a:r>
              <a:rPr lang="ru-RU" sz="4400" b="0" i="0" dirty="0">
                <a:solidFill>
                  <a:srgbClr val="000000"/>
                </a:solidFill>
                <a:effectLst/>
                <a:latin typeface="TimesNewRomanPSMT"/>
              </a:rPr>
              <a:t> модель </a:t>
            </a:r>
            <a:r>
              <a:rPr lang="ru-RU" sz="4400" b="0" i="0" dirty="0" err="1">
                <a:solidFill>
                  <a:srgbClr val="000000"/>
                </a:solidFill>
                <a:effectLst/>
                <a:latin typeface="TimesNewRomanPSMT"/>
              </a:rPr>
              <a:t>Білла</a:t>
            </a:r>
            <a:r>
              <a:rPr lang="ru-RU" sz="4400" b="0" i="0" dirty="0">
                <a:solidFill>
                  <a:srgbClr val="000000"/>
                </a:solidFill>
                <a:effectLst/>
                <a:latin typeface="TimesNewRomanPSMT"/>
              </a:rPr>
              <a:t> </a:t>
            </a:r>
            <a:r>
              <a:rPr lang="ru-RU" sz="4400" b="0" i="0" dirty="0" err="1">
                <a:solidFill>
                  <a:srgbClr val="000000"/>
                </a:solidFill>
                <a:effectLst/>
                <a:latin typeface="TimesNewRomanPSMT"/>
              </a:rPr>
              <a:t>Гріна</a:t>
            </a:r>
            <a:br>
              <a:rPr lang="en-GB" sz="4400" dirty="0"/>
            </a:br>
            <a:endParaRPr lang="en-GB" dirty="0"/>
          </a:p>
        </p:txBody>
      </p:sp>
      <p:sp>
        <p:nvSpPr>
          <p:cNvPr id="3" name="Текст 2">
            <a:extLst>
              <a:ext uri="{FF2B5EF4-FFF2-40B4-BE49-F238E27FC236}">
                <a16:creationId xmlns:a16="http://schemas.microsoft.com/office/drawing/2014/main" id="{71A01BFE-FF8A-4E95-837E-6D288F4CDB92}"/>
              </a:ext>
            </a:extLst>
          </p:cNvPr>
          <p:cNvSpPr>
            <a:spLocks noGrp="1"/>
          </p:cNvSpPr>
          <p:nvPr>
            <p:ph type="body" idx="1"/>
          </p:nvPr>
        </p:nvSpPr>
        <p:spPr>
          <a:xfrm>
            <a:off x="431799" y="1225451"/>
            <a:ext cx="8280400" cy="7232749"/>
          </a:xfrm>
        </p:spPr>
        <p:txBody>
          <a:bodyPr/>
          <a:lstStyle/>
          <a:p>
            <a:pPr marL="285750" indent="-285750">
              <a:spcBef>
                <a:spcPts val="1200"/>
              </a:spcBef>
              <a:buFont typeface="Arial" panose="020B0604020202020204" pitchFamily="34" charset="0"/>
              <a:buChar char="•"/>
            </a:pPr>
            <a:r>
              <a:rPr lang="ru-RU" sz="2000" dirty="0" err="1">
                <a:solidFill>
                  <a:srgbClr val="000000"/>
                </a:solidFill>
                <a:effectLst/>
              </a:rPr>
              <a:t>Основна</a:t>
            </a:r>
            <a:r>
              <a:rPr lang="ru-RU" sz="2000" dirty="0">
                <a:solidFill>
                  <a:srgbClr val="000000"/>
                </a:solidFill>
                <a:effectLst/>
              </a:rPr>
              <a:t> </a:t>
            </a:r>
            <a:r>
              <a:rPr lang="ru-RU" sz="2000" dirty="0" err="1">
                <a:solidFill>
                  <a:srgbClr val="000000"/>
                </a:solidFill>
                <a:effectLst/>
              </a:rPr>
              <a:t>ідея</a:t>
            </a:r>
            <a:r>
              <a:rPr lang="ru-RU" sz="2000" dirty="0">
                <a:solidFill>
                  <a:srgbClr val="000000"/>
                </a:solidFill>
                <a:effectLst/>
              </a:rPr>
              <a:t> </a:t>
            </a:r>
            <a:r>
              <a:rPr lang="ru-RU" sz="2000" dirty="0" err="1">
                <a:solidFill>
                  <a:srgbClr val="000000"/>
                </a:solidFill>
                <a:effectLst/>
              </a:rPr>
              <a:t>цієї</a:t>
            </a:r>
            <a:r>
              <a:rPr lang="ru-RU" sz="2000" dirty="0">
                <a:solidFill>
                  <a:srgbClr val="000000"/>
                </a:solidFill>
                <a:effectLst/>
              </a:rPr>
              <a:t> </a:t>
            </a:r>
            <a:r>
              <a:rPr lang="ru-RU" sz="2000" dirty="0" err="1">
                <a:solidFill>
                  <a:srgbClr val="000000"/>
                </a:solidFill>
                <a:effectLst/>
              </a:rPr>
              <a:t>моделі</a:t>
            </a:r>
            <a:r>
              <a:rPr lang="ru-RU" sz="2000" dirty="0">
                <a:solidFill>
                  <a:srgbClr val="000000"/>
                </a:solidFill>
                <a:effectLst/>
              </a:rPr>
              <a:t> </a:t>
            </a:r>
            <a:r>
              <a:rPr lang="ru-RU" sz="2000" dirty="0" err="1">
                <a:solidFill>
                  <a:srgbClr val="000000"/>
                </a:solidFill>
                <a:effectLst/>
              </a:rPr>
              <a:t>полягає</a:t>
            </a:r>
            <a:r>
              <a:rPr lang="ru-RU" sz="2000" dirty="0">
                <a:solidFill>
                  <a:srgbClr val="000000"/>
                </a:solidFill>
                <a:effectLst/>
              </a:rPr>
              <a:t> в тому, </a:t>
            </a:r>
            <a:r>
              <a:rPr lang="ru-RU" sz="2000" dirty="0" err="1">
                <a:solidFill>
                  <a:srgbClr val="000000"/>
                </a:solidFill>
                <a:effectLst/>
              </a:rPr>
              <a:t>щоб</a:t>
            </a:r>
            <a:r>
              <a:rPr lang="ru-RU" sz="2000" dirty="0">
                <a:solidFill>
                  <a:srgbClr val="000000"/>
                </a:solidFill>
                <a:effectLst/>
              </a:rPr>
              <a:t> </a:t>
            </a:r>
            <a:r>
              <a:rPr lang="ru-RU" sz="2000" dirty="0" err="1">
                <a:solidFill>
                  <a:srgbClr val="000000"/>
                </a:solidFill>
                <a:effectLst/>
              </a:rPr>
              <a:t>розглядати</a:t>
            </a:r>
            <a:r>
              <a:rPr lang="ru-RU" sz="2000" dirty="0">
                <a:solidFill>
                  <a:srgbClr val="000000"/>
                </a:solidFill>
                <a:effectLst/>
              </a:rPr>
              <a:t> </a:t>
            </a:r>
            <a:r>
              <a:rPr lang="ru-RU" sz="2000" dirty="0" err="1">
                <a:solidFill>
                  <a:srgbClr val="000000"/>
                </a:solidFill>
                <a:effectLst/>
              </a:rPr>
              <a:t>взаємодію</a:t>
            </a:r>
            <a:r>
              <a:rPr lang="ru-RU" sz="2000" dirty="0">
                <a:solidFill>
                  <a:srgbClr val="000000"/>
                </a:solidFill>
                <a:effectLst/>
              </a:rPr>
              <a:t> </a:t>
            </a:r>
            <a:r>
              <a:rPr lang="ru-RU" sz="2000" dirty="0" err="1">
                <a:solidFill>
                  <a:srgbClr val="000000"/>
                </a:solidFill>
                <a:effectLst/>
              </a:rPr>
              <a:t>між</a:t>
            </a:r>
            <a:r>
              <a:rPr lang="ru-RU" sz="2000" dirty="0">
                <a:solidFill>
                  <a:srgbClr val="000000"/>
                </a:solidFill>
                <a:effectLst/>
              </a:rPr>
              <a:t> </a:t>
            </a:r>
            <a:r>
              <a:rPr lang="ru-RU" sz="2000" dirty="0" err="1">
                <a:solidFill>
                  <a:srgbClr val="000000"/>
                </a:solidFill>
                <a:effectLst/>
              </a:rPr>
              <a:t>трьома</a:t>
            </a:r>
            <a:r>
              <a:rPr lang="ru-RU" sz="2000" dirty="0">
                <a:solidFill>
                  <a:srgbClr val="000000"/>
                </a:solidFill>
                <a:effectLst/>
              </a:rPr>
              <a:t> </a:t>
            </a:r>
            <a:r>
              <a:rPr lang="ru-RU" sz="2000" dirty="0" err="1">
                <a:solidFill>
                  <a:srgbClr val="000000"/>
                </a:solidFill>
                <a:effectLst/>
              </a:rPr>
              <a:t>ключовими</a:t>
            </a:r>
            <a:r>
              <a:rPr lang="ru-RU" sz="2000" dirty="0">
                <a:solidFill>
                  <a:srgbClr val="000000"/>
                </a:solidFill>
                <a:effectLst/>
              </a:rPr>
              <a:t> </a:t>
            </a:r>
            <a:r>
              <a:rPr lang="ru-RU" sz="2000" dirty="0" err="1">
                <a:solidFill>
                  <a:srgbClr val="000000"/>
                </a:solidFill>
                <a:effectLst/>
              </a:rPr>
              <a:t>вимірами</a:t>
            </a:r>
            <a:r>
              <a:rPr lang="ru-RU" sz="2000" dirty="0">
                <a:solidFill>
                  <a:srgbClr val="000000"/>
                </a:solidFill>
                <a:effectLst/>
              </a:rPr>
              <a:t> (</a:t>
            </a:r>
            <a:r>
              <a:rPr lang="ru-RU" sz="2000" dirty="0" err="1">
                <a:solidFill>
                  <a:srgbClr val="000000"/>
                </a:solidFill>
                <a:effectLst/>
              </a:rPr>
              <a:t>або</a:t>
            </a:r>
            <a:r>
              <a:rPr lang="ru-RU" sz="2000" dirty="0">
                <a:solidFill>
                  <a:srgbClr val="000000"/>
                </a:solidFill>
                <a:effectLst/>
              </a:rPr>
              <a:t> осями), </a:t>
            </a:r>
            <a:r>
              <a:rPr lang="ru-RU" sz="2000" dirty="0" err="1">
                <a:solidFill>
                  <a:srgbClr val="000000"/>
                </a:solidFill>
                <a:effectLst/>
              </a:rPr>
              <a:t>які</a:t>
            </a:r>
            <a:r>
              <a:rPr lang="ru-RU" sz="2000" dirty="0">
                <a:solidFill>
                  <a:srgbClr val="000000"/>
                </a:solidFill>
                <a:effectLst/>
              </a:rPr>
              <a:t> </a:t>
            </a:r>
            <a:r>
              <a:rPr lang="ru-RU" sz="2000" dirty="0" err="1">
                <a:solidFill>
                  <a:srgbClr val="000000"/>
                </a:solidFill>
                <a:effectLst/>
              </a:rPr>
              <a:t>характеризують</a:t>
            </a:r>
            <a:r>
              <a:rPr lang="ru-RU" sz="2000" dirty="0">
                <a:solidFill>
                  <a:srgbClr val="000000"/>
                </a:solidFill>
                <a:effectLst/>
              </a:rPr>
              <a:t> систему:</a:t>
            </a:r>
          </a:p>
          <a:p>
            <a:pPr marL="285750" indent="-285750">
              <a:spcBef>
                <a:spcPts val="1200"/>
              </a:spcBef>
              <a:buFont typeface="Arial" panose="020B0604020202020204" pitchFamily="34" charset="0"/>
              <a:buChar char="•"/>
            </a:pPr>
            <a:r>
              <a:rPr lang="ru-RU" sz="2000" b="1" dirty="0" err="1">
                <a:solidFill>
                  <a:srgbClr val="000000"/>
                </a:solidFill>
                <a:effectLst/>
              </a:rPr>
              <a:t>Критичний</a:t>
            </a:r>
            <a:r>
              <a:rPr lang="ru-RU" sz="2000" b="1" dirty="0">
                <a:solidFill>
                  <a:srgbClr val="000000"/>
                </a:solidFill>
                <a:effectLst/>
              </a:rPr>
              <a:t> </a:t>
            </a:r>
            <a:r>
              <a:rPr lang="ru-RU" sz="2000" b="1" dirty="0" err="1">
                <a:solidFill>
                  <a:srgbClr val="000000"/>
                </a:solidFill>
                <a:effectLst/>
              </a:rPr>
              <a:t>вимір</a:t>
            </a:r>
            <a:r>
              <a:rPr lang="ru-RU" sz="2000" dirty="0">
                <a:solidFill>
                  <a:srgbClr val="000000"/>
                </a:solidFill>
                <a:effectLst/>
              </a:rPr>
              <a:t> (вертикальна </a:t>
            </a:r>
            <a:r>
              <a:rPr lang="ru-RU" sz="2000" dirty="0" err="1">
                <a:solidFill>
                  <a:srgbClr val="000000"/>
                </a:solidFill>
                <a:effectLst/>
              </a:rPr>
              <a:t>вісь</a:t>
            </a:r>
            <a:r>
              <a:rPr lang="ru-RU" sz="2000" dirty="0">
                <a:solidFill>
                  <a:srgbClr val="000000"/>
                </a:solidFill>
                <a:effectLst/>
              </a:rPr>
              <a:t>) — </a:t>
            </a:r>
            <a:r>
              <a:rPr lang="ru-RU" sz="2000" dirty="0" err="1">
                <a:solidFill>
                  <a:srgbClr val="000000"/>
                </a:solidFill>
                <a:effectLst/>
              </a:rPr>
              <a:t>відповідає</a:t>
            </a:r>
            <a:r>
              <a:rPr lang="ru-RU" sz="2000" dirty="0">
                <a:solidFill>
                  <a:srgbClr val="000000"/>
                </a:solidFill>
                <a:effectLst/>
              </a:rPr>
              <a:t> за </a:t>
            </a:r>
            <a:r>
              <a:rPr lang="ru-RU" sz="2000" dirty="0" err="1">
                <a:solidFill>
                  <a:srgbClr val="000000"/>
                </a:solidFill>
                <a:effectLst/>
              </a:rPr>
              <a:t>стратегічний</a:t>
            </a:r>
            <a:r>
              <a:rPr lang="ru-RU" sz="2000" dirty="0">
                <a:solidFill>
                  <a:srgbClr val="000000"/>
                </a:solidFill>
                <a:effectLst/>
              </a:rPr>
              <a:t> </a:t>
            </a:r>
            <a:r>
              <a:rPr lang="ru-RU" sz="2000" dirty="0" err="1">
                <a:solidFill>
                  <a:srgbClr val="000000"/>
                </a:solidFill>
                <a:effectLst/>
              </a:rPr>
              <a:t>рівень</a:t>
            </a:r>
            <a:r>
              <a:rPr lang="ru-RU" sz="2000" dirty="0">
                <a:solidFill>
                  <a:srgbClr val="000000"/>
                </a:solidFill>
                <a:effectLst/>
              </a:rPr>
              <a:t> </a:t>
            </a:r>
            <a:r>
              <a:rPr lang="ru-RU" sz="2000" dirty="0" err="1">
                <a:solidFill>
                  <a:srgbClr val="000000"/>
                </a:solidFill>
                <a:effectLst/>
              </a:rPr>
              <a:t>аналізу</a:t>
            </a:r>
            <a:r>
              <a:rPr lang="ru-RU" sz="2000" dirty="0">
                <a:solidFill>
                  <a:srgbClr val="000000"/>
                </a:solidFill>
                <a:effectLst/>
              </a:rPr>
              <a:t>. </a:t>
            </a:r>
            <a:r>
              <a:rPr lang="ru-RU" sz="2000" dirty="0" err="1">
                <a:solidFill>
                  <a:srgbClr val="000000"/>
                </a:solidFill>
                <a:effectLst/>
              </a:rPr>
              <a:t>Він</a:t>
            </a:r>
            <a:r>
              <a:rPr lang="ru-RU" sz="2000" dirty="0">
                <a:solidFill>
                  <a:srgbClr val="000000"/>
                </a:solidFill>
                <a:effectLst/>
              </a:rPr>
              <a:t> </a:t>
            </a:r>
            <a:r>
              <a:rPr lang="ru-RU" sz="2000" dirty="0" err="1">
                <a:solidFill>
                  <a:srgbClr val="000000"/>
                </a:solidFill>
                <a:effectLst/>
              </a:rPr>
              <a:t>зосереджений</a:t>
            </a:r>
            <a:r>
              <a:rPr lang="ru-RU" sz="2000" dirty="0">
                <a:solidFill>
                  <a:srgbClr val="000000"/>
                </a:solidFill>
                <a:effectLst/>
              </a:rPr>
              <a:t> на </a:t>
            </a:r>
            <a:r>
              <a:rPr lang="ru-RU" sz="2000" dirty="0" err="1">
                <a:solidFill>
                  <a:srgbClr val="000000"/>
                </a:solidFill>
                <a:effectLst/>
              </a:rPr>
              <a:t>довгострокових</a:t>
            </a:r>
            <a:r>
              <a:rPr lang="ru-RU" sz="2000" dirty="0">
                <a:solidFill>
                  <a:srgbClr val="000000"/>
                </a:solidFill>
                <a:effectLst/>
              </a:rPr>
              <a:t> </a:t>
            </a:r>
            <a:r>
              <a:rPr lang="ru-RU" sz="2000" dirty="0" err="1">
                <a:solidFill>
                  <a:srgbClr val="000000"/>
                </a:solidFill>
                <a:effectLst/>
              </a:rPr>
              <a:t>цілях</a:t>
            </a:r>
            <a:r>
              <a:rPr lang="ru-RU" sz="2000" dirty="0">
                <a:solidFill>
                  <a:srgbClr val="000000"/>
                </a:solidFill>
                <a:effectLst/>
              </a:rPr>
              <a:t>, </a:t>
            </a:r>
            <a:r>
              <a:rPr lang="ru-RU" sz="2000" dirty="0" err="1">
                <a:solidFill>
                  <a:srgbClr val="000000"/>
                </a:solidFill>
                <a:effectLst/>
              </a:rPr>
              <a:t>цінностях</a:t>
            </a:r>
            <a:r>
              <a:rPr lang="ru-RU" sz="2000" dirty="0">
                <a:solidFill>
                  <a:srgbClr val="000000"/>
                </a:solidFill>
                <a:effectLst/>
              </a:rPr>
              <a:t>, </a:t>
            </a:r>
            <a:r>
              <a:rPr lang="ru-RU" sz="2000" dirty="0" err="1">
                <a:solidFill>
                  <a:srgbClr val="000000"/>
                </a:solidFill>
                <a:effectLst/>
              </a:rPr>
              <a:t>місії</a:t>
            </a:r>
            <a:r>
              <a:rPr lang="ru-RU" sz="2000" dirty="0">
                <a:solidFill>
                  <a:srgbClr val="000000"/>
                </a:solidFill>
                <a:effectLst/>
              </a:rPr>
              <a:t> та </a:t>
            </a:r>
            <a:r>
              <a:rPr lang="ru-RU" sz="2000" dirty="0" err="1">
                <a:solidFill>
                  <a:srgbClr val="000000"/>
                </a:solidFill>
                <a:effectLst/>
              </a:rPr>
              <a:t>впливі</a:t>
            </a:r>
            <a:r>
              <a:rPr lang="ru-RU" sz="2000" dirty="0">
                <a:solidFill>
                  <a:srgbClr val="000000"/>
                </a:solidFill>
                <a:effectLst/>
              </a:rPr>
              <a:t> на систему. </a:t>
            </a:r>
            <a:r>
              <a:rPr lang="ru-RU" sz="2000" dirty="0" err="1">
                <a:solidFill>
                  <a:srgbClr val="000000"/>
                </a:solidFill>
                <a:effectLst/>
              </a:rPr>
              <a:t>Це</a:t>
            </a:r>
            <a:r>
              <a:rPr lang="ru-RU" sz="2000" dirty="0">
                <a:solidFill>
                  <a:srgbClr val="000000"/>
                </a:solidFill>
                <a:effectLst/>
              </a:rPr>
              <a:t> </a:t>
            </a:r>
            <a:r>
              <a:rPr lang="ru-RU" sz="2000" dirty="0" err="1">
                <a:solidFill>
                  <a:srgbClr val="000000"/>
                </a:solidFill>
                <a:effectLst/>
              </a:rPr>
              <a:t>рівень</a:t>
            </a:r>
            <a:r>
              <a:rPr lang="ru-RU" sz="2000" dirty="0">
                <a:solidFill>
                  <a:srgbClr val="000000"/>
                </a:solidFill>
                <a:effectLst/>
              </a:rPr>
              <a:t>, де </a:t>
            </a:r>
            <a:r>
              <a:rPr lang="ru-RU" sz="2000" dirty="0" err="1">
                <a:solidFill>
                  <a:srgbClr val="000000"/>
                </a:solidFill>
                <a:effectLst/>
              </a:rPr>
              <a:t>приймаються</a:t>
            </a:r>
            <a:r>
              <a:rPr lang="ru-RU" sz="2000" dirty="0">
                <a:solidFill>
                  <a:srgbClr val="000000"/>
                </a:solidFill>
                <a:effectLst/>
              </a:rPr>
              <a:t> </a:t>
            </a:r>
            <a:r>
              <a:rPr lang="ru-RU" sz="2000" dirty="0" err="1">
                <a:solidFill>
                  <a:srgbClr val="000000"/>
                </a:solidFill>
                <a:effectLst/>
              </a:rPr>
              <a:t>найважливіші</a:t>
            </a:r>
            <a:r>
              <a:rPr lang="ru-RU" sz="2000" dirty="0">
                <a:solidFill>
                  <a:srgbClr val="000000"/>
                </a:solidFill>
                <a:effectLst/>
              </a:rPr>
              <a:t> </a:t>
            </a:r>
            <a:r>
              <a:rPr lang="ru-RU" sz="2000" dirty="0" err="1">
                <a:solidFill>
                  <a:srgbClr val="000000"/>
                </a:solidFill>
                <a:effectLst/>
              </a:rPr>
              <a:t>рішення</a:t>
            </a:r>
            <a:r>
              <a:rPr lang="ru-RU" sz="2000" dirty="0">
                <a:solidFill>
                  <a:srgbClr val="000000"/>
                </a:solidFill>
                <a:effectLst/>
              </a:rPr>
              <a:t>.</a:t>
            </a:r>
          </a:p>
          <a:p>
            <a:pPr marL="285750" indent="-285750">
              <a:spcBef>
                <a:spcPts val="1200"/>
              </a:spcBef>
              <a:buFont typeface="Arial" panose="020B0604020202020204" pitchFamily="34" charset="0"/>
              <a:buChar char="•"/>
            </a:pPr>
            <a:r>
              <a:rPr lang="ru-RU" sz="2000" b="1" dirty="0" err="1">
                <a:solidFill>
                  <a:srgbClr val="000000"/>
                </a:solidFill>
                <a:effectLst/>
              </a:rPr>
              <a:t>Культурний</a:t>
            </a:r>
            <a:r>
              <a:rPr lang="ru-RU" sz="2000" b="1" dirty="0">
                <a:solidFill>
                  <a:srgbClr val="000000"/>
                </a:solidFill>
                <a:effectLst/>
              </a:rPr>
              <a:t> </a:t>
            </a:r>
            <a:r>
              <a:rPr lang="ru-RU" sz="2000" b="1" dirty="0" err="1">
                <a:solidFill>
                  <a:srgbClr val="000000"/>
                </a:solidFill>
                <a:effectLst/>
              </a:rPr>
              <a:t>вимір</a:t>
            </a:r>
            <a:r>
              <a:rPr lang="ru-RU" sz="2000" dirty="0">
                <a:solidFill>
                  <a:srgbClr val="000000"/>
                </a:solidFill>
                <a:effectLst/>
              </a:rPr>
              <a:t> (горизонтальна </a:t>
            </a:r>
            <a:r>
              <a:rPr lang="ru-RU" sz="2000" dirty="0" err="1">
                <a:solidFill>
                  <a:srgbClr val="000000"/>
                </a:solidFill>
                <a:effectLst/>
              </a:rPr>
              <a:t>вісь</a:t>
            </a:r>
            <a:r>
              <a:rPr lang="ru-RU" sz="2000" dirty="0">
                <a:solidFill>
                  <a:srgbClr val="000000"/>
                </a:solidFill>
                <a:effectLst/>
              </a:rPr>
              <a:t>) — </a:t>
            </a:r>
            <a:r>
              <a:rPr lang="ru-RU" sz="2000" dirty="0" err="1">
                <a:solidFill>
                  <a:srgbClr val="000000"/>
                </a:solidFill>
                <a:effectLst/>
              </a:rPr>
              <a:t>стосується</a:t>
            </a:r>
            <a:r>
              <a:rPr lang="ru-RU" sz="2000" dirty="0">
                <a:solidFill>
                  <a:srgbClr val="000000"/>
                </a:solidFill>
                <a:effectLst/>
              </a:rPr>
              <a:t> </a:t>
            </a:r>
            <a:r>
              <a:rPr lang="ru-RU" sz="2000" dirty="0" err="1">
                <a:solidFill>
                  <a:srgbClr val="000000"/>
                </a:solidFill>
                <a:effectLst/>
              </a:rPr>
              <a:t>взаємодії</a:t>
            </a:r>
            <a:r>
              <a:rPr lang="ru-RU" sz="2000" dirty="0">
                <a:solidFill>
                  <a:srgbClr val="000000"/>
                </a:solidFill>
                <a:effectLst/>
              </a:rPr>
              <a:t> </a:t>
            </a:r>
            <a:r>
              <a:rPr lang="ru-RU" sz="2000" dirty="0" err="1">
                <a:solidFill>
                  <a:srgbClr val="000000"/>
                </a:solidFill>
                <a:effectLst/>
              </a:rPr>
              <a:t>між</a:t>
            </a:r>
            <a:r>
              <a:rPr lang="ru-RU" sz="2000" dirty="0">
                <a:solidFill>
                  <a:srgbClr val="000000"/>
                </a:solidFill>
                <a:effectLst/>
              </a:rPr>
              <a:t> людьми, </a:t>
            </a:r>
            <a:r>
              <a:rPr lang="ru-RU" sz="2000" dirty="0" err="1">
                <a:solidFill>
                  <a:srgbClr val="000000"/>
                </a:solidFill>
                <a:effectLst/>
              </a:rPr>
              <a:t>їхньої</a:t>
            </a:r>
            <a:r>
              <a:rPr lang="ru-RU" sz="2000" dirty="0">
                <a:solidFill>
                  <a:srgbClr val="000000"/>
                </a:solidFill>
                <a:effectLst/>
              </a:rPr>
              <a:t> </a:t>
            </a:r>
            <a:r>
              <a:rPr lang="ru-RU" sz="2000" dirty="0" err="1">
                <a:solidFill>
                  <a:srgbClr val="000000"/>
                </a:solidFill>
                <a:effectLst/>
              </a:rPr>
              <a:t>поведінки</a:t>
            </a:r>
            <a:r>
              <a:rPr lang="ru-RU" sz="2000" dirty="0">
                <a:solidFill>
                  <a:srgbClr val="000000"/>
                </a:solidFill>
                <a:effectLst/>
              </a:rPr>
              <a:t>, </a:t>
            </a:r>
            <a:r>
              <a:rPr lang="ru-RU" sz="2000" dirty="0" err="1">
                <a:solidFill>
                  <a:srgbClr val="000000"/>
                </a:solidFill>
                <a:effectLst/>
              </a:rPr>
              <a:t>цінностей</a:t>
            </a:r>
            <a:r>
              <a:rPr lang="ru-RU" sz="2000" dirty="0">
                <a:solidFill>
                  <a:srgbClr val="000000"/>
                </a:solidFill>
                <a:effectLst/>
              </a:rPr>
              <a:t>, </a:t>
            </a:r>
            <a:r>
              <a:rPr lang="ru-RU" sz="2000" dirty="0" err="1">
                <a:solidFill>
                  <a:srgbClr val="000000"/>
                </a:solidFill>
                <a:effectLst/>
              </a:rPr>
              <a:t>традицій</a:t>
            </a:r>
            <a:r>
              <a:rPr lang="ru-RU" sz="2000" dirty="0">
                <a:solidFill>
                  <a:srgbClr val="000000"/>
                </a:solidFill>
                <a:effectLst/>
              </a:rPr>
              <a:t> і </a:t>
            </a:r>
            <a:r>
              <a:rPr lang="ru-RU" sz="2000" dirty="0" err="1">
                <a:solidFill>
                  <a:srgbClr val="000000"/>
                </a:solidFill>
                <a:effectLst/>
              </a:rPr>
              <a:t>комунікацій</a:t>
            </a:r>
            <a:r>
              <a:rPr lang="ru-RU" sz="2000" dirty="0">
                <a:solidFill>
                  <a:srgbClr val="000000"/>
                </a:solidFill>
                <a:effectLst/>
              </a:rPr>
              <a:t> у </a:t>
            </a:r>
            <a:r>
              <a:rPr lang="ru-RU" sz="2000" dirty="0" err="1">
                <a:solidFill>
                  <a:srgbClr val="000000"/>
                </a:solidFill>
                <a:effectLst/>
              </a:rPr>
              <a:t>системі</a:t>
            </a:r>
            <a:r>
              <a:rPr lang="ru-RU" sz="2000" dirty="0">
                <a:solidFill>
                  <a:srgbClr val="000000"/>
                </a:solidFill>
                <a:effectLst/>
              </a:rPr>
              <a:t>. </a:t>
            </a:r>
            <a:r>
              <a:rPr lang="ru-RU" sz="2000" dirty="0" err="1">
                <a:solidFill>
                  <a:srgbClr val="000000"/>
                </a:solidFill>
                <a:effectLst/>
              </a:rPr>
              <a:t>Цей</a:t>
            </a:r>
            <a:r>
              <a:rPr lang="ru-RU" sz="2000" dirty="0">
                <a:solidFill>
                  <a:srgbClr val="000000"/>
                </a:solidFill>
                <a:effectLst/>
              </a:rPr>
              <a:t> </a:t>
            </a:r>
            <a:r>
              <a:rPr lang="ru-RU" sz="2000" dirty="0" err="1">
                <a:solidFill>
                  <a:srgbClr val="000000"/>
                </a:solidFill>
                <a:effectLst/>
              </a:rPr>
              <a:t>вимір</a:t>
            </a:r>
            <a:r>
              <a:rPr lang="ru-RU" sz="2000" dirty="0">
                <a:solidFill>
                  <a:srgbClr val="000000"/>
                </a:solidFill>
                <a:effectLst/>
              </a:rPr>
              <a:t> </a:t>
            </a:r>
            <a:r>
              <a:rPr lang="ru-RU" sz="2000" dirty="0" err="1">
                <a:solidFill>
                  <a:srgbClr val="000000"/>
                </a:solidFill>
                <a:effectLst/>
              </a:rPr>
              <a:t>важливий</a:t>
            </a:r>
            <a:r>
              <a:rPr lang="ru-RU" sz="2000" dirty="0">
                <a:solidFill>
                  <a:srgbClr val="000000"/>
                </a:solidFill>
                <a:effectLst/>
              </a:rPr>
              <a:t> для </a:t>
            </a:r>
            <a:r>
              <a:rPr lang="ru-RU" sz="2000" dirty="0" err="1">
                <a:solidFill>
                  <a:srgbClr val="000000"/>
                </a:solidFill>
                <a:effectLst/>
              </a:rPr>
              <a:t>розуміння</a:t>
            </a:r>
            <a:r>
              <a:rPr lang="ru-RU" sz="2000" dirty="0">
                <a:solidFill>
                  <a:srgbClr val="000000"/>
                </a:solidFill>
                <a:effectLst/>
              </a:rPr>
              <a:t> </a:t>
            </a:r>
            <a:r>
              <a:rPr lang="ru-RU" sz="2000" dirty="0" err="1">
                <a:solidFill>
                  <a:srgbClr val="000000"/>
                </a:solidFill>
                <a:effectLst/>
              </a:rPr>
              <a:t>соціальної</a:t>
            </a:r>
            <a:r>
              <a:rPr lang="ru-RU" sz="2000" dirty="0">
                <a:solidFill>
                  <a:srgbClr val="000000"/>
                </a:solidFill>
                <a:effectLst/>
              </a:rPr>
              <a:t> </a:t>
            </a:r>
            <a:r>
              <a:rPr lang="ru-RU" sz="2000" dirty="0" err="1">
                <a:solidFill>
                  <a:srgbClr val="000000"/>
                </a:solidFill>
                <a:effectLst/>
              </a:rPr>
              <a:t>динаміки</a:t>
            </a:r>
            <a:r>
              <a:rPr lang="ru-RU" sz="2000" dirty="0">
                <a:solidFill>
                  <a:srgbClr val="000000"/>
                </a:solidFill>
                <a:effectLst/>
              </a:rPr>
              <a:t> у </a:t>
            </a:r>
            <a:r>
              <a:rPr lang="ru-RU" sz="2000" dirty="0" err="1">
                <a:solidFill>
                  <a:srgbClr val="000000"/>
                </a:solidFill>
                <a:effectLst/>
              </a:rPr>
              <a:t>системі</a:t>
            </a:r>
            <a:r>
              <a:rPr lang="ru-RU" sz="2000" dirty="0">
                <a:solidFill>
                  <a:srgbClr val="000000"/>
                </a:solidFill>
                <a:effectLst/>
              </a:rPr>
              <a:t>.</a:t>
            </a:r>
          </a:p>
          <a:p>
            <a:pPr marL="285750" indent="-285750">
              <a:spcBef>
                <a:spcPts val="1200"/>
              </a:spcBef>
              <a:buFont typeface="Arial" panose="020B0604020202020204" pitchFamily="34" charset="0"/>
              <a:buChar char="•"/>
            </a:pPr>
            <a:r>
              <a:rPr lang="ru-RU" sz="2000" b="1" dirty="0" err="1">
                <a:solidFill>
                  <a:srgbClr val="000000"/>
                </a:solidFill>
                <a:effectLst/>
              </a:rPr>
              <a:t>Операційний</a:t>
            </a:r>
            <a:r>
              <a:rPr lang="ru-RU" sz="2000" b="1" dirty="0">
                <a:solidFill>
                  <a:srgbClr val="000000"/>
                </a:solidFill>
                <a:effectLst/>
              </a:rPr>
              <a:t> </a:t>
            </a:r>
            <a:r>
              <a:rPr lang="ru-RU" sz="2000" b="1" dirty="0" err="1">
                <a:solidFill>
                  <a:srgbClr val="000000"/>
                </a:solidFill>
                <a:effectLst/>
              </a:rPr>
              <a:t>вимір</a:t>
            </a:r>
            <a:r>
              <a:rPr lang="ru-RU" sz="2000" dirty="0">
                <a:solidFill>
                  <a:srgbClr val="000000"/>
                </a:solidFill>
                <a:effectLst/>
              </a:rPr>
              <a:t> (</a:t>
            </a:r>
            <a:r>
              <a:rPr lang="ru-RU" sz="2000" dirty="0" err="1">
                <a:solidFill>
                  <a:srgbClr val="000000"/>
                </a:solidFill>
                <a:effectLst/>
              </a:rPr>
              <a:t>глибина</a:t>
            </a:r>
            <a:r>
              <a:rPr lang="ru-RU" sz="2000" dirty="0">
                <a:solidFill>
                  <a:srgbClr val="000000"/>
                </a:solidFill>
                <a:effectLst/>
              </a:rPr>
              <a:t> куба) — </a:t>
            </a:r>
            <a:r>
              <a:rPr lang="ru-RU" sz="2000" dirty="0" err="1">
                <a:solidFill>
                  <a:srgbClr val="000000"/>
                </a:solidFill>
                <a:effectLst/>
              </a:rPr>
              <a:t>стосується</a:t>
            </a:r>
            <a:r>
              <a:rPr lang="ru-RU" sz="2000" dirty="0">
                <a:solidFill>
                  <a:srgbClr val="000000"/>
                </a:solidFill>
                <a:effectLst/>
              </a:rPr>
              <a:t> </a:t>
            </a:r>
            <a:r>
              <a:rPr lang="ru-RU" sz="2000" dirty="0" err="1">
                <a:solidFill>
                  <a:srgbClr val="000000"/>
                </a:solidFill>
                <a:effectLst/>
              </a:rPr>
              <a:t>практичної</a:t>
            </a:r>
            <a:r>
              <a:rPr lang="ru-RU" sz="2000" dirty="0">
                <a:solidFill>
                  <a:srgbClr val="000000"/>
                </a:solidFill>
                <a:effectLst/>
              </a:rPr>
              <a:t> </a:t>
            </a:r>
            <a:r>
              <a:rPr lang="ru-RU" sz="2000" dirty="0" err="1">
                <a:solidFill>
                  <a:srgbClr val="000000"/>
                </a:solidFill>
                <a:effectLst/>
              </a:rPr>
              <a:t>реалізації</a:t>
            </a:r>
            <a:r>
              <a:rPr lang="ru-RU" sz="2000" dirty="0">
                <a:solidFill>
                  <a:srgbClr val="000000"/>
                </a:solidFill>
                <a:effectLst/>
              </a:rPr>
              <a:t> </a:t>
            </a:r>
            <a:r>
              <a:rPr lang="ru-RU" sz="2000" dirty="0" err="1">
                <a:solidFill>
                  <a:srgbClr val="000000"/>
                </a:solidFill>
                <a:effectLst/>
              </a:rPr>
              <a:t>процесів</a:t>
            </a:r>
            <a:r>
              <a:rPr lang="ru-RU" sz="2000" dirty="0">
                <a:solidFill>
                  <a:srgbClr val="000000"/>
                </a:solidFill>
                <a:effectLst/>
              </a:rPr>
              <a:t>, </a:t>
            </a:r>
            <a:r>
              <a:rPr lang="ru-RU" sz="2000" dirty="0" err="1">
                <a:solidFill>
                  <a:srgbClr val="000000"/>
                </a:solidFill>
                <a:effectLst/>
              </a:rPr>
              <a:t>операцій</a:t>
            </a:r>
            <a:r>
              <a:rPr lang="ru-RU" sz="2000" dirty="0">
                <a:solidFill>
                  <a:srgbClr val="000000"/>
                </a:solidFill>
                <a:effectLst/>
              </a:rPr>
              <a:t> і </a:t>
            </a:r>
            <a:r>
              <a:rPr lang="ru-RU" sz="2000" dirty="0" err="1">
                <a:solidFill>
                  <a:srgbClr val="000000"/>
                </a:solidFill>
                <a:effectLst/>
              </a:rPr>
              <a:t>завдань</a:t>
            </a:r>
            <a:r>
              <a:rPr lang="ru-RU" sz="2000" dirty="0">
                <a:solidFill>
                  <a:srgbClr val="000000"/>
                </a:solidFill>
                <a:effectLst/>
              </a:rPr>
              <a:t>. </a:t>
            </a:r>
            <a:r>
              <a:rPr lang="ru-RU" sz="2000" dirty="0" err="1">
                <a:solidFill>
                  <a:srgbClr val="000000"/>
                </a:solidFill>
                <a:effectLst/>
              </a:rPr>
              <a:t>Він</a:t>
            </a:r>
            <a:r>
              <a:rPr lang="ru-RU" sz="2000" dirty="0">
                <a:solidFill>
                  <a:srgbClr val="000000"/>
                </a:solidFill>
                <a:effectLst/>
              </a:rPr>
              <a:t> </a:t>
            </a:r>
            <a:r>
              <a:rPr lang="ru-RU" sz="2000" dirty="0" err="1">
                <a:solidFill>
                  <a:srgbClr val="000000"/>
                </a:solidFill>
                <a:effectLst/>
              </a:rPr>
              <a:t>охоплює</a:t>
            </a:r>
            <a:r>
              <a:rPr lang="ru-RU" sz="2000" dirty="0">
                <a:solidFill>
                  <a:srgbClr val="000000"/>
                </a:solidFill>
                <a:effectLst/>
              </a:rPr>
              <a:t> </a:t>
            </a:r>
            <a:r>
              <a:rPr lang="ru-RU" sz="2000" dirty="0" err="1">
                <a:solidFill>
                  <a:srgbClr val="000000"/>
                </a:solidFill>
                <a:effectLst/>
              </a:rPr>
              <a:t>щоденну</a:t>
            </a:r>
            <a:r>
              <a:rPr lang="ru-RU" sz="2000" dirty="0">
                <a:solidFill>
                  <a:srgbClr val="000000"/>
                </a:solidFill>
                <a:effectLst/>
              </a:rPr>
              <a:t> </a:t>
            </a:r>
            <a:r>
              <a:rPr lang="ru-RU" sz="2000" dirty="0" err="1">
                <a:solidFill>
                  <a:srgbClr val="000000"/>
                </a:solidFill>
                <a:effectLst/>
              </a:rPr>
              <a:t>діяльність</a:t>
            </a:r>
            <a:r>
              <a:rPr lang="ru-RU" sz="2000" dirty="0">
                <a:solidFill>
                  <a:srgbClr val="000000"/>
                </a:solidFill>
                <a:effectLst/>
              </a:rPr>
              <a:t>, </a:t>
            </a:r>
            <a:r>
              <a:rPr lang="ru-RU" sz="2000" dirty="0" err="1">
                <a:solidFill>
                  <a:srgbClr val="000000"/>
                </a:solidFill>
                <a:effectLst/>
              </a:rPr>
              <a:t>технічні</a:t>
            </a:r>
            <a:r>
              <a:rPr lang="ru-RU" sz="2000" dirty="0">
                <a:solidFill>
                  <a:srgbClr val="000000"/>
                </a:solidFill>
                <a:effectLst/>
              </a:rPr>
              <a:t> </a:t>
            </a:r>
            <a:r>
              <a:rPr lang="ru-RU" sz="2000" dirty="0" err="1">
                <a:solidFill>
                  <a:srgbClr val="000000"/>
                </a:solidFill>
                <a:effectLst/>
              </a:rPr>
              <a:t>аспекти</a:t>
            </a:r>
            <a:r>
              <a:rPr lang="ru-RU" sz="2000" dirty="0">
                <a:solidFill>
                  <a:srgbClr val="000000"/>
                </a:solidFill>
                <a:effectLst/>
              </a:rPr>
              <a:t> та </a:t>
            </a:r>
            <a:r>
              <a:rPr lang="ru-RU" sz="2000" dirty="0" err="1">
                <a:solidFill>
                  <a:srgbClr val="000000"/>
                </a:solidFill>
                <a:effectLst/>
              </a:rPr>
              <a:t>ресурси</a:t>
            </a:r>
            <a:r>
              <a:rPr lang="ru-RU" sz="2000" dirty="0">
                <a:solidFill>
                  <a:srgbClr val="000000"/>
                </a:solidFill>
                <a:effectLst/>
              </a:rPr>
              <a:t>, </a:t>
            </a:r>
            <a:r>
              <a:rPr lang="ru-RU" sz="2000" dirty="0" err="1">
                <a:solidFill>
                  <a:srgbClr val="000000"/>
                </a:solidFill>
                <a:effectLst/>
              </a:rPr>
              <a:t>які</a:t>
            </a:r>
            <a:r>
              <a:rPr lang="ru-RU" sz="2000" dirty="0">
                <a:solidFill>
                  <a:srgbClr val="000000"/>
                </a:solidFill>
                <a:effectLst/>
              </a:rPr>
              <a:t> </a:t>
            </a:r>
            <a:r>
              <a:rPr lang="ru-RU" sz="2000" dirty="0" err="1">
                <a:solidFill>
                  <a:srgbClr val="000000"/>
                </a:solidFill>
                <a:effectLst/>
              </a:rPr>
              <a:t>використовуються</a:t>
            </a:r>
            <a:r>
              <a:rPr lang="ru-RU" sz="2000" dirty="0">
                <a:solidFill>
                  <a:srgbClr val="000000"/>
                </a:solidFill>
                <a:effectLst/>
              </a:rPr>
              <a:t> для </a:t>
            </a:r>
            <a:r>
              <a:rPr lang="ru-RU" sz="2000" dirty="0" err="1">
                <a:solidFill>
                  <a:srgbClr val="000000"/>
                </a:solidFill>
                <a:effectLst/>
              </a:rPr>
              <a:t>досягнення</a:t>
            </a:r>
            <a:r>
              <a:rPr lang="ru-RU" sz="2000" dirty="0">
                <a:solidFill>
                  <a:srgbClr val="000000"/>
                </a:solidFill>
                <a:effectLst/>
              </a:rPr>
              <a:t> </a:t>
            </a:r>
            <a:r>
              <a:rPr lang="ru-RU" sz="2000" dirty="0" err="1">
                <a:solidFill>
                  <a:srgbClr val="000000"/>
                </a:solidFill>
                <a:effectLst/>
              </a:rPr>
              <a:t>цілей</a:t>
            </a:r>
            <a:r>
              <a:rPr lang="ru-RU" sz="2000" dirty="0">
                <a:solidFill>
                  <a:srgbClr val="000000"/>
                </a:solidFill>
                <a:effectLst/>
              </a:rPr>
              <a:t>.</a:t>
            </a:r>
          </a:p>
          <a:p>
            <a:pPr marL="285750" indent="-285750">
              <a:spcBef>
                <a:spcPts val="1200"/>
              </a:spcBef>
              <a:buFont typeface="Arial" panose="020B0604020202020204" pitchFamily="34" charset="0"/>
              <a:buChar char="•"/>
            </a:pPr>
            <a:r>
              <a:rPr lang="ru-RU" sz="2000" b="1" dirty="0" err="1">
                <a:solidFill>
                  <a:srgbClr val="000000"/>
                </a:solidFill>
                <a:effectLst/>
              </a:rPr>
              <a:t>Червона</a:t>
            </a:r>
            <a:r>
              <a:rPr lang="ru-RU" sz="2000" b="1" dirty="0">
                <a:solidFill>
                  <a:srgbClr val="000000"/>
                </a:solidFill>
                <a:effectLst/>
              </a:rPr>
              <a:t> </a:t>
            </a:r>
            <a:r>
              <a:rPr lang="ru-RU" sz="2000" b="1" dirty="0" err="1">
                <a:solidFill>
                  <a:srgbClr val="000000"/>
                </a:solidFill>
                <a:effectLst/>
              </a:rPr>
              <a:t>стріла</a:t>
            </a:r>
            <a:r>
              <a:rPr lang="ru-RU" sz="2000" b="1" dirty="0">
                <a:solidFill>
                  <a:srgbClr val="000000"/>
                </a:solidFill>
                <a:effectLst/>
              </a:rPr>
              <a:t>: "Сила"</a:t>
            </a:r>
          </a:p>
          <a:p>
            <a:pPr marL="285750" indent="-285750">
              <a:spcBef>
                <a:spcPts val="1200"/>
              </a:spcBef>
              <a:buFont typeface="Arial" panose="020B0604020202020204" pitchFamily="34" charset="0"/>
              <a:buChar char="•"/>
            </a:pPr>
            <a:r>
              <a:rPr lang="ru-RU" sz="2000" dirty="0" err="1">
                <a:solidFill>
                  <a:srgbClr val="000000"/>
                </a:solidFill>
                <a:effectLst/>
              </a:rPr>
              <a:t>Червона</a:t>
            </a:r>
            <a:r>
              <a:rPr lang="ru-RU" sz="2000" dirty="0">
                <a:solidFill>
                  <a:srgbClr val="000000"/>
                </a:solidFill>
                <a:effectLst/>
              </a:rPr>
              <a:t> </a:t>
            </a:r>
            <a:r>
              <a:rPr lang="ru-RU" sz="2000" dirty="0" err="1">
                <a:solidFill>
                  <a:srgbClr val="000000"/>
                </a:solidFill>
                <a:effectLst/>
              </a:rPr>
              <a:t>стріла</a:t>
            </a:r>
            <a:r>
              <a:rPr lang="ru-RU" sz="2000" dirty="0">
                <a:solidFill>
                  <a:srgbClr val="000000"/>
                </a:solidFill>
                <a:effectLst/>
              </a:rPr>
              <a:t>, </a:t>
            </a:r>
            <a:r>
              <a:rPr lang="ru-RU" sz="2000" dirty="0" err="1">
                <a:solidFill>
                  <a:srgbClr val="000000"/>
                </a:solidFill>
                <a:effectLst/>
              </a:rPr>
              <a:t>що</a:t>
            </a:r>
            <a:r>
              <a:rPr lang="ru-RU" sz="2000" dirty="0">
                <a:solidFill>
                  <a:srgbClr val="000000"/>
                </a:solidFill>
                <a:effectLst/>
              </a:rPr>
              <a:t> проходить через куб, </a:t>
            </a:r>
            <a:r>
              <a:rPr lang="ru-RU" sz="2000" dirty="0" err="1">
                <a:solidFill>
                  <a:srgbClr val="000000"/>
                </a:solidFill>
                <a:effectLst/>
              </a:rPr>
              <a:t>символізує</a:t>
            </a:r>
            <a:r>
              <a:rPr lang="ru-RU" sz="2000" dirty="0">
                <a:solidFill>
                  <a:srgbClr val="000000"/>
                </a:solidFill>
                <a:effectLst/>
              </a:rPr>
              <a:t> </a:t>
            </a:r>
            <a:r>
              <a:rPr lang="ru-RU" sz="2000" b="1" dirty="0">
                <a:solidFill>
                  <a:srgbClr val="000000"/>
                </a:solidFill>
                <a:effectLst/>
              </a:rPr>
              <a:t>силу</a:t>
            </a:r>
            <a:r>
              <a:rPr lang="ru-RU" sz="2000" dirty="0">
                <a:solidFill>
                  <a:srgbClr val="000000"/>
                </a:solidFill>
                <a:effectLst/>
              </a:rPr>
              <a:t> </a:t>
            </a:r>
            <a:r>
              <a:rPr lang="ru-RU" sz="2000" dirty="0" err="1">
                <a:solidFill>
                  <a:srgbClr val="000000"/>
                </a:solidFill>
                <a:effectLst/>
              </a:rPr>
              <a:t>або</a:t>
            </a:r>
            <a:r>
              <a:rPr lang="ru-RU" sz="2000" dirty="0">
                <a:solidFill>
                  <a:srgbClr val="000000"/>
                </a:solidFill>
                <a:effectLst/>
              </a:rPr>
              <a:t> </a:t>
            </a:r>
            <a:r>
              <a:rPr lang="ru-RU" sz="2000" dirty="0" err="1">
                <a:solidFill>
                  <a:srgbClr val="000000"/>
                </a:solidFill>
                <a:effectLst/>
              </a:rPr>
              <a:t>ефективність</a:t>
            </a:r>
            <a:r>
              <a:rPr lang="ru-RU" sz="2000" dirty="0">
                <a:solidFill>
                  <a:srgbClr val="000000"/>
                </a:solidFill>
                <a:effectLst/>
              </a:rPr>
              <a:t> </a:t>
            </a:r>
            <a:r>
              <a:rPr lang="ru-RU" sz="2000" dirty="0" err="1">
                <a:solidFill>
                  <a:srgbClr val="000000"/>
                </a:solidFill>
                <a:effectLst/>
              </a:rPr>
              <a:t>системи</a:t>
            </a:r>
            <a:r>
              <a:rPr lang="ru-RU" sz="2000" dirty="0">
                <a:solidFill>
                  <a:srgbClr val="000000"/>
                </a:solidFill>
                <a:effectLst/>
              </a:rPr>
              <a:t>. Вона </a:t>
            </a:r>
            <a:r>
              <a:rPr lang="ru-RU" sz="2000" dirty="0" err="1">
                <a:solidFill>
                  <a:srgbClr val="000000"/>
                </a:solidFill>
                <a:effectLst/>
              </a:rPr>
              <a:t>показує</a:t>
            </a:r>
            <a:r>
              <a:rPr lang="ru-RU" sz="2000" dirty="0">
                <a:solidFill>
                  <a:srgbClr val="000000"/>
                </a:solidFill>
                <a:effectLst/>
              </a:rPr>
              <a:t>, як </a:t>
            </a:r>
            <a:r>
              <a:rPr lang="ru-RU" sz="2000" dirty="0" err="1">
                <a:solidFill>
                  <a:srgbClr val="000000"/>
                </a:solidFill>
                <a:effectLst/>
              </a:rPr>
              <a:t>ці</a:t>
            </a:r>
            <a:r>
              <a:rPr lang="ru-RU" sz="2000" dirty="0">
                <a:solidFill>
                  <a:srgbClr val="000000"/>
                </a:solidFill>
                <a:effectLst/>
              </a:rPr>
              <a:t> три </a:t>
            </a:r>
            <a:r>
              <a:rPr lang="ru-RU" sz="2000" dirty="0" err="1">
                <a:solidFill>
                  <a:srgbClr val="000000"/>
                </a:solidFill>
                <a:effectLst/>
              </a:rPr>
              <a:t>виміри</a:t>
            </a:r>
            <a:r>
              <a:rPr lang="ru-RU" sz="2000" dirty="0">
                <a:solidFill>
                  <a:srgbClr val="000000"/>
                </a:solidFill>
                <a:effectLst/>
              </a:rPr>
              <a:t> </a:t>
            </a:r>
            <a:r>
              <a:rPr lang="ru-RU" sz="2000" dirty="0" err="1">
                <a:solidFill>
                  <a:srgbClr val="000000"/>
                </a:solidFill>
                <a:effectLst/>
              </a:rPr>
              <a:t>взаємодіють</a:t>
            </a:r>
            <a:r>
              <a:rPr lang="ru-RU" sz="2000" dirty="0">
                <a:solidFill>
                  <a:srgbClr val="000000"/>
                </a:solidFill>
                <a:effectLst/>
              </a:rPr>
              <a:t> </a:t>
            </a:r>
            <a:r>
              <a:rPr lang="ru-RU" sz="2000" dirty="0" err="1">
                <a:solidFill>
                  <a:srgbClr val="000000"/>
                </a:solidFill>
                <a:effectLst/>
              </a:rPr>
              <a:t>між</a:t>
            </a:r>
            <a:r>
              <a:rPr lang="ru-RU" sz="2000" dirty="0">
                <a:solidFill>
                  <a:srgbClr val="000000"/>
                </a:solidFill>
                <a:effectLst/>
              </a:rPr>
              <a:t> собою для </a:t>
            </a:r>
            <a:r>
              <a:rPr lang="ru-RU" sz="2000" dirty="0" err="1">
                <a:solidFill>
                  <a:srgbClr val="000000"/>
                </a:solidFill>
                <a:effectLst/>
              </a:rPr>
              <a:t>досягнення</a:t>
            </a:r>
            <a:r>
              <a:rPr lang="ru-RU" sz="2000" dirty="0">
                <a:solidFill>
                  <a:srgbClr val="000000"/>
                </a:solidFill>
                <a:effectLst/>
              </a:rPr>
              <a:t> </a:t>
            </a:r>
            <a:r>
              <a:rPr lang="ru-RU" sz="2000" dirty="0" err="1">
                <a:solidFill>
                  <a:srgbClr val="000000"/>
                </a:solidFill>
                <a:effectLst/>
              </a:rPr>
              <a:t>загальної</a:t>
            </a:r>
            <a:r>
              <a:rPr lang="ru-RU" sz="2000" dirty="0">
                <a:solidFill>
                  <a:srgbClr val="000000"/>
                </a:solidFill>
                <a:effectLst/>
              </a:rPr>
              <a:t> мети. Чим </a:t>
            </a:r>
            <a:r>
              <a:rPr lang="ru-RU" sz="2000" dirty="0" err="1">
                <a:solidFill>
                  <a:srgbClr val="000000"/>
                </a:solidFill>
                <a:effectLst/>
              </a:rPr>
              <a:t>краще</a:t>
            </a:r>
            <a:r>
              <a:rPr lang="ru-RU" sz="2000" dirty="0">
                <a:solidFill>
                  <a:srgbClr val="000000"/>
                </a:solidFill>
                <a:effectLst/>
              </a:rPr>
              <a:t> </a:t>
            </a:r>
            <a:r>
              <a:rPr lang="ru-RU" sz="2000" dirty="0" err="1">
                <a:solidFill>
                  <a:srgbClr val="000000"/>
                </a:solidFill>
                <a:effectLst/>
              </a:rPr>
              <a:t>збалансовані</a:t>
            </a:r>
            <a:r>
              <a:rPr lang="ru-RU" sz="2000" dirty="0">
                <a:solidFill>
                  <a:srgbClr val="000000"/>
                </a:solidFill>
                <a:effectLst/>
              </a:rPr>
              <a:t> </a:t>
            </a:r>
            <a:r>
              <a:rPr lang="ru-RU" sz="2000" dirty="0" err="1">
                <a:solidFill>
                  <a:srgbClr val="000000"/>
                </a:solidFill>
                <a:effectLst/>
              </a:rPr>
              <a:t>ці</a:t>
            </a:r>
            <a:r>
              <a:rPr lang="ru-RU" sz="2000" dirty="0">
                <a:solidFill>
                  <a:srgbClr val="000000"/>
                </a:solidFill>
                <a:effectLst/>
              </a:rPr>
              <a:t> </a:t>
            </a:r>
            <a:r>
              <a:rPr lang="ru-RU" sz="2000" dirty="0" err="1">
                <a:solidFill>
                  <a:srgbClr val="000000"/>
                </a:solidFill>
                <a:effectLst/>
              </a:rPr>
              <a:t>виміри</a:t>
            </a:r>
            <a:r>
              <a:rPr lang="ru-RU" sz="2000" dirty="0">
                <a:solidFill>
                  <a:srgbClr val="000000"/>
                </a:solidFill>
                <a:effectLst/>
              </a:rPr>
              <a:t>, </a:t>
            </a:r>
            <a:r>
              <a:rPr lang="ru-RU" sz="2000" dirty="0" err="1">
                <a:solidFill>
                  <a:srgbClr val="000000"/>
                </a:solidFill>
                <a:effectLst/>
              </a:rPr>
              <a:t>тим</a:t>
            </a:r>
            <a:r>
              <a:rPr lang="ru-RU" sz="2000" dirty="0">
                <a:solidFill>
                  <a:srgbClr val="000000"/>
                </a:solidFill>
                <a:effectLst/>
              </a:rPr>
              <a:t> </a:t>
            </a:r>
            <a:r>
              <a:rPr lang="ru-RU" sz="2000" dirty="0" err="1">
                <a:solidFill>
                  <a:srgbClr val="000000"/>
                </a:solidFill>
                <a:effectLst/>
              </a:rPr>
              <a:t>ефективнішою</a:t>
            </a:r>
            <a:r>
              <a:rPr lang="ru-RU" sz="2000" dirty="0">
                <a:solidFill>
                  <a:srgbClr val="000000"/>
                </a:solidFill>
                <a:effectLst/>
              </a:rPr>
              <a:t> є система.</a:t>
            </a:r>
          </a:p>
          <a:p>
            <a:endParaRPr lang="en-GB" sz="2000" dirty="0"/>
          </a:p>
        </p:txBody>
      </p:sp>
    </p:spTree>
    <p:extLst>
      <p:ext uri="{BB962C8B-B14F-4D97-AF65-F5344CB8AC3E}">
        <p14:creationId xmlns:p14="http://schemas.microsoft.com/office/powerpoint/2010/main" val="354227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691D76-A400-445B-8BCF-8D92C22B4F50}"/>
              </a:ext>
            </a:extLst>
          </p:cNvPr>
          <p:cNvSpPr>
            <a:spLocks noGrp="1"/>
          </p:cNvSpPr>
          <p:nvPr>
            <p:ph type="title"/>
          </p:nvPr>
        </p:nvSpPr>
        <p:spPr>
          <a:xfrm>
            <a:off x="77723" y="254253"/>
            <a:ext cx="8988552" cy="677108"/>
          </a:xfrm>
        </p:spPr>
        <p:txBody>
          <a:bodyPr/>
          <a:lstStyle/>
          <a:p>
            <a:r>
              <a:rPr lang="ru-RU" sz="4400" b="0" i="0" dirty="0" err="1">
                <a:solidFill>
                  <a:srgbClr val="242021"/>
                </a:solidFill>
                <a:effectLst/>
                <a:latin typeface="UkrainianPeterburg"/>
              </a:rPr>
              <a:t>Наукові</a:t>
            </a:r>
            <a:r>
              <a:rPr lang="ru-RU" sz="4400" b="0" i="0" dirty="0">
                <a:solidFill>
                  <a:srgbClr val="242021"/>
                </a:solidFill>
                <a:effectLst/>
                <a:latin typeface="UkrainianPeterburg"/>
              </a:rPr>
              <a:t> </a:t>
            </a:r>
            <a:r>
              <a:rPr lang="ru-RU" sz="4400" b="0" i="0" dirty="0" err="1">
                <a:solidFill>
                  <a:srgbClr val="242021"/>
                </a:solidFill>
                <a:effectLst/>
                <a:latin typeface="UkrainianPeterburg"/>
              </a:rPr>
              <a:t>статті</a:t>
            </a:r>
            <a:r>
              <a:rPr lang="ru-RU" sz="4400" b="0" i="0" dirty="0">
                <a:solidFill>
                  <a:srgbClr val="242021"/>
                </a:solidFill>
                <a:effectLst/>
                <a:latin typeface="UkrainianPeterburg"/>
              </a:rPr>
              <a:t> </a:t>
            </a:r>
            <a:r>
              <a:rPr lang="ru-RU" sz="4400" b="0" i="0" dirty="0" err="1">
                <a:solidFill>
                  <a:srgbClr val="242021"/>
                </a:solidFill>
                <a:effectLst/>
                <a:latin typeface="UkrainianPeterburg"/>
              </a:rPr>
              <a:t>виконують</a:t>
            </a:r>
            <a:r>
              <a:rPr lang="ru-RU" sz="4400" b="0" i="0" dirty="0">
                <a:solidFill>
                  <a:srgbClr val="242021"/>
                </a:solidFill>
                <a:effectLst/>
                <a:latin typeface="UkrainianPeterburg"/>
              </a:rPr>
              <a:t> </a:t>
            </a:r>
            <a:r>
              <a:rPr lang="ru-RU" sz="4400" b="0" i="0" dirty="0" err="1">
                <a:solidFill>
                  <a:srgbClr val="242021"/>
                </a:solidFill>
                <a:effectLst/>
                <a:latin typeface="UkrainianPeterburg"/>
              </a:rPr>
              <a:t>такі</a:t>
            </a:r>
            <a:r>
              <a:rPr lang="ru-RU" sz="4400" b="0" i="0" dirty="0">
                <a:solidFill>
                  <a:srgbClr val="242021"/>
                </a:solidFill>
                <a:effectLst/>
                <a:latin typeface="UkrainianPeterburg"/>
              </a:rPr>
              <a:t> </a:t>
            </a:r>
            <a:r>
              <a:rPr lang="ru-RU" sz="4400" b="0" i="1" dirty="0" err="1">
                <a:solidFill>
                  <a:srgbClr val="242021"/>
                </a:solidFill>
                <a:effectLst/>
                <a:latin typeface="UkrainianPeterburgItalic"/>
              </a:rPr>
              <a:t>функції</a:t>
            </a:r>
            <a:endParaRPr lang="en-GB" dirty="0"/>
          </a:p>
        </p:txBody>
      </p:sp>
      <p:sp>
        <p:nvSpPr>
          <p:cNvPr id="3" name="Текст 2">
            <a:extLst>
              <a:ext uri="{FF2B5EF4-FFF2-40B4-BE49-F238E27FC236}">
                <a16:creationId xmlns:a16="http://schemas.microsoft.com/office/drawing/2014/main" id="{1DF410EC-670C-498E-B2E1-7B7465E27092}"/>
              </a:ext>
            </a:extLst>
          </p:cNvPr>
          <p:cNvSpPr>
            <a:spLocks noGrp="1"/>
          </p:cNvSpPr>
          <p:nvPr>
            <p:ph type="body" idx="1"/>
          </p:nvPr>
        </p:nvSpPr>
        <p:spPr>
          <a:xfrm>
            <a:off x="431799" y="1714500"/>
            <a:ext cx="8280400" cy="4343400"/>
          </a:xfrm>
        </p:spPr>
        <p:txBody>
          <a:bodyPr/>
          <a:lstStyle/>
          <a:p>
            <a:pPr marL="457200" indent="-457200">
              <a:buFont typeface="Wingdings" panose="05000000000000000000" pitchFamily="2" charset="2"/>
              <a:buChar char="Ø"/>
            </a:pPr>
            <a:r>
              <a:rPr lang="ru-RU" sz="2800" b="0" i="1" dirty="0" err="1">
                <a:solidFill>
                  <a:srgbClr val="242021"/>
                </a:solidFill>
                <a:effectLst/>
                <a:latin typeface="UkrainianPeterburgItalic"/>
              </a:rPr>
              <a:t>дослідницьку</a:t>
            </a:r>
            <a:r>
              <a:rPr lang="ru-RU" sz="2800" b="0" i="1" dirty="0">
                <a:solidFill>
                  <a:srgbClr val="242021"/>
                </a:solidFill>
                <a:effectLst/>
                <a:latin typeface="UkrainianPeterburgItalic"/>
              </a:rPr>
              <a:t> </a:t>
            </a:r>
            <a:r>
              <a:rPr lang="ru-RU" sz="2800" b="0" i="0" dirty="0">
                <a:solidFill>
                  <a:srgbClr val="242021"/>
                </a:solidFill>
                <a:effectLst/>
                <a:latin typeface="UkrainianPeterburg"/>
              </a:rPr>
              <a:t>– </a:t>
            </a:r>
            <a:r>
              <a:rPr lang="ru-RU" sz="2800" b="0" i="0" dirty="0" err="1">
                <a:solidFill>
                  <a:srgbClr val="242021"/>
                </a:solidFill>
                <a:effectLst/>
                <a:latin typeface="UkrainianPeterburg"/>
              </a:rPr>
              <a:t>містять</a:t>
            </a:r>
            <a:r>
              <a:rPr lang="ru-RU" sz="2800" b="0" i="0" dirty="0">
                <a:solidFill>
                  <a:srgbClr val="242021"/>
                </a:solidFill>
                <a:effectLst/>
                <a:latin typeface="UkrainianPeterburg"/>
              </a:rPr>
              <a:t> </a:t>
            </a:r>
            <a:r>
              <a:rPr lang="ru-RU" sz="2800" b="0" i="0" dirty="0" err="1">
                <a:solidFill>
                  <a:srgbClr val="242021"/>
                </a:solidFill>
                <a:effectLst/>
                <a:latin typeface="UkrainianPeterburg"/>
              </a:rPr>
              <a:t>результати</a:t>
            </a:r>
            <a:r>
              <a:rPr lang="ru-RU" sz="2800" b="0" i="0" dirty="0">
                <a:solidFill>
                  <a:srgbClr val="242021"/>
                </a:solidFill>
                <a:effectLst/>
                <a:latin typeface="UkrainianPeterburg"/>
              </a:rPr>
              <a:t> </a:t>
            </a:r>
            <a:r>
              <a:rPr lang="ru-RU" sz="2800" b="0" i="0" dirty="0" err="1">
                <a:solidFill>
                  <a:srgbClr val="242021"/>
                </a:solidFill>
                <a:effectLst/>
                <a:latin typeface="UkrainianPeterburg"/>
              </a:rPr>
              <a:t>наукового</a:t>
            </a:r>
            <a:r>
              <a:rPr lang="ru-RU" sz="2800" b="0" i="0" dirty="0">
                <a:solidFill>
                  <a:srgbClr val="242021"/>
                </a:solidFill>
                <a:effectLst/>
                <a:latin typeface="UkrainianPeterburg"/>
              </a:rPr>
              <a:t> </a:t>
            </a:r>
            <a:r>
              <a:rPr lang="ru-RU" sz="2800" b="0" i="0" dirty="0" err="1">
                <a:solidFill>
                  <a:srgbClr val="242021"/>
                </a:solidFill>
                <a:effectLst/>
                <a:latin typeface="UkrainianPeterburg"/>
              </a:rPr>
              <a:t>дослідження</a:t>
            </a:r>
            <a:r>
              <a:rPr lang="ru-RU" sz="2800" b="0" i="0" dirty="0">
                <a:solidFill>
                  <a:srgbClr val="242021"/>
                </a:solidFill>
                <a:effectLst/>
                <a:latin typeface="UkrainianPeterburg"/>
              </a:rPr>
              <a:t> та є </a:t>
            </a:r>
            <a:r>
              <a:rPr lang="ru-RU" sz="2800" b="0" i="0" dirty="0" err="1">
                <a:solidFill>
                  <a:srgbClr val="242021"/>
                </a:solidFill>
                <a:effectLst/>
                <a:latin typeface="UkrainianPeterburg"/>
              </a:rPr>
              <a:t>джерелом</a:t>
            </a:r>
            <a:r>
              <a:rPr lang="ru-RU" sz="2800" b="0" i="0" dirty="0">
                <a:solidFill>
                  <a:srgbClr val="242021"/>
                </a:solidFill>
                <a:effectLst/>
                <a:latin typeface="UkrainianPeterburg"/>
              </a:rPr>
              <a:t> нового </a:t>
            </a:r>
            <a:r>
              <a:rPr lang="ru-RU" sz="2800" b="0" i="0" dirty="0" err="1">
                <a:solidFill>
                  <a:srgbClr val="242021"/>
                </a:solidFill>
                <a:effectLst/>
                <a:latin typeface="UkrainianPeterburg"/>
              </a:rPr>
              <a:t>знання</a:t>
            </a:r>
            <a:r>
              <a:rPr lang="ru-RU" sz="2800" b="0" i="0" dirty="0">
                <a:solidFill>
                  <a:srgbClr val="242021"/>
                </a:solidFill>
                <a:effectLst/>
                <a:latin typeface="UkrainianPeterburg"/>
              </a:rPr>
              <a:t>;</a:t>
            </a:r>
          </a:p>
          <a:p>
            <a:pPr marL="457200" indent="-457200">
              <a:buFont typeface="Wingdings" panose="05000000000000000000" pitchFamily="2" charset="2"/>
              <a:buChar char="Ø"/>
            </a:pPr>
            <a:r>
              <a:rPr lang="ru-RU" sz="2800" b="0" i="1" dirty="0" err="1">
                <a:solidFill>
                  <a:srgbClr val="242021"/>
                </a:solidFill>
                <a:effectLst/>
                <a:latin typeface="UkrainianPeterburgItalic"/>
              </a:rPr>
              <a:t>презентаційну</a:t>
            </a:r>
            <a:r>
              <a:rPr lang="ru-RU" sz="2800" b="0" i="1" dirty="0">
                <a:solidFill>
                  <a:srgbClr val="242021"/>
                </a:solidFill>
                <a:effectLst/>
                <a:latin typeface="UkrainianPeterburgItalic"/>
              </a:rPr>
              <a:t> </a:t>
            </a:r>
            <a:r>
              <a:rPr lang="ru-RU" sz="2800" b="0" i="0" dirty="0">
                <a:solidFill>
                  <a:srgbClr val="242021"/>
                </a:solidFill>
                <a:effectLst/>
                <a:latin typeface="UkrainianPeterburg"/>
              </a:rPr>
              <a:t>– </a:t>
            </a:r>
            <a:r>
              <a:rPr lang="ru-RU" sz="2800" b="0" i="0" dirty="0" err="1">
                <a:solidFill>
                  <a:srgbClr val="242021"/>
                </a:solidFill>
                <a:effectLst/>
                <a:latin typeface="UkrainianPeterburg"/>
              </a:rPr>
              <a:t>представляють</a:t>
            </a:r>
            <a:r>
              <a:rPr lang="ru-RU" sz="2800" b="0" i="0" dirty="0">
                <a:solidFill>
                  <a:srgbClr val="242021"/>
                </a:solidFill>
                <a:effectLst/>
                <a:latin typeface="UkrainianPeterburg"/>
              </a:rPr>
              <a:t> </a:t>
            </a:r>
            <a:r>
              <a:rPr lang="ru-RU" sz="2800" b="0" i="0" dirty="0" err="1">
                <a:solidFill>
                  <a:srgbClr val="242021"/>
                </a:solidFill>
                <a:effectLst/>
                <a:latin typeface="UkrainianPeterburg"/>
              </a:rPr>
              <a:t>дослідника</a:t>
            </a:r>
            <a:r>
              <a:rPr lang="ru-RU" sz="2800" b="0" i="0" dirty="0">
                <a:solidFill>
                  <a:srgbClr val="242021"/>
                </a:solidFill>
                <a:effectLst/>
                <a:latin typeface="UkrainianPeterburg"/>
              </a:rPr>
              <a:t> в </a:t>
            </a:r>
            <a:r>
              <a:rPr lang="ru-RU" sz="2800" b="0" i="0" dirty="0" err="1">
                <a:solidFill>
                  <a:srgbClr val="242021"/>
                </a:solidFill>
                <a:effectLst/>
                <a:latin typeface="UkrainianPeterburg"/>
              </a:rPr>
              <a:t>науковому</a:t>
            </a:r>
            <a:r>
              <a:rPr lang="ru-RU" sz="2800" b="0" i="0" dirty="0">
                <a:solidFill>
                  <a:srgbClr val="242021"/>
                </a:solidFill>
                <a:effectLst/>
                <a:latin typeface="UkrainianPeterburg"/>
              </a:rPr>
              <a:t> </a:t>
            </a:r>
            <a:r>
              <a:rPr lang="ru-RU" sz="2800" b="0" i="0" dirty="0" err="1">
                <a:solidFill>
                  <a:srgbClr val="242021"/>
                </a:solidFill>
                <a:effectLst/>
                <a:latin typeface="UkrainianPeterburg"/>
              </a:rPr>
              <a:t>товаристві</a:t>
            </a:r>
            <a:r>
              <a:rPr lang="ru-RU" sz="2800" b="0" i="0" dirty="0">
                <a:solidFill>
                  <a:srgbClr val="242021"/>
                </a:solidFill>
                <a:effectLst/>
                <a:latin typeface="UkrainianPeterburg"/>
              </a:rPr>
              <a:t>, </a:t>
            </a:r>
            <a:r>
              <a:rPr lang="ru-RU" sz="2800" b="0" i="0" dirty="0" err="1">
                <a:solidFill>
                  <a:srgbClr val="242021"/>
                </a:solidFill>
                <a:effectLst/>
                <a:latin typeface="UkrainianPeterburg"/>
              </a:rPr>
              <a:t>показують</a:t>
            </a:r>
            <a:r>
              <a:rPr lang="ru-RU" sz="2800" b="0" i="0" dirty="0">
                <a:solidFill>
                  <a:srgbClr val="242021"/>
                </a:solidFill>
                <a:effectLst/>
                <a:latin typeface="UkrainianPeterburg"/>
              </a:rPr>
              <a:t> </a:t>
            </a:r>
            <a:r>
              <a:rPr lang="ru-RU" sz="2800" b="0" i="0" dirty="0" err="1">
                <a:solidFill>
                  <a:srgbClr val="242021"/>
                </a:solidFill>
                <a:effectLst/>
                <a:latin typeface="UkrainianPeterburg"/>
              </a:rPr>
              <a:t>його</a:t>
            </a:r>
            <a:r>
              <a:rPr lang="ru-RU" sz="2800" b="0" i="0" dirty="0">
                <a:solidFill>
                  <a:srgbClr val="242021"/>
                </a:solidFill>
                <a:effectLst/>
                <a:latin typeface="UkrainianPeterburg"/>
              </a:rPr>
              <a:t> </a:t>
            </a:r>
            <a:r>
              <a:rPr lang="ru-RU" sz="2800" b="0" i="0" dirty="0" err="1">
                <a:solidFill>
                  <a:srgbClr val="242021"/>
                </a:solidFill>
                <a:effectLst/>
                <a:latin typeface="UkrainianPeterburg"/>
              </a:rPr>
              <a:t>внесок</a:t>
            </a:r>
            <a:r>
              <a:rPr lang="ru-RU" sz="2800" b="0" i="0" dirty="0">
                <a:solidFill>
                  <a:srgbClr val="242021"/>
                </a:solidFill>
                <a:effectLst/>
                <a:latin typeface="UkrainianPeterburg"/>
              </a:rPr>
              <a:t> у </a:t>
            </a:r>
            <a:r>
              <a:rPr lang="ru-RU" sz="2800" b="0" i="0" dirty="0" err="1">
                <a:solidFill>
                  <a:srgbClr val="242021"/>
                </a:solidFill>
                <a:effectLst/>
                <a:latin typeface="UkrainianPeterburg"/>
              </a:rPr>
              <a:t>створення</a:t>
            </a:r>
            <a:r>
              <a:rPr lang="ru-RU" sz="2800" b="0" i="0" dirty="0">
                <a:solidFill>
                  <a:srgbClr val="242021"/>
                </a:solidFill>
                <a:effectLst/>
                <a:latin typeface="UkrainianPeterburg"/>
              </a:rPr>
              <a:t> нового </a:t>
            </a:r>
            <a:r>
              <a:rPr lang="ru-RU" sz="2800" b="0" i="0" dirty="0" err="1">
                <a:solidFill>
                  <a:srgbClr val="242021"/>
                </a:solidFill>
                <a:effectLst/>
                <a:latin typeface="UkrainianPeterburg"/>
              </a:rPr>
              <a:t>знання</a:t>
            </a:r>
            <a:r>
              <a:rPr lang="ru-RU" sz="2800" b="0" i="0" dirty="0">
                <a:solidFill>
                  <a:srgbClr val="242021"/>
                </a:solidFill>
                <a:effectLst/>
                <a:latin typeface="UkrainianPeterburg"/>
              </a:rPr>
              <a:t>;</a:t>
            </a:r>
          </a:p>
          <a:p>
            <a:pPr marL="457200" indent="-457200">
              <a:buFont typeface="Wingdings" panose="05000000000000000000" pitchFamily="2" charset="2"/>
              <a:buChar char="Ø"/>
            </a:pPr>
            <a:r>
              <a:rPr lang="ru-RU" sz="2800" b="0" i="1" dirty="0" err="1">
                <a:solidFill>
                  <a:srgbClr val="242021"/>
                </a:solidFill>
                <a:effectLst/>
                <a:latin typeface="UkrainianPeterburgItalic"/>
              </a:rPr>
              <a:t>оцінну</a:t>
            </a:r>
            <a:r>
              <a:rPr lang="ru-RU" sz="2800" b="0" i="1" dirty="0">
                <a:solidFill>
                  <a:srgbClr val="242021"/>
                </a:solidFill>
                <a:effectLst/>
                <a:latin typeface="UkrainianPeterburgItalic"/>
              </a:rPr>
              <a:t> </a:t>
            </a:r>
            <a:r>
              <a:rPr lang="ru-RU" sz="2800" b="0" i="0" dirty="0">
                <a:solidFill>
                  <a:srgbClr val="242021"/>
                </a:solidFill>
                <a:effectLst/>
                <a:latin typeface="UkrainianPeterburg"/>
              </a:rPr>
              <a:t>– </a:t>
            </a:r>
            <a:r>
              <a:rPr lang="ru-RU" sz="2800" b="0" i="0" dirty="0" err="1">
                <a:solidFill>
                  <a:srgbClr val="242021"/>
                </a:solidFill>
                <a:effectLst/>
                <a:latin typeface="UkrainianPeterburg"/>
              </a:rPr>
              <a:t>оцінюють</a:t>
            </a:r>
            <a:r>
              <a:rPr lang="ru-RU" sz="2800" b="0" i="0" dirty="0">
                <a:solidFill>
                  <a:srgbClr val="242021"/>
                </a:solidFill>
                <a:effectLst/>
                <a:latin typeface="UkrainianPeterburg"/>
              </a:rPr>
              <a:t> стан </a:t>
            </a:r>
            <a:r>
              <a:rPr lang="ru-RU" sz="2800" b="0" i="0" dirty="0" err="1">
                <a:solidFill>
                  <a:srgbClr val="242021"/>
                </a:solidFill>
                <a:effectLst/>
                <a:latin typeface="UkrainianPeterburg"/>
              </a:rPr>
              <a:t>наукових</a:t>
            </a:r>
            <a:r>
              <a:rPr lang="ru-RU" sz="2800" b="0" i="0" dirty="0">
                <a:solidFill>
                  <a:srgbClr val="242021"/>
                </a:solidFill>
                <a:effectLst/>
                <a:latin typeface="UkrainianPeterburg"/>
              </a:rPr>
              <a:t> </a:t>
            </a:r>
            <a:r>
              <a:rPr lang="ru-RU" sz="2800" b="0" i="0" dirty="0" err="1">
                <a:solidFill>
                  <a:srgbClr val="242021"/>
                </a:solidFill>
                <a:effectLst/>
                <a:latin typeface="UkrainianPeterburg"/>
              </a:rPr>
              <a:t>досліджень</a:t>
            </a:r>
            <a:r>
              <a:rPr lang="ru-RU" sz="2800" b="0" i="0" dirty="0">
                <a:solidFill>
                  <a:srgbClr val="242021"/>
                </a:solidFill>
                <a:effectLst/>
                <a:latin typeface="UkrainianPeterburg"/>
              </a:rPr>
              <a:t> з </a:t>
            </a:r>
            <a:r>
              <a:rPr lang="ru-RU" sz="2800" b="0" i="0" dirty="0" err="1">
                <a:solidFill>
                  <a:srgbClr val="242021"/>
                </a:solidFill>
                <a:effectLst/>
                <a:latin typeface="UkrainianPeterburg"/>
              </a:rPr>
              <a:t>тієї</a:t>
            </a:r>
            <a:r>
              <a:rPr lang="ru-RU" sz="2800" b="0" i="0" dirty="0">
                <a:solidFill>
                  <a:srgbClr val="242021"/>
                </a:solidFill>
                <a:effectLst/>
                <a:latin typeface="UkrainianPeterburg"/>
              </a:rPr>
              <a:t> </a:t>
            </a:r>
            <a:r>
              <a:rPr lang="ru-RU" sz="2800" b="0" i="0" dirty="0" err="1">
                <a:solidFill>
                  <a:srgbClr val="242021"/>
                </a:solidFill>
                <a:effectLst/>
                <a:latin typeface="UkrainianPeterburg"/>
              </a:rPr>
              <a:t>чи</a:t>
            </a:r>
            <a:r>
              <a:rPr lang="ru-RU" sz="2800" b="0" i="0" dirty="0">
                <a:solidFill>
                  <a:srgbClr val="242021"/>
                </a:solidFill>
                <a:effectLst/>
                <a:latin typeface="UkrainianPeterburg"/>
              </a:rPr>
              <a:t> </a:t>
            </a:r>
            <a:r>
              <a:rPr lang="ru-RU" sz="2800" b="0" i="0" dirty="0" err="1">
                <a:solidFill>
                  <a:srgbClr val="242021"/>
                </a:solidFill>
                <a:effectLst/>
                <a:latin typeface="UkrainianPeterburg"/>
              </a:rPr>
              <a:t>тієї</a:t>
            </a:r>
            <a:r>
              <a:rPr lang="ru-RU" sz="2800" b="0" i="0" dirty="0">
                <a:solidFill>
                  <a:srgbClr val="242021"/>
                </a:solidFill>
                <a:effectLst/>
                <a:latin typeface="UkrainianPeterburg"/>
              </a:rPr>
              <a:t> </a:t>
            </a:r>
            <a:r>
              <a:rPr lang="ru-RU" sz="2800" b="0" i="0" dirty="0" err="1">
                <a:solidFill>
                  <a:srgbClr val="242021"/>
                </a:solidFill>
                <a:effectLst/>
                <a:latin typeface="UkrainianPeterburg"/>
              </a:rPr>
              <a:t>проблеми</a:t>
            </a:r>
            <a:r>
              <a:rPr lang="ru-RU" sz="2800" b="0" i="0" dirty="0">
                <a:solidFill>
                  <a:srgbClr val="242021"/>
                </a:solidFill>
                <a:effectLst/>
                <a:latin typeface="UkrainianPeterburg"/>
              </a:rPr>
              <a:t>;</a:t>
            </a:r>
          </a:p>
          <a:p>
            <a:pPr marL="457200" indent="-457200">
              <a:buFont typeface="Wingdings" panose="05000000000000000000" pitchFamily="2" charset="2"/>
              <a:buChar char="Ø"/>
            </a:pPr>
            <a:r>
              <a:rPr lang="ru-RU" sz="2800" b="0" i="1" dirty="0" err="1">
                <a:solidFill>
                  <a:srgbClr val="242021"/>
                </a:solidFill>
                <a:effectLst/>
                <a:latin typeface="UkrainianPeterburgItalic"/>
              </a:rPr>
              <a:t>комунікативну</a:t>
            </a:r>
            <a:r>
              <a:rPr lang="ru-RU" sz="2800" b="0" i="1" dirty="0">
                <a:solidFill>
                  <a:srgbClr val="242021"/>
                </a:solidFill>
                <a:effectLst/>
                <a:latin typeface="UkrainianPeterburgItalic"/>
              </a:rPr>
              <a:t> </a:t>
            </a:r>
            <a:r>
              <a:rPr lang="ru-RU" sz="2800" b="0" i="0" dirty="0">
                <a:solidFill>
                  <a:srgbClr val="242021"/>
                </a:solidFill>
                <a:effectLst/>
                <a:latin typeface="UkrainianPeterburg"/>
              </a:rPr>
              <a:t>– </a:t>
            </a:r>
            <a:r>
              <a:rPr lang="ru-RU" sz="2800" b="0" i="0" dirty="0" err="1">
                <a:solidFill>
                  <a:srgbClr val="242021"/>
                </a:solidFill>
                <a:effectLst/>
                <a:latin typeface="UkrainianPeterburg"/>
              </a:rPr>
              <a:t>слугують</a:t>
            </a:r>
            <a:r>
              <a:rPr lang="ru-RU" sz="2800" b="0" i="0" dirty="0">
                <a:solidFill>
                  <a:srgbClr val="242021"/>
                </a:solidFill>
                <a:effectLst/>
                <a:latin typeface="UkrainianPeterburg"/>
              </a:rPr>
              <a:t> способом </a:t>
            </a:r>
            <a:r>
              <a:rPr lang="ru-RU" sz="2800" b="0" i="0" dirty="0" err="1">
                <a:solidFill>
                  <a:srgbClr val="242021"/>
                </a:solidFill>
                <a:effectLst/>
                <a:latin typeface="UkrainianPeterburg"/>
              </a:rPr>
              <a:t>спілкування</a:t>
            </a:r>
            <a:r>
              <a:rPr lang="ru-RU" sz="2800" b="0" i="0" dirty="0">
                <a:solidFill>
                  <a:srgbClr val="242021"/>
                </a:solidFill>
                <a:effectLst/>
                <a:latin typeface="UkrainianPeterburg"/>
              </a:rPr>
              <a:t> </a:t>
            </a:r>
            <a:r>
              <a:rPr lang="ru-RU" sz="2800" b="0" i="0" dirty="0" err="1">
                <a:solidFill>
                  <a:srgbClr val="242021"/>
                </a:solidFill>
                <a:effectLst/>
                <a:latin typeface="UkrainianPeterburg"/>
              </a:rPr>
              <a:t>дослідників</a:t>
            </a:r>
            <a:endParaRPr lang="en-GB" sz="4400" dirty="0"/>
          </a:p>
        </p:txBody>
      </p:sp>
    </p:spTree>
    <p:extLst>
      <p:ext uri="{BB962C8B-B14F-4D97-AF65-F5344CB8AC3E}">
        <p14:creationId xmlns:p14="http://schemas.microsoft.com/office/powerpoint/2010/main" val="122920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23A2E2-624E-4521-8E51-925D58D30382}"/>
              </a:ext>
            </a:extLst>
          </p:cNvPr>
          <p:cNvSpPr>
            <a:spLocks noGrp="1"/>
          </p:cNvSpPr>
          <p:nvPr>
            <p:ph type="title"/>
          </p:nvPr>
        </p:nvSpPr>
        <p:spPr>
          <a:xfrm>
            <a:off x="1371600" y="266700"/>
            <a:ext cx="6170677" cy="615553"/>
          </a:xfrm>
        </p:spPr>
        <p:txBody>
          <a:bodyPr/>
          <a:lstStyle/>
          <a:p>
            <a:r>
              <a:rPr lang="ru-RU" sz="4000" dirty="0" err="1">
                <a:solidFill>
                  <a:srgbClr val="000000"/>
                </a:solidFill>
                <a:latin typeface="TimesNewRomanPSMT"/>
              </a:rPr>
              <a:t>Р</a:t>
            </a:r>
            <a:r>
              <a:rPr lang="ru-RU" sz="4000" b="0" i="0" dirty="0" err="1">
                <a:solidFill>
                  <a:srgbClr val="000000"/>
                </a:solidFill>
                <a:effectLst/>
                <a:latin typeface="TimesNewRomanPSMT"/>
              </a:rPr>
              <a:t>ізновиди</a:t>
            </a:r>
            <a:r>
              <a:rPr lang="ru-RU" sz="4000" b="0" i="0" dirty="0">
                <a:solidFill>
                  <a:srgbClr val="000000"/>
                </a:solidFill>
                <a:effectLst/>
                <a:latin typeface="TimesNewRomanPSMT"/>
              </a:rPr>
              <a:t> </a:t>
            </a:r>
            <a:r>
              <a:rPr lang="ru-RU" sz="4000" b="0" i="0" dirty="0" err="1">
                <a:solidFill>
                  <a:srgbClr val="000000"/>
                </a:solidFill>
                <a:effectLst/>
                <a:latin typeface="TimesNewRomanPSMT"/>
              </a:rPr>
              <a:t>читання</a:t>
            </a:r>
            <a:r>
              <a:rPr lang="ru-RU" sz="4000" b="0" i="0" dirty="0">
                <a:solidFill>
                  <a:srgbClr val="000000"/>
                </a:solidFill>
                <a:effectLst/>
                <a:latin typeface="TimesNewRomanPSMT"/>
              </a:rPr>
              <a:t> </a:t>
            </a:r>
            <a:r>
              <a:rPr lang="ru-RU" sz="4000" b="0" i="0" dirty="0" err="1">
                <a:solidFill>
                  <a:srgbClr val="000000"/>
                </a:solidFill>
                <a:effectLst/>
                <a:latin typeface="TimesNewRomanPSMT"/>
              </a:rPr>
              <a:t>текстів</a:t>
            </a:r>
            <a:endParaRPr lang="en-GB" sz="8000" dirty="0"/>
          </a:p>
        </p:txBody>
      </p:sp>
      <p:sp>
        <p:nvSpPr>
          <p:cNvPr id="3" name="Текст 2">
            <a:extLst>
              <a:ext uri="{FF2B5EF4-FFF2-40B4-BE49-F238E27FC236}">
                <a16:creationId xmlns:a16="http://schemas.microsoft.com/office/drawing/2014/main" id="{B527FFE6-0CB8-4B4D-9EA3-0DE8AE9F56F7}"/>
              </a:ext>
            </a:extLst>
          </p:cNvPr>
          <p:cNvSpPr>
            <a:spLocks noGrp="1"/>
          </p:cNvSpPr>
          <p:nvPr>
            <p:ph type="body" idx="1"/>
          </p:nvPr>
        </p:nvSpPr>
        <p:spPr>
          <a:xfrm>
            <a:off x="431799" y="1632965"/>
            <a:ext cx="8280400" cy="5170646"/>
          </a:xfrm>
        </p:spPr>
        <p:txBody>
          <a:bodyPr/>
          <a:lstStyle/>
          <a:p>
            <a:pPr marL="342900" indent="-342900">
              <a:buFont typeface="Wingdings" panose="05000000000000000000" pitchFamily="2" charset="2"/>
              <a:buChar char="Ø"/>
            </a:pPr>
            <a:r>
              <a:rPr lang="ru-RU" sz="2400" b="1" i="0" dirty="0" err="1">
                <a:solidFill>
                  <a:srgbClr val="000000"/>
                </a:solidFill>
                <a:effectLst/>
                <a:latin typeface="TimesNewRomanPS-BoldMT"/>
              </a:rPr>
              <a:t>Переглядове</a:t>
            </a:r>
            <a:r>
              <a:rPr lang="ru-RU" sz="2400" b="1" i="0" dirty="0">
                <a:solidFill>
                  <a:srgbClr val="000000"/>
                </a:solidFill>
                <a:effectLst/>
                <a:latin typeface="TimesNewRomanPS-BoldMT"/>
              </a:rPr>
              <a:t> </a:t>
            </a:r>
            <a:r>
              <a:rPr lang="ru-RU" sz="2400" b="1" i="0" dirty="0" err="1">
                <a:solidFill>
                  <a:srgbClr val="000000"/>
                </a:solidFill>
                <a:effectLst/>
                <a:latin typeface="TimesNewRomanPS-BoldMT"/>
              </a:rPr>
              <a:t>читання</a:t>
            </a:r>
            <a:r>
              <a:rPr lang="ru-RU" sz="2400" b="1" i="0" dirty="0">
                <a:solidFill>
                  <a:srgbClr val="000000"/>
                </a:solidFill>
                <a:effectLst/>
                <a:latin typeface="TimesNewRomanPS-BoldMT"/>
              </a:rPr>
              <a:t> </a:t>
            </a:r>
            <a:r>
              <a:rPr lang="ru-RU" sz="2400" b="0" i="0" dirty="0" err="1">
                <a:solidFill>
                  <a:srgbClr val="000000"/>
                </a:solidFill>
                <a:effectLst/>
                <a:latin typeface="TimesNewRomanPSMT"/>
              </a:rPr>
              <a:t>спрямовується</a:t>
            </a:r>
            <a:r>
              <a:rPr lang="ru-RU" sz="2400" b="0" i="0" dirty="0">
                <a:solidFill>
                  <a:srgbClr val="000000"/>
                </a:solidFill>
                <a:effectLst/>
                <a:latin typeface="TimesNewRomanPSMT"/>
              </a:rPr>
              <a:t> на </a:t>
            </a:r>
            <a:r>
              <a:rPr lang="ru-RU" sz="2400" b="0" i="0" dirty="0" err="1">
                <a:solidFill>
                  <a:srgbClr val="000000"/>
                </a:solidFill>
                <a:effectLst/>
                <a:latin typeface="TimesNewRomanPSMT"/>
              </a:rPr>
              <a:t>попереднє</a:t>
            </a:r>
            <a:r>
              <a:rPr lang="ru-RU" sz="2400" b="0" i="0" dirty="0">
                <a:solidFill>
                  <a:srgbClr val="000000"/>
                </a:solidFill>
                <a:effectLst/>
                <a:latin typeface="TimesNewRomanPSMT"/>
              </a:rPr>
              <a:t> </a:t>
            </a:r>
            <a:r>
              <a:rPr lang="ru-RU" sz="2400" b="0" i="0" dirty="0" err="1">
                <a:solidFill>
                  <a:srgbClr val="000000"/>
                </a:solidFill>
                <a:effectLst/>
                <a:latin typeface="TimesNewRomanPSMT"/>
              </a:rPr>
              <a:t>ознайомлення</a:t>
            </a:r>
            <a:r>
              <a:rPr lang="ru-RU" sz="2400" b="0" i="0" dirty="0">
                <a:solidFill>
                  <a:srgbClr val="000000"/>
                </a:solidFill>
                <a:effectLst/>
                <a:latin typeface="TimesNewRomanPSMT"/>
              </a:rPr>
              <a:t> </a:t>
            </a:r>
            <a:r>
              <a:rPr lang="ru-RU" sz="2400" b="0" i="0" dirty="0" err="1">
                <a:solidFill>
                  <a:srgbClr val="000000"/>
                </a:solidFill>
                <a:effectLst/>
                <a:latin typeface="TimesNewRomanPSMT"/>
              </a:rPr>
              <a:t>із</a:t>
            </a:r>
            <a:r>
              <a:rPr lang="ru-RU" sz="2400" b="0" i="0" dirty="0">
                <a:solidFill>
                  <a:srgbClr val="000000"/>
                </a:solidFill>
                <a:effectLst/>
                <a:latin typeface="TimesNewRomanPSMT"/>
              </a:rPr>
              <a:t> книгою і </a:t>
            </a:r>
            <a:r>
              <a:rPr lang="ru-RU" sz="2400" b="0" i="0" dirty="0" err="1">
                <a:solidFill>
                  <a:srgbClr val="000000"/>
                </a:solidFill>
                <a:effectLst/>
                <a:latin typeface="TimesNewRomanPSMT"/>
              </a:rPr>
              <a:t>виділення</a:t>
            </a:r>
            <a:r>
              <a:rPr lang="ru-RU" sz="2400" b="0" i="0" dirty="0">
                <a:solidFill>
                  <a:srgbClr val="000000"/>
                </a:solidFill>
                <a:effectLst/>
                <a:latin typeface="TimesNewRomanPSMT"/>
              </a:rPr>
              <a:t> </a:t>
            </a:r>
            <a:r>
              <a:rPr lang="ru-RU" sz="2400" b="0" i="0" dirty="0" err="1">
                <a:solidFill>
                  <a:srgbClr val="000000"/>
                </a:solidFill>
                <a:effectLst/>
                <a:latin typeface="TimesNewRomanPSMT"/>
              </a:rPr>
              <a:t>ключових</a:t>
            </a:r>
            <a:r>
              <a:rPr lang="ru-RU" sz="2400" b="0" i="0" dirty="0">
                <a:solidFill>
                  <a:srgbClr val="000000"/>
                </a:solidFill>
                <a:effectLst/>
                <a:latin typeface="TimesNewRomanPSMT"/>
              </a:rPr>
              <a:t> </a:t>
            </a:r>
            <a:r>
              <a:rPr lang="ru-RU" sz="2400" b="0" i="0" dirty="0" err="1">
                <a:solidFill>
                  <a:srgbClr val="000000"/>
                </a:solidFill>
                <a:effectLst/>
                <a:latin typeface="TimesNewRomanPSMT"/>
              </a:rPr>
              <a:t>слів</a:t>
            </a:r>
            <a:r>
              <a:rPr lang="ru-RU" sz="2400" b="0" i="0" dirty="0">
                <a:solidFill>
                  <a:srgbClr val="000000"/>
                </a:solidFill>
                <a:effectLst/>
                <a:latin typeface="TimesNewRomanPSMT"/>
              </a:rPr>
              <a:t>, </a:t>
            </a:r>
            <a:r>
              <a:rPr lang="ru-RU" sz="2400" b="0" i="0" dirty="0" err="1">
                <a:solidFill>
                  <a:srgbClr val="000000"/>
                </a:solidFill>
                <a:effectLst/>
                <a:latin typeface="TimesNewRomanPSMT"/>
              </a:rPr>
              <a:t>зокрема</a:t>
            </a:r>
            <a:r>
              <a:rPr lang="ru-RU" sz="2400" b="0" i="0" dirty="0">
                <a:solidFill>
                  <a:srgbClr val="000000"/>
                </a:solidFill>
                <a:effectLst/>
                <a:latin typeface="TimesNewRomanPSMT"/>
              </a:rPr>
              <a:t>, в </a:t>
            </a:r>
            <a:r>
              <a:rPr lang="ru-RU" sz="2400" b="0" i="0" dirty="0" err="1">
                <a:solidFill>
                  <a:srgbClr val="000000"/>
                </a:solidFill>
                <a:effectLst/>
                <a:latin typeface="TimesNewRomanPSMT"/>
              </a:rPr>
              <a:t>анотації</a:t>
            </a:r>
            <a:r>
              <a:rPr lang="ru-RU" sz="2400" b="0" i="0" dirty="0">
                <a:solidFill>
                  <a:srgbClr val="000000"/>
                </a:solidFill>
                <a:effectLst/>
                <a:latin typeface="TimesNewRomanPSMT"/>
              </a:rPr>
              <a:t>, </a:t>
            </a:r>
            <a:r>
              <a:rPr lang="ru-RU" sz="2400" b="0" i="0" dirty="0" err="1">
                <a:solidFill>
                  <a:srgbClr val="000000"/>
                </a:solidFill>
                <a:effectLst/>
                <a:latin typeface="TimesNewRomanPSMT"/>
              </a:rPr>
              <a:t>змісті</a:t>
            </a:r>
            <a:r>
              <a:rPr lang="ru-RU" sz="2400" b="0" i="0" dirty="0">
                <a:solidFill>
                  <a:srgbClr val="000000"/>
                </a:solidFill>
                <a:effectLst/>
                <a:latin typeface="TimesNewRomanPSMT"/>
              </a:rPr>
              <a:t>, </a:t>
            </a:r>
            <a:r>
              <a:rPr lang="ru-RU" sz="2400" b="0" i="0" dirty="0" err="1">
                <a:solidFill>
                  <a:srgbClr val="000000"/>
                </a:solidFill>
                <a:effectLst/>
                <a:latin typeface="TimesNewRomanPSMT"/>
              </a:rPr>
              <a:t>передмові</a:t>
            </a:r>
            <a:r>
              <a:rPr lang="ru-RU" sz="2400" b="0" i="0" dirty="0">
                <a:solidFill>
                  <a:srgbClr val="000000"/>
                </a:solidFill>
                <a:effectLst/>
                <a:latin typeface="TimesNewRomanPSMT"/>
              </a:rPr>
              <a:t> /</a:t>
            </a:r>
            <a:r>
              <a:rPr lang="ru-RU" sz="2400" b="0" i="0" dirty="0" err="1">
                <a:solidFill>
                  <a:srgbClr val="000000"/>
                </a:solidFill>
                <a:effectLst/>
                <a:latin typeface="TimesNewRomanPSMT"/>
              </a:rPr>
              <a:t>вступі</a:t>
            </a:r>
            <a:r>
              <a:rPr lang="ru-RU" sz="2400" b="0" i="0" dirty="0">
                <a:solidFill>
                  <a:srgbClr val="000000"/>
                </a:solidFill>
                <a:effectLst/>
                <a:latin typeface="TimesNewRomanPSMT"/>
              </a:rPr>
              <a:t>, </a:t>
            </a:r>
            <a:r>
              <a:rPr lang="ru-RU" sz="2400" b="0" i="0" dirty="0" err="1">
                <a:solidFill>
                  <a:srgbClr val="000000"/>
                </a:solidFill>
                <a:effectLst/>
                <a:latin typeface="TimesNewRomanPSMT"/>
              </a:rPr>
              <a:t>окремих</a:t>
            </a:r>
            <a:r>
              <a:rPr lang="ru-RU" sz="2400" b="0" i="0" dirty="0">
                <a:solidFill>
                  <a:srgbClr val="000000"/>
                </a:solidFill>
                <a:effectLst/>
                <a:latin typeface="TimesNewRomanPSMT"/>
              </a:rPr>
              <a:t> </a:t>
            </a:r>
            <a:r>
              <a:rPr lang="ru-RU" sz="2400" b="0" i="0" dirty="0" err="1">
                <a:solidFill>
                  <a:srgbClr val="000000"/>
                </a:solidFill>
                <a:effectLst/>
                <a:latin typeface="TimesNewRomanPSMT"/>
              </a:rPr>
              <a:t>частинах</a:t>
            </a:r>
            <a:r>
              <a:rPr lang="ru-RU" sz="2400" b="0" i="0" dirty="0">
                <a:solidFill>
                  <a:srgbClr val="000000"/>
                </a:solidFill>
                <a:effectLst/>
                <a:latin typeface="TimesNewRomanPSMT"/>
              </a:rPr>
              <a:t> тексту.</a:t>
            </a:r>
          </a:p>
          <a:p>
            <a:pPr marL="342900" indent="-342900">
              <a:buFont typeface="Wingdings" panose="05000000000000000000" pitchFamily="2" charset="2"/>
              <a:buChar char="Ø"/>
            </a:pPr>
            <a:r>
              <a:rPr lang="ru-RU" sz="2400" b="1" i="0" dirty="0" err="1">
                <a:solidFill>
                  <a:srgbClr val="000000"/>
                </a:solidFill>
                <a:effectLst/>
                <a:latin typeface="TimesNewRomanPS-BoldMT"/>
              </a:rPr>
              <a:t>Ознайомлювальне</a:t>
            </a:r>
            <a:r>
              <a:rPr lang="ru-RU" sz="2400" b="1" i="0" dirty="0">
                <a:solidFill>
                  <a:srgbClr val="000000"/>
                </a:solidFill>
                <a:effectLst/>
                <a:latin typeface="TimesNewRomanPS-BoldMT"/>
              </a:rPr>
              <a:t> </a:t>
            </a:r>
            <a:r>
              <a:rPr lang="ru-RU" sz="2400" b="1" i="0" dirty="0" err="1">
                <a:solidFill>
                  <a:srgbClr val="000000"/>
                </a:solidFill>
                <a:effectLst/>
                <a:latin typeface="TimesNewRomanPS-BoldMT"/>
              </a:rPr>
              <a:t>читання</a:t>
            </a:r>
            <a:r>
              <a:rPr lang="ru-RU" sz="2400" b="1" i="0" dirty="0">
                <a:solidFill>
                  <a:srgbClr val="000000"/>
                </a:solidFill>
                <a:effectLst/>
                <a:latin typeface="TimesNewRomanPS-BoldMT"/>
              </a:rPr>
              <a:t> </a:t>
            </a:r>
            <a:r>
              <a:rPr lang="ru-RU" sz="2400" b="0" i="0" dirty="0" err="1">
                <a:solidFill>
                  <a:srgbClr val="000000"/>
                </a:solidFill>
                <a:effectLst/>
                <a:latin typeface="TimesNewRomanPSMT"/>
              </a:rPr>
              <a:t>передбачає</a:t>
            </a:r>
            <a:r>
              <a:rPr lang="ru-RU" sz="2400" b="0" i="0" dirty="0">
                <a:solidFill>
                  <a:srgbClr val="000000"/>
                </a:solidFill>
                <a:effectLst/>
                <a:latin typeface="TimesNewRomanPSMT"/>
              </a:rPr>
              <a:t> </a:t>
            </a:r>
            <a:r>
              <a:rPr lang="ru-RU" sz="2400" b="0" i="0" dirty="0" err="1">
                <a:solidFill>
                  <a:srgbClr val="000000"/>
                </a:solidFill>
                <a:effectLst/>
                <a:latin typeface="TimesNewRomanPSMT"/>
              </a:rPr>
              <a:t>загальне</a:t>
            </a:r>
            <a:r>
              <a:rPr lang="ru-RU" sz="2400" b="0" i="0" dirty="0">
                <a:solidFill>
                  <a:srgbClr val="000000"/>
                </a:solidFill>
                <a:effectLst/>
                <a:latin typeface="TimesNewRomanPSMT"/>
              </a:rPr>
              <a:t> </a:t>
            </a:r>
            <a:r>
              <a:rPr lang="ru-RU" sz="2400" b="0" i="0" dirty="0" err="1">
                <a:solidFill>
                  <a:srgbClr val="000000"/>
                </a:solidFill>
                <a:effectLst/>
                <a:latin typeface="TimesNewRomanPSMT"/>
              </a:rPr>
              <a:t>ознайомлення</a:t>
            </a:r>
            <a:r>
              <a:rPr lang="ru-RU" sz="2400" b="0" i="0" dirty="0">
                <a:solidFill>
                  <a:srgbClr val="000000"/>
                </a:solidFill>
                <a:effectLst/>
                <a:latin typeface="TimesNewRomanPSMT"/>
              </a:rPr>
              <a:t> </a:t>
            </a:r>
            <a:r>
              <a:rPr lang="ru-RU" sz="2400" b="0" i="0" dirty="0" err="1">
                <a:solidFill>
                  <a:srgbClr val="000000"/>
                </a:solidFill>
                <a:effectLst/>
                <a:latin typeface="TimesNewRomanPSMT"/>
              </a:rPr>
              <a:t>із</a:t>
            </a:r>
            <a:r>
              <a:rPr lang="ru-RU" sz="2400" b="0" i="0" dirty="0">
                <a:solidFill>
                  <a:srgbClr val="000000"/>
                </a:solidFill>
                <a:effectLst/>
                <a:latin typeface="TimesNewRomanPSMT"/>
              </a:rPr>
              <a:t> </a:t>
            </a:r>
            <a:r>
              <a:rPr lang="ru-RU" sz="2400" b="0" i="0" dirty="0" err="1">
                <a:solidFill>
                  <a:srgbClr val="000000"/>
                </a:solidFill>
                <a:effectLst/>
                <a:latin typeface="TimesNewRomanPSMT"/>
              </a:rPr>
              <a:t>змістом</a:t>
            </a:r>
            <a:r>
              <a:rPr lang="ru-RU" sz="2400" b="0" i="0" dirty="0">
                <a:solidFill>
                  <a:srgbClr val="000000"/>
                </a:solidFill>
                <a:effectLst/>
                <a:latin typeface="TimesNewRomanPSMT"/>
              </a:rPr>
              <a:t> тексту та </a:t>
            </a:r>
            <a:r>
              <a:rPr lang="ru-RU" sz="2400" b="0" i="0" dirty="0" err="1">
                <a:solidFill>
                  <a:srgbClr val="000000"/>
                </a:solidFill>
                <a:effectLst/>
                <a:latin typeface="TimesNewRomanPSMT"/>
              </a:rPr>
              <a:t>вияв</a:t>
            </a:r>
            <a:r>
              <a:rPr lang="ru-RU" sz="2400" b="0" i="0" dirty="0">
                <a:solidFill>
                  <a:srgbClr val="000000"/>
                </a:solidFill>
                <a:effectLst/>
                <a:latin typeface="TimesNewRomanPSMT"/>
              </a:rPr>
              <a:t> </a:t>
            </a:r>
            <a:r>
              <a:rPr lang="ru-RU" sz="2400" b="0" i="0" dirty="0" err="1">
                <a:solidFill>
                  <a:srgbClr val="000000"/>
                </a:solidFill>
                <a:effectLst/>
                <a:latin typeface="TimesNewRomanPSMT"/>
              </a:rPr>
              <a:t>його</a:t>
            </a:r>
            <a:r>
              <a:rPr lang="ru-RU" sz="2400" b="0" i="0" dirty="0">
                <a:solidFill>
                  <a:srgbClr val="000000"/>
                </a:solidFill>
                <a:effectLst/>
                <a:latin typeface="TimesNewRomanPSMT"/>
              </a:rPr>
              <a:t> </a:t>
            </a:r>
            <a:r>
              <a:rPr lang="ru-RU" sz="2400" b="0" i="0" dirty="0" err="1">
                <a:solidFill>
                  <a:srgbClr val="000000"/>
                </a:solidFill>
                <a:effectLst/>
                <a:latin typeface="TimesNewRomanPSMT"/>
              </a:rPr>
              <a:t>основної</a:t>
            </a:r>
            <a:r>
              <a:rPr lang="ru-RU" sz="2400" b="0" i="0" dirty="0">
                <a:solidFill>
                  <a:srgbClr val="000000"/>
                </a:solidFill>
                <a:effectLst/>
                <a:latin typeface="TimesNewRomanPSMT"/>
              </a:rPr>
              <a:t> </a:t>
            </a:r>
            <a:r>
              <a:rPr lang="ru-RU" sz="2400" b="0" i="0" dirty="0" err="1">
                <a:solidFill>
                  <a:srgbClr val="000000"/>
                </a:solidFill>
                <a:effectLst/>
                <a:latin typeface="TimesNewRomanPSMT"/>
              </a:rPr>
              <a:t>ідеї</a:t>
            </a:r>
            <a:r>
              <a:rPr lang="ru-RU" sz="2400" b="0" i="0" dirty="0">
                <a:solidFill>
                  <a:srgbClr val="000000"/>
                </a:solidFill>
                <a:effectLst/>
                <a:latin typeface="TimesNewRomanPSMT"/>
              </a:rPr>
              <a:t>.</a:t>
            </a:r>
          </a:p>
          <a:p>
            <a:pPr marL="342900" indent="-342900">
              <a:buFont typeface="Wingdings" panose="05000000000000000000" pitchFamily="2" charset="2"/>
              <a:buChar char="Ø"/>
            </a:pPr>
            <a:r>
              <a:rPr lang="ru-RU" sz="2400" b="1" i="0" dirty="0" err="1">
                <a:solidFill>
                  <a:srgbClr val="000000"/>
                </a:solidFill>
                <a:effectLst/>
                <a:latin typeface="TimesNewRomanPS-BoldMT"/>
              </a:rPr>
              <a:t>Поглиблене</a:t>
            </a:r>
            <a:r>
              <a:rPr lang="ru-RU" sz="2400" b="1" i="0" dirty="0">
                <a:solidFill>
                  <a:srgbClr val="000000"/>
                </a:solidFill>
                <a:effectLst/>
                <a:latin typeface="TimesNewRomanPS-BoldMT"/>
              </a:rPr>
              <a:t> </a:t>
            </a:r>
            <a:r>
              <a:rPr lang="ru-RU" sz="2400" b="1" i="0" dirty="0" err="1">
                <a:solidFill>
                  <a:srgbClr val="000000"/>
                </a:solidFill>
                <a:effectLst/>
                <a:latin typeface="TimesNewRomanPS-BoldMT"/>
              </a:rPr>
              <a:t>читання</a:t>
            </a:r>
            <a:r>
              <a:rPr lang="ru-RU" sz="2400" b="1" i="0" dirty="0">
                <a:solidFill>
                  <a:srgbClr val="000000"/>
                </a:solidFill>
                <a:effectLst/>
                <a:latin typeface="TimesNewRomanPS-BoldMT"/>
              </a:rPr>
              <a:t> </a:t>
            </a:r>
            <a:r>
              <a:rPr lang="ru-RU" sz="2400" b="0" i="0" dirty="0">
                <a:solidFill>
                  <a:srgbClr val="000000"/>
                </a:solidFill>
                <a:effectLst/>
                <a:latin typeface="TimesNewRomanPSMT"/>
              </a:rPr>
              <a:t>– </a:t>
            </a:r>
            <a:r>
              <a:rPr lang="ru-RU" sz="2400" b="0" i="0" dirty="0" err="1">
                <a:solidFill>
                  <a:srgbClr val="000000"/>
                </a:solidFill>
                <a:effectLst/>
                <a:latin typeface="TimesNewRomanPSMT"/>
              </a:rPr>
              <a:t>це</a:t>
            </a:r>
            <a:r>
              <a:rPr lang="ru-RU" sz="2400" b="0" i="0" dirty="0">
                <a:solidFill>
                  <a:srgbClr val="000000"/>
                </a:solidFill>
                <a:effectLst/>
                <a:latin typeface="TimesNewRomanPSMT"/>
              </a:rPr>
              <a:t> </a:t>
            </a:r>
            <a:r>
              <a:rPr lang="ru-RU" sz="2400" b="0" i="0" dirty="0" err="1">
                <a:solidFill>
                  <a:srgbClr val="000000"/>
                </a:solidFill>
                <a:effectLst/>
                <a:latin typeface="TimesNewRomanPSMT"/>
              </a:rPr>
              <a:t>детальне</a:t>
            </a:r>
            <a:r>
              <a:rPr lang="ru-RU" sz="2400" b="0" i="0" dirty="0">
                <a:solidFill>
                  <a:srgbClr val="000000"/>
                </a:solidFill>
                <a:effectLst/>
                <a:latin typeface="TimesNewRomanPSMT"/>
              </a:rPr>
              <a:t> </a:t>
            </a:r>
            <a:r>
              <a:rPr lang="ru-RU" sz="2400" b="0" i="0" dirty="0" err="1">
                <a:solidFill>
                  <a:srgbClr val="000000"/>
                </a:solidFill>
                <a:effectLst/>
                <a:latin typeface="TimesNewRomanPSMT"/>
              </a:rPr>
              <a:t>опрацювання</a:t>
            </a:r>
            <a:r>
              <a:rPr lang="ru-RU" sz="2400" b="0" i="0" dirty="0">
                <a:solidFill>
                  <a:srgbClr val="000000"/>
                </a:solidFill>
                <a:effectLst/>
                <a:latin typeface="TimesNewRomanPSMT"/>
              </a:rPr>
              <a:t> </a:t>
            </a:r>
            <a:r>
              <a:rPr lang="ru-RU" sz="2400" b="0" i="0" dirty="0" err="1">
                <a:solidFill>
                  <a:srgbClr val="000000"/>
                </a:solidFill>
                <a:effectLst/>
                <a:latin typeface="TimesNewRomanPSMT"/>
              </a:rPr>
              <a:t>наукового</a:t>
            </a:r>
            <a:r>
              <a:rPr lang="ru-RU" sz="2400" b="0" i="0" dirty="0">
                <a:solidFill>
                  <a:srgbClr val="000000"/>
                </a:solidFill>
                <a:effectLst/>
                <a:latin typeface="TimesNewRomanPSMT"/>
              </a:rPr>
              <a:t> тексту, </a:t>
            </a:r>
            <a:r>
              <a:rPr lang="ru-RU" sz="2400" b="0" i="0" dirty="0" err="1">
                <a:solidFill>
                  <a:srgbClr val="000000"/>
                </a:solidFill>
                <a:effectLst/>
                <a:latin typeface="TimesNewRomanPSMT"/>
              </a:rPr>
              <a:t>його</a:t>
            </a:r>
            <a:r>
              <a:rPr lang="ru-RU" sz="2400" b="0" i="0" dirty="0">
                <a:solidFill>
                  <a:srgbClr val="000000"/>
                </a:solidFill>
                <a:effectLst/>
                <a:latin typeface="TimesNewRomanPSMT"/>
              </a:rPr>
              <a:t> </a:t>
            </a:r>
            <a:r>
              <a:rPr lang="ru-RU" sz="2400" b="0" i="0" dirty="0" err="1">
                <a:solidFill>
                  <a:srgbClr val="000000"/>
                </a:solidFill>
                <a:effectLst/>
                <a:latin typeface="TimesNewRomanPSMT"/>
              </a:rPr>
              <a:t>аналіз</a:t>
            </a:r>
            <a:r>
              <a:rPr lang="ru-RU" sz="2400" b="0" i="0" dirty="0">
                <a:solidFill>
                  <a:srgbClr val="000000"/>
                </a:solidFill>
                <a:effectLst/>
                <a:latin typeface="TimesNewRomanPSMT"/>
              </a:rPr>
              <a:t> та </a:t>
            </a:r>
            <a:r>
              <a:rPr lang="ru-RU" sz="2400" b="0" i="0" dirty="0" err="1">
                <a:solidFill>
                  <a:srgbClr val="000000"/>
                </a:solidFill>
                <a:effectLst/>
                <a:latin typeface="TimesNewRomanPSMT"/>
              </a:rPr>
              <a:t>оцінка</a:t>
            </a:r>
            <a:r>
              <a:rPr lang="ru-RU" sz="2400" b="0" i="0" dirty="0">
                <a:solidFill>
                  <a:srgbClr val="000000"/>
                </a:solidFill>
                <a:effectLst/>
                <a:latin typeface="TimesNewRomanPSMT"/>
              </a:rPr>
              <a:t>: </a:t>
            </a:r>
            <a:r>
              <a:rPr lang="ru-RU" sz="2400" b="0" i="0" dirty="0" err="1">
                <a:solidFill>
                  <a:srgbClr val="000000"/>
                </a:solidFill>
                <a:effectLst/>
                <a:latin typeface="TimesNewRomanPSMT"/>
              </a:rPr>
              <a:t>виписування</a:t>
            </a:r>
            <a:r>
              <a:rPr lang="ru-RU" sz="2400" b="0" i="0" dirty="0">
                <a:solidFill>
                  <a:srgbClr val="000000"/>
                </a:solidFill>
                <a:effectLst/>
                <a:latin typeface="TimesNewRomanPSMT"/>
              </a:rPr>
              <a:t> понять з </a:t>
            </a:r>
            <a:r>
              <a:rPr lang="ru-RU" sz="2400" b="0" i="0" dirty="0" err="1">
                <a:solidFill>
                  <a:srgbClr val="000000"/>
                </a:solidFill>
                <a:effectLst/>
                <a:latin typeface="TimesNewRomanPSMT"/>
              </a:rPr>
              <a:t>їх</a:t>
            </a:r>
            <a:r>
              <a:rPr lang="ru-RU" sz="2400" b="0" i="0" dirty="0">
                <a:solidFill>
                  <a:srgbClr val="000000"/>
                </a:solidFill>
                <a:effectLst/>
                <a:latin typeface="TimesNewRomanPSMT"/>
              </a:rPr>
              <a:t> </a:t>
            </a:r>
            <a:r>
              <a:rPr lang="ru-RU" sz="2400" b="0" i="0" dirty="0" err="1">
                <a:solidFill>
                  <a:srgbClr val="000000"/>
                </a:solidFill>
                <a:effectLst/>
                <a:latin typeface="TimesNewRomanPSMT"/>
              </a:rPr>
              <a:t>поясненням</a:t>
            </a:r>
            <a:r>
              <a:rPr lang="ru-RU" sz="2400" b="0" i="0" dirty="0">
                <a:solidFill>
                  <a:srgbClr val="000000"/>
                </a:solidFill>
                <a:effectLst/>
                <a:latin typeface="TimesNewRomanPSMT"/>
              </a:rPr>
              <a:t>; </a:t>
            </a:r>
            <a:r>
              <a:rPr lang="ru-RU" sz="2400" b="0" i="0" dirty="0" err="1">
                <a:solidFill>
                  <a:srgbClr val="000000"/>
                </a:solidFill>
                <a:effectLst/>
                <a:latin typeface="TimesNewRomanPSMT"/>
              </a:rPr>
              <a:t>неодноразове</a:t>
            </a:r>
            <a:r>
              <a:rPr lang="ru-RU" sz="2400" b="0" i="0" dirty="0">
                <a:solidFill>
                  <a:srgbClr val="000000"/>
                </a:solidFill>
                <a:effectLst/>
                <a:latin typeface="TimesNewRomanPSMT"/>
              </a:rPr>
              <a:t> </a:t>
            </a:r>
            <a:r>
              <a:rPr lang="ru-RU" sz="2400" b="0" i="0" dirty="0" err="1">
                <a:solidFill>
                  <a:srgbClr val="000000"/>
                </a:solidFill>
                <a:effectLst/>
                <a:latin typeface="TimesNewRomanPSMT"/>
              </a:rPr>
              <a:t>перечитування</a:t>
            </a:r>
            <a:r>
              <a:rPr lang="ru-RU" sz="2400" b="0" i="0" dirty="0">
                <a:solidFill>
                  <a:srgbClr val="000000"/>
                </a:solidFill>
                <a:effectLst/>
                <a:latin typeface="TimesNewRomanPSMT"/>
              </a:rPr>
              <a:t> </a:t>
            </a:r>
            <a:r>
              <a:rPr lang="ru-RU" sz="2400" b="0" i="0" dirty="0" err="1">
                <a:solidFill>
                  <a:srgbClr val="000000"/>
                </a:solidFill>
                <a:effectLst/>
                <a:latin typeface="TimesNewRomanPSMT"/>
              </a:rPr>
              <a:t>окремих</a:t>
            </a:r>
            <a:r>
              <a:rPr lang="ru-RU" sz="2400" b="0" i="0" dirty="0">
                <a:solidFill>
                  <a:srgbClr val="000000"/>
                </a:solidFill>
                <a:effectLst/>
                <a:latin typeface="TimesNewRomanPSMT"/>
              </a:rPr>
              <a:t> </a:t>
            </a:r>
            <a:r>
              <a:rPr lang="ru-RU" sz="2400" b="0" i="0" dirty="0" err="1">
                <a:solidFill>
                  <a:srgbClr val="000000"/>
                </a:solidFill>
                <a:effectLst/>
                <a:latin typeface="TimesNewRomanPSMT"/>
              </a:rPr>
              <a:t>частин</a:t>
            </a:r>
            <a:r>
              <a:rPr lang="ru-RU" sz="2400" b="0" i="0" dirty="0">
                <a:solidFill>
                  <a:srgbClr val="000000"/>
                </a:solidFill>
                <a:effectLst/>
                <a:latin typeface="TimesNewRomanPSMT"/>
              </a:rPr>
              <a:t> у </a:t>
            </a:r>
            <a:r>
              <a:rPr lang="ru-RU" sz="2400" b="0" i="0" dirty="0" err="1">
                <a:solidFill>
                  <a:srgbClr val="000000"/>
                </a:solidFill>
                <a:effectLst/>
                <a:latin typeface="TimesNewRomanPSMT"/>
              </a:rPr>
              <a:t>тексті</a:t>
            </a:r>
            <a:r>
              <a:rPr lang="ru-RU" sz="2400" b="0" i="0" dirty="0">
                <a:solidFill>
                  <a:srgbClr val="000000"/>
                </a:solidFill>
                <a:effectLst/>
                <a:latin typeface="TimesNewRomanPSMT"/>
              </a:rPr>
              <a:t>.</a:t>
            </a:r>
          </a:p>
          <a:p>
            <a:pPr marL="342900" indent="-342900">
              <a:buFont typeface="Wingdings" panose="05000000000000000000" pitchFamily="2" charset="2"/>
              <a:buChar char="Ø"/>
            </a:pPr>
            <a:r>
              <a:rPr lang="ru-RU" sz="2400" b="1" i="0" dirty="0" err="1">
                <a:solidFill>
                  <a:srgbClr val="000000"/>
                </a:solidFill>
                <a:effectLst/>
                <a:latin typeface="TimesNewRomanPS-BoldMT"/>
              </a:rPr>
              <a:t>Аналітико</a:t>
            </a:r>
            <a:r>
              <a:rPr lang="ru-RU" sz="2400" b="1" i="0" dirty="0">
                <a:solidFill>
                  <a:srgbClr val="000000"/>
                </a:solidFill>
                <a:effectLst/>
                <a:latin typeface="TimesNewRomanPS-BoldMT"/>
              </a:rPr>
              <a:t>–</a:t>
            </a:r>
            <a:r>
              <a:rPr lang="ru-RU" sz="2400" b="1" i="0" dirty="0" err="1">
                <a:solidFill>
                  <a:srgbClr val="000000"/>
                </a:solidFill>
                <a:effectLst/>
                <a:latin typeface="TimesNewRomanPS-BoldMT"/>
              </a:rPr>
              <a:t>критичне</a:t>
            </a:r>
            <a:r>
              <a:rPr lang="ru-RU" sz="2400" b="0" i="0" dirty="0">
                <a:solidFill>
                  <a:srgbClr val="000000"/>
                </a:solidFill>
                <a:effectLst/>
                <a:latin typeface="TimesNewRomanPSMT"/>
              </a:rPr>
              <a:t>, </a:t>
            </a:r>
            <a:r>
              <a:rPr lang="ru-RU" sz="2400" b="0" i="0" dirty="0" err="1">
                <a:solidFill>
                  <a:srgbClr val="000000"/>
                </a:solidFill>
                <a:effectLst/>
                <a:latin typeface="TimesNewRomanPSMT"/>
              </a:rPr>
              <a:t>творче</a:t>
            </a:r>
            <a:r>
              <a:rPr lang="ru-RU" sz="2400" b="0" i="0" dirty="0">
                <a:solidFill>
                  <a:srgbClr val="000000"/>
                </a:solidFill>
                <a:effectLst/>
                <a:latin typeface="TimesNewRomanPSMT"/>
              </a:rPr>
              <a:t> </a:t>
            </a:r>
            <a:r>
              <a:rPr lang="ru-RU" sz="2400" b="0" i="0" dirty="0" err="1">
                <a:solidFill>
                  <a:srgbClr val="000000"/>
                </a:solidFill>
                <a:effectLst/>
                <a:latin typeface="TimesNewRomanPSMT"/>
              </a:rPr>
              <a:t>читання</a:t>
            </a:r>
            <a:r>
              <a:rPr lang="ru-RU" sz="2400" b="0" i="0" dirty="0">
                <a:solidFill>
                  <a:srgbClr val="000000"/>
                </a:solidFill>
                <a:effectLst/>
                <a:latin typeface="TimesNewRomanPSMT"/>
              </a:rPr>
              <a:t> </a:t>
            </a:r>
            <a:r>
              <a:rPr lang="ru-RU" sz="2400" b="0" i="0" dirty="0" err="1">
                <a:solidFill>
                  <a:srgbClr val="000000"/>
                </a:solidFill>
                <a:effectLst/>
                <a:latin typeface="TimesNewRomanPSMT"/>
              </a:rPr>
              <a:t>спрямовується</a:t>
            </a:r>
            <a:r>
              <a:rPr lang="ru-RU" sz="2400" b="0" i="0" dirty="0">
                <a:solidFill>
                  <a:srgbClr val="000000"/>
                </a:solidFill>
                <a:effectLst/>
                <a:latin typeface="TimesNewRomanPSMT"/>
              </a:rPr>
              <a:t> на постановку </a:t>
            </a:r>
            <a:r>
              <a:rPr lang="ru-RU" sz="2400" b="0" i="0" dirty="0" err="1">
                <a:solidFill>
                  <a:srgbClr val="000000"/>
                </a:solidFill>
                <a:effectLst/>
                <a:latin typeface="TimesNewRomanPSMT"/>
              </a:rPr>
              <a:t>різного</a:t>
            </a:r>
            <a:r>
              <a:rPr lang="ru-RU" sz="2400" b="0" i="0" dirty="0">
                <a:solidFill>
                  <a:srgbClr val="000000"/>
                </a:solidFill>
                <a:effectLst/>
                <a:latin typeface="TimesNewRomanPSMT"/>
              </a:rPr>
              <a:t> типу </a:t>
            </a:r>
            <a:r>
              <a:rPr lang="ru-RU" sz="2400" b="0" i="0" dirty="0" err="1">
                <a:solidFill>
                  <a:srgbClr val="000000"/>
                </a:solidFill>
                <a:effectLst/>
                <a:latin typeface="TimesNewRomanPSMT"/>
              </a:rPr>
              <a:t>питань</a:t>
            </a:r>
            <a:r>
              <a:rPr lang="ru-RU" sz="2400" b="0" i="0" dirty="0">
                <a:solidFill>
                  <a:srgbClr val="000000"/>
                </a:solidFill>
                <a:effectLst/>
                <a:latin typeface="TimesNewRomanPSMT"/>
              </a:rPr>
              <a:t> до тексту, </a:t>
            </a:r>
            <a:r>
              <a:rPr lang="ru-RU" sz="2400" b="0" i="0" dirty="0" err="1">
                <a:solidFill>
                  <a:srgbClr val="000000"/>
                </a:solidFill>
                <a:effectLst/>
                <a:latin typeface="TimesNewRomanPSMT"/>
              </a:rPr>
              <a:t>сортування</a:t>
            </a:r>
            <a:r>
              <a:rPr lang="ru-RU" sz="2400" b="0" i="0" dirty="0">
                <a:solidFill>
                  <a:srgbClr val="000000"/>
                </a:solidFill>
                <a:effectLst/>
                <a:latin typeface="TimesNewRomanPSMT"/>
              </a:rPr>
              <a:t> </a:t>
            </a:r>
            <a:r>
              <a:rPr lang="ru-RU" sz="2400" b="0" i="0" dirty="0" err="1">
                <a:solidFill>
                  <a:srgbClr val="000000"/>
                </a:solidFill>
                <a:effectLst/>
                <a:latin typeface="TimesNewRomanPSMT"/>
              </a:rPr>
              <a:t>наукового</a:t>
            </a:r>
            <a:r>
              <a:rPr lang="ru-RU" sz="2400" b="0" i="0" dirty="0">
                <a:solidFill>
                  <a:srgbClr val="000000"/>
                </a:solidFill>
                <a:effectLst/>
                <a:latin typeface="TimesNewRomanPSMT"/>
              </a:rPr>
              <a:t> </a:t>
            </a:r>
            <a:r>
              <a:rPr lang="ru-RU" sz="2400" b="0" i="0" dirty="0" err="1">
                <a:solidFill>
                  <a:srgbClr val="000000"/>
                </a:solidFill>
                <a:effectLst/>
                <a:latin typeface="TimesNewRomanPSMT"/>
              </a:rPr>
              <a:t>матеріалу</a:t>
            </a:r>
            <a:r>
              <a:rPr lang="ru-RU" sz="2400" b="0" i="0" dirty="0">
                <a:solidFill>
                  <a:srgbClr val="000000"/>
                </a:solidFill>
                <a:effectLst/>
                <a:latin typeface="TimesNewRomanPSMT"/>
              </a:rPr>
              <a:t> </a:t>
            </a:r>
            <a:r>
              <a:rPr lang="ru-RU" sz="2400" b="0" i="0" dirty="0" err="1">
                <a:solidFill>
                  <a:srgbClr val="000000"/>
                </a:solidFill>
                <a:effectLst/>
                <a:latin typeface="TimesNewRomanPSMT"/>
              </a:rPr>
              <a:t>під</a:t>
            </a:r>
            <a:r>
              <a:rPr lang="ru-RU" sz="2400" b="0" i="0" dirty="0">
                <a:solidFill>
                  <a:srgbClr val="000000"/>
                </a:solidFill>
                <a:effectLst/>
                <a:latin typeface="TimesNewRomanPSMT"/>
              </a:rPr>
              <a:t> </a:t>
            </a:r>
            <a:r>
              <a:rPr lang="ru-RU" sz="2400" b="0" i="0" dirty="0" err="1">
                <a:solidFill>
                  <a:srgbClr val="000000"/>
                </a:solidFill>
                <a:effectLst/>
                <a:latin typeface="TimesNewRomanPSMT"/>
              </a:rPr>
              <a:t>певним</a:t>
            </a:r>
            <a:r>
              <a:rPr lang="ru-RU" sz="2400" b="0" i="0" dirty="0">
                <a:solidFill>
                  <a:srgbClr val="000000"/>
                </a:solidFill>
                <a:effectLst/>
                <a:latin typeface="TimesNewRomanPSMT"/>
              </a:rPr>
              <a:t> кутом </a:t>
            </a:r>
            <a:r>
              <a:rPr lang="ru-RU" sz="2400" b="0" i="0" dirty="0" err="1">
                <a:solidFill>
                  <a:srgbClr val="000000"/>
                </a:solidFill>
                <a:effectLst/>
                <a:latin typeface="TimesNewRomanPSMT"/>
              </a:rPr>
              <a:t>зору</a:t>
            </a:r>
            <a:r>
              <a:rPr lang="ru-RU" sz="2400" b="0" i="0" dirty="0">
                <a:solidFill>
                  <a:srgbClr val="000000"/>
                </a:solidFill>
                <a:effectLst/>
                <a:latin typeface="TimesNewRomanPSMT"/>
              </a:rPr>
              <a:t>, </a:t>
            </a:r>
            <a:r>
              <a:rPr lang="ru-RU" sz="2400" b="0" i="0" dirty="0" err="1">
                <a:solidFill>
                  <a:srgbClr val="000000"/>
                </a:solidFill>
                <a:effectLst/>
                <a:latin typeface="TimesNewRomanPSMT"/>
              </a:rPr>
              <a:t>коментарі</a:t>
            </a:r>
            <a:r>
              <a:rPr lang="ru-RU" sz="2400" b="0" i="0" dirty="0">
                <a:solidFill>
                  <a:srgbClr val="000000"/>
                </a:solidFill>
                <a:effectLst/>
                <a:latin typeface="TimesNewRomanPSMT"/>
              </a:rPr>
              <a:t> до </a:t>
            </a:r>
            <a:r>
              <a:rPr lang="ru-RU" sz="2400" b="0" i="0" dirty="0" err="1">
                <a:solidFill>
                  <a:srgbClr val="000000"/>
                </a:solidFill>
                <a:effectLst/>
                <a:latin typeface="TimesNewRomanPSMT"/>
              </a:rPr>
              <a:t>фрагментів</a:t>
            </a:r>
            <a:r>
              <a:rPr lang="ru-RU" sz="2400" b="0" i="0" dirty="0">
                <a:solidFill>
                  <a:srgbClr val="000000"/>
                </a:solidFill>
                <a:effectLst/>
                <a:latin typeface="TimesNewRomanPSMT"/>
              </a:rPr>
              <a:t> </a:t>
            </a:r>
            <a:r>
              <a:rPr lang="ru-RU" sz="2400" b="0" i="0" dirty="0" err="1">
                <a:solidFill>
                  <a:srgbClr val="000000"/>
                </a:solidFill>
                <a:effectLst/>
                <a:latin typeface="TimesNewRomanPSMT"/>
              </a:rPr>
              <a:t>наукового</a:t>
            </a:r>
            <a:r>
              <a:rPr lang="ru-RU" sz="2400" b="0" i="0" dirty="0">
                <a:solidFill>
                  <a:srgbClr val="000000"/>
                </a:solidFill>
                <a:effectLst/>
                <a:latin typeface="TimesNewRomanPSMT"/>
              </a:rPr>
              <a:t> тексту, </a:t>
            </a:r>
            <a:r>
              <a:rPr lang="ru-RU" sz="2400" b="0" i="0" dirty="0" err="1">
                <a:solidFill>
                  <a:srgbClr val="000000"/>
                </a:solidFill>
                <a:effectLst/>
                <a:latin typeface="TimesNewRomanPSMT"/>
              </a:rPr>
              <a:t>його</a:t>
            </a:r>
            <a:r>
              <a:rPr lang="ru-RU" sz="2400" b="0" i="0" dirty="0">
                <a:solidFill>
                  <a:srgbClr val="000000"/>
                </a:solidFill>
                <a:effectLst/>
                <a:latin typeface="TimesNewRomanPSMT"/>
              </a:rPr>
              <a:t> </a:t>
            </a:r>
            <a:r>
              <a:rPr lang="ru-RU" sz="2400" b="0" i="0" dirty="0" err="1">
                <a:solidFill>
                  <a:srgbClr val="000000"/>
                </a:solidFill>
                <a:effectLst/>
                <a:latin typeface="TimesNewRomanPSMT"/>
              </a:rPr>
              <a:t>рецензування</a:t>
            </a:r>
            <a:r>
              <a:rPr lang="ru-RU" sz="2400" b="0" i="0" dirty="0">
                <a:solidFill>
                  <a:srgbClr val="000000"/>
                </a:solidFill>
                <a:effectLst/>
                <a:latin typeface="TimesNewRomanPSMT"/>
              </a:rPr>
              <a:t>.</a:t>
            </a:r>
            <a:r>
              <a:rPr lang="ru-RU" sz="2400" dirty="0"/>
              <a:t> </a:t>
            </a:r>
            <a:endParaRPr lang="en-GB" sz="2400" dirty="0"/>
          </a:p>
        </p:txBody>
      </p:sp>
    </p:spTree>
    <p:extLst>
      <p:ext uri="{BB962C8B-B14F-4D97-AF65-F5344CB8AC3E}">
        <p14:creationId xmlns:p14="http://schemas.microsoft.com/office/powerpoint/2010/main" val="1755887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FF05BC-ACB6-4B58-9D2B-4AB5096DBF35}"/>
              </a:ext>
            </a:extLst>
          </p:cNvPr>
          <p:cNvSpPr>
            <a:spLocks noGrp="1"/>
          </p:cNvSpPr>
          <p:nvPr>
            <p:ph type="title"/>
          </p:nvPr>
        </p:nvSpPr>
        <p:spPr>
          <a:xfrm>
            <a:off x="382523" y="177261"/>
            <a:ext cx="8151877" cy="1969770"/>
          </a:xfrm>
        </p:spPr>
        <p:txBody>
          <a:bodyPr/>
          <a:lstStyle/>
          <a:p>
            <a:r>
              <a:rPr lang="ru-RU" sz="3200" b="0" i="0" dirty="0" err="1">
                <a:solidFill>
                  <a:srgbClr val="242021"/>
                </a:solidFill>
                <a:effectLst/>
                <a:latin typeface="UkrainianPeterburg"/>
              </a:rPr>
              <a:t>Залежно</a:t>
            </a:r>
            <a:r>
              <a:rPr lang="ru-RU" sz="3200" b="0" i="0" dirty="0">
                <a:solidFill>
                  <a:srgbClr val="242021"/>
                </a:solidFill>
                <a:effectLst/>
                <a:latin typeface="UkrainianPeterburg"/>
              </a:rPr>
              <a:t> </a:t>
            </a:r>
            <a:r>
              <a:rPr lang="ru-RU" sz="3200" b="0" i="0" dirty="0" err="1">
                <a:solidFill>
                  <a:srgbClr val="242021"/>
                </a:solidFill>
                <a:effectLst/>
                <a:latin typeface="UkrainianPeterburg"/>
              </a:rPr>
              <a:t>від</a:t>
            </a:r>
            <a:r>
              <a:rPr lang="ru-RU" sz="3200" b="0" i="0" dirty="0">
                <a:solidFill>
                  <a:srgbClr val="242021"/>
                </a:solidFill>
                <a:effectLst/>
                <a:latin typeface="UkrainianPeterburg"/>
              </a:rPr>
              <a:t> </a:t>
            </a:r>
            <a:r>
              <a:rPr lang="ru-RU" sz="3200" b="0" i="0" dirty="0" err="1">
                <a:solidFill>
                  <a:srgbClr val="242021"/>
                </a:solidFill>
                <a:effectLst/>
                <a:latin typeface="UkrainianPeterburg"/>
              </a:rPr>
              <a:t>обсягу</a:t>
            </a:r>
            <a:r>
              <a:rPr lang="ru-RU" sz="3200" b="0" i="0" dirty="0">
                <a:solidFill>
                  <a:srgbClr val="242021"/>
                </a:solidFill>
                <a:effectLst/>
                <a:latin typeface="UkrainianPeterburg"/>
              </a:rPr>
              <a:t> </a:t>
            </a:r>
            <a:r>
              <a:rPr lang="ru-RU" sz="3200" b="0" i="0" dirty="0" err="1">
                <a:solidFill>
                  <a:srgbClr val="242021"/>
                </a:solidFill>
                <a:effectLst/>
                <a:latin typeface="UkrainianPeterburg"/>
              </a:rPr>
              <a:t>викладеного</a:t>
            </a:r>
            <a:r>
              <a:rPr lang="ru-RU" sz="3200" b="0" i="0" dirty="0">
                <a:solidFill>
                  <a:srgbClr val="242021"/>
                </a:solidFill>
                <a:effectLst/>
                <a:latin typeface="UkrainianPeterburg"/>
              </a:rPr>
              <a:t> </a:t>
            </a:r>
            <a:r>
              <a:rPr lang="ru-RU" sz="3200" b="0" i="0" dirty="0" err="1">
                <a:solidFill>
                  <a:srgbClr val="242021"/>
                </a:solidFill>
                <a:effectLst/>
                <a:latin typeface="UkrainianPeterburg"/>
              </a:rPr>
              <a:t>матеріалу</a:t>
            </a:r>
            <a:r>
              <a:rPr lang="ru-RU" sz="3200" b="0" i="0" dirty="0">
                <a:solidFill>
                  <a:srgbClr val="242021"/>
                </a:solidFill>
                <a:effectLst/>
                <a:latin typeface="UkrainianPeterburg"/>
              </a:rPr>
              <a:t> та </a:t>
            </a:r>
            <a:r>
              <a:rPr lang="ru-RU" sz="3200" b="0" i="0" dirty="0" err="1">
                <a:solidFill>
                  <a:srgbClr val="242021"/>
                </a:solidFill>
                <a:effectLst/>
                <a:latin typeface="UkrainianPeterburg"/>
              </a:rPr>
              <a:t>спрямованості</a:t>
            </a:r>
            <a:r>
              <a:rPr lang="ru-RU" sz="3200" b="0" i="0" dirty="0">
                <a:solidFill>
                  <a:srgbClr val="242021"/>
                </a:solidFill>
                <a:effectLst/>
                <a:latin typeface="UkrainianPeterburg"/>
              </a:rPr>
              <a:t> </a:t>
            </a:r>
            <a:r>
              <a:rPr lang="ru-RU" sz="3200" b="0" i="0" dirty="0" err="1">
                <a:solidFill>
                  <a:srgbClr val="242021"/>
                </a:solidFill>
                <a:effectLst/>
                <a:latin typeface="UkrainianPeterburg"/>
              </a:rPr>
              <a:t>дослідження</a:t>
            </a:r>
            <a:r>
              <a:rPr lang="ru-RU" sz="3200" b="0" i="0" dirty="0">
                <a:solidFill>
                  <a:srgbClr val="242021"/>
                </a:solidFill>
                <a:effectLst/>
                <a:latin typeface="UkrainianPeterburg"/>
              </a:rPr>
              <a:t> </a:t>
            </a:r>
            <a:r>
              <a:rPr lang="ru-RU" sz="3200" b="0" i="1" dirty="0" err="1">
                <a:solidFill>
                  <a:srgbClr val="242021"/>
                </a:solidFill>
                <a:effectLst/>
                <a:latin typeface="UkrainianPeterburgItalic"/>
              </a:rPr>
              <a:t>наукові</a:t>
            </a:r>
            <a:r>
              <a:rPr lang="ru-RU" sz="3200" b="0" i="1" dirty="0">
                <a:solidFill>
                  <a:srgbClr val="242021"/>
                </a:solidFill>
                <a:effectLst/>
                <a:latin typeface="UkrainianPeterburgItalic"/>
              </a:rPr>
              <a:t> </a:t>
            </a:r>
            <a:r>
              <a:rPr lang="ru-RU" sz="3200" b="0" i="1" dirty="0" err="1">
                <a:solidFill>
                  <a:srgbClr val="242021"/>
                </a:solidFill>
                <a:effectLst/>
                <a:latin typeface="UkrainianPeterburgItalic"/>
              </a:rPr>
              <a:t>статті</a:t>
            </a:r>
            <a:r>
              <a:rPr lang="ru-RU" sz="3200" b="0" i="1" dirty="0">
                <a:solidFill>
                  <a:srgbClr val="242021"/>
                </a:solidFill>
                <a:effectLst/>
                <a:latin typeface="UkrainianPeterburgItalic"/>
              </a:rPr>
              <a:t> </a:t>
            </a:r>
            <a:r>
              <a:rPr lang="ru-RU" sz="3200" b="0" i="1" dirty="0" err="1">
                <a:solidFill>
                  <a:srgbClr val="242021"/>
                </a:solidFill>
                <a:effectLst/>
                <a:latin typeface="UkrainianPeterburgItalic"/>
              </a:rPr>
              <a:t>поділяють</a:t>
            </a:r>
            <a:r>
              <a:rPr lang="ru-RU" sz="3200" b="0" i="1" dirty="0">
                <a:solidFill>
                  <a:srgbClr val="242021"/>
                </a:solidFill>
                <a:effectLst/>
                <a:latin typeface="UkrainianPeterburgItalic"/>
              </a:rPr>
              <a:t> </a:t>
            </a:r>
            <a:r>
              <a:rPr lang="ru-RU" sz="3200" b="0" i="0" dirty="0">
                <a:solidFill>
                  <a:srgbClr val="242021"/>
                </a:solidFill>
                <a:effectLst/>
                <a:latin typeface="UkrainianPeterburg"/>
              </a:rPr>
              <a:t>на </a:t>
            </a:r>
            <a:r>
              <a:rPr lang="ru-RU" sz="3200" b="0" i="0" dirty="0" err="1">
                <a:solidFill>
                  <a:srgbClr val="242021"/>
                </a:solidFill>
                <a:effectLst/>
                <a:latin typeface="UkrainianPeterburg"/>
              </a:rPr>
              <a:t>дослідницькі</a:t>
            </a:r>
            <a:r>
              <a:rPr lang="ru-RU" sz="3200" dirty="0">
                <a:solidFill>
                  <a:srgbClr val="242021"/>
                </a:solidFill>
                <a:latin typeface="UkrainianPeterburg"/>
              </a:rPr>
              <a:t>, </a:t>
            </a:r>
            <a:r>
              <a:rPr lang="ru-RU" sz="3200" dirty="0" err="1">
                <a:solidFill>
                  <a:srgbClr val="242021"/>
                </a:solidFill>
                <a:latin typeface="UkrainianPeterburg"/>
              </a:rPr>
              <a:t>оглядові</a:t>
            </a:r>
            <a:r>
              <a:rPr lang="ru-RU" sz="3200" dirty="0">
                <a:solidFill>
                  <a:srgbClr val="242021"/>
                </a:solidFill>
                <a:latin typeface="UkrainianPeterburg"/>
              </a:rPr>
              <a:t> та </a:t>
            </a:r>
            <a:r>
              <a:rPr lang="ru-RU" sz="3200" dirty="0" err="1">
                <a:solidFill>
                  <a:srgbClr val="242021"/>
                </a:solidFill>
                <a:latin typeface="UkrainianPeterburg"/>
              </a:rPr>
              <a:t>повідомлення</a:t>
            </a:r>
            <a:endParaRPr lang="en-GB" sz="3200" dirty="0"/>
          </a:p>
        </p:txBody>
      </p:sp>
      <p:sp>
        <p:nvSpPr>
          <p:cNvPr id="3" name="Текст 2">
            <a:extLst>
              <a:ext uri="{FF2B5EF4-FFF2-40B4-BE49-F238E27FC236}">
                <a16:creationId xmlns:a16="http://schemas.microsoft.com/office/drawing/2014/main" id="{2E3CE07C-B203-446A-A820-3C75D3D506BA}"/>
              </a:ext>
            </a:extLst>
          </p:cNvPr>
          <p:cNvSpPr>
            <a:spLocks noGrp="1"/>
          </p:cNvSpPr>
          <p:nvPr>
            <p:ph type="body" idx="1"/>
          </p:nvPr>
        </p:nvSpPr>
        <p:spPr>
          <a:xfrm>
            <a:off x="431799" y="2247900"/>
            <a:ext cx="8280400" cy="5539978"/>
          </a:xfrm>
        </p:spPr>
        <p:txBody>
          <a:bodyPr/>
          <a:lstStyle/>
          <a:p>
            <a:r>
              <a:rPr lang="ru-RU" sz="2400" b="0" i="0" dirty="0">
                <a:solidFill>
                  <a:srgbClr val="242021"/>
                </a:solidFill>
                <a:effectLst/>
                <a:latin typeface="UkrainianPeterburg"/>
              </a:rPr>
              <a:t>У </a:t>
            </a:r>
            <a:r>
              <a:rPr lang="ru-RU" sz="2400" b="1" i="1" dirty="0" err="1">
                <a:solidFill>
                  <a:srgbClr val="242021"/>
                </a:solidFill>
                <a:effectLst/>
                <a:latin typeface="UkrainianPeterburgBoldItalic"/>
              </a:rPr>
              <a:t>дослідницькій</a:t>
            </a:r>
            <a:r>
              <a:rPr lang="ru-RU" sz="2400" b="1" i="1" dirty="0">
                <a:solidFill>
                  <a:srgbClr val="242021"/>
                </a:solidFill>
                <a:effectLst/>
                <a:latin typeface="UkrainianPeterburgBoldItalic"/>
              </a:rPr>
              <a:t> </a:t>
            </a:r>
            <a:r>
              <a:rPr lang="ru-RU" sz="2400" b="1" i="1" dirty="0" err="1">
                <a:solidFill>
                  <a:srgbClr val="242021"/>
                </a:solidFill>
                <a:effectLst/>
                <a:latin typeface="UkrainianPeterburgBoldItalic"/>
              </a:rPr>
              <a:t>статті</a:t>
            </a:r>
            <a:r>
              <a:rPr lang="ru-RU" sz="2400" b="1" i="1" dirty="0">
                <a:solidFill>
                  <a:srgbClr val="242021"/>
                </a:solidFill>
                <a:effectLst/>
                <a:latin typeface="UkrainianPeterburgBoldItalic"/>
              </a:rPr>
              <a:t> </a:t>
            </a:r>
            <a:r>
              <a:rPr lang="ru-RU" sz="2400" b="0" i="0" dirty="0">
                <a:solidFill>
                  <a:srgbClr val="242021"/>
                </a:solidFill>
                <a:effectLst/>
                <a:latin typeface="UkrainianPeterburg"/>
              </a:rPr>
              <a:t>автор </a:t>
            </a:r>
            <a:r>
              <a:rPr lang="ru-RU" sz="2400" b="0" i="0" dirty="0" err="1">
                <a:solidFill>
                  <a:srgbClr val="242021"/>
                </a:solidFill>
                <a:effectLst/>
                <a:latin typeface="UkrainianPeterburg"/>
              </a:rPr>
              <a:t>розгорнуто</a:t>
            </a:r>
            <a:r>
              <a:rPr lang="ru-RU" sz="2400" b="0" i="0" dirty="0">
                <a:solidFill>
                  <a:srgbClr val="242021"/>
                </a:solidFill>
                <a:effectLst/>
                <a:latin typeface="UkrainianPeterburg"/>
              </a:rPr>
              <a:t> </a:t>
            </a:r>
            <a:r>
              <a:rPr lang="ru-RU" sz="2400" b="0" i="0" dirty="0" err="1">
                <a:solidFill>
                  <a:srgbClr val="242021"/>
                </a:solidFill>
                <a:effectLst/>
                <a:latin typeface="UkrainianPeterburg"/>
              </a:rPr>
              <a:t>подає</a:t>
            </a:r>
            <a:r>
              <a:rPr lang="ru-RU" sz="2400" b="0" i="0" dirty="0">
                <a:solidFill>
                  <a:srgbClr val="242021"/>
                </a:solidFill>
                <a:effectLst/>
                <a:latin typeface="UkrainianPeterburg"/>
              </a:rPr>
              <a:t> </a:t>
            </a:r>
            <a:r>
              <a:rPr lang="ru-RU" sz="2400" b="0" i="0" dirty="0" err="1">
                <a:solidFill>
                  <a:srgbClr val="242021"/>
                </a:solidFill>
                <a:effectLst/>
                <a:latin typeface="UkrainianPeterburg"/>
              </a:rPr>
              <a:t>результати</a:t>
            </a:r>
            <a:r>
              <a:rPr lang="ru-RU" sz="2400" b="0" i="0" dirty="0">
                <a:solidFill>
                  <a:srgbClr val="242021"/>
                </a:solidFill>
                <a:effectLst/>
                <a:latin typeface="UkrainianPeterburg"/>
              </a:rPr>
              <a:t> </a:t>
            </a:r>
            <a:r>
              <a:rPr lang="ru-RU" sz="2400" b="0" i="0" dirty="0" err="1">
                <a:solidFill>
                  <a:srgbClr val="242021"/>
                </a:solidFill>
                <a:effectLst/>
                <a:latin typeface="UkrainianPeterburg"/>
              </a:rPr>
              <a:t>наукового</a:t>
            </a:r>
            <a:r>
              <a:rPr lang="ru-RU" sz="2400" b="0" i="0" dirty="0">
                <a:solidFill>
                  <a:srgbClr val="242021"/>
                </a:solidFill>
                <a:effectLst/>
                <a:latin typeface="UkrainianPeterburg"/>
              </a:rPr>
              <a:t> </a:t>
            </a:r>
            <a:r>
              <a:rPr lang="ru-RU" sz="2400" b="0" i="0" dirty="0" err="1">
                <a:solidFill>
                  <a:srgbClr val="242021"/>
                </a:solidFill>
                <a:effectLst/>
                <a:latin typeface="UkrainianPeterburg"/>
              </a:rPr>
              <a:t>дослідження</a:t>
            </a:r>
            <a:r>
              <a:rPr lang="ru-RU" sz="2400" b="0" i="0" dirty="0">
                <a:solidFill>
                  <a:srgbClr val="242021"/>
                </a:solidFill>
                <a:effectLst/>
                <a:latin typeface="UkrainianPeterburg"/>
              </a:rPr>
              <a:t> та </a:t>
            </a:r>
            <a:r>
              <a:rPr lang="ru-RU" sz="2400" b="0" i="0" dirty="0" err="1">
                <a:solidFill>
                  <a:srgbClr val="242021"/>
                </a:solidFill>
                <a:effectLst/>
                <a:latin typeface="UkrainianPeterburg"/>
              </a:rPr>
              <a:t>репрезентує</a:t>
            </a:r>
            <a:r>
              <a:rPr lang="ru-RU" sz="2400" b="0" i="0" dirty="0">
                <a:solidFill>
                  <a:srgbClr val="242021"/>
                </a:solidFill>
                <a:effectLst/>
                <a:latin typeface="UkrainianPeterburg"/>
              </a:rPr>
              <a:t> </a:t>
            </a:r>
            <a:r>
              <a:rPr lang="ru-RU" sz="2400" b="0" i="0" dirty="0" err="1">
                <a:solidFill>
                  <a:srgbClr val="242021"/>
                </a:solidFill>
                <a:effectLst/>
                <a:latin typeface="UkrainianPeterburg"/>
              </a:rPr>
              <a:t>нові</a:t>
            </a:r>
            <a:r>
              <a:rPr lang="ru-RU" sz="2400" b="0" i="0" dirty="0">
                <a:solidFill>
                  <a:srgbClr val="242021"/>
                </a:solidFill>
                <a:effectLst/>
                <a:latin typeface="UkrainianPeterburg"/>
              </a:rPr>
              <a:t> </a:t>
            </a:r>
            <a:r>
              <a:rPr lang="ru-RU" sz="2400" b="0" i="0" dirty="0" err="1">
                <a:solidFill>
                  <a:srgbClr val="242021"/>
                </a:solidFill>
                <a:effectLst/>
                <a:latin typeface="UkrainianPeterburg"/>
              </a:rPr>
              <a:t>наукові</a:t>
            </a:r>
            <a:r>
              <a:rPr lang="ru-RU" sz="2400" b="0" i="0" dirty="0">
                <a:solidFill>
                  <a:srgbClr val="242021"/>
                </a:solidFill>
                <a:effectLst/>
                <a:latin typeface="UkrainianPeterburg"/>
              </a:rPr>
              <a:t> </a:t>
            </a:r>
            <a:r>
              <a:rPr lang="ru-RU" sz="2400" b="0" i="0" dirty="0" err="1">
                <a:solidFill>
                  <a:srgbClr val="242021"/>
                </a:solidFill>
                <a:effectLst/>
                <a:latin typeface="UkrainianPeterburg"/>
              </a:rPr>
              <a:t>знання</a:t>
            </a:r>
            <a:r>
              <a:rPr lang="ru-RU" sz="2400" b="0" i="0" dirty="0">
                <a:solidFill>
                  <a:srgbClr val="242021"/>
                </a:solidFill>
                <a:effectLst/>
                <a:latin typeface="UkrainianPeterburg"/>
              </a:rPr>
              <a:t>.</a:t>
            </a:r>
          </a:p>
          <a:p>
            <a:r>
              <a:rPr lang="ru-RU" sz="2400" b="0" i="0" dirty="0" err="1">
                <a:solidFill>
                  <a:srgbClr val="242021"/>
                </a:solidFill>
                <a:effectLst/>
                <a:latin typeface="UkrainianPeterburg"/>
              </a:rPr>
              <a:t>Різновидом</a:t>
            </a:r>
            <a:r>
              <a:rPr lang="ru-RU" sz="2400" b="0" i="0" dirty="0">
                <a:solidFill>
                  <a:srgbClr val="242021"/>
                </a:solidFill>
                <a:effectLst/>
                <a:latin typeface="UkrainianPeterburg"/>
              </a:rPr>
              <a:t> </a:t>
            </a:r>
            <a:r>
              <a:rPr lang="ru-RU" sz="2400" b="0" i="0" dirty="0" err="1">
                <a:solidFill>
                  <a:srgbClr val="242021"/>
                </a:solidFill>
                <a:effectLst/>
                <a:latin typeface="UkrainianPeterburg"/>
              </a:rPr>
              <a:t>дослідницької</a:t>
            </a:r>
            <a:r>
              <a:rPr lang="ru-RU" sz="2400" b="0" i="0" dirty="0">
                <a:solidFill>
                  <a:srgbClr val="242021"/>
                </a:solidFill>
                <a:effectLst/>
                <a:latin typeface="UkrainianPeterburg"/>
              </a:rPr>
              <a:t> </a:t>
            </a:r>
            <a:r>
              <a:rPr lang="ru-RU" sz="2400" b="0" i="0" dirty="0" err="1">
                <a:solidFill>
                  <a:srgbClr val="242021"/>
                </a:solidFill>
                <a:effectLst/>
                <a:latin typeface="UkrainianPeterburg"/>
              </a:rPr>
              <a:t>статті</a:t>
            </a:r>
            <a:r>
              <a:rPr lang="ru-RU" sz="2400" b="0" i="0" dirty="0">
                <a:solidFill>
                  <a:srgbClr val="242021"/>
                </a:solidFill>
                <a:effectLst/>
                <a:latin typeface="UkrainianPeterburg"/>
              </a:rPr>
              <a:t> є </a:t>
            </a:r>
            <a:r>
              <a:rPr lang="ru-RU" sz="2400" b="1" i="1" dirty="0">
                <a:solidFill>
                  <a:srgbClr val="242021"/>
                </a:solidFill>
                <a:effectLst/>
                <a:latin typeface="UkrainianPeterburgBoldItalic"/>
              </a:rPr>
              <a:t>методична </a:t>
            </a:r>
            <a:r>
              <a:rPr lang="ru-RU" sz="2400" b="1" i="1" dirty="0" err="1">
                <a:solidFill>
                  <a:srgbClr val="242021"/>
                </a:solidFill>
                <a:effectLst/>
                <a:latin typeface="UkrainianPeterburgBoldItalic"/>
              </a:rPr>
              <a:t>стаття</a:t>
            </a:r>
            <a:r>
              <a:rPr lang="ru-RU" sz="2400" b="1" i="1" dirty="0">
                <a:solidFill>
                  <a:srgbClr val="242021"/>
                </a:solidFill>
                <a:effectLst/>
                <a:latin typeface="UkrainianPeterburgBoldItalic"/>
              </a:rPr>
              <a:t>. </a:t>
            </a:r>
            <a:r>
              <a:rPr lang="ru-RU" sz="2400" b="0" i="0" dirty="0">
                <a:solidFill>
                  <a:srgbClr val="242021"/>
                </a:solidFill>
                <a:effectLst/>
                <a:latin typeface="UkrainianPeterburg"/>
              </a:rPr>
              <a:t>У </a:t>
            </a:r>
            <a:r>
              <a:rPr lang="ru-RU" sz="2400" b="0" i="0" dirty="0" err="1">
                <a:solidFill>
                  <a:srgbClr val="242021"/>
                </a:solidFill>
                <a:effectLst/>
                <a:latin typeface="UkrainianPeterburg"/>
              </a:rPr>
              <a:t>ній</a:t>
            </a:r>
            <a:r>
              <a:rPr lang="ru-RU" sz="2400" b="0" i="0" dirty="0">
                <a:solidFill>
                  <a:srgbClr val="242021"/>
                </a:solidFill>
                <a:effectLst/>
                <a:latin typeface="UkrainianPeterburg"/>
              </a:rPr>
              <a:t> автор </a:t>
            </a:r>
            <a:r>
              <a:rPr lang="ru-RU" sz="2400" b="0" i="0" dirty="0" err="1">
                <a:solidFill>
                  <a:srgbClr val="242021"/>
                </a:solidFill>
                <a:effectLst/>
                <a:latin typeface="UkrainianPeterburg"/>
              </a:rPr>
              <a:t>пропонує</a:t>
            </a:r>
            <a:r>
              <a:rPr lang="ru-RU" sz="2400" b="0" i="0" dirty="0">
                <a:solidFill>
                  <a:srgbClr val="242021"/>
                </a:solidFill>
                <a:effectLst/>
                <a:latin typeface="UkrainianPeterburg"/>
              </a:rPr>
              <a:t> та </a:t>
            </a:r>
            <a:r>
              <a:rPr lang="ru-RU" sz="2400" b="0" i="0" dirty="0" err="1">
                <a:solidFill>
                  <a:srgbClr val="242021"/>
                </a:solidFill>
                <a:effectLst/>
                <a:latin typeface="UkrainianPeterburg"/>
              </a:rPr>
              <a:t>описує</a:t>
            </a:r>
            <a:r>
              <a:rPr lang="ru-RU" sz="2400" b="0" i="0" dirty="0">
                <a:solidFill>
                  <a:srgbClr val="242021"/>
                </a:solidFill>
                <a:effectLst/>
                <a:latin typeface="UkrainianPeterburg"/>
              </a:rPr>
              <a:t> </a:t>
            </a:r>
            <a:r>
              <a:rPr lang="ru-RU" sz="2400" b="0" i="0" dirty="0" err="1">
                <a:solidFill>
                  <a:srgbClr val="242021"/>
                </a:solidFill>
                <a:effectLst/>
                <a:latin typeface="UkrainianPeterburg"/>
              </a:rPr>
              <a:t>новий</a:t>
            </a:r>
            <a:r>
              <a:rPr lang="ru-RU" sz="2400" b="0" i="0" dirty="0">
                <a:solidFill>
                  <a:srgbClr val="242021"/>
                </a:solidFill>
                <a:effectLst/>
                <a:latin typeface="UkrainianPeterburg"/>
              </a:rPr>
              <a:t> метод </a:t>
            </a:r>
            <a:r>
              <a:rPr lang="ru-RU" sz="2400" b="0" i="0" dirty="0" err="1">
                <a:solidFill>
                  <a:srgbClr val="242021"/>
                </a:solidFill>
                <a:effectLst/>
                <a:latin typeface="UkrainianPeterburg"/>
              </a:rPr>
              <a:t>чи</a:t>
            </a:r>
            <a:r>
              <a:rPr lang="ru-RU" sz="2400" b="0" i="0" dirty="0">
                <a:solidFill>
                  <a:srgbClr val="242021"/>
                </a:solidFill>
                <a:effectLst/>
                <a:latin typeface="UkrainianPeterburg"/>
              </a:rPr>
              <a:t> </a:t>
            </a:r>
            <a:r>
              <a:rPr lang="ru-RU" sz="2400" b="0" i="0" dirty="0" err="1">
                <a:solidFill>
                  <a:srgbClr val="242021"/>
                </a:solidFill>
                <a:effectLst/>
                <a:latin typeface="UkrainianPeterburg"/>
              </a:rPr>
              <a:t>нову</a:t>
            </a:r>
            <a:r>
              <a:rPr lang="ru-RU" sz="2400" b="0" i="0" dirty="0">
                <a:solidFill>
                  <a:srgbClr val="242021"/>
                </a:solidFill>
                <a:effectLst/>
                <a:latin typeface="UkrainianPeterburg"/>
              </a:rPr>
              <a:t> </a:t>
            </a:r>
            <a:r>
              <a:rPr lang="ru-RU" sz="2400" b="0" i="0" dirty="0" err="1">
                <a:solidFill>
                  <a:srgbClr val="242021"/>
                </a:solidFill>
                <a:effectLst/>
                <a:latin typeface="UkrainianPeterburg"/>
              </a:rPr>
              <a:t>модифікацію</a:t>
            </a:r>
            <a:r>
              <a:rPr lang="ru-RU" sz="2400" b="0" i="0" dirty="0">
                <a:solidFill>
                  <a:srgbClr val="242021"/>
                </a:solidFill>
                <a:effectLst/>
                <a:latin typeface="UkrainianPeterburg"/>
              </a:rPr>
              <a:t> </a:t>
            </a:r>
            <a:r>
              <a:rPr lang="ru-RU" sz="2400" b="0" i="0" dirty="0" err="1">
                <a:solidFill>
                  <a:srgbClr val="242021"/>
                </a:solidFill>
                <a:effectLst/>
                <a:latin typeface="UkrainianPeterburg"/>
              </a:rPr>
              <a:t>існуючого</a:t>
            </a:r>
            <a:r>
              <a:rPr lang="ru-RU" sz="2400" b="0" i="0" dirty="0">
                <a:solidFill>
                  <a:srgbClr val="242021"/>
                </a:solidFill>
                <a:effectLst/>
                <a:latin typeface="UkrainianPeterburg"/>
              </a:rPr>
              <a:t> методу, </a:t>
            </a:r>
            <a:r>
              <a:rPr lang="ru-RU" sz="2400" b="0" i="0" dirty="0" err="1">
                <a:solidFill>
                  <a:srgbClr val="242021"/>
                </a:solidFill>
                <a:effectLst/>
                <a:latin typeface="UkrainianPeterburg"/>
              </a:rPr>
              <a:t>розповідає</a:t>
            </a:r>
            <a:r>
              <a:rPr lang="ru-RU" sz="2400" b="0" i="0" dirty="0">
                <a:solidFill>
                  <a:srgbClr val="242021"/>
                </a:solidFill>
                <a:effectLst/>
                <a:latin typeface="UkrainianPeterburg"/>
              </a:rPr>
              <a:t> про </a:t>
            </a:r>
            <a:r>
              <a:rPr lang="ru-RU" sz="2400" b="0" i="0" dirty="0" err="1">
                <a:solidFill>
                  <a:srgbClr val="242021"/>
                </a:solidFill>
                <a:effectLst/>
                <a:latin typeface="UkrainianPeterburg"/>
              </a:rPr>
              <a:t>методологію</a:t>
            </a:r>
            <a:r>
              <a:rPr lang="ru-RU" sz="2400" b="0" i="0" dirty="0">
                <a:solidFill>
                  <a:srgbClr val="242021"/>
                </a:solidFill>
                <a:effectLst/>
                <a:latin typeface="UkrainianPeterburg"/>
              </a:rPr>
              <a:t> будь-</a:t>
            </a:r>
            <a:r>
              <a:rPr lang="ru-RU" sz="2400" b="0" i="0" dirty="0" err="1">
                <a:solidFill>
                  <a:srgbClr val="242021"/>
                </a:solidFill>
                <a:effectLst/>
                <a:latin typeface="UkrainianPeterburg"/>
              </a:rPr>
              <a:t>чого</a:t>
            </a:r>
            <a:r>
              <a:rPr lang="ru-RU" sz="2400" b="0" i="0" dirty="0">
                <a:solidFill>
                  <a:srgbClr val="242021"/>
                </a:solidFill>
                <a:effectLst/>
                <a:latin typeface="UkrainianPeterburg"/>
              </a:rPr>
              <a:t>.</a:t>
            </a:r>
          </a:p>
          <a:p>
            <a:r>
              <a:rPr lang="ru-RU" sz="2400" b="1" i="1" dirty="0" err="1">
                <a:solidFill>
                  <a:srgbClr val="242021"/>
                </a:solidFill>
                <a:effectLst/>
                <a:latin typeface="UkrainianPeterburgBoldItalic"/>
              </a:rPr>
              <a:t>Оглядова</a:t>
            </a:r>
            <a:r>
              <a:rPr lang="ru-RU" sz="2400" b="1" i="1" dirty="0">
                <a:solidFill>
                  <a:srgbClr val="242021"/>
                </a:solidFill>
                <a:effectLst/>
                <a:latin typeface="UkrainianPeterburgBoldItalic"/>
              </a:rPr>
              <a:t> </a:t>
            </a:r>
            <a:r>
              <a:rPr lang="ru-RU" sz="2400" b="1" i="1" dirty="0" err="1">
                <a:solidFill>
                  <a:srgbClr val="242021"/>
                </a:solidFill>
                <a:effectLst/>
                <a:latin typeface="UkrainianPeterburgBoldItalic"/>
              </a:rPr>
              <a:t>наукова</a:t>
            </a:r>
            <a:r>
              <a:rPr lang="ru-RU" sz="2400" b="1" i="1" dirty="0">
                <a:solidFill>
                  <a:srgbClr val="242021"/>
                </a:solidFill>
                <a:effectLst/>
                <a:latin typeface="UkrainianPeterburgBoldItalic"/>
              </a:rPr>
              <a:t> </a:t>
            </a:r>
            <a:r>
              <a:rPr lang="ru-RU" sz="2400" b="1" i="1" dirty="0" err="1">
                <a:solidFill>
                  <a:srgbClr val="242021"/>
                </a:solidFill>
                <a:effectLst/>
                <a:latin typeface="UkrainianPeterburgBoldItalic"/>
              </a:rPr>
              <a:t>стаття</a:t>
            </a:r>
            <a:r>
              <a:rPr lang="ru-RU" sz="2400" b="1" i="1" dirty="0">
                <a:solidFill>
                  <a:srgbClr val="242021"/>
                </a:solidFill>
                <a:effectLst/>
                <a:latin typeface="UkrainianPeterburgBoldItalic"/>
              </a:rPr>
              <a:t> </a:t>
            </a:r>
            <a:r>
              <a:rPr lang="ru-RU" sz="2400" b="0" i="0" dirty="0" err="1">
                <a:solidFill>
                  <a:srgbClr val="242021"/>
                </a:solidFill>
                <a:effectLst/>
                <a:latin typeface="UkrainianPeterburg"/>
              </a:rPr>
              <a:t>містить</a:t>
            </a:r>
            <a:r>
              <a:rPr lang="ru-RU" sz="2400" b="0" i="0" dirty="0">
                <a:solidFill>
                  <a:srgbClr val="242021"/>
                </a:solidFill>
                <a:effectLst/>
                <a:latin typeface="UkrainianPeterburg"/>
              </a:rPr>
              <a:t> </a:t>
            </a:r>
            <a:r>
              <a:rPr lang="ru-RU" sz="2400" b="0" i="0" dirty="0" err="1">
                <a:solidFill>
                  <a:srgbClr val="242021"/>
                </a:solidFill>
                <a:effectLst/>
                <a:latin typeface="UkrainianPeterburg"/>
              </a:rPr>
              <a:t>узагальнену</a:t>
            </a:r>
            <a:r>
              <a:rPr lang="ru-RU" sz="2400" b="0" i="0" dirty="0">
                <a:solidFill>
                  <a:srgbClr val="242021"/>
                </a:solidFill>
                <a:effectLst/>
                <a:latin typeface="UkrainianPeterburg"/>
              </a:rPr>
              <a:t> </a:t>
            </a:r>
            <a:r>
              <a:rPr lang="ru-RU" sz="2400" b="0" i="0" dirty="0" err="1">
                <a:solidFill>
                  <a:srgbClr val="242021"/>
                </a:solidFill>
                <a:effectLst/>
                <a:latin typeface="UkrainianPeterburg"/>
              </a:rPr>
              <a:t>інформацію</a:t>
            </a:r>
            <a:r>
              <a:rPr lang="ru-RU" sz="2400" b="0" i="0" dirty="0">
                <a:solidFill>
                  <a:srgbClr val="242021"/>
                </a:solidFill>
                <a:effectLst/>
                <a:latin typeface="UkrainianPeterburg"/>
              </a:rPr>
              <a:t> про </a:t>
            </a:r>
            <a:r>
              <a:rPr lang="ru-RU" sz="2400" b="0" i="0" dirty="0" err="1">
                <a:solidFill>
                  <a:srgbClr val="242021"/>
                </a:solidFill>
                <a:effectLst/>
                <a:latin typeface="UkrainianPeterburg"/>
              </a:rPr>
              <a:t>значну</a:t>
            </a:r>
            <a:r>
              <a:rPr lang="ru-RU" sz="2400" b="0" i="0" dirty="0">
                <a:solidFill>
                  <a:srgbClr val="242021"/>
                </a:solidFill>
                <a:effectLst/>
                <a:latin typeface="UkrainianPeterburg"/>
              </a:rPr>
              <a:t> </a:t>
            </a:r>
            <a:r>
              <a:rPr lang="ru-RU" sz="2400" b="0" i="0" dirty="0" err="1">
                <a:solidFill>
                  <a:srgbClr val="242021"/>
                </a:solidFill>
                <a:effectLst/>
                <a:latin typeface="UkrainianPeterburg"/>
              </a:rPr>
              <a:t>кількість</a:t>
            </a:r>
            <a:r>
              <a:rPr lang="ru-RU" sz="2400" b="0" i="0" dirty="0">
                <a:solidFill>
                  <a:srgbClr val="242021"/>
                </a:solidFill>
                <a:effectLst/>
                <a:latin typeface="UkrainianPeterburg"/>
              </a:rPr>
              <a:t> </a:t>
            </a:r>
            <a:r>
              <a:rPr lang="ru-RU" sz="2400" b="0" i="0" dirty="0" err="1">
                <a:solidFill>
                  <a:srgbClr val="242021"/>
                </a:solidFill>
                <a:effectLst/>
                <a:latin typeface="UkrainianPeterburg"/>
              </a:rPr>
              <a:t>досліджень</a:t>
            </a:r>
            <a:r>
              <a:rPr lang="ru-RU" sz="2400" b="0" i="0" dirty="0">
                <a:solidFill>
                  <a:srgbClr val="242021"/>
                </a:solidFill>
                <a:effectLst/>
                <a:latin typeface="UkrainianPeterburg"/>
              </a:rPr>
              <a:t> у </a:t>
            </a:r>
            <a:r>
              <a:rPr lang="ru-RU" sz="2400" b="0" i="0" dirty="0" err="1">
                <a:solidFill>
                  <a:srgbClr val="242021"/>
                </a:solidFill>
                <a:effectLst/>
                <a:latin typeface="UkrainianPeterburg"/>
              </a:rPr>
              <a:t>тій</a:t>
            </a:r>
            <a:r>
              <a:rPr lang="ru-RU" sz="2400" b="0" i="0" dirty="0">
                <a:solidFill>
                  <a:srgbClr val="242021"/>
                </a:solidFill>
                <a:effectLst/>
                <a:latin typeface="UkrainianPeterburg"/>
              </a:rPr>
              <a:t> </a:t>
            </a:r>
            <a:r>
              <a:rPr lang="ru-RU" sz="2400" b="0" i="0" dirty="0" err="1">
                <a:solidFill>
                  <a:srgbClr val="242021"/>
                </a:solidFill>
                <a:effectLst/>
                <a:latin typeface="UkrainianPeterburg"/>
              </a:rPr>
              <a:t>чи</a:t>
            </a:r>
            <a:r>
              <a:rPr lang="ru-RU" sz="2400" b="0" i="0" dirty="0">
                <a:solidFill>
                  <a:srgbClr val="242021"/>
                </a:solidFill>
                <a:effectLst/>
                <a:latin typeface="UkrainianPeterburg"/>
              </a:rPr>
              <a:t> </a:t>
            </a:r>
            <a:r>
              <a:rPr lang="ru-RU" sz="2400" b="0" i="0" dirty="0" err="1">
                <a:solidFill>
                  <a:srgbClr val="242021"/>
                </a:solidFill>
                <a:effectLst/>
                <a:latin typeface="UkrainianPeterburg"/>
              </a:rPr>
              <a:t>іншій</a:t>
            </a:r>
            <a:r>
              <a:rPr lang="ru-RU" sz="2400" b="0" i="0" dirty="0">
                <a:solidFill>
                  <a:srgbClr val="242021"/>
                </a:solidFill>
                <a:effectLst/>
                <a:latin typeface="UkrainianPeterburg"/>
              </a:rPr>
              <a:t> </a:t>
            </a:r>
            <a:r>
              <a:rPr lang="ru-RU" sz="2400" b="0" i="0" dirty="0" err="1">
                <a:solidFill>
                  <a:srgbClr val="242021"/>
                </a:solidFill>
                <a:effectLst/>
                <a:latin typeface="UkrainianPeterburg"/>
              </a:rPr>
              <a:t>науковій</a:t>
            </a:r>
            <a:r>
              <a:rPr lang="ru-RU" sz="2400" b="0" i="0" dirty="0">
                <a:solidFill>
                  <a:srgbClr val="242021"/>
                </a:solidFill>
                <a:effectLst/>
                <a:latin typeface="UkrainianPeterburg"/>
              </a:rPr>
              <a:t> </a:t>
            </a:r>
            <a:r>
              <a:rPr lang="ru-RU" sz="2400" b="0" i="0" dirty="0" err="1">
                <a:solidFill>
                  <a:srgbClr val="242021"/>
                </a:solidFill>
                <a:effectLst/>
                <a:latin typeface="UkrainianPeterburg"/>
              </a:rPr>
              <a:t>галузі</a:t>
            </a:r>
            <a:r>
              <a:rPr lang="ru-RU" sz="2400" b="0" i="0" dirty="0">
                <a:solidFill>
                  <a:srgbClr val="242021"/>
                </a:solidFill>
                <a:effectLst/>
                <a:latin typeface="UkrainianPeterburg"/>
              </a:rPr>
              <a:t> за </a:t>
            </a:r>
            <a:r>
              <a:rPr lang="ru-RU" sz="2400" b="0" i="0" dirty="0" err="1">
                <a:solidFill>
                  <a:srgbClr val="242021"/>
                </a:solidFill>
                <a:effectLst/>
                <a:latin typeface="UkrainianPeterburg"/>
              </a:rPr>
              <a:t>визначений</a:t>
            </a:r>
            <a:r>
              <a:rPr lang="ru-RU" sz="2400" b="0" i="0" dirty="0">
                <a:solidFill>
                  <a:srgbClr val="242021"/>
                </a:solidFill>
                <a:effectLst/>
                <a:latin typeface="UkrainianPeterburg"/>
              </a:rPr>
              <a:t> </a:t>
            </a:r>
            <a:r>
              <a:rPr lang="ru-RU" sz="2400" b="0" i="0" dirty="0" err="1">
                <a:solidFill>
                  <a:srgbClr val="242021"/>
                </a:solidFill>
                <a:effectLst/>
                <a:latin typeface="UkrainianPeterburg"/>
              </a:rPr>
              <a:t>період</a:t>
            </a:r>
            <a:r>
              <a:rPr lang="ru-RU" sz="2400" b="0" i="0" dirty="0">
                <a:solidFill>
                  <a:srgbClr val="242021"/>
                </a:solidFill>
                <a:effectLst/>
                <a:latin typeface="UkrainianPeterburg"/>
              </a:rPr>
              <a:t> часу. У </a:t>
            </a:r>
            <a:r>
              <a:rPr lang="ru-RU" sz="2400" b="0" i="0" dirty="0" err="1">
                <a:solidFill>
                  <a:srgbClr val="242021"/>
                </a:solidFill>
                <a:effectLst/>
                <a:latin typeface="UkrainianPeterburg"/>
              </a:rPr>
              <a:t>ній</a:t>
            </a:r>
            <a:r>
              <a:rPr lang="ru-RU" sz="2400" b="0" i="0" dirty="0">
                <a:solidFill>
                  <a:srgbClr val="242021"/>
                </a:solidFill>
                <a:effectLst/>
                <a:latin typeface="UkrainianPeterburg"/>
              </a:rPr>
              <a:t> </a:t>
            </a:r>
            <a:r>
              <a:rPr lang="ru-RU" sz="2400" b="0" i="0" dirty="0" err="1">
                <a:solidFill>
                  <a:srgbClr val="242021"/>
                </a:solidFill>
                <a:effectLst/>
                <a:latin typeface="UkrainianPeterburg"/>
              </a:rPr>
              <a:t>автори</a:t>
            </a:r>
            <a:r>
              <a:rPr lang="ru-RU" sz="2400" b="0" i="0" dirty="0">
                <a:solidFill>
                  <a:srgbClr val="242021"/>
                </a:solidFill>
                <a:effectLst/>
                <a:latin typeface="UkrainianPeterburg"/>
              </a:rPr>
              <a:t> критично </a:t>
            </a:r>
            <a:r>
              <a:rPr lang="ru-RU" sz="2400" b="0" i="0" dirty="0" err="1">
                <a:solidFill>
                  <a:srgbClr val="242021"/>
                </a:solidFill>
                <a:effectLst/>
                <a:latin typeface="UkrainianPeterburg"/>
              </a:rPr>
              <a:t>розглядають</a:t>
            </a:r>
            <a:r>
              <a:rPr lang="ru-RU" sz="2400" b="0" i="0" dirty="0">
                <a:solidFill>
                  <a:srgbClr val="242021"/>
                </a:solidFill>
                <a:effectLst/>
                <a:latin typeface="UkrainianPeterburg"/>
              </a:rPr>
              <a:t> </a:t>
            </a:r>
            <a:r>
              <a:rPr lang="ru-RU" sz="2400" b="0" i="0" dirty="0" err="1">
                <a:solidFill>
                  <a:srgbClr val="242021"/>
                </a:solidFill>
                <a:effectLst/>
                <a:latin typeface="UkrainianPeterburg"/>
              </a:rPr>
              <a:t>інформацію</a:t>
            </a:r>
            <a:r>
              <a:rPr lang="ru-RU" sz="2400" b="0" i="0" dirty="0">
                <a:solidFill>
                  <a:srgbClr val="242021"/>
                </a:solidFill>
                <a:effectLst/>
                <a:latin typeface="UkrainianPeterburg"/>
              </a:rPr>
              <a:t> з </a:t>
            </a:r>
            <a:r>
              <a:rPr lang="ru-RU" sz="2400" b="0" i="0" dirty="0" err="1">
                <a:solidFill>
                  <a:srgbClr val="242021"/>
                </a:solidFill>
                <a:effectLst/>
                <a:latin typeface="UkrainianPeterburg"/>
              </a:rPr>
              <a:t>певної</a:t>
            </a:r>
            <a:r>
              <a:rPr lang="ru-RU" sz="2400" b="0" i="0" dirty="0">
                <a:solidFill>
                  <a:srgbClr val="242021"/>
                </a:solidFill>
                <a:effectLst/>
                <a:latin typeface="UkrainianPeterburg"/>
              </a:rPr>
              <a:t> теми, </a:t>
            </a:r>
            <a:r>
              <a:rPr lang="ru-RU" sz="2400" b="0" i="0" dirty="0" err="1">
                <a:solidFill>
                  <a:srgbClr val="242021"/>
                </a:solidFill>
                <a:effectLst/>
                <a:latin typeface="UkrainianPeterburg"/>
              </a:rPr>
              <a:t>структурують</a:t>
            </a:r>
            <a:r>
              <a:rPr lang="ru-RU" sz="2400" b="0" i="0" dirty="0">
                <a:solidFill>
                  <a:srgbClr val="242021"/>
                </a:solidFill>
                <a:effectLst/>
                <a:latin typeface="UkrainianPeterburg"/>
              </a:rPr>
              <a:t> </a:t>
            </a:r>
            <a:r>
              <a:rPr lang="ru-RU" sz="2400" b="0" i="0" dirty="0" err="1">
                <a:solidFill>
                  <a:srgbClr val="242021"/>
                </a:solidFill>
                <a:effectLst/>
                <a:latin typeface="UkrainianPeterburg"/>
              </a:rPr>
              <a:t>її</a:t>
            </a:r>
            <a:r>
              <a:rPr lang="ru-RU" sz="2400" b="0" i="0" dirty="0">
                <a:solidFill>
                  <a:srgbClr val="242021"/>
                </a:solidFill>
                <a:effectLst/>
                <a:latin typeface="UkrainianPeterburg"/>
              </a:rPr>
              <a:t>, </a:t>
            </a:r>
            <a:r>
              <a:rPr lang="ru-RU" sz="2400" b="0" i="0" dirty="0" err="1">
                <a:solidFill>
                  <a:srgbClr val="242021"/>
                </a:solidFill>
                <a:effectLst/>
                <a:latin typeface="UkrainianPeterburg"/>
              </a:rPr>
              <a:t>пропонують</a:t>
            </a:r>
            <a:r>
              <a:rPr lang="ru-RU" sz="2400" b="0" i="0" dirty="0">
                <a:solidFill>
                  <a:srgbClr val="242021"/>
                </a:solidFill>
                <a:effectLst/>
                <a:latin typeface="UkrainianPeterburg"/>
              </a:rPr>
              <a:t> </a:t>
            </a:r>
            <a:r>
              <a:rPr lang="ru-RU" sz="2400" b="0" i="0" dirty="0" err="1">
                <a:solidFill>
                  <a:srgbClr val="242021"/>
                </a:solidFill>
                <a:effectLst/>
                <a:latin typeface="UkrainianPeterburg"/>
              </a:rPr>
              <a:t>нові</a:t>
            </a:r>
            <a:r>
              <a:rPr lang="ru-RU" sz="2400" b="0" i="0" dirty="0">
                <a:solidFill>
                  <a:srgbClr val="242021"/>
                </a:solidFill>
                <a:effectLst/>
                <a:latin typeface="UkrainianPeterburg"/>
              </a:rPr>
              <a:t> </a:t>
            </a:r>
            <a:r>
              <a:rPr lang="ru-RU" sz="2400" b="0" i="0" dirty="0" err="1">
                <a:solidFill>
                  <a:srgbClr val="242021"/>
                </a:solidFill>
                <a:effectLst/>
                <a:latin typeface="UkrainianPeterburg"/>
              </a:rPr>
              <a:t>напрями</a:t>
            </a:r>
            <a:r>
              <a:rPr lang="ru-RU" sz="2400" b="0" i="0" dirty="0">
                <a:solidFill>
                  <a:srgbClr val="242021"/>
                </a:solidFill>
                <a:effectLst/>
                <a:latin typeface="UkrainianPeterburg"/>
              </a:rPr>
              <a:t> і </a:t>
            </a:r>
            <a:r>
              <a:rPr lang="ru-RU" sz="2400" b="0" i="0" dirty="0" err="1">
                <a:solidFill>
                  <a:srgbClr val="242021"/>
                </a:solidFill>
                <a:effectLst/>
                <a:latin typeface="UkrainianPeterburg"/>
              </a:rPr>
              <a:t>підходи</a:t>
            </a:r>
            <a:r>
              <a:rPr lang="ru-RU" sz="2400" b="0" i="0" dirty="0">
                <a:solidFill>
                  <a:srgbClr val="242021"/>
                </a:solidFill>
                <a:effectLst/>
                <a:latin typeface="UkrainianPeterburg"/>
              </a:rPr>
              <a:t> </a:t>
            </a:r>
            <a:r>
              <a:rPr lang="ru-RU" sz="2400" b="0" i="0" dirty="0" err="1">
                <a:solidFill>
                  <a:srgbClr val="242021"/>
                </a:solidFill>
                <a:effectLst/>
                <a:latin typeface="UkrainianPeterburg"/>
              </a:rPr>
              <a:t>досліджень</a:t>
            </a:r>
            <a:endParaRPr lang="ru-RU" sz="2400" b="0" i="0" dirty="0">
              <a:solidFill>
                <a:srgbClr val="242021"/>
              </a:solidFill>
              <a:effectLst/>
              <a:latin typeface="UkrainianPeterburg"/>
            </a:endParaRPr>
          </a:p>
          <a:p>
            <a:r>
              <a:rPr lang="ru-RU" sz="2400" b="0" i="0" dirty="0">
                <a:solidFill>
                  <a:srgbClr val="242021"/>
                </a:solidFill>
                <a:effectLst/>
                <a:latin typeface="UkrainianPeterburg"/>
              </a:rPr>
              <a:t>Жанр </a:t>
            </a:r>
            <a:r>
              <a:rPr lang="ru-RU" sz="2400" b="1" i="1" dirty="0" err="1">
                <a:solidFill>
                  <a:srgbClr val="242021"/>
                </a:solidFill>
                <a:effectLst/>
                <a:latin typeface="UkrainianPeterburgBoldItalic"/>
              </a:rPr>
              <a:t>наукового</a:t>
            </a:r>
            <a:r>
              <a:rPr lang="ru-RU" sz="2400" b="1" i="1" dirty="0">
                <a:solidFill>
                  <a:srgbClr val="242021"/>
                </a:solidFill>
                <a:effectLst/>
                <a:latin typeface="UkrainianPeterburgBoldItalic"/>
              </a:rPr>
              <a:t> </a:t>
            </a:r>
            <a:r>
              <a:rPr lang="ru-RU" sz="2400" b="1" i="1" dirty="0" err="1">
                <a:solidFill>
                  <a:srgbClr val="242021"/>
                </a:solidFill>
                <a:effectLst/>
                <a:latin typeface="UkrainianPeterburgBoldItalic"/>
              </a:rPr>
              <a:t>повідомлення</a:t>
            </a:r>
            <a:r>
              <a:rPr lang="ru-RU" sz="2400" b="0" i="0" dirty="0">
                <a:solidFill>
                  <a:srgbClr val="242021"/>
                </a:solidFill>
                <a:effectLst/>
                <a:latin typeface="UkrainianPeterburg"/>
              </a:rPr>
              <a:t> – </a:t>
            </a:r>
            <a:r>
              <a:rPr lang="ru-RU" sz="2400" b="0" i="0" dirty="0" err="1">
                <a:solidFill>
                  <a:srgbClr val="242021"/>
                </a:solidFill>
                <a:effectLst/>
                <a:latin typeface="UkrainianPeterburg"/>
              </a:rPr>
              <a:t>це</a:t>
            </a:r>
            <a:r>
              <a:rPr lang="ru-RU" sz="2400" b="0" i="0" dirty="0">
                <a:solidFill>
                  <a:srgbClr val="242021"/>
                </a:solidFill>
                <a:effectLst/>
                <a:latin typeface="UkrainianPeterburg"/>
              </a:rPr>
              <a:t> </a:t>
            </a:r>
            <a:r>
              <a:rPr lang="ru-RU" sz="2400" b="0" i="0" dirty="0" err="1">
                <a:solidFill>
                  <a:srgbClr val="242021"/>
                </a:solidFill>
                <a:effectLst/>
                <a:latin typeface="UkrainianPeterburg"/>
              </a:rPr>
              <a:t>різновид</a:t>
            </a:r>
            <a:r>
              <a:rPr lang="ru-RU" sz="2400" b="0" i="0" dirty="0">
                <a:solidFill>
                  <a:srgbClr val="242021"/>
                </a:solidFill>
                <a:effectLst/>
                <a:latin typeface="UkrainianPeterburg"/>
              </a:rPr>
              <a:t> </a:t>
            </a:r>
            <a:r>
              <a:rPr lang="ru-RU" sz="2400" b="0" i="0" dirty="0" err="1">
                <a:solidFill>
                  <a:srgbClr val="242021"/>
                </a:solidFill>
                <a:effectLst/>
                <a:latin typeface="UkrainianPeterburg"/>
              </a:rPr>
              <a:t>наукової</a:t>
            </a:r>
            <a:r>
              <a:rPr lang="ru-RU" sz="2400" b="0" i="0" dirty="0">
                <a:solidFill>
                  <a:srgbClr val="242021"/>
                </a:solidFill>
                <a:effectLst/>
                <a:latin typeface="UkrainianPeterburg"/>
              </a:rPr>
              <a:t> </a:t>
            </a:r>
            <a:r>
              <a:rPr lang="ru-RU" sz="2400" b="0" i="0" dirty="0" err="1">
                <a:solidFill>
                  <a:srgbClr val="242021"/>
                </a:solidFill>
                <a:effectLst/>
                <a:latin typeface="UkrainianPeterburg"/>
              </a:rPr>
              <a:t>статті</a:t>
            </a:r>
            <a:r>
              <a:rPr lang="ru-RU" sz="2400" b="0" i="0" dirty="0">
                <a:solidFill>
                  <a:srgbClr val="242021"/>
                </a:solidFill>
                <a:effectLst/>
                <a:latin typeface="UkrainianPeterburg"/>
              </a:rPr>
              <a:t>. </a:t>
            </a:r>
            <a:r>
              <a:rPr lang="ru-RU" sz="2400" b="0" i="0" dirty="0" err="1">
                <a:solidFill>
                  <a:srgbClr val="242021"/>
                </a:solidFill>
                <a:effectLst/>
                <a:latin typeface="UkrainianPeterburg"/>
              </a:rPr>
              <a:t>Від</a:t>
            </a:r>
            <a:r>
              <a:rPr lang="ru-RU" sz="2400" b="0" i="0" dirty="0">
                <a:solidFill>
                  <a:srgbClr val="242021"/>
                </a:solidFill>
                <a:effectLst/>
                <a:latin typeface="UkrainianPeterburg"/>
              </a:rPr>
              <a:t> </a:t>
            </a:r>
            <a:r>
              <a:rPr lang="ru-RU" sz="2400" b="0" i="0" dirty="0" err="1">
                <a:solidFill>
                  <a:srgbClr val="242021"/>
                </a:solidFill>
                <a:effectLst/>
                <a:latin typeface="UkrainianPeterburg"/>
              </a:rPr>
              <a:t>останньої</a:t>
            </a:r>
            <a:r>
              <a:rPr lang="ru-RU" sz="2400" b="0" i="0" dirty="0">
                <a:solidFill>
                  <a:srgbClr val="242021"/>
                </a:solidFill>
                <a:effectLst/>
                <a:latin typeface="UkrainianPeterburg"/>
              </a:rPr>
              <a:t> </a:t>
            </a:r>
            <a:r>
              <a:rPr lang="ru-RU" sz="2400" b="0" i="0" dirty="0" err="1">
                <a:solidFill>
                  <a:srgbClr val="242021"/>
                </a:solidFill>
                <a:effectLst/>
                <a:latin typeface="UkrainianPeterburg"/>
              </a:rPr>
              <a:t>воно</a:t>
            </a:r>
            <a:r>
              <a:rPr lang="ru-RU" sz="2400" b="0" i="0" dirty="0">
                <a:solidFill>
                  <a:srgbClr val="242021"/>
                </a:solidFill>
                <a:effectLst/>
                <a:latin typeface="UkrainianPeterburg"/>
              </a:rPr>
              <a:t> </a:t>
            </a:r>
            <a:r>
              <a:rPr lang="ru-RU" sz="2400" b="0" i="0" dirty="0" err="1">
                <a:solidFill>
                  <a:srgbClr val="242021"/>
                </a:solidFill>
                <a:effectLst/>
                <a:latin typeface="UkrainianPeterburg"/>
              </a:rPr>
              <a:t>відрізняється</a:t>
            </a:r>
            <a:r>
              <a:rPr lang="ru-RU" sz="2400" b="0" i="0" dirty="0">
                <a:solidFill>
                  <a:srgbClr val="242021"/>
                </a:solidFill>
                <a:effectLst/>
                <a:latin typeface="UkrainianPeterburg"/>
              </a:rPr>
              <a:t> </a:t>
            </a:r>
            <a:r>
              <a:rPr lang="ru-RU" sz="2400" b="0" i="0" dirty="0" err="1">
                <a:solidFill>
                  <a:srgbClr val="242021"/>
                </a:solidFill>
                <a:effectLst/>
                <a:latin typeface="UkrainianPeterburg"/>
              </a:rPr>
              <a:t>переважно</a:t>
            </a:r>
            <a:r>
              <a:rPr lang="ru-RU" sz="2400" b="0" i="0" dirty="0">
                <a:solidFill>
                  <a:srgbClr val="242021"/>
                </a:solidFill>
                <a:effectLst/>
                <a:latin typeface="UkrainianPeterburg"/>
              </a:rPr>
              <a:t> </a:t>
            </a:r>
            <a:r>
              <a:rPr lang="ru-RU" sz="2400" b="0" i="0" dirty="0" err="1">
                <a:solidFill>
                  <a:srgbClr val="242021"/>
                </a:solidFill>
                <a:effectLst/>
                <a:latin typeface="UkrainianPeterburg"/>
              </a:rPr>
              <a:t>обсягом</a:t>
            </a:r>
            <a:r>
              <a:rPr lang="ru-RU" sz="2400" b="0" i="0" dirty="0">
                <a:solidFill>
                  <a:srgbClr val="242021"/>
                </a:solidFill>
                <a:effectLst/>
                <a:latin typeface="UkrainianPeterburg"/>
              </a:rPr>
              <a:t> У </a:t>
            </a:r>
            <a:r>
              <a:rPr lang="ru-RU" sz="2400" b="0" i="0" dirty="0" err="1">
                <a:solidFill>
                  <a:srgbClr val="242021"/>
                </a:solidFill>
                <a:effectLst/>
                <a:latin typeface="UkrainianPeterburg"/>
              </a:rPr>
              <a:t>науковому</a:t>
            </a:r>
            <a:r>
              <a:rPr lang="ru-RU" sz="2400" b="0" i="0" dirty="0">
                <a:solidFill>
                  <a:srgbClr val="242021"/>
                </a:solidFill>
                <a:effectLst/>
                <a:latin typeface="UkrainianPeterburg"/>
              </a:rPr>
              <a:t> </a:t>
            </a:r>
            <a:r>
              <a:rPr lang="ru-RU" sz="2400" b="0" i="0" dirty="0" err="1">
                <a:solidFill>
                  <a:srgbClr val="242021"/>
                </a:solidFill>
                <a:effectLst/>
                <a:latin typeface="UkrainianPeterburg"/>
              </a:rPr>
              <a:t>повідомленні</a:t>
            </a:r>
            <a:r>
              <a:rPr lang="ru-RU" sz="2400" b="0" i="0" dirty="0">
                <a:solidFill>
                  <a:srgbClr val="242021"/>
                </a:solidFill>
                <a:effectLst/>
                <a:latin typeface="UkrainianPeterburg"/>
              </a:rPr>
              <a:t> автор коротко, без </a:t>
            </a:r>
            <a:r>
              <a:rPr lang="ru-RU" sz="2400" b="0" i="0" dirty="0" err="1">
                <a:solidFill>
                  <a:srgbClr val="242021"/>
                </a:solidFill>
                <a:effectLst/>
                <a:latin typeface="UkrainianPeterburg"/>
              </a:rPr>
              <a:t>деталізації</a:t>
            </a:r>
            <a:r>
              <a:rPr lang="ru-RU" sz="2400" b="0" i="0" dirty="0">
                <a:solidFill>
                  <a:srgbClr val="242021"/>
                </a:solidFill>
                <a:effectLst/>
                <a:latin typeface="UkrainianPeterburg"/>
              </a:rPr>
              <a:t>, </a:t>
            </a:r>
            <a:r>
              <a:rPr lang="ru-RU" sz="2400" b="0" i="0" dirty="0" err="1">
                <a:solidFill>
                  <a:srgbClr val="242021"/>
                </a:solidFill>
                <a:effectLst/>
                <a:latin typeface="UkrainianPeterburg"/>
              </a:rPr>
              <a:t>викладає</a:t>
            </a:r>
            <a:r>
              <a:rPr lang="ru-RU" sz="2400" b="0" i="0" dirty="0">
                <a:solidFill>
                  <a:srgbClr val="242021"/>
                </a:solidFill>
                <a:effectLst/>
                <a:latin typeface="UkrainianPeterburg"/>
              </a:rPr>
              <a:t> </a:t>
            </a:r>
            <a:r>
              <a:rPr lang="ru-RU" sz="2400" b="0" i="0" dirty="0" err="1">
                <a:solidFill>
                  <a:srgbClr val="242021"/>
                </a:solidFill>
                <a:effectLst/>
                <a:latin typeface="UkrainianPeterburg"/>
              </a:rPr>
              <a:t>результати</a:t>
            </a:r>
            <a:r>
              <a:rPr lang="ru-RU" sz="2400" b="0" i="0" dirty="0">
                <a:solidFill>
                  <a:srgbClr val="242021"/>
                </a:solidFill>
                <a:effectLst/>
                <a:latin typeface="UkrainianPeterburg"/>
              </a:rPr>
              <a:t> </a:t>
            </a:r>
            <a:r>
              <a:rPr lang="ru-RU" sz="2400" b="0" i="0" dirty="0" err="1">
                <a:solidFill>
                  <a:srgbClr val="242021"/>
                </a:solidFill>
                <a:effectLst/>
                <a:latin typeface="UkrainianPeterburg"/>
              </a:rPr>
              <a:t>наукового</a:t>
            </a:r>
            <a:r>
              <a:rPr lang="ru-RU" sz="2400" b="0" i="0" dirty="0">
                <a:solidFill>
                  <a:srgbClr val="242021"/>
                </a:solidFill>
                <a:effectLst/>
                <a:latin typeface="UkrainianPeterburg"/>
              </a:rPr>
              <a:t> </a:t>
            </a:r>
            <a:r>
              <a:rPr lang="ru-RU" sz="2400" b="0" i="0" dirty="0" err="1">
                <a:solidFill>
                  <a:srgbClr val="242021"/>
                </a:solidFill>
                <a:effectLst/>
                <a:latin typeface="UkrainianPeterburg"/>
              </a:rPr>
              <a:t>дослідження</a:t>
            </a:r>
            <a:r>
              <a:rPr lang="ru-RU" sz="2400" b="0" i="0" dirty="0">
                <a:solidFill>
                  <a:srgbClr val="242021"/>
                </a:solidFill>
                <a:effectLst/>
                <a:latin typeface="UkrainianPeterburg"/>
              </a:rPr>
              <a:t>, </a:t>
            </a:r>
            <a:r>
              <a:rPr lang="ru-RU" sz="2400" b="0" i="0" dirty="0" err="1">
                <a:solidFill>
                  <a:srgbClr val="242021"/>
                </a:solidFill>
                <a:effectLst/>
                <a:latin typeface="UkrainianPeterburg"/>
              </a:rPr>
              <a:t>акцентуючи</a:t>
            </a:r>
            <a:r>
              <a:rPr lang="ru-RU" sz="2400" b="0" i="0" dirty="0">
                <a:solidFill>
                  <a:srgbClr val="242021"/>
                </a:solidFill>
                <a:effectLst/>
                <a:latin typeface="UkrainianPeterburg"/>
              </a:rPr>
              <a:t> </a:t>
            </a:r>
            <a:r>
              <a:rPr lang="ru-RU" sz="2400" b="0" i="0" dirty="0" err="1">
                <a:solidFill>
                  <a:srgbClr val="242021"/>
                </a:solidFill>
                <a:effectLst/>
                <a:latin typeface="UkrainianPeterburg"/>
              </a:rPr>
              <a:t>увагу</a:t>
            </a:r>
            <a:r>
              <a:rPr lang="ru-RU" sz="2400" b="0" i="0" dirty="0">
                <a:solidFill>
                  <a:srgbClr val="242021"/>
                </a:solidFill>
                <a:effectLst/>
                <a:latin typeface="UkrainianPeterburg"/>
              </a:rPr>
              <a:t> на </a:t>
            </a:r>
            <a:r>
              <a:rPr lang="ru-RU" sz="2400" b="0" i="0" dirty="0" err="1">
                <a:solidFill>
                  <a:srgbClr val="242021"/>
                </a:solidFill>
                <a:effectLst/>
                <a:latin typeface="UkrainianPeterburg"/>
              </a:rPr>
              <a:t>основних</a:t>
            </a:r>
            <a:r>
              <a:rPr lang="ru-RU" sz="2400" b="0" i="0" dirty="0">
                <a:solidFill>
                  <a:srgbClr val="242021"/>
                </a:solidFill>
                <a:effectLst/>
                <a:latin typeface="UkrainianPeterburg"/>
              </a:rPr>
              <a:t> аспектах </a:t>
            </a:r>
            <a:r>
              <a:rPr lang="ru-RU" sz="2400" b="0" i="0" dirty="0" err="1">
                <a:solidFill>
                  <a:srgbClr val="242021"/>
                </a:solidFill>
                <a:effectLst/>
                <a:latin typeface="UkrainianPeterburg"/>
              </a:rPr>
              <a:t>нових</a:t>
            </a:r>
            <a:r>
              <a:rPr lang="ru-RU" sz="2400" b="0" i="0" dirty="0">
                <a:solidFill>
                  <a:srgbClr val="242021"/>
                </a:solidFill>
                <a:effectLst/>
                <a:latin typeface="UkrainianPeterburg"/>
              </a:rPr>
              <a:t> </a:t>
            </a:r>
            <a:r>
              <a:rPr lang="ru-RU" sz="2400" b="0" i="0" dirty="0" err="1">
                <a:solidFill>
                  <a:srgbClr val="242021"/>
                </a:solidFill>
                <a:effectLst/>
                <a:latin typeface="UkrainianPeterburg"/>
              </a:rPr>
              <a:t>наукових</a:t>
            </a:r>
            <a:r>
              <a:rPr lang="ru-RU" sz="2400" b="0" i="0" dirty="0">
                <a:solidFill>
                  <a:srgbClr val="242021"/>
                </a:solidFill>
                <a:effectLst/>
                <a:latin typeface="UkrainianPeterburg"/>
              </a:rPr>
              <a:t> </a:t>
            </a:r>
            <a:r>
              <a:rPr lang="ru-RU" sz="2400" b="0" i="0" dirty="0" err="1">
                <a:solidFill>
                  <a:srgbClr val="242021"/>
                </a:solidFill>
                <a:effectLst/>
                <a:latin typeface="UkrainianPeterburg"/>
              </a:rPr>
              <a:t>знань</a:t>
            </a:r>
            <a:endParaRPr lang="en-GB" sz="2400" dirty="0"/>
          </a:p>
        </p:txBody>
      </p:sp>
    </p:spTree>
    <p:extLst>
      <p:ext uri="{BB962C8B-B14F-4D97-AF65-F5344CB8AC3E}">
        <p14:creationId xmlns:p14="http://schemas.microsoft.com/office/powerpoint/2010/main" val="3769083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724" y="190500"/>
            <a:ext cx="8988552" cy="615553"/>
          </a:xfrm>
          <a:prstGeom prst="rect">
            <a:avLst/>
          </a:prstGeom>
        </p:spPr>
        <p:txBody>
          <a:bodyPr vert="horz" wrap="square" lIns="0" tIns="0" rIns="0" bIns="0" rtlCol="0">
            <a:spAutoFit/>
          </a:bodyPr>
          <a:lstStyle/>
          <a:p>
            <a:pPr marL="1905" algn="ctr">
              <a:lnSpc>
                <a:spcPct val="100000"/>
              </a:lnSpc>
            </a:pPr>
            <a:r>
              <a:rPr sz="4000" dirty="0"/>
              <a:t>Визначитися з</a:t>
            </a:r>
            <a:r>
              <a:rPr sz="4000" spc="-75" dirty="0"/>
              <a:t> </a:t>
            </a:r>
            <a:r>
              <a:rPr sz="4000" spc="-5" dirty="0" err="1"/>
              <a:t>форматом</a:t>
            </a:r>
            <a:r>
              <a:rPr lang="en-GB" sz="4000" spc="-5" dirty="0"/>
              <a:t> </a:t>
            </a:r>
            <a:r>
              <a:rPr sz="4000" dirty="0" err="1"/>
              <a:t>публікації</a:t>
            </a:r>
            <a:endParaRPr sz="4000" dirty="0"/>
          </a:p>
        </p:txBody>
      </p:sp>
      <p:sp>
        <p:nvSpPr>
          <p:cNvPr id="3" name="object 3"/>
          <p:cNvSpPr txBox="1"/>
          <p:nvPr/>
        </p:nvSpPr>
        <p:spPr>
          <a:xfrm>
            <a:off x="457200" y="876300"/>
            <a:ext cx="8455660" cy="7448193"/>
          </a:xfrm>
          <a:prstGeom prst="rect">
            <a:avLst/>
          </a:prstGeom>
        </p:spPr>
        <p:txBody>
          <a:bodyPr vert="horz" wrap="square" lIns="0" tIns="0" rIns="0" bIns="0" rtlCol="0">
            <a:spAutoFit/>
          </a:bodyPr>
          <a:lstStyle/>
          <a:p>
            <a:pPr marL="469900" indent="-457200">
              <a:lnSpc>
                <a:spcPct val="100000"/>
              </a:lnSpc>
              <a:buFont typeface="Wingdings" panose="05000000000000000000" pitchFamily="2" charset="2"/>
              <a:buChar char="q"/>
              <a:tabLst>
                <a:tab pos="354965" algn="l"/>
                <a:tab pos="355600" algn="l"/>
              </a:tabLst>
            </a:pPr>
            <a:r>
              <a:rPr sz="3200" dirty="0" err="1">
                <a:latin typeface="Arial" pitchFamily="34" charset="0"/>
                <a:cs typeface="Arial" pitchFamily="34" charset="0"/>
              </a:rPr>
              <a:t>Огляд</a:t>
            </a:r>
            <a:r>
              <a:rPr lang="uk-UA" sz="3200" dirty="0" err="1">
                <a:latin typeface="Arial" pitchFamily="34" charset="0"/>
                <a:cs typeface="Arial" pitchFamily="34" charset="0"/>
              </a:rPr>
              <a:t>ова</a:t>
            </a:r>
            <a:r>
              <a:rPr lang="uk-UA" sz="3200" dirty="0">
                <a:latin typeface="Arial" pitchFamily="34" charset="0"/>
                <a:cs typeface="Arial" pitchFamily="34" charset="0"/>
              </a:rPr>
              <a:t> стаття </a:t>
            </a:r>
            <a:r>
              <a:rPr lang="en-GB" sz="2000" dirty="0">
                <a:solidFill>
                  <a:srgbClr val="C00000"/>
                </a:solidFill>
                <a:latin typeface="Open Sans" panose="020B0606030504020204" pitchFamily="34" charset="0"/>
              </a:rPr>
              <a:t>(</a:t>
            </a:r>
            <a:r>
              <a:rPr lang="en-GB" sz="2000" dirty="0">
                <a:solidFill>
                  <a:srgbClr val="C00000"/>
                </a:solidFill>
                <a:latin typeface="Open Sans" panose="020B0606030504020204" pitchFamily="34" charset="0"/>
                <a:hlinkClick r:id="rId2">
                  <a:extLst>
                    <a:ext uri="{A12FA001-AC4F-418D-AE19-62706E023703}">
                      <ahyp:hlinkClr xmlns:ahyp="http://schemas.microsoft.com/office/drawing/2018/hyperlinkcolor" val="tx"/>
                    </a:ext>
                  </a:extLst>
                </a:hlinkClick>
              </a:rPr>
              <a:t>https://iwaponline.com/pages/how_to_review_a_paper</a:t>
            </a:r>
            <a:r>
              <a:rPr lang="en-GB" sz="2000" dirty="0">
                <a:solidFill>
                  <a:srgbClr val="C00000"/>
                </a:solidFill>
                <a:latin typeface="Open Sans" panose="020B0606030504020204" pitchFamily="34" charset="0"/>
              </a:rPr>
              <a:t> )</a:t>
            </a:r>
            <a:endParaRPr lang="uk-UA" sz="2000" dirty="0">
              <a:latin typeface="Arial" pitchFamily="34" charset="0"/>
              <a:cs typeface="Arial" pitchFamily="34" charset="0"/>
            </a:endParaRPr>
          </a:p>
          <a:p>
            <a:pPr marL="355600" indent="-342900">
              <a:buFont typeface="Wingdings" panose="05000000000000000000" pitchFamily="2" charset="2"/>
              <a:buChar char="ü"/>
              <a:tabLst>
                <a:tab pos="354965" algn="l"/>
                <a:tab pos="355600" algn="l"/>
              </a:tabLst>
            </a:pPr>
            <a:r>
              <a:rPr lang="uk-UA" sz="2400" dirty="0">
                <a:latin typeface="Arial" pitchFamily="34" charset="0"/>
                <a:cs typeface="Arial" pitchFamily="34" charset="0"/>
              </a:rPr>
              <a:t>Наводиться</a:t>
            </a:r>
            <a:r>
              <a:rPr lang="ru-RU" sz="2400" dirty="0">
                <a:latin typeface="Arial" pitchFamily="34" charset="0"/>
                <a:cs typeface="Arial" pitchFamily="34" charset="0"/>
              </a:rPr>
              <a:t> </a:t>
            </a:r>
            <a:r>
              <a:rPr lang="ru-RU" sz="2400" dirty="0" err="1">
                <a:latin typeface="Arial" pitchFamily="34" charset="0"/>
                <a:cs typeface="Arial" pitchFamily="34" charset="0"/>
              </a:rPr>
              <a:t>огляд</a:t>
            </a:r>
            <a:r>
              <a:rPr lang="ru-RU" sz="2400" dirty="0">
                <a:latin typeface="Arial" pitchFamily="34" charset="0"/>
                <a:cs typeface="Arial" pitchFamily="34" charset="0"/>
              </a:rPr>
              <a:t> </a:t>
            </a:r>
            <a:r>
              <a:rPr lang="ru-RU" sz="2400" dirty="0" err="1">
                <a:latin typeface="Arial" pitchFamily="34" charset="0"/>
                <a:cs typeface="Arial" pitchFamily="34" charset="0"/>
              </a:rPr>
              <a:t>літератури</a:t>
            </a:r>
            <a:r>
              <a:rPr lang="ru-RU" sz="2400" dirty="0">
                <a:latin typeface="Arial" pitchFamily="34" charset="0"/>
                <a:cs typeface="Arial" pitchFamily="34" charset="0"/>
              </a:rPr>
              <a:t> за темою </a:t>
            </a:r>
            <a:r>
              <a:rPr lang="ru-RU" sz="2400" dirty="0" err="1">
                <a:latin typeface="Arial" pitchFamily="34" charset="0"/>
                <a:cs typeface="Arial" pitchFamily="34" charset="0"/>
              </a:rPr>
              <a:t>або</a:t>
            </a:r>
            <a:r>
              <a:rPr lang="ru-RU" sz="2400" dirty="0">
                <a:latin typeface="Arial" pitchFamily="34" charset="0"/>
                <a:cs typeface="Arial" pitchFamily="34" charset="0"/>
              </a:rPr>
              <a:t> </a:t>
            </a:r>
            <a:r>
              <a:rPr lang="ru-RU" sz="2400" dirty="0" err="1">
                <a:latin typeface="Arial" pitchFamily="34" charset="0"/>
                <a:cs typeface="Arial" pitchFamily="34" charset="0"/>
              </a:rPr>
              <a:t>напрямом</a:t>
            </a:r>
            <a:r>
              <a:rPr lang="ru-RU" sz="2400" dirty="0">
                <a:latin typeface="Arial" pitchFamily="34" charset="0"/>
                <a:cs typeface="Arial" pitchFamily="34" charset="0"/>
              </a:rPr>
              <a:t>. </a:t>
            </a:r>
            <a:r>
              <a:rPr lang="ru-RU" sz="2400" u="sng" dirty="0" err="1">
                <a:latin typeface="Arial" pitchFamily="34" charset="0"/>
                <a:cs typeface="Arial" pitchFamily="34" charset="0"/>
              </a:rPr>
              <a:t>Важливо</a:t>
            </a:r>
            <a:r>
              <a:rPr lang="ru-RU" sz="2400" u="sng" dirty="0">
                <a:latin typeface="Arial" pitchFamily="34" charset="0"/>
                <a:cs typeface="Arial" pitchFamily="34" charset="0"/>
              </a:rPr>
              <a:t> </a:t>
            </a:r>
            <a:r>
              <a:rPr lang="ru-RU" sz="2400" u="sng" dirty="0" err="1">
                <a:latin typeface="Arial" pitchFamily="34" charset="0"/>
                <a:cs typeface="Arial" pitchFamily="34" charset="0"/>
              </a:rPr>
              <a:t>показати</a:t>
            </a:r>
            <a:r>
              <a:rPr lang="ru-RU" sz="2400" u="sng" dirty="0">
                <a:latin typeface="Arial" pitchFamily="34" charset="0"/>
                <a:cs typeface="Arial" pitchFamily="34" charset="0"/>
              </a:rPr>
              <a:t> </a:t>
            </a:r>
            <a:r>
              <a:rPr lang="ru-RU" sz="2400" u="sng" dirty="0" err="1">
                <a:latin typeface="Arial" pitchFamily="34" charset="0"/>
                <a:cs typeface="Arial" pitchFamily="34" charset="0"/>
              </a:rPr>
              <a:t>авторське</a:t>
            </a:r>
            <a:r>
              <a:rPr lang="ru-RU" sz="2400" u="sng" dirty="0">
                <a:latin typeface="Arial" pitchFamily="34" charset="0"/>
                <a:cs typeface="Arial" pitchFamily="34" charset="0"/>
              </a:rPr>
              <a:t>, </a:t>
            </a:r>
            <a:r>
              <a:rPr lang="ru-RU" sz="2400" u="sng" dirty="0" err="1">
                <a:latin typeface="Arial" pitchFamily="34" charset="0"/>
                <a:cs typeface="Arial" pitchFamily="34" charset="0"/>
              </a:rPr>
              <a:t>критичне</a:t>
            </a:r>
            <a:r>
              <a:rPr lang="ru-RU" sz="2400" u="sng" dirty="0">
                <a:latin typeface="Arial" pitchFamily="34" charset="0"/>
                <a:cs typeface="Arial" pitchFamily="34" charset="0"/>
              </a:rPr>
              <a:t>, </a:t>
            </a:r>
            <a:r>
              <a:rPr lang="ru-RU" sz="2400" u="sng" dirty="0" err="1">
                <a:latin typeface="Arial" pitchFamily="34" charset="0"/>
                <a:cs typeface="Arial" pitchFamily="34" charset="0"/>
              </a:rPr>
              <a:t>ставлення</a:t>
            </a:r>
            <a:r>
              <a:rPr lang="ru-RU" sz="2400" u="sng" dirty="0">
                <a:latin typeface="Arial" pitchFamily="34" charset="0"/>
                <a:cs typeface="Arial" pitchFamily="34" charset="0"/>
              </a:rPr>
              <a:t> до </a:t>
            </a:r>
            <a:r>
              <a:rPr lang="ru-RU" sz="2400" u="sng" dirty="0" err="1">
                <a:latin typeface="Arial" pitchFamily="34" charset="0"/>
                <a:cs typeface="Arial" pitchFamily="34" charset="0"/>
              </a:rPr>
              <a:t>розглянутого</a:t>
            </a:r>
            <a:r>
              <a:rPr lang="ru-RU" sz="2400" u="sng" dirty="0">
                <a:latin typeface="Arial" pitchFamily="34" charset="0"/>
                <a:cs typeface="Arial" pitchFamily="34" charset="0"/>
              </a:rPr>
              <a:t> </a:t>
            </a:r>
            <a:r>
              <a:rPr lang="ru-RU" sz="2400" u="sng" dirty="0" err="1">
                <a:latin typeface="Arial" pitchFamily="34" charset="0"/>
                <a:cs typeface="Arial" pitchFamily="34" charset="0"/>
              </a:rPr>
              <a:t>матеріалу</a:t>
            </a:r>
            <a:r>
              <a:rPr lang="ru-RU" sz="2400" dirty="0">
                <a:latin typeface="Arial" pitchFamily="34" charset="0"/>
                <a:cs typeface="Arial" pitchFamily="34" charset="0"/>
              </a:rPr>
              <a:t>.</a:t>
            </a:r>
            <a:r>
              <a:rPr lang="en-GB" sz="2400" dirty="0">
                <a:latin typeface="Arial" pitchFamily="34" charset="0"/>
                <a:cs typeface="Arial" pitchFamily="34" charset="0"/>
              </a:rPr>
              <a:t> </a:t>
            </a:r>
            <a:endParaRPr lang="uk-UA" sz="2400" dirty="0">
              <a:latin typeface="Arial" pitchFamily="34" charset="0"/>
              <a:cs typeface="Arial" pitchFamily="34" charset="0"/>
            </a:endParaRPr>
          </a:p>
          <a:p>
            <a:pPr marL="355600" indent="-342900">
              <a:buFont typeface="Wingdings" panose="05000000000000000000" pitchFamily="2" charset="2"/>
              <a:buChar char="ü"/>
              <a:tabLst>
                <a:tab pos="354965" algn="l"/>
                <a:tab pos="355600" algn="l"/>
              </a:tabLst>
            </a:pPr>
            <a:r>
              <a:rPr lang="uk-UA" sz="2400" b="1" dirty="0">
                <a:latin typeface="Arial" pitchFamily="34" charset="0"/>
                <a:cs typeface="Arial" pitchFamily="34" charset="0"/>
              </a:rPr>
              <a:t>Оглядові статті пропонують нове бачення </a:t>
            </a:r>
            <a:r>
              <a:rPr lang="uk-UA" sz="2400" dirty="0">
                <a:latin typeface="Arial" pitchFamily="34" charset="0"/>
                <a:cs typeface="Arial" pitchFamily="34" charset="0"/>
              </a:rPr>
              <a:t>або тлумачення теми через ретельне </a:t>
            </a:r>
            <a:r>
              <a:rPr lang="uk-UA" sz="2400" u="sng" dirty="0">
                <a:latin typeface="Arial" pitchFamily="34" charset="0"/>
                <a:cs typeface="Arial" pitchFamily="34" charset="0"/>
              </a:rPr>
              <a:t>та системне оцінювання, </a:t>
            </a:r>
            <a:r>
              <a:rPr lang="ru-RU" sz="2400" u="sng" dirty="0" err="1">
                <a:latin typeface="Arial" pitchFamily="34" charset="0"/>
                <a:cs typeface="Arial" pitchFamily="34" charset="0"/>
              </a:rPr>
              <a:t>аналіз</a:t>
            </a:r>
            <a:r>
              <a:rPr lang="ru-RU" sz="2400" u="sng" dirty="0">
                <a:latin typeface="Arial" pitchFamily="34" charset="0"/>
                <a:cs typeface="Arial" pitchFamily="34" charset="0"/>
              </a:rPr>
              <a:t> і </a:t>
            </a:r>
            <a:r>
              <a:rPr lang="ru-RU" sz="2400" u="sng" dirty="0" err="1">
                <a:latin typeface="Arial" pitchFamily="34" charset="0"/>
                <a:cs typeface="Arial" pitchFamily="34" charset="0"/>
              </a:rPr>
              <a:t>узагальнення</a:t>
            </a:r>
            <a:r>
              <a:rPr lang="uk-UA" sz="2400" dirty="0">
                <a:latin typeface="Arial" pitchFamily="34" charset="0"/>
                <a:cs typeface="Arial" pitchFamily="34" charset="0"/>
              </a:rPr>
              <a:t> наявної доказової бази.</a:t>
            </a:r>
          </a:p>
          <a:p>
            <a:pPr marL="355600" indent="-342900">
              <a:buFont typeface="Wingdings" panose="05000000000000000000" pitchFamily="2" charset="2"/>
              <a:buChar char="ü"/>
              <a:tabLst>
                <a:tab pos="354965" algn="l"/>
                <a:tab pos="355600" algn="l"/>
              </a:tabLst>
            </a:pPr>
            <a:r>
              <a:rPr lang="uk-UA" sz="2400" dirty="0">
                <a:solidFill>
                  <a:srgbClr val="FF0000"/>
                </a:solidFill>
                <a:latin typeface="Arial" pitchFamily="34" charset="0"/>
                <a:cs typeface="Arial" pitchFamily="34" charset="0"/>
              </a:rPr>
              <a:t>Зауважте: </a:t>
            </a:r>
            <a:r>
              <a:rPr lang="uk-UA" sz="2400" dirty="0">
                <a:latin typeface="Arial" pitchFamily="34" charset="0"/>
                <a:cs typeface="Arial" pitchFamily="34" charset="0"/>
              </a:rPr>
              <a:t>оглядова стаття не є просто переліком літератури чи звітом про прочитане. Вона мусить містити поглиблений критичний розбір літератури.</a:t>
            </a:r>
            <a:endParaRPr lang="en-GB" sz="2400" dirty="0">
              <a:latin typeface="Arial" pitchFamily="34" charset="0"/>
              <a:cs typeface="Arial" pitchFamily="34" charset="0"/>
            </a:endParaRPr>
          </a:p>
          <a:p>
            <a:pPr marL="355600" indent="-342900">
              <a:buFont typeface="Wingdings" panose="05000000000000000000" pitchFamily="2" charset="2"/>
              <a:buChar char="ü"/>
              <a:tabLst>
                <a:tab pos="354965" algn="l"/>
                <a:tab pos="355600" algn="l"/>
              </a:tabLst>
            </a:pPr>
            <a:r>
              <a:rPr lang="uk-UA" sz="2400" b="1" dirty="0">
                <a:latin typeface="Arial" pitchFamily="34" charset="0"/>
                <a:cs typeface="Arial" pitchFamily="34" charset="0"/>
              </a:rPr>
              <a:t>Відмінності між оглядовою статтею та розділом «огляд літератури» в дисертаційній праці</a:t>
            </a:r>
            <a:r>
              <a:rPr lang="uk-UA" sz="2400" dirty="0">
                <a:latin typeface="Arial" pitchFamily="34" charset="0"/>
                <a:cs typeface="Arial" pitchFamily="34" charset="0"/>
              </a:rPr>
              <a:t>:</a:t>
            </a:r>
            <a:endParaRPr lang="en-GB" sz="2400" dirty="0">
              <a:latin typeface="Arial" pitchFamily="34" charset="0"/>
              <a:cs typeface="Arial" pitchFamily="34" charset="0"/>
            </a:endParaRPr>
          </a:p>
          <a:p>
            <a:pPr marL="355600" indent="-342900">
              <a:buFont typeface="Wingdings" panose="05000000000000000000" pitchFamily="2" charset="2"/>
              <a:buChar char="ü"/>
              <a:tabLst>
                <a:tab pos="354965" algn="l"/>
                <a:tab pos="355600" algn="l"/>
              </a:tabLst>
            </a:pPr>
            <a:r>
              <a:rPr lang="uk-UA" sz="2400" dirty="0"/>
              <a:t>У дисертації огляд літератури слугує для того, щоб довести компетентність автора та обґрунтувати актуальність його власного дослідження </a:t>
            </a:r>
            <a:r>
              <a:rPr lang="uk-UA" sz="2000" dirty="0"/>
              <a:t>(</a:t>
            </a:r>
            <a:r>
              <a:rPr lang="en-US" sz="2000" b="0" i="0" dirty="0">
                <a:solidFill>
                  <a:srgbClr val="1F2937"/>
                </a:solidFill>
                <a:effectLst/>
                <a:latin typeface="-apple-system"/>
              </a:rPr>
              <a:t>https://doi.org/10.3102/0013189X034006003</a:t>
            </a:r>
            <a:r>
              <a:rPr lang="uk-UA" sz="2000" dirty="0"/>
              <a:t>). </a:t>
            </a:r>
            <a:endParaRPr lang="uk-UA" sz="2400" dirty="0"/>
          </a:p>
          <a:p>
            <a:pPr marL="355600" indent="-342900">
              <a:buFont typeface="Wingdings" panose="05000000000000000000" pitchFamily="2" charset="2"/>
              <a:buChar char="ü"/>
              <a:tabLst>
                <a:tab pos="354965" algn="l"/>
                <a:tab pos="355600" algn="l"/>
              </a:tabLst>
            </a:pPr>
            <a:r>
              <a:rPr lang="uk-UA" sz="2400" dirty="0"/>
              <a:t>У журнальній статті мета інша — надати експертній спільноті критичний синтез теми, який допоможе іншим дослідникам орієнтуватися в галузі </a:t>
            </a:r>
            <a:r>
              <a:rPr lang="uk-UA" sz="2000" dirty="0"/>
              <a:t>(</a:t>
            </a:r>
            <a:r>
              <a:rPr lang="en-US" sz="2000" b="0" i="0" dirty="0">
                <a:solidFill>
                  <a:srgbClr val="1F2937"/>
                </a:solidFill>
                <a:effectLst/>
                <a:latin typeface="-apple-system"/>
              </a:rPr>
              <a:t>https://doi.org/10.17705/1CAIS.03706</a:t>
            </a:r>
            <a:r>
              <a:rPr lang="uk-UA" sz="2000" dirty="0"/>
              <a:t>)</a:t>
            </a:r>
            <a:endParaRPr lang="en-GB" sz="2400" b="0" i="0" dirty="0">
              <a:solidFill>
                <a:srgbClr val="C00000"/>
              </a:solidFill>
              <a:effectLst/>
              <a:latin typeface="Open Sans" panose="020B0606030504020204" pitchFamily="34" charset="0"/>
            </a:endParaRPr>
          </a:p>
        </p:txBody>
      </p:sp>
    </p:spTree>
    <p:extLst>
      <p:ext uri="{BB962C8B-B14F-4D97-AF65-F5344CB8AC3E}">
        <p14:creationId xmlns:p14="http://schemas.microsoft.com/office/powerpoint/2010/main" val="4117877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EE73D-BC0D-6297-17C2-84C968F440A1}"/>
              </a:ext>
            </a:extLst>
          </p:cNvPr>
          <p:cNvSpPr>
            <a:spLocks noGrp="1"/>
          </p:cNvSpPr>
          <p:nvPr>
            <p:ph type="title"/>
          </p:nvPr>
        </p:nvSpPr>
        <p:spPr>
          <a:xfrm>
            <a:off x="77723" y="254253"/>
            <a:ext cx="8988552" cy="677108"/>
          </a:xfrm>
        </p:spPr>
        <p:txBody>
          <a:bodyPr/>
          <a:lstStyle/>
          <a:p>
            <a:pPr algn="ctr"/>
            <a:r>
              <a:rPr lang="uk-UA" spc="-5" dirty="0"/>
              <a:t>Ф</a:t>
            </a:r>
            <a:r>
              <a:rPr lang="uk-UA" sz="4400" spc="-5" dirty="0"/>
              <a:t>ормат </a:t>
            </a:r>
            <a:r>
              <a:rPr lang="uk-UA" sz="4400" dirty="0"/>
              <a:t>публікації</a:t>
            </a:r>
            <a:endParaRPr lang="en-US" dirty="0"/>
          </a:p>
        </p:txBody>
      </p:sp>
      <p:sp>
        <p:nvSpPr>
          <p:cNvPr id="3" name="Text Placeholder 2">
            <a:extLst>
              <a:ext uri="{FF2B5EF4-FFF2-40B4-BE49-F238E27FC236}">
                <a16:creationId xmlns:a16="http://schemas.microsoft.com/office/drawing/2014/main" id="{BF5D6713-6F2E-26CC-5004-C6917DFB8B66}"/>
              </a:ext>
            </a:extLst>
          </p:cNvPr>
          <p:cNvSpPr>
            <a:spLocks noGrp="1"/>
          </p:cNvSpPr>
          <p:nvPr>
            <p:ph type="body" idx="1"/>
          </p:nvPr>
        </p:nvSpPr>
        <p:spPr>
          <a:xfrm>
            <a:off x="431799" y="2092578"/>
            <a:ext cx="8280400" cy="4821833"/>
          </a:xfrm>
        </p:spPr>
        <p:txBody>
          <a:bodyPr/>
          <a:lstStyle/>
          <a:p>
            <a:pPr marL="355600" indent="-342900">
              <a:lnSpc>
                <a:spcPct val="100000"/>
              </a:lnSpc>
              <a:spcBef>
                <a:spcPts val="765"/>
              </a:spcBef>
              <a:buFont typeface="Arial"/>
              <a:buChar char="•"/>
              <a:tabLst>
                <a:tab pos="354965" algn="l"/>
                <a:tab pos="355600" algn="l"/>
              </a:tabLst>
            </a:pPr>
            <a:r>
              <a:rPr lang="ru-RU" sz="4000" b="1" dirty="0" err="1">
                <a:latin typeface="Arial" pitchFamily="34" charset="0"/>
                <a:cs typeface="Arial" pitchFamily="34" charset="0"/>
              </a:rPr>
              <a:t>Експериментальна</a:t>
            </a:r>
            <a:r>
              <a:rPr lang="ru-RU" sz="4000" b="1" spc="-50" dirty="0">
                <a:latin typeface="Arial" pitchFamily="34" charset="0"/>
                <a:cs typeface="Arial" pitchFamily="34" charset="0"/>
              </a:rPr>
              <a:t> </a:t>
            </a:r>
            <a:r>
              <a:rPr lang="ru-RU" sz="4000" b="1" dirty="0" err="1">
                <a:latin typeface="Arial" pitchFamily="34" charset="0"/>
                <a:cs typeface="Arial" pitchFamily="34" charset="0"/>
              </a:rPr>
              <a:t>стаття</a:t>
            </a:r>
            <a:endParaRPr lang="ru-RU" sz="4000" b="1" dirty="0">
              <a:latin typeface="Arial" pitchFamily="34" charset="0"/>
              <a:cs typeface="Arial" pitchFamily="34" charset="0"/>
            </a:endParaRPr>
          </a:p>
          <a:p>
            <a:pPr marL="12700">
              <a:lnSpc>
                <a:spcPct val="100000"/>
              </a:lnSpc>
              <a:spcBef>
                <a:spcPts val="765"/>
              </a:spcBef>
              <a:tabLst>
                <a:tab pos="354965" algn="l"/>
                <a:tab pos="355600" algn="l"/>
              </a:tabLst>
            </a:pPr>
            <a:r>
              <a:rPr lang="ru-RU" sz="3200" dirty="0" err="1">
                <a:latin typeface="Arial" pitchFamily="34" charset="0"/>
                <a:cs typeface="Arial" pitchFamily="34" charset="0"/>
              </a:rPr>
              <a:t>описує</a:t>
            </a:r>
            <a:r>
              <a:rPr lang="ru-RU" sz="3200" dirty="0">
                <a:latin typeface="Arial" pitchFamily="34" charset="0"/>
                <a:cs typeface="Arial" pitchFamily="34" charset="0"/>
              </a:rPr>
              <a:t> </a:t>
            </a:r>
            <a:r>
              <a:rPr lang="ru-RU" sz="3200" dirty="0" err="1">
                <a:latin typeface="Arial" pitchFamily="34" charset="0"/>
                <a:cs typeface="Arial" pitchFamily="34" charset="0"/>
              </a:rPr>
              <a:t>нові</a:t>
            </a:r>
            <a:r>
              <a:rPr lang="ru-RU" sz="3200" dirty="0">
                <a:latin typeface="Arial" pitchFamily="34" charset="0"/>
                <a:cs typeface="Arial" pitchFamily="34" charset="0"/>
              </a:rPr>
              <a:t> </a:t>
            </a:r>
            <a:r>
              <a:rPr lang="ru-RU" sz="3200" dirty="0" err="1">
                <a:latin typeface="Arial" pitchFamily="34" charset="0"/>
                <a:cs typeface="Arial" pitchFamily="34" charset="0"/>
              </a:rPr>
              <a:t>результати</a:t>
            </a:r>
            <a:r>
              <a:rPr lang="ru-RU" sz="3200" dirty="0">
                <a:latin typeface="Arial" pitchFamily="34" charset="0"/>
                <a:cs typeface="Arial" pitchFamily="34" charset="0"/>
              </a:rPr>
              <a:t> </a:t>
            </a:r>
            <a:r>
              <a:rPr lang="ru-RU" sz="3200" dirty="0" err="1">
                <a:latin typeface="Arial" pitchFamily="34" charset="0"/>
                <a:cs typeface="Arial" pitchFamily="34" charset="0"/>
              </a:rPr>
              <a:t>дослідження</a:t>
            </a:r>
            <a:endParaRPr lang="ru-RU" sz="3600" dirty="0">
              <a:latin typeface="Arial" pitchFamily="34" charset="0"/>
              <a:cs typeface="Arial" pitchFamily="34" charset="0"/>
            </a:endParaRPr>
          </a:p>
          <a:p>
            <a:pPr marL="355600" indent="-342900">
              <a:lnSpc>
                <a:spcPct val="100000"/>
              </a:lnSpc>
              <a:spcBef>
                <a:spcPts val="770"/>
              </a:spcBef>
              <a:buFont typeface="Arial"/>
              <a:buChar char="•"/>
              <a:tabLst>
                <a:tab pos="354965" algn="l"/>
                <a:tab pos="355600" algn="l"/>
              </a:tabLst>
            </a:pPr>
            <a:r>
              <a:rPr lang="ru-RU" sz="4000" b="1" dirty="0" err="1">
                <a:latin typeface="Arial" pitchFamily="34" charset="0"/>
                <a:cs typeface="Arial" pitchFamily="34" charset="0"/>
              </a:rPr>
              <a:t>Коротке</a:t>
            </a:r>
            <a:r>
              <a:rPr lang="ru-RU" sz="4000" b="1" spc="-85" dirty="0">
                <a:latin typeface="Arial" pitchFamily="34" charset="0"/>
                <a:cs typeface="Arial" pitchFamily="34" charset="0"/>
              </a:rPr>
              <a:t> </a:t>
            </a:r>
            <a:r>
              <a:rPr lang="ru-RU" sz="4000" b="1" dirty="0" err="1">
                <a:latin typeface="Arial" pitchFamily="34" charset="0"/>
                <a:cs typeface="Arial" pitchFamily="34" charset="0"/>
              </a:rPr>
              <a:t>повідомлення</a:t>
            </a:r>
            <a:endParaRPr lang="ru-RU" sz="4000" b="1" dirty="0">
              <a:latin typeface="Arial" pitchFamily="34" charset="0"/>
              <a:cs typeface="Arial" pitchFamily="34" charset="0"/>
            </a:endParaRPr>
          </a:p>
          <a:p>
            <a:pPr marL="12700">
              <a:lnSpc>
                <a:spcPct val="100000"/>
              </a:lnSpc>
              <a:spcBef>
                <a:spcPts val="770"/>
              </a:spcBef>
              <a:tabLst>
                <a:tab pos="354965" algn="l"/>
                <a:tab pos="355600" algn="l"/>
              </a:tabLst>
            </a:pPr>
            <a:r>
              <a:rPr lang="ru-RU" sz="3200" dirty="0" err="1">
                <a:latin typeface="Arial" pitchFamily="34" charset="0"/>
                <a:cs typeface="Arial" pitchFamily="34" charset="0"/>
              </a:rPr>
              <a:t>містить</a:t>
            </a:r>
            <a:r>
              <a:rPr lang="ru-RU" sz="3200" dirty="0">
                <a:latin typeface="Arial" pitchFamily="34" charset="0"/>
                <a:cs typeface="Arial" pitchFamily="34" charset="0"/>
              </a:rPr>
              <a:t> у </a:t>
            </a:r>
            <a:r>
              <a:rPr lang="ru-RU" sz="3200" dirty="0" err="1">
                <a:latin typeface="Arial" pitchFamily="34" charset="0"/>
                <a:cs typeface="Arial" pitchFamily="34" charset="0"/>
              </a:rPr>
              <a:t>собі</a:t>
            </a:r>
            <a:r>
              <a:rPr lang="ru-RU" sz="3200" dirty="0">
                <a:latin typeface="Arial" pitchFamily="34" charset="0"/>
                <a:cs typeface="Arial" pitchFamily="34" charset="0"/>
              </a:rPr>
              <a:t> ту </a:t>
            </a:r>
            <a:r>
              <a:rPr lang="ru-RU" sz="3200" dirty="0" err="1">
                <a:latin typeface="Arial" pitchFamily="34" charset="0"/>
                <a:cs typeface="Arial" pitchFamily="34" charset="0"/>
              </a:rPr>
              <a:t>або</a:t>
            </a:r>
            <a:r>
              <a:rPr lang="ru-RU" sz="3200" dirty="0">
                <a:latin typeface="Arial" pitchFamily="34" charset="0"/>
                <a:cs typeface="Arial" pitchFamily="34" charset="0"/>
              </a:rPr>
              <a:t> </a:t>
            </a:r>
            <a:r>
              <a:rPr lang="ru-RU" sz="3200" dirty="0" err="1">
                <a:latin typeface="Arial" pitchFamily="34" charset="0"/>
                <a:cs typeface="Arial" pitchFamily="34" charset="0"/>
              </a:rPr>
              <a:t>іншу</a:t>
            </a:r>
            <a:r>
              <a:rPr lang="ru-RU" sz="3200" dirty="0">
                <a:latin typeface="Arial" pitchFamily="34" charset="0"/>
                <a:cs typeface="Arial" pitchFamily="34" charset="0"/>
              </a:rPr>
              <a:t> новину</a:t>
            </a:r>
          </a:p>
          <a:p>
            <a:pPr marL="355600" indent="-342900">
              <a:lnSpc>
                <a:spcPct val="100000"/>
              </a:lnSpc>
              <a:spcBef>
                <a:spcPts val="765"/>
              </a:spcBef>
              <a:buFont typeface="Arial"/>
              <a:buChar char="•"/>
              <a:tabLst>
                <a:tab pos="354965" algn="l"/>
                <a:tab pos="355600" algn="l"/>
              </a:tabLst>
            </a:pPr>
            <a:r>
              <a:rPr lang="ru-RU" sz="4000" b="1" spc="-5" dirty="0" err="1">
                <a:latin typeface="Arial" pitchFamily="34" charset="0"/>
                <a:cs typeface="Arial" pitchFamily="34" charset="0"/>
              </a:rPr>
              <a:t>Ревізія</a:t>
            </a:r>
            <a:endParaRPr lang="ru-RU" sz="4000" b="1" spc="-5" dirty="0">
              <a:latin typeface="Arial" pitchFamily="34" charset="0"/>
              <a:cs typeface="Arial" pitchFamily="34" charset="0"/>
            </a:endParaRPr>
          </a:p>
          <a:p>
            <a:pPr marL="12700">
              <a:lnSpc>
                <a:spcPct val="100000"/>
              </a:lnSpc>
              <a:spcBef>
                <a:spcPts val="765"/>
              </a:spcBef>
              <a:tabLst>
                <a:tab pos="354965" algn="l"/>
                <a:tab pos="355600" algn="l"/>
              </a:tabLst>
            </a:pPr>
            <a:r>
              <a:rPr lang="ru-RU" sz="3200" spc="-5" dirty="0" err="1">
                <a:latin typeface="Arial" pitchFamily="34" charset="0"/>
                <a:cs typeface="Arial" pitchFamily="34" charset="0"/>
              </a:rPr>
              <a:t>публічний</a:t>
            </a:r>
            <a:r>
              <a:rPr lang="ru-RU" sz="3200" spc="-5" dirty="0">
                <a:latin typeface="Arial" pitchFamily="34" charset="0"/>
                <a:cs typeface="Arial" pitchFamily="34" charset="0"/>
              </a:rPr>
              <a:t> </a:t>
            </a:r>
            <a:r>
              <a:rPr lang="ru-RU" sz="3200" spc="-5" dirty="0" err="1">
                <a:latin typeface="Arial" pitchFamily="34" charset="0"/>
                <a:cs typeface="Arial" pitchFamily="34" charset="0"/>
              </a:rPr>
              <a:t>відгук</a:t>
            </a:r>
            <a:r>
              <a:rPr lang="ru-RU" sz="3200" spc="-5" dirty="0">
                <a:latin typeface="Arial" pitchFamily="34" charset="0"/>
                <a:cs typeface="Arial" pitchFamily="34" charset="0"/>
              </a:rPr>
              <a:t> на </a:t>
            </a:r>
            <a:r>
              <a:rPr lang="ru-RU" sz="3200" spc="-5" dirty="0" err="1">
                <a:latin typeface="Arial" pitchFamily="34" charset="0"/>
                <a:cs typeface="Arial" pitchFamily="34" charset="0"/>
              </a:rPr>
              <a:t>публікацію</a:t>
            </a:r>
            <a:r>
              <a:rPr lang="ru-RU" sz="3200" spc="-5" dirty="0">
                <a:latin typeface="Arial" pitchFamily="34" charset="0"/>
                <a:cs typeface="Arial" pitchFamily="34" charset="0"/>
              </a:rPr>
              <a:t> з </a:t>
            </a:r>
            <a:r>
              <a:rPr lang="ru-RU" sz="3200" spc="-5" dirty="0" err="1">
                <a:latin typeface="Arial" pitchFamily="34" charset="0"/>
                <a:cs typeface="Arial" pitchFamily="34" charset="0"/>
              </a:rPr>
              <a:t>критичними</a:t>
            </a:r>
            <a:r>
              <a:rPr lang="ru-RU" sz="3200" spc="-5" dirty="0">
                <a:latin typeface="Arial" pitchFamily="34" charset="0"/>
                <a:cs typeface="Arial" pitchFamily="34" charset="0"/>
              </a:rPr>
              <a:t> </a:t>
            </a:r>
            <a:r>
              <a:rPr lang="ru-RU" sz="3200" spc="-5" dirty="0" err="1">
                <a:latin typeface="Arial" pitchFamily="34" charset="0"/>
                <a:cs typeface="Arial" pitchFamily="34" charset="0"/>
              </a:rPr>
              <a:t>зауваженнями</a:t>
            </a:r>
            <a:r>
              <a:rPr lang="ru-RU" sz="3200" spc="-5" dirty="0">
                <a:latin typeface="Arial" pitchFamily="34" charset="0"/>
                <a:cs typeface="Arial" pitchFamily="34" charset="0"/>
              </a:rPr>
              <a:t> та/</a:t>
            </a:r>
            <a:r>
              <a:rPr lang="ru-RU" sz="3200" spc="-5" dirty="0" err="1">
                <a:latin typeface="Arial" pitchFamily="34" charset="0"/>
                <a:cs typeface="Arial" pitchFamily="34" charset="0"/>
              </a:rPr>
              <a:t>або</a:t>
            </a:r>
            <a:r>
              <a:rPr lang="ru-RU" sz="3200" spc="-5" dirty="0">
                <a:latin typeface="Arial" pitchFamily="34" charset="0"/>
                <a:cs typeface="Arial" pitchFamily="34" charset="0"/>
              </a:rPr>
              <a:t> в </a:t>
            </a:r>
            <a:r>
              <a:rPr lang="ru-RU" sz="3200" spc="-5" dirty="0" err="1">
                <a:latin typeface="Arial" pitchFamily="34" charset="0"/>
                <a:cs typeface="Arial" pitchFamily="34" charset="0"/>
              </a:rPr>
              <a:t>підтримку</a:t>
            </a:r>
            <a:r>
              <a:rPr lang="ru-RU" sz="3200" spc="-5" dirty="0">
                <a:latin typeface="Arial" pitchFamily="34" charset="0"/>
                <a:cs typeface="Arial" pitchFamily="34" charset="0"/>
              </a:rPr>
              <a:t> </a:t>
            </a:r>
            <a:r>
              <a:rPr lang="ru-RU" sz="3200" spc="-5" dirty="0" err="1">
                <a:latin typeface="Arial" pitchFamily="34" charset="0"/>
                <a:cs typeface="Arial" pitchFamily="34" charset="0"/>
              </a:rPr>
              <a:t>статті</a:t>
            </a:r>
            <a:endParaRPr lang="ru-RU" sz="3200" spc="-5" dirty="0">
              <a:latin typeface="Arial" pitchFamily="34" charset="0"/>
              <a:cs typeface="Arial" pitchFamily="34" charset="0"/>
            </a:endParaRPr>
          </a:p>
        </p:txBody>
      </p:sp>
    </p:spTree>
    <p:extLst>
      <p:ext uri="{BB962C8B-B14F-4D97-AF65-F5344CB8AC3E}">
        <p14:creationId xmlns:p14="http://schemas.microsoft.com/office/powerpoint/2010/main" val="898065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42900"/>
            <a:ext cx="8609075" cy="677108"/>
          </a:xfrm>
        </p:spPr>
        <p:txBody>
          <a:bodyPr/>
          <a:lstStyle/>
          <a:p>
            <a:pPr algn="ctr"/>
            <a:r>
              <a:rPr lang="uk-UA" dirty="0"/>
              <a:t>Визначитися з темою</a:t>
            </a:r>
            <a:endParaRPr lang="ru-RU" dirty="0"/>
          </a:p>
        </p:txBody>
      </p:sp>
      <p:sp>
        <p:nvSpPr>
          <p:cNvPr id="3" name="Текст 2"/>
          <p:cNvSpPr>
            <a:spLocks noGrp="1"/>
          </p:cNvSpPr>
          <p:nvPr>
            <p:ph type="body" idx="1"/>
          </p:nvPr>
        </p:nvSpPr>
        <p:spPr>
          <a:xfrm>
            <a:off x="685799" y="1632965"/>
            <a:ext cx="8026399" cy="5416868"/>
          </a:xfrm>
        </p:spPr>
        <p:txBody>
          <a:bodyPr/>
          <a:lstStyle/>
          <a:p>
            <a:pPr marL="457200" indent="-457200">
              <a:buFont typeface="Wingdings" pitchFamily="2" charset="2"/>
              <a:buChar char="ü"/>
            </a:pPr>
            <a:r>
              <a:rPr lang="uk-UA" dirty="0"/>
              <a:t>Сформулювати головну ідею та мету публікації</a:t>
            </a:r>
          </a:p>
          <a:p>
            <a:pPr marL="457200" indent="-457200">
              <a:buFont typeface="Wingdings" pitchFamily="2" charset="2"/>
              <a:buChar char="ü"/>
            </a:pPr>
            <a:r>
              <a:rPr lang="uk-UA" dirty="0"/>
              <a:t>Висунути гіпотезу, що має протестувати ваше дослідження</a:t>
            </a:r>
          </a:p>
          <a:p>
            <a:pPr marL="457200" indent="-457200">
              <a:buFont typeface="Wingdings" pitchFamily="2" charset="2"/>
              <a:buChar char="ü"/>
            </a:pPr>
            <a:r>
              <a:rPr lang="uk-UA" dirty="0"/>
              <a:t>Визначити галузь охоплення</a:t>
            </a:r>
          </a:p>
          <a:p>
            <a:pPr marL="457200" indent="-457200">
              <a:buFont typeface="Wingdings" pitchFamily="2" charset="2"/>
              <a:buChar char="ü"/>
            </a:pPr>
            <a:r>
              <a:rPr lang="uk-UA" dirty="0"/>
              <a:t>Визначити яку аудиторію має досягти ваша робота:</a:t>
            </a:r>
          </a:p>
          <a:p>
            <a:pPr indent="441325"/>
            <a:r>
              <a:rPr lang="uk-UA" dirty="0"/>
              <a:t>- академічне  середовище</a:t>
            </a:r>
          </a:p>
          <a:p>
            <a:pPr marL="457200" indent="-15875">
              <a:buFontTx/>
              <a:buChar char="-"/>
            </a:pPr>
            <a:r>
              <a:rPr lang="uk-UA" dirty="0"/>
              <a:t> громадськість</a:t>
            </a:r>
          </a:p>
          <a:p>
            <a:pPr marL="457200" indent="-15875">
              <a:buFontTx/>
              <a:buChar char="-"/>
            </a:pPr>
            <a:r>
              <a:rPr lang="uk-UA" dirty="0"/>
              <a:t> товариство із спільними інтересами</a:t>
            </a:r>
          </a:p>
          <a:p>
            <a:pPr marL="457200" indent="-457200">
              <a:buFont typeface="Wingdings" pitchFamily="2" charset="2"/>
              <a:buChar char="ü"/>
            </a:pPr>
            <a:endParaRPr lang="ru-RU" dirty="0"/>
          </a:p>
        </p:txBody>
      </p:sp>
    </p:spTree>
    <p:extLst>
      <p:ext uri="{BB962C8B-B14F-4D97-AF65-F5344CB8AC3E}">
        <p14:creationId xmlns:p14="http://schemas.microsoft.com/office/powerpoint/2010/main" val="2338354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9141" rIns="0" bIns="0" rtlCol="0">
            <a:spAutoFit/>
          </a:bodyPr>
          <a:lstStyle/>
          <a:p>
            <a:pPr marL="1172845">
              <a:lnSpc>
                <a:spcPct val="100000"/>
              </a:lnSpc>
            </a:pPr>
            <a:r>
              <a:rPr dirty="0"/>
              <a:t>Визначитися з</a:t>
            </a:r>
            <a:r>
              <a:rPr spc="-55" dirty="0"/>
              <a:t> </a:t>
            </a:r>
            <a:r>
              <a:rPr dirty="0"/>
              <a:t>журналом</a:t>
            </a:r>
          </a:p>
        </p:txBody>
      </p:sp>
      <p:sp>
        <p:nvSpPr>
          <p:cNvPr id="3" name="object 3"/>
          <p:cNvSpPr txBox="1"/>
          <p:nvPr/>
        </p:nvSpPr>
        <p:spPr>
          <a:xfrm>
            <a:off x="1771269" y="1634997"/>
            <a:ext cx="5090795" cy="4075475"/>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sz="2800" spc="-5" dirty="0">
                <a:latin typeface="Georgia"/>
                <a:cs typeface="Georgia"/>
              </a:rPr>
              <a:t>Impact</a:t>
            </a:r>
            <a:r>
              <a:rPr sz="2800" spc="-70" dirty="0">
                <a:latin typeface="Georgia"/>
                <a:cs typeface="Georgia"/>
              </a:rPr>
              <a:t> </a:t>
            </a:r>
            <a:r>
              <a:rPr sz="2800" spc="-10" dirty="0">
                <a:latin typeface="Georgia"/>
                <a:cs typeface="Georgia"/>
              </a:rPr>
              <a:t>factor?</a:t>
            </a:r>
            <a:endParaRPr sz="2800" dirty="0">
              <a:latin typeface="Georgia"/>
              <a:cs typeface="Georgia"/>
            </a:endParaRPr>
          </a:p>
          <a:p>
            <a:pPr marL="355600" indent="-342900">
              <a:lnSpc>
                <a:spcPct val="100000"/>
              </a:lnSpc>
              <a:spcBef>
                <a:spcPts val="675"/>
              </a:spcBef>
              <a:buFont typeface="Arial"/>
              <a:buChar char="•"/>
              <a:tabLst>
                <a:tab pos="354965" algn="l"/>
                <a:tab pos="355600" algn="l"/>
              </a:tabLst>
            </a:pPr>
            <a:r>
              <a:rPr lang="uk-UA" sz="2800" spc="-5" dirty="0">
                <a:latin typeface="Georgia"/>
                <a:cs typeface="Georgia"/>
              </a:rPr>
              <a:t>Рейтинг (</a:t>
            </a:r>
            <a:r>
              <a:rPr lang="en-US" sz="2800" spc="-5" dirty="0">
                <a:latin typeface="Georgia"/>
                <a:cs typeface="Georgia"/>
              </a:rPr>
              <a:t>Q1-Q4)</a:t>
            </a:r>
            <a:endParaRPr sz="2800" dirty="0">
              <a:latin typeface="Georgia"/>
              <a:cs typeface="Georgia"/>
            </a:endParaRPr>
          </a:p>
          <a:p>
            <a:pPr marL="355600" indent="-342900">
              <a:lnSpc>
                <a:spcPct val="100000"/>
              </a:lnSpc>
              <a:spcBef>
                <a:spcPts val="670"/>
              </a:spcBef>
              <a:buFont typeface="Arial"/>
              <a:buChar char="•"/>
              <a:tabLst>
                <a:tab pos="354965" algn="l"/>
                <a:tab pos="355600" algn="l"/>
              </a:tabLst>
            </a:pPr>
            <a:r>
              <a:rPr sz="2800" spc="-5" dirty="0">
                <a:latin typeface="Georgia"/>
                <a:cs typeface="Georgia"/>
              </a:rPr>
              <a:t>Швидкість</a:t>
            </a:r>
            <a:endParaRPr sz="2800" dirty="0">
              <a:latin typeface="Georgia"/>
              <a:cs typeface="Georgia"/>
            </a:endParaRPr>
          </a:p>
          <a:p>
            <a:pPr marL="355600" indent="-342900">
              <a:lnSpc>
                <a:spcPct val="100000"/>
              </a:lnSpc>
              <a:spcBef>
                <a:spcPts val="670"/>
              </a:spcBef>
              <a:buFont typeface="Arial"/>
              <a:buChar char="•"/>
              <a:tabLst>
                <a:tab pos="354965" algn="l"/>
                <a:tab pos="355600" algn="l"/>
              </a:tabLst>
            </a:pPr>
            <a:r>
              <a:rPr sz="2800" spc="-5" dirty="0">
                <a:latin typeface="Georgia"/>
                <a:cs typeface="Georgia"/>
              </a:rPr>
              <a:t>Вартість</a:t>
            </a:r>
            <a:endParaRPr sz="2800" dirty="0">
              <a:latin typeface="Georgia"/>
              <a:cs typeface="Georgia"/>
            </a:endParaRPr>
          </a:p>
          <a:p>
            <a:pPr marL="355600" indent="-342900">
              <a:lnSpc>
                <a:spcPct val="100000"/>
              </a:lnSpc>
              <a:spcBef>
                <a:spcPts val="670"/>
              </a:spcBef>
              <a:buFont typeface="Arial"/>
              <a:buChar char="•"/>
              <a:tabLst>
                <a:tab pos="354965" algn="l"/>
                <a:tab pos="355600" algn="l"/>
              </a:tabLst>
            </a:pPr>
            <a:r>
              <a:rPr sz="2800" spc="-5" dirty="0">
                <a:latin typeface="Georgia"/>
                <a:cs typeface="Georgia"/>
              </a:rPr>
              <a:t>Розповсюдження</a:t>
            </a:r>
            <a:endParaRPr sz="2800" dirty="0">
              <a:latin typeface="Georgia"/>
              <a:cs typeface="Georgia"/>
            </a:endParaRPr>
          </a:p>
          <a:p>
            <a:pPr marL="355600" indent="-342900">
              <a:lnSpc>
                <a:spcPct val="100000"/>
              </a:lnSpc>
              <a:spcBef>
                <a:spcPts val="670"/>
              </a:spcBef>
              <a:buFont typeface="Arial"/>
              <a:buChar char="•"/>
              <a:tabLst>
                <a:tab pos="354965" algn="l"/>
                <a:tab pos="355600" algn="l"/>
              </a:tabLst>
            </a:pPr>
            <a:r>
              <a:rPr sz="2800" spc="-5" dirty="0">
                <a:latin typeface="Georgia"/>
                <a:cs typeface="Georgia"/>
              </a:rPr>
              <a:t>Стабільність</a:t>
            </a:r>
            <a:endParaRPr sz="2800" dirty="0">
              <a:latin typeface="Georgia"/>
              <a:cs typeface="Georgia"/>
            </a:endParaRPr>
          </a:p>
          <a:p>
            <a:pPr marL="355600" indent="-342900">
              <a:lnSpc>
                <a:spcPct val="100000"/>
              </a:lnSpc>
              <a:spcBef>
                <a:spcPts val="670"/>
              </a:spcBef>
              <a:buFont typeface="Arial"/>
              <a:buChar char="•"/>
              <a:tabLst>
                <a:tab pos="354965" algn="l"/>
                <a:tab pos="355600" algn="l"/>
              </a:tabLst>
            </a:pPr>
            <a:r>
              <a:rPr sz="2800" spc="-5" dirty="0">
                <a:latin typeface="Georgia"/>
                <a:cs typeface="Georgia"/>
              </a:rPr>
              <a:t>Там всі</a:t>
            </a:r>
            <a:r>
              <a:rPr sz="2800" spc="-55" dirty="0">
                <a:latin typeface="Georgia"/>
                <a:cs typeface="Georgia"/>
              </a:rPr>
              <a:t> </a:t>
            </a:r>
            <a:r>
              <a:rPr sz="2800" spc="-5" dirty="0">
                <a:latin typeface="Georgia"/>
                <a:cs typeface="Georgia"/>
              </a:rPr>
              <a:t>друкуються</a:t>
            </a:r>
            <a:endParaRPr sz="2800" dirty="0">
              <a:latin typeface="Georgia"/>
              <a:cs typeface="Georgia"/>
            </a:endParaRPr>
          </a:p>
          <a:p>
            <a:pPr marL="355600" indent="-342900">
              <a:lnSpc>
                <a:spcPct val="100000"/>
              </a:lnSpc>
              <a:spcBef>
                <a:spcPts val="675"/>
              </a:spcBef>
              <a:buFont typeface="Arial"/>
              <a:buChar char="•"/>
              <a:tabLst>
                <a:tab pos="354965" algn="l"/>
                <a:tab pos="355600" algn="l"/>
              </a:tabLst>
            </a:pPr>
            <a:r>
              <a:rPr sz="2800" spc="-5" dirty="0">
                <a:latin typeface="Georgia"/>
                <a:cs typeface="Georgia"/>
              </a:rPr>
              <a:t>Мені </a:t>
            </a:r>
            <a:r>
              <a:rPr sz="2800" spc="-10" dirty="0">
                <a:latin typeface="Georgia"/>
                <a:cs typeface="Georgia"/>
              </a:rPr>
              <a:t>надіслали</a:t>
            </a:r>
            <a:r>
              <a:rPr sz="2800" dirty="0">
                <a:latin typeface="Georgia"/>
                <a:cs typeface="Georgia"/>
              </a:rPr>
              <a:t> </a:t>
            </a:r>
            <a:r>
              <a:rPr sz="2800" spc="-5" dirty="0">
                <a:latin typeface="Georgia"/>
                <a:cs typeface="Georgia"/>
              </a:rPr>
              <a:t>запрошення</a:t>
            </a:r>
            <a:endParaRPr sz="2800" dirty="0">
              <a:latin typeface="Georgia"/>
              <a:cs typeface="Georgia"/>
            </a:endParaRPr>
          </a:p>
        </p:txBody>
      </p:sp>
    </p:spTree>
    <p:extLst>
      <p:ext uri="{BB962C8B-B14F-4D97-AF65-F5344CB8AC3E}">
        <p14:creationId xmlns:p14="http://schemas.microsoft.com/office/powerpoint/2010/main" val="3154686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448" y="342900"/>
            <a:ext cx="8988552" cy="2462213"/>
          </a:xfrm>
        </p:spPr>
        <p:txBody>
          <a:bodyPr/>
          <a:lstStyle/>
          <a:p>
            <a:pPr algn="ctr"/>
            <a:r>
              <a:rPr lang="uk-UA" sz="4000" b="1" dirty="0"/>
              <a:t>На шляху до опублікування наукової праці у рейтингових виданнях існує дві головні проблеми:</a:t>
            </a:r>
            <a:endParaRPr lang="ru-RU" sz="4000" b="1" dirty="0"/>
          </a:p>
        </p:txBody>
      </p:sp>
      <p:sp>
        <p:nvSpPr>
          <p:cNvPr id="3" name="Текст 2"/>
          <p:cNvSpPr>
            <a:spLocks noGrp="1"/>
          </p:cNvSpPr>
          <p:nvPr>
            <p:ph type="body" idx="1"/>
          </p:nvPr>
        </p:nvSpPr>
        <p:spPr>
          <a:xfrm>
            <a:off x="381000" y="3543300"/>
            <a:ext cx="8280400" cy="3077766"/>
          </a:xfrm>
        </p:spPr>
        <p:txBody>
          <a:bodyPr/>
          <a:lstStyle/>
          <a:p>
            <a:pPr marL="457200" indent="-457200">
              <a:buFont typeface="Arial" pitchFamily="34" charset="0"/>
              <a:buChar char="•"/>
            </a:pPr>
            <a:r>
              <a:rPr lang="uk-UA" sz="4000" dirty="0"/>
              <a:t>Погана англійська </a:t>
            </a:r>
          </a:p>
          <a:p>
            <a:endParaRPr lang="uk-UA" sz="4000" dirty="0"/>
          </a:p>
          <a:p>
            <a:pPr marL="457200" indent="-457200">
              <a:buFont typeface="Arial" pitchFamily="34" charset="0"/>
              <a:buChar char="•"/>
            </a:pPr>
            <a:r>
              <a:rPr lang="uk-UA" sz="4000" dirty="0"/>
              <a:t>Відсутність розуміння стандартів, норм написання та академічної етики</a:t>
            </a:r>
          </a:p>
        </p:txBody>
      </p:sp>
    </p:spTree>
    <p:extLst>
      <p:ext uri="{BB962C8B-B14F-4D97-AF65-F5344CB8AC3E}">
        <p14:creationId xmlns:p14="http://schemas.microsoft.com/office/powerpoint/2010/main" val="19571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494600" y="1257300"/>
            <a:ext cx="8370570" cy="1477328"/>
          </a:xfrm>
          <a:prstGeom prst="rect">
            <a:avLst/>
          </a:prstGeom>
        </p:spPr>
        <p:txBody>
          <a:bodyPr vert="horz" wrap="square" lIns="0" tIns="0" rIns="0" bIns="0" rtlCol="0">
            <a:spAutoFit/>
          </a:bodyPr>
          <a:lstStyle/>
          <a:p>
            <a:pPr algn="ctr">
              <a:spcBef>
                <a:spcPts val="1200"/>
              </a:spcBef>
            </a:pPr>
            <a:r>
              <a:rPr lang="uk-UA" sz="4800" b="1" dirty="0"/>
              <a:t>Якість викладення та представлення матеріалів</a:t>
            </a:r>
          </a:p>
        </p:txBody>
      </p:sp>
      <p:sp>
        <p:nvSpPr>
          <p:cNvPr id="11" name="AutoShape 2" descr="Картинки по запросу написать чтобы опубликовал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Текст 2"/>
          <p:cNvSpPr>
            <a:spLocks noGrp="1"/>
          </p:cNvSpPr>
          <p:nvPr>
            <p:ph type="body" idx="1"/>
          </p:nvPr>
        </p:nvSpPr>
        <p:spPr>
          <a:xfrm>
            <a:off x="307975" y="4948848"/>
            <a:ext cx="6112010" cy="2954655"/>
          </a:xfrm>
        </p:spPr>
        <p:txBody>
          <a:bodyPr/>
          <a:lstStyle/>
          <a:p>
            <a:r>
              <a:rPr lang="en-US" dirty="0"/>
              <a:t>“</a:t>
            </a:r>
            <a:r>
              <a:rPr lang="ru-RU" dirty="0"/>
              <a:t>I </a:t>
            </a:r>
            <a:r>
              <a:rPr lang="ru-RU" dirty="0" err="1"/>
              <a:t>think</a:t>
            </a:r>
            <a:r>
              <a:rPr lang="ru-RU" dirty="0"/>
              <a:t> </a:t>
            </a:r>
            <a:r>
              <a:rPr lang="ru-RU" dirty="0" err="1"/>
              <a:t>that</a:t>
            </a:r>
            <a:r>
              <a:rPr lang="ru-RU" dirty="0"/>
              <a:t> a </a:t>
            </a:r>
            <a:r>
              <a:rPr lang="ru-RU" dirty="0" err="1"/>
              <a:t>large</a:t>
            </a:r>
            <a:r>
              <a:rPr lang="ru-RU" dirty="0"/>
              <a:t> </a:t>
            </a:r>
            <a:r>
              <a:rPr lang="ru-RU" dirty="0" err="1"/>
              <a:t>part</a:t>
            </a:r>
            <a:r>
              <a:rPr lang="ru-RU" dirty="0"/>
              <a:t> of </a:t>
            </a:r>
            <a:r>
              <a:rPr lang="ru-RU" dirty="0" err="1"/>
              <a:t>this</a:t>
            </a:r>
            <a:r>
              <a:rPr lang="ru-RU" dirty="0"/>
              <a:t> </a:t>
            </a:r>
            <a:r>
              <a:rPr lang="ru-RU" dirty="0" err="1"/>
              <a:t>business</a:t>
            </a:r>
            <a:r>
              <a:rPr lang="ru-RU" dirty="0"/>
              <a:t> (</a:t>
            </a:r>
            <a:r>
              <a:rPr lang="ru-RU" dirty="0" err="1"/>
              <a:t>академічного</a:t>
            </a:r>
            <a:r>
              <a:rPr lang="ru-RU" dirty="0"/>
              <a:t> письма) </a:t>
            </a:r>
            <a:r>
              <a:rPr lang="ru-RU" dirty="0" err="1"/>
              <a:t>consists</a:t>
            </a:r>
            <a:r>
              <a:rPr lang="ru-RU" dirty="0"/>
              <a:t> of </a:t>
            </a:r>
            <a:r>
              <a:rPr lang="ru-RU" dirty="0" err="1"/>
              <a:t>being</a:t>
            </a:r>
            <a:r>
              <a:rPr lang="ru-RU" dirty="0"/>
              <a:t> </a:t>
            </a:r>
            <a:r>
              <a:rPr lang="ru-RU" dirty="0" err="1"/>
              <a:t>able</a:t>
            </a:r>
            <a:r>
              <a:rPr lang="ru-RU" dirty="0"/>
              <a:t> </a:t>
            </a:r>
            <a:r>
              <a:rPr lang="ru-RU" dirty="0" err="1"/>
              <a:t>to</a:t>
            </a:r>
            <a:r>
              <a:rPr lang="ru-RU" dirty="0"/>
              <a:t> </a:t>
            </a:r>
            <a:r>
              <a:rPr lang="ru-RU" dirty="0" err="1"/>
              <a:t>explain</a:t>
            </a:r>
            <a:r>
              <a:rPr lang="ru-RU" dirty="0"/>
              <a:t> </a:t>
            </a:r>
            <a:r>
              <a:rPr lang="ru-RU" dirty="0" err="1"/>
              <a:t>in</a:t>
            </a:r>
            <a:r>
              <a:rPr lang="ru-RU" dirty="0"/>
              <a:t> </a:t>
            </a:r>
            <a:r>
              <a:rPr lang="ru-RU" dirty="0" err="1"/>
              <a:t>the</a:t>
            </a:r>
            <a:r>
              <a:rPr lang="ru-RU" dirty="0"/>
              <a:t> </a:t>
            </a:r>
            <a:r>
              <a:rPr lang="ru-RU" dirty="0" err="1"/>
              <a:t>simplest</a:t>
            </a:r>
            <a:r>
              <a:rPr lang="ru-RU" dirty="0"/>
              <a:t> </a:t>
            </a:r>
            <a:r>
              <a:rPr lang="ru-RU" dirty="0" err="1"/>
              <a:t>way</a:t>
            </a:r>
            <a:r>
              <a:rPr lang="ru-RU" dirty="0"/>
              <a:t> </a:t>
            </a:r>
            <a:r>
              <a:rPr lang="ru-RU" dirty="0" err="1"/>
              <a:t>possible</a:t>
            </a:r>
            <a:r>
              <a:rPr lang="ru-RU" dirty="0"/>
              <a:t> </a:t>
            </a:r>
            <a:r>
              <a:rPr lang="ru-RU" dirty="0" err="1"/>
              <a:t>very</a:t>
            </a:r>
            <a:r>
              <a:rPr lang="ru-RU" dirty="0"/>
              <a:t> </a:t>
            </a:r>
            <a:r>
              <a:rPr lang="ru-RU" dirty="0" err="1"/>
              <a:t>complex</a:t>
            </a:r>
            <a:r>
              <a:rPr lang="ru-RU" dirty="0"/>
              <a:t> </a:t>
            </a:r>
            <a:r>
              <a:rPr lang="ru-RU" dirty="0" err="1"/>
              <a:t>issues</a:t>
            </a:r>
            <a:r>
              <a:rPr lang="en-US" dirty="0"/>
              <a:t>”</a:t>
            </a:r>
            <a:endParaRPr lang="uk-UA" dirty="0"/>
          </a:p>
          <a:p>
            <a:r>
              <a:rPr lang="en-US" i="1" dirty="0"/>
              <a:t>Juan Antonio Balbuena </a:t>
            </a:r>
            <a:endParaRPr lang="ru-RU" dirty="0"/>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9985" y="4843418"/>
            <a:ext cx="2724015" cy="27240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down)">
                                      <p:cBhvr>
                                        <p:cTn id="12" dur="500"/>
                                        <p:tgtEl>
                                          <p:spTgt spid="9">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254253"/>
            <a:ext cx="8382001" cy="2031325"/>
          </a:xfrm>
        </p:spPr>
        <p:txBody>
          <a:bodyPr/>
          <a:lstStyle/>
          <a:p>
            <a:r>
              <a:rPr lang="uk-UA" dirty="0"/>
              <a:t>Чи достатньо знати англійську на рівні </a:t>
            </a:r>
            <a:r>
              <a:rPr lang="en-US" dirty="0"/>
              <a:t>B2</a:t>
            </a:r>
            <a:r>
              <a:rPr lang="uk-UA" dirty="0"/>
              <a:t>-С2 щоб написати статтю на англійській мові? </a:t>
            </a:r>
            <a:endParaRPr lang="ru-RU" dirty="0"/>
          </a:p>
        </p:txBody>
      </p:sp>
      <p:sp>
        <p:nvSpPr>
          <p:cNvPr id="5" name="TextBox 4"/>
          <p:cNvSpPr txBox="1"/>
          <p:nvPr/>
        </p:nvSpPr>
        <p:spPr>
          <a:xfrm>
            <a:off x="2200835" y="3543300"/>
            <a:ext cx="2667000" cy="2862322"/>
          </a:xfrm>
          <a:prstGeom prst="rect">
            <a:avLst/>
          </a:prstGeom>
          <a:noFill/>
        </p:spPr>
        <p:txBody>
          <a:bodyPr wrap="square" rtlCol="0">
            <a:spAutoFit/>
          </a:bodyPr>
          <a:lstStyle/>
          <a:p>
            <a:pPr marL="285750" indent="-285750">
              <a:buFont typeface="Arial" pitchFamily="34" charset="0"/>
              <a:buChar char="•"/>
            </a:pPr>
            <a:r>
              <a:rPr lang="uk-UA" sz="6000" dirty="0"/>
              <a:t>Так </a:t>
            </a:r>
          </a:p>
          <a:p>
            <a:endParaRPr lang="uk-UA" sz="6000" dirty="0"/>
          </a:p>
          <a:p>
            <a:pPr marL="285750" indent="-285750">
              <a:buFont typeface="Arial" pitchFamily="34" charset="0"/>
              <a:buChar char="•"/>
            </a:pPr>
            <a:r>
              <a:rPr lang="uk-UA" sz="6000" dirty="0"/>
              <a:t>НІ</a:t>
            </a:r>
            <a:endParaRPr lang="ru-RU" sz="6000" dirty="0"/>
          </a:p>
        </p:txBody>
      </p:sp>
    </p:spTree>
    <p:extLst>
      <p:ext uri="{BB962C8B-B14F-4D97-AF65-F5344CB8AC3E}">
        <p14:creationId xmlns:p14="http://schemas.microsoft.com/office/powerpoint/2010/main" val="381155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300" y="537210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761999" y="254253"/>
            <a:ext cx="7924801" cy="1477328"/>
          </a:xfrm>
        </p:spPr>
        <p:txBody>
          <a:bodyPr/>
          <a:lstStyle/>
          <a:p>
            <a:pPr algn="ctr"/>
            <a:r>
              <a:rPr lang="uk-UA" sz="3200" b="1" dirty="0"/>
              <a:t>Про що думає редактор отримавши рукопис від автора з поганим англійським </a:t>
            </a:r>
            <a:r>
              <a:rPr lang="en-US" sz="3200" b="1" dirty="0"/>
              <a:t>(poor English)</a:t>
            </a:r>
            <a:r>
              <a:rPr lang="uk-UA" sz="3200" b="1" dirty="0"/>
              <a:t>?</a:t>
            </a:r>
            <a:endParaRPr lang="ru-RU" sz="3200" b="1" dirty="0"/>
          </a:p>
        </p:txBody>
      </p:sp>
      <p:sp>
        <p:nvSpPr>
          <p:cNvPr id="3" name="Текст 2"/>
          <p:cNvSpPr>
            <a:spLocks noGrp="1"/>
          </p:cNvSpPr>
          <p:nvPr>
            <p:ph type="body" idx="1"/>
          </p:nvPr>
        </p:nvSpPr>
        <p:spPr>
          <a:xfrm>
            <a:off x="457200" y="1866900"/>
            <a:ext cx="8280400" cy="6401753"/>
          </a:xfrm>
        </p:spPr>
        <p:txBody>
          <a:bodyPr/>
          <a:lstStyle/>
          <a:p>
            <a:r>
              <a:rPr lang="en-US" dirty="0"/>
              <a:t>“</a:t>
            </a:r>
            <a:r>
              <a:rPr lang="uk-UA" dirty="0"/>
              <a:t>Я тримаюсь наступного правила, якщо  анотація містить більше 6 граматичних помилок, то я не витрачатиму свій час на читання інших частин роботи. В мене виникає бажання надіслати лист з повідомленням про те, що автор(и) не може подавати нам сміття і чекати, що ми вирішимо це питання.</a:t>
            </a:r>
            <a:r>
              <a:rPr lang="en-US" dirty="0"/>
              <a:t>”</a:t>
            </a:r>
            <a:endParaRPr lang="uk-UA" dirty="0"/>
          </a:p>
          <a:p>
            <a:r>
              <a:rPr lang="en-US" dirty="0"/>
              <a:t>Dr. </a:t>
            </a:r>
            <a:r>
              <a:rPr lang="en-GB" dirty="0"/>
              <a:t>Angel </a:t>
            </a:r>
            <a:r>
              <a:rPr lang="en-GB" dirty="0" err="1"/>
              <a:t>Borja</a:t>
            </a:r>
            <a:r>
              <a:rPr lang="uk-UA" dirty="0"/>
              <a:t> (2015)</a:t>
            </a:r>
            <a:r>
              <a:rPr lang="ru-RU" dirty="0"/>
              <a:t> </a:t>
            </a:r>
            <a:endParaRPr lang="en-US" dirty="0"/>
          </a:p>
          <a:p>
            <a:r>
              <a:rPr lang="uk-UA" sz="2400" dirty="0"/>
              <a:t>Редактор низки журналів, у тому числі</a:t>
            </a:r>
            <a:r>
              <a:rPr lang="en-US" sz="2400" dirty="0"/>
              <a:t>:</a:t>
            </a:r>
          </a:p>
          <a:p>
            <a:r>
              <a:rPr lang="en-US" sz="2000" i="1" dirty="0"/>
              <a:t>Frontiers in Marine Ecosystem Ecology </a:t>
            </a:r>
            <a:r>
              <a:rPr lang="en-US" sz="2000" dirty="0"/>
              <a:t>,</a:t>
            </a:r>
          </a:p>
          <a:p>
            <a:r>
              <a:rPr lang="en-US" sz="2000" i="1" dirty="0" err="1"/>
              <a:t>Revista</a:t>
            </a:r>
            <a:r>
              <a:rPr lang="en-US" sz="2000" i="1" dirty="0"/>
              <a:t> de </a:t>
            </a:r>
            <a:r>
              <a:rPr lang="en-US" sz="2000" i="1" dirty="0" err="1"/>
              <a:t>Investigación</a:t>
            </a:r>
            <a:r>
              <a:rPr lang="en-US" sz="2000" i="1" dirty="0"/>
              <a:t> Marina</a:t>
            </a:r>
            <a:r>
              <a:rPr lang="en-US" sz="2000" dirty="0"/>
              <a:t>, </a:t>
            </a:r>
          </a:p>
          <a:p>
            <a:r>
              <a:rPr lang="en-US" sz="2000" i="1" dirty="0"/>
              <a:t>Journal of Sea Research  and Continental Shelf Research</a:t>
            </a:r>
            <a:endParaRPr lang="uk-UA" sz="2000" i="1" dirty="0"/>
          </a:p>
          <a:p>
            <a:endParaRPr lang="uk-UA" sz="2000" i="1" dirty="0"/>
          </a:p>
          <a:p>
            <a:r>
              <a:rPr lang="en-GB" sz="2000" i="1" dirty="0"/>
              <a:t>elsevier.com/connect/writing-a-science-paper-some-dos-and-</a:t>
            </a:r>
            <a:r>
              <a:rPr lang="en-GB" sz="2000" i="1" dirty="0" err="1"/>
              <a:t>donts</a:t>
            </a:r>
            <a:endParaRPr lang="ru-RU" sz="2000" i="1" dirty="0"/>
          </a:p>
        </p:txBody>
      </p:sp>
    </p:spTree>
    <p:extLst>
      <p:ext uri="{BB962C8B-B14F-4D97-AF65-F5344CB8AC3E}">
        <p14:creationId xmlns:p14="http://schemas.microsoft.com/office/powerpoint/2010/main" val="696861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685799" y="7107368"/>
            <a:ext cx="1018037" cy="131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107367"/>
            <a:ext cx="914400" cy="128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b="20381"/>
          <a:stretch/>
        </p:blipFill>
        <p:spPr bwMode="auto">
          <a:xfrm>
            <a:off x="3352800" y="7107367"/>
            <a:ext cx="1182534" cy="1212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7107367"/>
            <a:ext cx="954424" cy="128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1058" y="160338"/>
            <a:ext cx="8988552" cy="615553"/>
          </a:xfrm>
        </p:spPr>
        <p:txBody>
          <a:bodyPr/>
          <a:lstStyle/>
          <a:p>
            <a:pPr algn="ctr"/>
            <a:r>
              <a:rPr lang="ru-RU" sz="4000" dirty="0" err="1"/>
              <a:t>Уникайте</a:t>
            </a:r>
            <a:r>
              <a:rPr lang="ru-RU" sz="4000" dirty="0"/>
              <a:t> </a:t>
            </a:r>
            <a:r>
              <a:rPr lang="ru-RU" sz="4000" dirty="0" err="1"/>
              <a:t>поширених</a:t>
            </a:r>
            <a:r>
              <a:rPr lang="ru-RU" sz="4000" dirty="0"/>
              <a:t> проблем</a:t>
            </a:r>
          </a:p>
        </p:txBody>
      </p:sp>
      <p:sp>
        <p:nvSpPr>
          <p:cNvPr id="3" name="Текст 2"/>
          <p:cNvSpPr>
            <a:spLocks noGrp="1"/>
          </p:cNvSpPr>
          <p:nvPr>
            <p:ph type="body" idx="1"/>
          </p:nvPr>
        </p:nvSpPr>
        <p:spPr>
          <a:xfrm>
            <a:off x="152400" y="876300"/>
            <a:ext cx="8915400" cy="5940088"/>
          </a:xfrm>
        </p:spPr>
        <p:txBody>
          <a:bodyPr/>
          <a:lstStyle/>
          <a:p>
            <a:pPr marL="457200" lvl="0" indent="-457200">
              <a:spcAft>
                <a:spcPts val="1000"/>
              </a:spcAft>
              <a:buFont typeface="Arial" pitchFamily="34" charset="0"/>
              <a:buChar char="•"/>
            </a:pPr>
            <a:r>
              <a:rPr lang="uk-UA" sz="2800" dirty="0">
                <a:solidFill>
                  <a:srgbClr val="FF0000"/>
                </a:solidFill>
              </a:rPr>
              <a:t>Речення, які логічно не слідують один одному</a:t>
            </a:r>
            <a:r>
              <a:rPr lang="en-US" sz="2800" dirty="0">
                <a:solidFill>
                  <a:srgbClr val="FF0000"/>
                </a:solidFill>
              </a:rPr>
              <a:t> (</a:t>
            </a:r>
            <a:r>
              <a:rPr lang="uk-UA" sz="2800" dirty="0">
                <a:solidFill>
                  <a:srgbClr val="FF0000"/>
                </a:solidFill>
              </a:rPr>
              <a:t>кожен параграф має нести логічну думку)</a:t>
            </a:r>
            <a:endParaRPr lang="ru-RU" sz="2800" dirty="0">
              <a:solidFill>
                <a:srgbClr val="FF0000"/>
              </a:solidFill>
            </a:endParaRPr>
          </a:p>
          <a:p>
            <a:pPr marL="457200" lvl="0" indent="-457200">
              <a:spcAft>
                <a:spcPts val="1000"/>
              </a:spcAft>
              <a:buFont typeface="Arial" pitchFamily="34" charset="0"/>
              <a:buChar char="•"/>
            </a:pPr>
            <a:r>
              <a:rPr lang="uk-UA" sz="2800" dirty="0">
                <a:solidFill>
                  <a:srgbClr val="FF0000"/>
                </a:solidFill>
              </a:rPr>
              <a:t>Речення, які важко зрозуміти недосвідченим читачам (наприклад, "</a:t>
            </a:r>
            <a:r>
              <a:rPr lang="uk-UA" sz="2800" dirty="0" err="1">
                <a:solidFill>
                  <a:srgbClr val="FF0000"/>
                </a:solidFill>
              </a:rPr>
              <a:t>The</a:t>
            </a:r>
            <a:r>
              <a:rPr lang="uk-UA" sz="2800" dirty="0">
                <a:solidFill>
                  <a:srgbClr val="FF0000"/>
                </a:solidFill>
              </a:rPr>
              <a:t> </a:t>
            </a:r>
            <a:r>
              <a:rPr lang="uk-UA" sz="2800" dirty="0" err="1">
                <a:solidFill>
                  <a:srgbClr val="FF0000"/>
                </a:solidFill>
              </a:rPr>
              <a:t>Annex</a:t>
            </a:r>
            <a:r>
              <a:rPr lang="uk-UA" sz="2800" dirty="0">
                <a:solidFill>
                  <a:srgbClr val="FF0000"/>
                </a:solidFill>
              </a:rPr>
              <a:t> IV of </a:t>
            </a:r>
            <a:r>
              <a:rPr lang="uk-UA" sz="2800" dirty="0" err="1">
                <a:solidFill>
                  <a:srgbClr val="FF0000"/>
                </a:solidFill>
              </a:rPr>
              <a:t>the</a:t>
            </a:r>
            <a:r>
              <a:rPr lang="uk-UA" sz="2800" dirty="0">
                <a:solidFill>
                  <a:srgbClr val="FF0000"/>
                </a:solidFill>
              </a:rPr>
              <a:t> </a:t>
            </a:r>
            <a:r>
              <a:rPr lang="uk-UA" sz="2800" dirty="0" err="1">
                <a:solidFill>
                  <a:srgbClr val="FF0000"/>
                </a:solidFill>
              </a:rPr>
              <a:t>MSFD</a:t>
            </a:r>
            <a:r>
              <a:rPr lang="uk-UA" sz="2800" dirty="0">
                <a:solidFill>
                  <a:srgbClr val="FF0000"/>
                </a:solidFill>
              </a:rPr>
              <a:t> </a:t>
            </a:r>
            <a:r>
              <a:rPr lang="uk-UA" sz="2800" dirty="0" err="1">
                <a:solidFill>
                  <a:srgbClr val="FF0000"/>
                </a:solidFill>
              </a:rPr>
              <a:t>includes</a:t>
            </a:r>
            <a:r>
              <a:rPr lang="uk-UA" sz="2800" dirty="0">
                <a:solidFill>
                  <a:srgbClr val="FF0000"/>
                </a:solidFill>
              </a:rPr>
              <a:t> </a:t>
            </a:r>
            <a:r>
              <a:rPr lang="uk-UA" sz="2800" dirty="0" err="1">
                <a:solidFill>
                  <a:srgbClr val="FF0000"/>
                </a:solidFill>
              </a:rPr>
              <a:t>the</a:t>
            </a:r>
            <a:r>
              <a:rPr lang="uk-UA" sz="2800" dirty="0">
                <a:solidFill>
                  <a:srgbClr val="FF0000"/>
                </a:solidFill>
              </a:rPr>
              <a:t> </a:t>
            </a:r>
            <a:r>
              <a:rPr lang="uk-UA" sz="2800" dirty="0" err="1">
                <a:solidFill>
                  <a:srgbClr val="FF0000"/>
                </a:solidFill>
              </a:rPr>
              <a:t>definition</a:t>
            </a:r>
            <a:r>
              <a:rPr lang="uk-UA" sz="2800" dirty="0">
                <a:solidFill>
                  <a:srgbClr val="FF0000"/>
                </a:solidFill>
              </a:rPr>
              <a:t> of </a:t>
            </a:r>
            <a:r>
              <a:rPr lang="uk-UA" sz="2800" dirty="0" err="1">
                <a:solidFill>
                  <a:srgbClr val="FF0000"/>
                </a:solidFill>
              </a:rPr>
              <a:t>GES</a:t>
            </a:r>
            <a:r>
              <a:rPr lang="uk-UA" sz="2800" dirty="0">
                <a:solidFill>
                  <a:srgbClr val="FF0000"/>
                </a:solidFill>
              </a:rPr>
              <a:t> </a:t>
            </a:r>
            <a:r>
              <a:rPr lang="uk-UA" sz="2800" dirty="0" err="1">
                <a:solidFill>
                  <a:srgbClr val="FF0000"/>
                </a:solidFill>
              </a:rPr>
              <a:t>to</a:t>
            </a:r>
            <a:r>
              <a:rPr lang="uk-UA" sz="2800" dirty="0">
                <a:solidFill>
                  <a:srgbClr val="FF0000"/>
                </a:solidFill>
              </a:rPr>
              <a:t> </a:t>
            </a:r>
            <a:r>
              <a:rPr lang="uk-UA" sz="2800" dirty="0" err="1">
                <a:solidFill>
                  <a:srgbClr val="FF0000"/>
                </a:solidFill>
              </a:rPr>
              <a:t>be</a:t>
            </a:r>
            <a:r>
              <a:rPr lang="uk-UA" sz="2800" dirty="0">
                <a:solidFill>
                  <a:srgbClr val="FF0000"/>
                </a:solidFill>
              </a:rPr>
              <a:t> </a:t>
            </a:r>
            <a:r>
              <a:rPr lang="uk-UA" sz="2800" dirty="0" err="1">
                <a:solidFill>
                  <a:srgbClr val="FF0000"/>
                </a:solidFill>
              </a:rPr>
              <a:t>applied</a:t>
            </a:r>
            <a:r>
              <a:rPr lang="uk-UA" sz="2800" dirty="0">
                <a:solidFill>
                  <a:srgbClr val="FF0000"/>
                </a:solidFill>
              </a:rPr>
              <a:t> </a:t>
            </a:r>
            <a:r>
              <a:rPr lang="uk-UA" sz="2800" dirty="0" err="1">
                <a:solidFill>
                  <a:srgbClr val="FF0000"/>
                </a:solidFill>
              </a:rPr>
              <a:t>by</a:t>
            </a:r>
            <a:r>
              <a:rPr lang="uk-UA" sz="2800" dirty="0">
                <a:solidFill>
                  <a:srgbClr val="FF0000"/>
                </a:solidFill>
              </a:rPr>
              <a:t> </a:t>
            </a:r>
            <a:r>
              <a:rPr lang="uk-UA" sz="2800" dirty="0" err="1">
                <a:solidFill>
                  <a:srgbClr val="FF0000"/>
                </a:solidFill>
              </a:rPr>
              <a:t>MS</a:t>
            </a:r>
            <a:r>
              <a:rPr lang="uk-UA" sz="2800" dirty="0">
                <a:solidFill>
                  <a:srgbClr val="FF0000"/>
                </a:solidFill>
              </a:rPr>
              <a:t>").</a:t>
            </a:r>
            <a:endParaRPr lang="ru-RU" sz="2800" dirty="0">
              <a:solidFill>
                <a:srgbClr val="FF0000"/>
              </a:solidFill>
            </a:endParaRPr>
          </a:p>
          <a:p>
            <a:pPr marL="457200" lvl="0" indent="-457200">
              <a:spcAft>
                <a:spcPts val="1000"/>
              </a:spcAft>
              <a:buFont typeface="Arial" pitchFamily="34" charset="0"/>
              <a:buChar char="•"/>
            </a:pPr>
            <a:r>
              <a:rPr lang="uk-UA" sz="2800" dirty="0">
                <a:solidFill>
                  <a:srgbClr val="FF0000"/>
                </a:solidFill>
              </a:rPr>
              <a:t>Граматичні та орфографічні помилки</a:t>
            </a:r>
            <a:endParaRPr lang="en-GB" sz="2800" dirty="0">
              <a:solidFill>
                <a:srgbClr val="FF0000"/>
              </a:solidFill>
            </a:endParaRPr>
          </a:p>
          <a:p>
            <a:pPr marL="457200" lvl="0" indent="-457200">
              <a:spcAft>
                <a:spcPts val="1000"/>
              </a:spcAft>
              <a:buFont typeface="Arial" pitchFamily="34" charset="0"/>
              <a:buChar char="•"/>
            </a:pPr>
            <a:r>
              <a:rPr lang="uk-UA" sz="2800" dirty="0">
                <a:solidFill>
                  <a:srgbClr val="FF0000"/>
                </a:solidFill>
              </a:rPr>
              <a:t>Наукові спекуляції щодо недоведених результатів</a:t>
            </a:r>
          </a:p>
          <a:p>
            <a:pPr marL="457200" lvl="0" indent="-457200">
              <a:spcAft>
                <a:spcPts val="1000"/>
              </a:spcAft>
              <a:buFont typeface="Arial" pitchFamily="34" charset="0"/>
              <a:buChar char="•"/>
            </a:pPr>
            <a:r>
              <a:rPr lang="uk-UA" sz="2800" dirty="0">
                <a:solidFill>
                  <a:srgbClr val="FF0000"/>
                </a:solidFill>
              </a:rPr>
              <a:t>Не інформативні підписи до таблиць та рисунків (наприклад, </a:t>
            </a:r>
            <a:r>
              <a:rPr lang="en-GB" sz="2800" dirty="0">
                <a:solidFill>
                  <a:srgbClr val="FF0000"/>
                </a:solidFill>
              </a:rPr>
              <a:t>“</a:t>
            </a:r>
            <a:r>
              <a:rPr lang="ru-RU" sz="2800" dirty="0" err="1">
                <a:solidFill>
                  <a:srgbClr val="FF0000"/>
                </a:solidFill>
              </a:rPr>
              <a:t>Зміни</a:t>
            </a:r>
            <a:r>
              <a:rPr lang="ru-RU" sz="2800" dirty="0">
                <a:solidFill>
                  <a:srgbClr val="FF0000"/>
                </a:solidFill>
              </a:rPr>
              <a:t> </a:t>
            </a:r>
            <a:r>
              <a:rPr lang="uk-UA" sz="2800" dirty="0">
                <a:solidFill>
                  <a:srgbClr val="FF0000"/>
                </a:solidFill>
              </a:rPr>
              <a:t>ваги тіла</a:t>
            </a:r>
            <a:r>
              <a:rPr lang="en-GB" sz="2800" dirty="0">
                <a:solidFill>
                  <a:srgbClr val="FF0000"/>
                </a:solidFill>
              </a:rPr>
              <a:t>”)</a:t>
            </a:r>
            <a:endParaRPr lang="ru-RU" sz="2800" dirty="0">
              <a:solidFill>
                <a:srgbClr val="FF0000"/>
              </a:solidFill>
            </a:endParaRPr>
          </a:p>
          <a:p>
            <a:pPr marL="457200" indent="-457200">
              <a:spcAft>
                <a:spcPts val="1000"/>
              </a:spcAft>
              <a:buFont typeface="Arial" pitchFamily="34" charset="0"/>
              <a:buChar char="•"/>
            </a:pPr>
            <a:r>
              <a:rPr lang="uk-UA" sz="2800" dirty="0">
                <a:solidFill>
                  <a:srgbClr val="FF0000"/>
                </a:solidFill>
              </a:rPr>
              <a:t>Абстрактні посилання, наприклад «Вченими»</a:t>
            </a:r>
          </a:p>
          <a:p>
            <a:pPr marL="457200" indent="-457200">
              <a:spcAft>
                <a:spcPts val="1000"/>
              </a:spcAft>
              <a:buFont typeface="Arial" pitchFamily="34" charset="0"/>
              <a:buChar char="•"/>
            </a:pPr>
            <a:r>
              <a:rPr lang="uk-UA" sz="2800" dirty="0">
                <a:solidFill>
                  <a:srgbClr val="FF0000"/>
                </a:solidFill>
              </a:rPr>
              <a:t>Дискримінація авторів за національною ознакою, наприклад «Англійськими вченими», тощо </a:t>
            </a:r>
          </a:p>
        </p:txBody>
      </p:sp>
      <p:sp>
        <p:nvSpPr>
          <p:cNvPr id="4" name="TextBox 3"/>
          <p:cNvSpPr txBox="1"/>
          <p:nvPr/>
        </p:nvSpPr>
        <p:spPr>
          <a:xfrm>
            <a:off x="6472518" y="7274549"/>
            <a:ext cx="2209800" cy="954107"/>
          </a:xfrm>
          <a:prstGeom prst="rect">
            <a:avLst/>
          </a:prstGeom>
          <a:noFill/>
          <a:ln>
            <a:solidFill>
              <a:srgbClr val="FF0000"/>
            </a:solidFill>
          </a:ln>
        </p:spPr>
        <p:txBody>
          <a:bodyPr wrap="square" rtlCol="0">
            <a:spAutoFit/>
          </a:bodyPr>
          <a:lstStyle/>
          <a:p>
            <a:pPr algn="ctr"/>
            <a:r>
              <a:rPr lang="uk-UA" sz="2800" dirty="0"/>
              <a:t>У ВЧЕНИХ Є ПРІЗВИЩА!</a:t>
            </a:r>
            <a:endParaRPr lang="ru-RU" sz="2800" dirty="0"/>
          </a:p>
        </p:txBody>
      </p:sp>
      <p:sp>
        <p:nvSpPr>
          <p:cNvPr id="6" name="AutoShape 5" descr="Картинки по запросу менделеев"/>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911665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571500"/>
            <a:ext cx="7237475" cy="677108"/>
          </a:xfrm>
        </p:spPr>
        <p:txBody>
          <a:bodyPr/>
          <a:lstStyle/>
          <a:p>
            <a:r>
              <a:rPr lang="uk-UA" b="1" dirty="0"/>
              <a:t>Спрощуйте вашу мову</a:t>
            </a:r>
            <a:endParaRPr lang="ru-RU" dirty="0"/>
          </a:p>
        </p:txBody>
      </p:sp>
      <p:sp>
        <p:nvSpPr>
          <p:cNvPr id="3" name="Текст 2"/>
          <p:cNvSpPr>
            <a:spLocks noGrp="1"/>
          </p:cNvSpPr>
          <p:nvPr>
            <p:ph type="body" idx="1"/>
          </p:nvPr>
        </p:nvSpPr>
        <p:spPr>
          <a:xfrm>
            <a:off x="304800" y="1866900"/>
            <a:ext cx="8280400" cy="6370975"/>
          </a:xfrm>
        </p:spPr>
        <p:txBody>
          <a:bodyPr/>
          <a:lstStyle/>
          <a:p>
            <a:pPr marL="457200" indent="-457200" fontAlgn="base">
              <a:spcAft>
                <a:spcPts val="1200"/>
              </a:spcAft>
              <a:buFont typeface="Arial" pitchFamily="34" charset="0"/>
              <a:buChar char="•"/>
            </a:pPr>
            <a:r>
              <a:rPr lang="en-US" b="1" dirty="0"/>
              <a:t>Original:</a:t>
            </a:r>
            <a:r>
              <a:rPr lang="en-US" dirty="0"/>
              <a:t> "Numerous studies in recent years, such as those by Miller (1995) and Smith (1998), have shown that low salinities enhance oyster recruitment."</a:t>
            </a:r>
          </a:p>
          <a:p>
            <a:pPr marL="457200" indent="-457200" fontAlgn="base">
              <a:spcAft>
                <a:spcPts val="1200"/>
              </a:spcAft>
              <a:buFont typeface="Arial" pitchFamily="34" charset="0"/>
              <a:buChar char="•"/>
            </a:pPr>
            <a:r>
              <a:rPr lang="en-US" b="1" dirty="0"/>
              <a:t>Suggested:</a:t>
            </a:r>
            <a:r>
              <a:rPr lang="en-US" dirty="0"/>
              <a:t> "Low salinities enhance oyster recruitment (Miller, 1995; Smith 1998). "</a:t>
            </a:r>
            <a:endParaRPr lang="uk-UA" dirty="0"/>
          </a:p>
          <a:p>
            <a:pPr marL="457200" indent="-457200" fontAlgn="base">
              <a:spcAft>
                <a:spcPts val="1200"/>
              </a:spcAft>
              <a:buFont typeface="Arial" pitchFamily="34" charset="0"/>
              <a:buChar char="•"/>
            </a:pPr>
            <a:r>
              <a:rPr lang="uk-UA" dirty="0"/>
              <a:t>Академічне письмо має бути </a:t>
            </a:r>
            <a:r>
              <a:rPr lang="uk-UA" b="1" dirty="0"/>
              <a:t>інформативним,  стислим та засноване на фактах</a:t>
            </a:r>
            <a:r>
              <a:rPr lang="en-US" dirty="0"/>
              <a:t>, </a:t>
            </a:r>
            <a:r>
              <a:rPr lang="uk-UA" dirty="0"/>
              <a:t>але це не означає, що воно має бути не </a:t>
            </a:r>
            <a:r>
              <a:rPr lang="uk-UA" b="1" dirty="0"/>
              <a:t>креативним</a:t>
            </a:r>
          </a:p>
          <a:p>
            <a:pPr algn="r" fontAlgn="base">
              <a:spcAft>
                <a:spcPts val="1200"/>
              </a:spcAft>
            </a:pPr>
            <a:r>
              <a:rPr lang="en-GB" i="1" dirty="0"/>
              <a:t>Zoe Doubleday</a:t>
            </a:r>
            <a:r>
              <a:rPr lang="uk-UA" i="1" dirty="0"/>
              <a:t> </a:t>
            </a:r>
            <a:r>
              <a:rPr lang="en-US" dirty="0"/>
              <a:t>(2018)</a:t>
            </a:r>
            <a:endParaRPr lang="ru-RU" dirty="0"/>
          </a:p>
        </p:txBody>
      </p:sp>
    </p:spTree>
    <p:extLst>
      <p:ext uri="{BB962C8B-B14F-4D97-AF65-F5344CB8AC3E}">
        <p14:creationId xmlns:p14="http://schemas.microsoft.com/office/powerpoint/2010/main" val="2715116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266700"/>
            <a:ext cx="8228075" cy="677108"/>
          </a:xfrm>
        </p:spPr>
        <p:txBody>
          <a:bodyPr/>
          <a:lstStyle/>
          <a:p>
            <a:r>
              <a:rPr lang="uk-UA" b="1" dirty="0"/>
              <a:t>Уникайте довгих речень</a:t>
            </a:r>
            <a:endParaRPr lang="ru-RU" b="1" dirty="0"/>
          </a:p>
        </p:txBody>
      </p:sp>
      <p:sp>
        <p:nvSpPr>
          <p:cNvPr id="3" name="Текст 2"/>
          <p:cNvSpPr>
            <a:spLocks noGrp="1"/>
          </p:cNvSpPr>
          <p:nvPr>
            <p:ph type="body" idx="1"/>
          </p:nvPr>
        </p:nvSpPr>
        <p:spPr>
          <a:xfrm>
            <a:off x="431799" y="1632965"/>
            <a:ext cx="8280400" cy="6186309"/>
          </a:xfrm>
        </p:spPr>
        <p:txBody>
          <a:bodyPr/>
          <a:lstStyle/>
          <a:p>
            <a:pPr marL="457200" indent="-457200" fontAlgn="base">
              <a:spcAft>
                <a:spcPts val="1200"/>
              </a:spcAft>
              <a:buFont typeface="Arial" pitchFamily="34" charset="0"/>
              <a:buChar char="•"/>
            </a:pPr>
            <a:r>
              <a:rPr lang="uk-UA" dirty="0"/>
              <a:t>Прямі та короткі речення є кращими</a:t>
            </a:r>
            <a:r>
              <a:rPr lang="en-US" dirty="0"/>
              <a:t>!</a:t>
            </a:r>
          </a:p>
          <a:p>
            <a:pPr marL="457200" indent="-457200" fontAlgn="base">
              <a:spcAft>
                <a:spcPts val="1200"/>
              </a:spcAft>
              <a:buFont typeface="Arial" pitchFamily="34" charset="0"/>
              <a:buChar char="•"/>
            </a:pPr>
            <a:r>
              <a:rPr lang="uk-UA" b="1" dirty="0"/>
              <a:t>Довгі речення не роблять письмо більш науковим, </a:t>
            </a:r>
            <a:r>
              <a:rPr lang="uk-UA" dirty="0"/>
              <a:t>але викликають замішання у читача</a:t>
            </a:r>
            <a:r>
              <a:rPr lang="en-US" dirty="0"/>
              <a:t>.</a:t>
            </a:r>
          </a:p>
          <a:p>
            <a:pPr marL="457200" indent="-457200" fontAlgn="base">
              <a:spcAft>
                <a:spcPts val="1200"/>
              </a:spcAft>
              <a:buFont typeface="Arial" pitchFamily="34" charset="0"/>
              <a:buChar char="•"/>
            </a:pPr>
            <a:r>
              <a:rPr lang="uk-UA" dirty="0"/>
              <a:t>Сьогодні, середня довжина речення академічного письма має бути близько </a:t>
            </a:r>
            <a:r>
              <a:rPr lang="uk-UA" b="1" dirty="0"/>
              <a:t>12-17</a:t>
            </a:r>
            <a:r>
              <a:rPr lang="uk-UA" dirty="0"/>
              <a:t> слів</a:t>
            </a:r>
            <a:r>
              <a:rPr lang="en-US" dirty="0"/>
              <a:t>.</a:t>
            </a:r>
          </a:p>
          <a:p>
            <a:pPr marL="457200" indent="-457200" fontAlgn="base">
              <a:spcAft>
                <a:spcPts val="1200"/>
              </a:spcAft>
              <a:buFont typeface="Arial" pitchFamily="34" charset="0"/>
              <a:buChar char="•"/>
            </a:pPr>
            <a:r>
              <a:rPr lang="uk-UA" dirty="0"/>
              <a:t>Кожне речення має читатися на одному подиху. Довгі речення шокують читачів</a:t>
            </a:r>
            <a:r>
              <a:rPr lang="en-US" dirty="0"/>
              <a:t>.</a:t>
            </a:r>
            <a:endParaRPr lang="uk-UA" dirty="0"/>
          </a:p>
          <a:p>
            <a:pPr fontAlgn="base">
              <a:spcAft>
                <a:spcPts val="1200"/>
              </a:spcAft>
            </a:pPr>
            <a:endParaRPr lang="en-US" dirty="0"/>
          </a:p>
          <a:p>
            <a:pPr>
              <a:spcAft>
                <a:spcPts val="1200"/>
              </a:spcAft>
            </a:pPr>
            <a:r>
              <a:rPr lang="en-US" dirty="0"/>
              <a:t>Dr. </a:t>
            </a:r>
            <a:r>
              <a:rPr lang="en-GB" dirty="0"/>
              <a:t>Angel </a:t>
            </a:r>
            <a:r>
              <a:rPr lang="en-GB" dirty="0" err="1"/>
              <a:t>Borja</a:t>
            </a:r>
            <a:r>
              <a:rPr lang="uk-UA" dirty="0"/>
              <a:t> (2015)</a:t>
            </a:r>
            <a:endParaRPr lang="ru-RU" dirty="0"/>
          </a:p>
        </p:txBody>
      </p:sp>
    </p:spTree>
    <p:extLst>
      <p:ext uri="{BB962C8B-B14F-4D97-AF65-F5344CB8AC3E}">
        <p14:creationId xmlns:p14="http://schemas.microsoft.com/office/powerpoint/2010/main" val="2863677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63389" y="723900"/>
            <a:ext cx="7772400" cy="677108"/>
          </a:xfrm>
        </p:spPr>
        <p:txBody>
          <a:bodyPr/>
          <a:lstStyle/>
          <a:p>
            <a:pPr eaLnBrk="1" hangingPunct="1"/>
            <a:r>
              <a:rPr lang="uk-UA" dirty="0"/>
              <a:t>Перед написанням роботи</a:t>
            </a:r>
          </a:p>
        </p:txBody>
      </p:sp>
      <p:sp>
        <p:nvSpPr>
          <p:cNvPr id="18435" name="Rectangle 3"/>
          <p:cNvSpPr>
            <a:spLocks noGrp="1" noChangeArrowheads="1"/>
          </p:cNvSpPr>
          <p:nvPr>
            <p:ph type="body" idx="4294967295"/>
          </p:nvPr>
        </p:nvSpPr>
        <p:spPr>
          <a:xfrm>
            <a:off x="611190" y="2781300"/>
            <a:ext cx="7931150" cy="3607141"/>
          </a:xfrm>
          <a:prstGeom prst="rect">
            <a:avLst/>
          </a:prstGeom>
        </p:spPr>
        <p:txBody>
          <a:bodyPr/>
          <a:lstStyle/>
          <a:p>
            <a:pPr eaLnBrk="1" hangingPunct="1">
              <a:lnSpc>
                <a:spcPct val="90000"/>
              </a:lnSpc>
              <a:spcAft>
                <a:spcPts val="1200"/>
              </a:spcAft>
            </a:pPr>
            <a:r>
              <a:rPr lang="uk-UA" sz="3600" dirty="0">
                <a:latin typeface="Times New Roman" pitchFamily="18" charset="0"/>
              </a:rPr>
              <a:t>Як визначити чи те, що ви хочете сказати є важливим?</a:t>
            </a:r>
          </a:p>
          <a:p>
            <a:pPr marL="571500" indent="-571500" eaLnBrk="1" hangingPunct="1">
              <a:lnSpc>
                <a:spcPct val="90000"/>
              </a:lnSpc>
              <a:spcAft>
                <a:spcPts val="1200"/>
              </a:spcAft>
              <a:buFont typeface="Arial" pitchFamily="34" charset="0"/>
              <a:buChar char="•"/>
            </a:pPr>
            <a:r>
              <a:rPr lang="uk-UA" sz="3600" dirty="0">
                <a:latin typeface="Times New Roman" pitchFamily="18" charset="0"/>
              </a:rPr>
              <a:t>Вивчайте літературу</a:t>
            </a:r>
          </a:p>
          <a:p>
            <a:pPr marL="571500" indent="-571500" eaLnBrk="1" hangingPunct="1">
              <a:lnSpc>
                <a:spcPct val="90000"/>
              </a:lnSpc>
              <a:spcAft>
                <a:spcPts val="1200"/>
              </a:spcAft>
              <a:buFont typeface="Arial" pitchFamily="34" charset="0"/>
              <a:buChar char="•"/>
            </a:pPr>
            <a:r>
              <a:rPr lang="uk-UA" sz="3600" dirty="0">
                <a:latin typeface="Times New Roman" pitchFamily="18" charset="0"/>
              </a:rPr>
              <a:t>Відвідуйте конференції</a:t>
            </a:r>
          </a:p>
          <a:p>
            <a:pPr marL="571500" indent="-571500" eaLnBrk="1" hangingPunct="1">
              <a:lnSpc>
                <a:spcPct val="90000"/>
              </a:lnSpc>
              <a:spcAft>
                <a:spcPts val="1200"/>
              </a:spcAft>
              <a:buFont typeface="Arial" pitchFamily="34" charset="0"/>
              <a:buChar char="•"/>
            </a:pPr>
            <a:r>
              <a:rPr lang="uk-UA" sz="3600" dirty="0">
                <a:latin typeface="Times New Roman" pitchFamily="18" charset="0"/>
              </a:rPr>
              <a:t>Читайте спеціалізовані сайти</a:t>
            </a:r>
          </a:p>
          <a:p>
            <a:pPr marL="571500" indent="-571500" eaLnBrk="1" hangingPunct="1">
              <a:lnSpc>
                <a:spcPct val="90000"/>
              </a:lnSpc>
              <a:spcAft>
                <a:spcPts val="1200"/>
              </a:spcAft>
              <a:buFont typeface="Arial" pitchFamily="34" charset="0"/>
              <a:buChar char="•"/>
            </a:pPr>
            <a:r>
              <a:rPr lang="uk-UA" sz="3600" dirty="0">
                <a:latin typeface="Times New Roman" pitchFamily="18" charset="0"/>
              </a:rPr>
              <a:t>Порадьтеся з експертами в галузі</a:t>
            </a:r>
          </a:p>
        </p:txBody>
      </p:sp>
      <p:sp>
        <p:nvSpPr>
          <p:cNvPr id="18436" name="Rectangle 4"/>
          <p:cNvSpPr>
            <a:spLocks noChangeArrowheads="1"/>
          </p:cNvSpPr>
          <p:nvPr/>
        </p:nvSpPr>
        <p:spPr bwMode="auto">
          <a:xfrm>
            <a:off x="611190" y="1714500"/>
            <a:ext cx="8075612"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80000"/>
              </a:lnSpc>
              <a:spcBef>
                <a:spcPct val="20000"/>
              </a:spcBef>
            </a:pPr>
            <a:r>
              <a:rPr lang="uk-UA" sz="3200" dirty="0">
                <a:solidFill>
                  <a:srgbClr val="FF0000"/>
                </a:solidFill>
              </a:rPr>
              <a:t>2 складові успіху: чітке послання + правильний формат</a:t>
            </a:r>
          </a:p>
        </p:txBody>
      </p:sp>
    </p:spTree>
    <p:extLst>
      <p:ext uri="{BB962C8B-B14F-4D97-AF65-F5344CB8AC3E}">
        <p14:creationId xmlns:p14="http://schemas.microsoft.com/office/powerpoint/2010/main" val="3239294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 y="38100"/>
            <a:ext cx="9144000" cy="1011237"/>
          </a:xfrm>
        </p:spPr>
        <p:txBody>
          <a:bodyPr/>
          <a:lstStyle/>
          <a:p>
            <a:pPr algn="ctr" eaLnBrk="1" hangingPunct="1"/>
            <a:r>
              <a:rPr lang="ru-RU" sz="3600" b="1" dirty="0" err="1"/>
              <a:t>Сім</a:t>
            </a:r>
            <a:r>
              <a:rPr lang="ru-RU" sz="3600" b="1" dirty="0"/>
              <a:t> </a:t>
            </a:r>
            <a:r>
              <a:rPr lang="ru-RU" sz="3600" b="1" dirty="0" err="1"/>
              <a:t>кроків</a:t>
            </a:r>
            <a:r>
              <a:rPr lang="ru-RU" sz="3600" b="1" dirty="0"/>
              <a:t> до </a:t>
            </a:r>
            <a:r>
              <a:rPr lang="ru-RU" sz="3600" b="1" dirty="0" err="1"/>
              <a:t>підготовки</a:t>
            </a:r>
            <a:r>
              <a:rPr lang="uk-UA" sz="3600" b="1" dirty="0"/>
              <a:t> першої чернетки</a:t>
            </a:r>
            <a:endParaRPr lang="ru-RU" sz="3600" b="1" dirty="0"/>
          </a:p>
        </p:txBody>
      </p:sp>
      <p:sp>
        <p:nvSpPr>
          <p:cNvPr id="19459" name="Rectangle 3"/>
          <p:cNvSpPr>
            <a:spLocks noGrp="1" noChangeArrowheads="1"/>
          </p:cNvSpPr>
          <p:nvPr>
            <p:ph type="body" idx="4294967295"/>
          </p:nvPr>
        </p:nvSpPr>
        <p:spPr>
          <a:xfrm>
            <a:off x="167715" y="1095018"/>
            <a:ext cx="8836025" cy="7325082"/>
          </a:xfrm>
          <a:prstGeom prst="rect">
            <a:avLst/>
          </a:prstGeom>
        </p:spPr>
        <p:txBody>
          <a:bodyPr/>
          <a:lstStyle/>
          <a:p>
            <a:pPr marL="514350" indent="-514350" eaLnBrk="1" hangingPunct="1">
              <a:spcAft>
                <a:spcPts val="1200"/>
              </a:spcAft>
              <a:buFont typeface="+mj-lt"/>
              <a:buAutoNum type="arabicPeriod"/>
            </a:pPr>
            <a:r>
              <a:rPr lang="uk-UA" sz="2600" dirty="0">
                <a:latin typeface="Arial" pitchFamily="34" charset="0"/>
                <a:cs typeface="Arial" pitchFamily="34" charset="0"/>
              </a:rPr>
              <a:t>Оберіть журнал перед написанням чернетки – вимоги журналу часто визначають обсяг і структуру статті.</a:t>
            </a:r>
          </a:p>
          <a:p>
            <a:pPr marL="514350" indent="-514350" eaLnBrk="1" hangingPunct="1">
              <a:spcAft>
                <a:spcPts val="1200"/>
              </a:spcAft>
              <a:buFont typeface="+mj-lt"/>
              <a:buAutoNum type="arabicPeriod"/>
            </a:pPr>
            <a:r>
              <a:rPr lang="ru-RU" sz="2600" dirty="0">
                <a:latin typeface="Arial" pitchFamily="34" charset="0"/>
                <a:cs typeface="Arial" pitchFamily="34" charset="0"/>
              </a:rPr>
              <a:t>Подумайте про тему, яку </a:t>
            </a:r>
            <a:r>
              <a:rPr lang="ru-RU" sz="2600" dirty="0" err="1">
                <a:latin typeface="Arial" pitchFamily="34" charset="0"/>
                <a:cs typeface="Arial" pitchFamily="34" charset="0"/>
              </a:rPr>
              <a:t>ви</a:t>
            </a:r>
            <a:r>
              <a:rPr lang="ru-RU" sz="2600" dirty="0">
                <a:latin typeface="Arial" pitchFamily="34" charset="0"/>
                <a:cs typeface="Arial" pitchFamily="34" charset="0"/>
              </a:rPr>
              <a:t> </a:t>
            </a:r>
            <a:r>
              <a:rPr lang="ru-RU" sz="2600" dirty="0" err="1">
                <a:latin typeface="Arial" pitchFamily="34" charset="0"/>
                <a:cs typeface="Arial" pitchFamily="34" charset="0"/>
              </a:rPr>
              <a:t>хочете</a:t>
            </a:r>
            <a:r>
              <a:rPr lang="ru-RU" sz="2600" dirty="0">
                <a:latin typeface="Arial" pitchFamily="34" charset="0"/>
                <a:cs typeface="Arial" pitchFamily="34" charset="0"/>
              </a:rPr>
              <a:t> </a:t>
            </a:r>
            <a:r>
              <a:rPr lang="ru-RU" sz="2600" dirty="0" err="1">
                <a:latin typeface="Arial" pitchFamily="34" charset="0"/>
                <a:cs typeface="Arial" pitchFamily="34" charset="0"/>
              </a:rPr>
              <a:t>представити</a:t>
            </a:r>
            <a:r>
              <a:rPr lang="ru-RU" sz="2600" dirty="0">
                <a:latin typeface="Arial" pitchFamily="34" charset="0"/>
                <a:cs typeface="Arial" pitchFamily="34" charset="0"/>
              </a:rPr>
              <a:t> </a:t>
            </a:r>
            <a:r>
              <a:rPr lang="ru-RU" sz="2600" dirty="0" err="1">
                <a:latin typeface="Arial" pitchFamily="34" charset="0"/>
                <a:cs typeface="Arial" pitchFamily="34" charset="0"/>
              </a:rPr>
              <a:t>протягом</a:t>
            </a:r>
            <a:r>
              <a:rPr lang="ru-RU" sz="2600" dirty="0">
                <a:latin typeface="Arial" pitchFamily="34" charset="0"/>
                <a:cs typeface="Arial" pitchFamily="34" charset="0"/>
              </a:rPr>
              <a:t>  </a:t>
            </a:r>
            <a:r>
              <a:rPr lang="ru-RU" sz="2600" dirty="0" err="1">
                <a:latin typeface="Arial" pitchFamily="34" charset="0"/>
                <a:cs typeface="Arial" pitchFamily="34" charset="0"/>
              </a:rPr>
              <a:t>кількох</a:t>
            </a:r>
            <a:r>
              <a:rPr lang="ru-RU" sz="2600" dirty="0">
                <a:latin typeface="Arial" pitchFamily="34" charset="0"/>
                <a:cs typeface="Arial" pitchFamily="34" charset="0"/>
              </a:rPr>
              <a:t>  </a:t>
            </a:r>
            <a:r>
              <a:rPr lang="ru-RU" sz="2600" dirty="0" err="1">
                <a:latin typeface="Arial" pitchFamily="34" charset="0"/>
                <a:cs typeface="Arial" pitchFamily="34" charset="0"/>
              </a:rPr>
              <a:t>днів</a:t>
            </a:r>
            <a:r>
              <a:rPr lang="ru-RU" sz="2600" dirty="0">
                <a:latin typeface="Arial" pitchFamily="34" charset="0"/>
                <a:cs typeface="Arial" pitchFamily="34" charset="0"/>
              </a:rPr>
              <a:t> </a:t>
            </a:r>
            <a:r>
              <a:rPr lang="ru-RU" sz="2600" dirty="0" err="1">
                <a:latin typeface="Arial" pitchFamily="34" charset="0"/>
                <a:cs typeface="Arial" pitchFamily="34" charset="0"/>
              </a:rPr>
              <a:t>чи</a:t>
            </a:r>
            <a:r>
              <a:rPr lang="ru-RU" sz="2600" dirty="0">
                <a:latin typeface="Arial" pitchFamily="34" charset="0"/>
                <a:cs typeface="Arial" pitchFamily="34" charset="0"/>
              </a:rPr>
              <a:t> </a:t>
            </a:r>
            <a:r>
              <a:rPr lang="ru-RU" sz="2600" dirty="0" err="1">
                <a:latin typeface="Arial" pitchFamily="34" charset="0"/>
                <a:cs typeface="Arial" pitchFamily="34" charset="0"/>
              </a:rPr>
              <a:t>тижнів</a:t>
            </a:r>
            <a:endParaRPr lang="ru-RU" sz="2600" dirty="0">
              <a:latin typeface="Arial" pitchFamily="34" charset="0"/>
              <a:cs typeface="Arial" pitchFamily="34" charset="0"/>
            </a:endParaRPr>
          </a:p>
          <a:p>
            <a:pPr marL="514350" indent="-514350">
              <a:spcAft>
                <a:spcPts val="1200"/>
              </a:spcAft>
              <a:buFont typeface="+mj-lt"/>
              <a:buAutoNum type="arabicPeriod"/>
            </a:pPr>
            <a:r>
              <a:rPr lang="uk-UA" sz="2600" dirty="0">
                <a:latin typeface="Arial" pitchFamily="34" charset="0"/>
                <a:cs typeface="Arial" pitchFamily="34" charset="0"/>
              </a:rPr>
              <a:t>Записуйте цікаві думки, що прийшли в голову протягом дня</a:t>
            </a:r>
          </a:p>
          <a:p>
            <a:pPr marL="514350" indent="-514350" eaLnBrk="1" hangingPunct="1">
              <a:spcAft>
                <a:spcPts val="1200"/>
              </a:spcAft>
              <a:buFont typeface="+mj-lt"/>
              <a:buAutoNum type="arabicPeriod"/>
            </a:pPr>
            <a:r>
              <a:rPr lang="uk-UA" sz="2600" dirty="0">
                <a:latin typeface="Arial" pitchFamily="34" charset="0"/>
                <a:cs typeface="Arial" pitchFamily="34" charset="0"/>
              </a:rPr>
              <a:t>Зберіть в один файл інформацію з різних джерел зберігши інформацію про джерело</a:t>
            </a:r>
          </a:p>
          <a:p>
            <a:pPr marL="514350" indent="-514350" eaLnBrk="1" hangingPunct="1">
              <a:spcAft>
                <a:spcPts val="1200"/>
              </a:spcAft>
              <a:buFont typeface="+mj-lt"/>
              <a:buAutoNum type="arabicPeriod"/>
            </a:pPr>
            <a:r>
              <a:rPr lang="uk-UA" sz="2600" dirty="0">
                <a:latin typeface="Arial" pitchFamily="34" charset="0"/>
                <a:cs typeface="Arial" pitchFamily="34" charset="0"/>
              </a:rPr>
              <a:t>Підготуйте графічний матеріал - рисунки, таблиці і повні підписи до них</a:t>
            </a:r>
          </a:p>
          <a:p>
            <a:pPr marL="514350" indent="-514350" eaLnBrk="1" hangingPunct="1">
              <a:spcAft>
                <a:spcPts val="1200"/>
              </a:spcAft>
              <a:buFont typeface="+mj-lt"/>
              <a:buAutoNum type="arabicPeriod"/>
            </a:pPr>
            <a:r>
              <a:rPr lang="ru-RU" sz="2600" dirty="0" err="1">
                <a:latin typeface="Arial" pitchFamily="34" charset="0"/>
                <a:cs typeface="Arial" pitchFamily="34" charset="0"/>
              </a:rPr>
              <a:t>Потім</a:t>
            </a:r>
            <a:r>
              <a:rPr lang="ru-RU" sz="2600" dirty="0">
                <a:latin typeface="Arial" pitchFamily="34" charset="0"/>
                <a:cs typeface="Arial" pitchFamily="34" charset="0"/>
              </a:rPr>
              <a:t> </a:t>
            </a:r>
            <a:r>
              <a:rPr lang="ru-RU" sz="2600" dirty="0" err="1">
                <a:latin typeface="Arial" pitchFamily="34" charset="0"/>
                <a:cs typeface="Arial" pitchFamily="34" charset="0"/>
              </a:rPr>
              <a:t>бігло</a:t>
            </a:r>
            <a:r>
              <a:rPr lang="ru-RU" sz="2600" dirty="0">
                <a:latin typeface="Arial" pitchFamily="34" charset="0"/>
                <a:cs typeface="Arial" pitchFamily="34" charset="0"/>
              </a:rPr>
              <a:t> </a:t>
            </a:r>
            <a:r>
              <a:rPr lang="ru-RU" sz="2600" dirty="0" err="1">
                <a:latin typeface="Arial" pitchFamily="34" charset="0"/>
                <a:cs typeface="Arial" pitchFamily="34" charset="0"/>
              </a:rPr>
              <a:t>напишіть</a:t>
            </a:r>
            <a:r>
              <a:rPr lang="ru-RU" sz="2600" dirty="0">
                <a:latin typeface="Arial" pitchFamily="34" charset="0"/>
                <a:cs typeface="Arial" pitchFamily="34" charset="0"/>
              </a:rPr>
              <a:t>  </a:t>
            </a:r>
            <a:r>
              <a:rPr lang="ru-RU" sz="2600" dirty="0" err="1">
                <a:latin typeface="Arial" pitchFamily="34" charset="0"/>
                <a:cs typeface="Arial" pitchFamily="34" charset="0"/>
              </a:rPr>
              <a:t>чернетку</a:t>
            </a:r>
            <a:r>
              <a:rPr lang="ru-RU" sz="2600" dirty="0">
                <a:latin typeface="Arial" pitchFamily="34" charset="0"/>
                <a:cs typeface="Arial" pitchFamily="34" charset="0"/>
              </a:rPr>
              <a:t>, </a:t>
            </a:r>
            <a:r>
              <a:rPr lang="ru-RU" sz="2600" dirty="0" err="1">
                <a:latin typeface="Arial" pitchFamily="34" charset="0"/>
                <a:cs typeface="Arial" pitchFamily="34" charset="0"/>
              </a:rPr>
              <a:t>наче</a:t>
            </a:r>
            <a:r>
              <a:rPr lang="ru-RU" sz="2600" dirty="0">
                <a:latin typeface="Arial" pitchFamily="34" charset="0"/>
                <a:cs typeface="Arial" pitchFamily="34" charset="0"/>
              </a:rPr>
              <a:t> б </a:t>
            </a:r>
            <a:r>
              <a:rPr lang="ru-RU" sz="2600" dirty="0" err="1">
                <a:latin typeface="Arial" pitchFamily="34" charset="0"/>
                <a:cs typeface="Arial" pitchFamily="34" charset="0"/>
              </a:rPr>
              <a:t>подумки</a:t>
            </a:r>
            <a:r>
              <a:rPr lang="ru-RU" sz="2600" dirty="0">
                <a:latin typeface="Arial" pitchFamily="34" charset="0"/>
                <a:cs typeface="Arial" pitchFamily="34" charset="0"/>
              </a:rPr>
              <a:t> </a:t>
            </a:r>
            <a:r>
              <a:rPr lang="uk-UA" sz="2600" dirty="0">
                <a:latin typeface="Arial" pitchFamily="34" charset="0"/>
                <a:cs typeface="Arial" pitchFamily="34" charset="0"/>
              </a:rPr>
              <a:t>вголос, при цьому не звертаючи увагу на правопис, граматику, стиль, інші дріб'язки</a:t>
            </a:r>
          </a:p>
          <a:p>
            <a:pPr marL="514350" indent="-514350" eaLnBrk="1" hangingPunct="1">
              <a:spcAft>
                <a:spcPts val="1200"/>
              </a:spcAft>
              <a:buFont typeface="+mj-lt"/>
              <a:buAutoNum type="arabicPeriod"/>
            </a:pPr>
            <a:r>
              <a:rPr lang="ru-RU" sz="2600" dirty="0">
                <a:latin typeface="Arial" pitchFamily="34" charset="0"/>
                <a:cs typeface="Arial" pitchFamily="34" charset="0"/>
              </a:rPr>
              <a:t>Не </a:t>
            </a:r>
            <a:r>
              <a:rPr lang="ru-RU" sz="2600" dirty="0" err="1">
                <a:latin typeface="Arial" pitchFamily="34" charset="0"/>
                <a:cs typeface="Arial" pitchFamily="34" charset="0"/>
              </a:rPr>
              <a:t>розділяйте</a:t>
            </a:r>
            <a:r>
              <a:rPr lang="ru-RU" sz="2600" dirty="0">
                <a:latin typeface="Arial" pitchFamily="34" charset="0"/>
                <a:cs typeface="Arial" pitchFamily="34" charset="0"/>
              </a:rPr>
              <a:t> </a:t>
            </a:r>
            <a:r>
              <a:rPr lang="ru-RU" sz="2600" dirty="0" err="1">
                <a:latin typeface="Arial" pitchFamily="34" charset="0"/>
                <a:cs typeface="Arial" pitchFamily="34" charset="0"/>
              </a:rPr>
              <a:t>рукопис</a:t>
            </a:r>
            <a:r>
              <a:rPr lang="ru-RU" sz="2600" dirty="0">
                <a:latin typeface="Arial" pitchFamily="34" charset="0"/>
                <a:cs typeface="Arial" pitchFamily="34" charset="0"/>
              </a:rPr>
              <a:t> </a:t>
            </a:r>
            <a:r>
              <a:rPr lang="ru-RU" sz="2600" dirty="0" err="1">
                <a:latin typeface="Arial" pitchFamily="34" charset="0"/>
                <a:cs typeface="Arial" pitchFamily="34" charset="0"/>
              </a:rPr>
              <a:t>серед</a:t>
            </a:r>
            <a:r>
              <a:rPr lang="ru-RU" sz="2600" dirty="0">
                <a:latin typeface="Arial" pitchFamily="34" charset="0"/>
                <a:cs typeface="Arial" pitchFamily="34" charset="0"/>
              </a:rPr>
              <a:t> </a:t>
            </a:r>
            <a:r>
              <a:rPr lang="ru-RU" sz="2600" dirty="0" err="1">
                <a:latin typeface="Arial" pitchFamily="34" charset="0"/>
                <a:cs typeface="Arial" pitchFamily="34" charset="0"/>
              </a:rPr>
              <a:t>співавторів</a:t>
            </a:r>
            <a:r>
              <a:rPr lang="ru-RU" sz="2600" dirty="0">
                <a:latin typeface="Arial" pitchFamily="34" charset="0"/>
                <a:cs typeface="Arial" pitchFamily="34" charset="0"/>
              </a:rPr>
              <a:t>. </a:t>
            </a:r>
            <a:r>
              <a:rPr lang="ru-RU" sz="2600" dirty="0" err="1">
                <a:latin typeface="Arial" pitchFamily="34" charset="0"/>
                <a:cs typeface="Arial" pitchFamily="34" charset="0"/>
              </a:rPr>
              <a:t>Краще</a:t>
            </a:r>
            <a:r>
              <a:rPr lang="ru-RU" sz="2600" dirty="0">
                <a:latin typeface="Arial" pitchFamily="34" charset="0"/>
                <a:cs typeface="Arial" pitchFamily="34" charset="0"/>
              </a:rPr>
              <a:t> </a:t>
            </a:r>
            <a:r>
              <a:rPr lang="ru-RU" sz="2600" dirty="0" err="1">
                <a:latin typeface="Arial" pitchFamily="34" charset="0"/>
                <a:cs typeface="Arial" pitchFamily="34" charset="0"/>
              </a:rPr>
              <a:t>написати</a:t>
            </a:r>
            <a:r>
              <a:rPr lang="ru-RU" sz="2600" dirty="0">
                <a:latin typeface="Arial" pitchFamily="34" charset="0"/>
                <a:cs typeface="Arial" pitchFamily="34" charset="0"/>
              </a:rPr>
              <a:t> </a:t>
            </a:r>
            <a:r>
              <a:rPr lang="ru-RU" sz="2600" dirty="0" err="1">
                <a:latin typeface="Arial" pitchFamily="34" charset="0"/>
                <a:cs typeface="Arial" pitchFamily="34" charset="0"/>
              </a:rPr>
              <a:t>повну</a:t>
            </a:r>
            <a:r>
              <a:rPr lang="ru-RU" sz="2600" dirty="0">
                <a:latin typeface="Arial" pitchFamily="34" charset="0"/>
                <a:cs typeface="Arial" pitchFamily="34" charset="0"/>
              </a:rPr>
              <a:t> першу </a:t>
            </a:r>
            <a:r>
              <a:rPr lang="ru-RU" sz="2600" dirty="0" err="1">
                <a:latin typeface="Arial" pitchFamily="34" charset="0"/>
                <a:cs typeface="Arial" pitchFamily="34" charset="0"/>
              </a:rPr>
              <a:t>версію</a:t>
            </a:r>
            <a:r>
              <a:rPr lang="ru-RU" sz="2600" dirty="0">
                <a:latin typeface="Arial" pitchFamily="34" charset="0"/>
                <a:cs typeface="Arial" pitchFamily="34" charset="0"/>
              </a:rPr>
              <a:t> </a:t>
            </a:r>
            <a:r>
              <a:rPr lang="ru-RU" sz="2600" dirty="0" err="1">
                <a:latin typeface="Arial" pitchFamily="34" charset="0"/>
                <a:cs typeface="Arial" pitchFamily="34" charset="0"/>
              </a:rPr>
              <a:t>роботи</a:t>
            </a:r>
            <a:r>
              <a:rPr lang="ru-RU" sz="2600" dirty="0">
                <a:latin typeface="Arial" pitchFamily="34" charset="0"/>
                <a:cs typeface="Arial" pitchFamily="34" charset="0"/>
              </a:rPr>
              <a:t>, а </a:t>
            </a:r>
            <a:r>
              <a:rPr lang="ru-RU" sz="2600" dirty="0" err="1">
                <a:latin typeface="Arial" pitchFamily="34" charset="0"/>
                <a:cs typeface="Arial" pitchFamily="34" charset="0"/>
              </a:rPr>
              <a:t>потім</a:t>
            </a:r>
            <a:r>
              <a:rPr lang="ru-RU" sz="2600" dirty="0">
                <a:latin typeface="Arial" pitchFamily="34" charset="0"/>
                <a:cs typeface="Arial" pitchFamily="34" charset="0"/>
              </a:rPr>
              <a:t> </a:t>
            </a:r>
            <a:r>
              <a:rPr lang="ru-RU" sz="2600" dirty="0" err="1">
                <a:latin typeface="Arial" pitchFamily="34" charset="0"/>
                <a:cs typeface="Arial" pitchFamily="34" charset="0"/>
              </a:rPr>
              <a:t>співавтори</a:t>
            </a:r>
            <a:r>
              <a:rPr lang="ru-RU" sz="2600" dirty="0">
                <a:latin typeface="Arial" pitchFamily="34" charset="0"/>
                <a:cs typeface="Arial" pitchFamily="34" charset="0"/>
              </a:rPr>
              <a:t> </a:t>
            </a:r>
            <a:r>
              <a:rPr lang="ru-RU" sz="2600" dirty="0" err="1">
                <a:latin typeface="Arial" pitchFamily="34" charset="0"/>
                <a:cs typeface="Arial" pitchFamily="34" charset="0"/>
              </a:rPr>
              <a:t>можуть</a:t>
            </a:r>
            <a:r>
              <a:rPr lang="ru-RU" sz="2600" dirty="0">
                <a:latin typeface="Arial" pitchFamily="34" charset="0"/>
                <a:cs typeface="Arial" pitchFamily="34" charset="0"/>
              </a:rPr>
              <a:t> </a:t>
            </a:r>
            <a:r>
              <a:rPr lang="ru-RU" sz="2600" dirty="0" err="1">
                <a:latin typeface="Arial" pitchFamily="34" charset="0"/>
                <a:cs typeface="Arial" pitchFamily="34" charset="0"/>
              </a:rPr>
              <a:t>змінити</a:t>
            </a:r>
            <a:r>
              <a:rPr lang="ru-RU" sz="2600" dirty="0">
                <a:latin typeface="Arial" pitchFamily="34" charset="0"/>
                <a:cs typeface="Arial" pitchFamily="34" charset="0"/>
              </a:rPr>
              <a:t> і </a:t>
            </a:r>
            <a:r>
              <a:rPr lang="ru-RU" sz="2600" dirty="0" err="1">
                <a:latin typeface="Arial" pitchFamily="34" charset="0"/>
                <a:cs typeface="Arial" pitchFamily="34" charset="0"/>
              </a:rPr>
              <a:t>додати</a:t>
            </a:r>
            <a:r>
              <a:rPr lang="ru-RU" sz="2600" dirty="0">
                <a:latin typeface="Arial" pitchFamily="34" charset="0"/>
                <a:cs typeface="Arial" pitchFamily="34" charset="0"/>
              </a:rPr>
              <a:t> </a:t>
            </a:r>
            <a:r>
              <a:rPr lang="ru-RU" sz="2600" dirty="0" err="1">
                <a:latin typeface="Arial" pitchFamily="34" charset="0"/>
                <a:cs typeface="Arial" pitchFamily="34" charset="0"/>
              </a:rPr>
              <a:t>новий</a:t>
            </a:r>
            <a:r>
              <a:rPr lang="ru-RU" sz="2600" dirty="0">
                <a:latin typeface="Arial" pitchFamily="34" charset="0"/>
                <a:cs typeface="Arial" pitchFamily="34" charset="0"/>
              </a:rPr>
              <a:t> текст</a:t>
            </a:r>
            <a:endParaRPr lang="uk-UA" sz="2600" dirty="0">
              <a:latin typeface="Arial" pitchFamily="34" charset="0"/>
              <a:cs typeface="Arial" pitchFamily="34" charset="0"/>
            </a:endParaRPr>
          </a:p>
        </p:txBody>
      </p:sp>
      <p:sp>
        <p:nvSpPr>
          <p:cNvPr id="3" name="AutoShape 2" descr="Francis Crick crop.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277521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3" y="254253"/>
            <a:ext cx="8988552" cy="1354217"/>
          </a:xfrm>
        </p:spPr>
        <p:txBody>
          <a:bodyPr/>
          <a:lstStyle/>
          <a:p>
            <a:pPr algn="ctr"/>
            <a:r>
              <a:rPr lang="ru-RU" b="1" dirty="0" err="1"/>
              <a:t>Чотири</a:t>
            </a:r>
            <a:r>
              <a:rPr lang="ru-RU" b="1" dirty="0"/>
              <a:t> кроки до </a:t>
            </a:r>
            <a:r>
              <a:rPr lang="ru-RU" b="1" dirty="0" err="1"/>
              <a:t>підготовки</a:t>
            </a:r>
            <a:r>
              <a:rPr lang="ru-RU" b="1" dirty="0"/>
              <a:t> </a:t>
            </a:r>
            <a:r>
              <a:rPr lang="ru-RU" b="1" dirty="0" err="1"/>
              <a:t>кінцевого</a:t>
            </a:r>
            <a:r>
              <a:rPr lang="ru-RU" b="1" dirty="0"/>
              <a:t> </a:t>
            </a:r>
            <a:r>
              <a:rPr lang="ru-RU" b="1" dirty="0" err="1"/>
              <a:t>варінту</a:t>
            </a:r>
            <a:r>
              <a:rPr lang="uk-UA" b="1" dirty="0"/>
              <a:t> рукопису</a:t>
            </a:r>
            <a:endParaRPr lang="ru-RU" dirty="0"/>
          </a:p>
        </p:txBody>
      </p:sp>
      <p:sp>
        <p:nvSpPr>
          <p:cNvPr id="3" name="Текст 2"/>
          <p:cNvSpPr>
            <a:spLocks noGrp="1"/>
          </p:cNvSpPr>
          <p:nvPr>
            <p:ph type="body" idx="1"/>
          </p:nvPr>
        </p:nvSpPr>
        <p:spPr>
          <a:xfrm>
            <a:off x="228600" y="1846169"/>
            <a:ext cx="6553200" cy="6370975"/>
          </a:xfrm>
        </p:spPr>
        <p:txBody>
          <a:bodyPr/>
          <a:lstStyle/>
          <a:p>
            <a:pPr marL="514350" indent="-514350">
              <a:spcBef>
                <a:spcPts val="600"/>
              </a:spcBef>
              <a:buFont typeface="+mj-lt"/>
              <a:buAutoNum type="arabicPeriod"/>
            </a:pPr>
            <a:r>
              <a:rPr lang="uk-UA" dirty="0">
                <a:latin typeface="Arial" pitchFamily="34" charset="0"/>
                <a:cs typeface="Arial" pitchFamily="34" charset="0"/>
              </a:rPr>
              <a:t>Повертайтеся до написаної чернетки знову та знову вдосконалюючи текст</a:t>
            </a:r>
          </a:p>
          <a:p>
            <a:pPr marL="514350" indent="-514350">
              <a:spcBef>
                <a:spcPts val="600"/>
              </a:spcBef>
              <a:buFont typeface="+mj-lt"/>
              <a:buAutoNum type="arabicPeriod"/>
            </a:pPr>
            <a:r>
              <a:rPr lang="uk-UA" dirty="0">
                <a:latin typeface="Arial" pitchFamily="34" charset="0"/>
                <a:cs typeface="Arial" pitchFamily="34" charset="0"/>
              </a:rPr>
              <a:t>Спробуйте подивитися на свій рукопис із іншого боку</a:t>
            </a:r>
          </a:p>
          <a:p>
            <a:pPr marL="514350" indent="-514350">
              <a:spcBef>
                <a:spcPts val="600"/>
              </a:spcBef>
              <a:buFont typeface="+mj-lt"/>
              <a:buAutoNum type="arabicPeriod"/>
            </a:pPr>
            <a:r>
              <a:rPr lang="uk-UA" dirty="0">
                <a:latin typeface="Arial" pitchFamily="34" charset="0"/>
                <a:cs typeface="Arial" pitchFamily="34" charset="0"/>
              </a:rPr>
              <a:t>Обговоріть чернетку з колегами, експертами</a:t>
            </a:r>
          </a:p>
          <a:p>
            <a:pPr marL="514350" indent="-514350">
              <a:spcBef>
                <a:spcPts val="600"/>
              </a:spcBef>
              <a:buFont typeface="+mj-lt"/>
              <a:buAutoNum type="arabicPeriod"/>
            </a:pPr>
            <a:r>
              <a:rPr lang="uk-UA" dirty="0">
                <a:latin typeface="Arial" pitchFamily="34" charset="0"/>
                <a:cs typeface="Arial" pitchFamily="34" charset="0"/>
              </a:rPr>
              <a:t>Перевірте академічну якість письма рукопису</a:t>
            </a:r>
          </a:p>
          <a:p>
            <a:pPr marL="457200" indent="-457200">
              <a:spcBef>
                <a:spcPts val="600"/>
              </a:spcBef>
              <a:buFont typeface="Arial" pitchFamily="34" charset="0"/>
              <a:buChar char="•"/>
            </a:pPr>
            <a:endParaRPr lang="uk-UA" dirty="0">
              <a:latin typeface="Arial" pitchFamily="34" charset="0"/>
              <a:cs typeface="Arial" pitchFamily="34" charset="0"/>
            </a:endParaRPr>
          </a:p>
          <a:p>
            <a:pPr marL="457200" indent="-457200">
              <a:spcBef>
                <a:spcPts val="600"/>
              </a:spcBef>
              <a:buFont typeface="Arial" pitchFamily="34" charset="0"/>
              <a:buChar char="•"/>
            </a:pPr>
            <a:endParaRPr lang="uk-UA" dirty="0">
              <a:latin typeface="Arial" pitchFamily="34" charset="0"/>
              <a:cs typeface="Arial" pitchFamily="34" charset="0"/>
            </a:endParaRPr>
          </a:p>
          <a:p>
            <a:pPr marL="457200" indent="-457200">
              <a:spcBef>
                <a:spcPts val="600"/>
              </a:spcBef>
              <a:buFont typeface="Arial" pitchFamily="34" charset="0"/>
              <a:buChar char="•"/>
            </a:pPr>
            <a:endParaRPr lang="ru-RU" dirty="0">
              <a:latin typeface="Arial" pitchFamily="34" charset="0"/>
              <a:cs typeface="Arial" pitchFamily="34" charset="0"/>
            </a:endParaRPr>
          </a:p>
        </p:txBody>
      </p:sp>
      <p:sp>
        <p:nvSpPr>
          <p:cNvPr id="4" name="object 4"/>
          <p:cNvSpPr/>
          <p:nvPr/>
        </p:nvSpPr>
        <p:spPr>
          <a:xfrm>
            <a:off x="4572000" y="5943600"/>
            <a:ext cx="4549587" cy="2514600"/>
          </a:xfrm>
          <a:prstGeom prst="rect">
            <a:avLst/>
          </a:prstGeom>
          <a:blipFill>
            <a:blip r:embed="rId2" cstate="print"/>
            <a:srcRect/>
            <a:stretch>
              <a:fillRect l="-15791" r="2"/>
            </a:stretch>
          </a:blipFill>
        </p:spPr>
        <p:txBody>
          <a:bodyPr wrap="square" lIns="0" tIns="0" rIns="0" bIns="0" rtlCol="0"/>
          <a:lstStyle/>
          <a:p>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455" r="4950"/>
          <a:stretch/>
        </p:blipFill>
        <p:spPr bwMode="auto">
          <a:xfrm>
            <a:off x="6615953" y="1870822"/>
            <a:ext cx="2528048"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246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9506" y="114300"/>
            <a:ext cx="8991600" cy="1107996"/>
          </a:xfrm>
        </p:spPr>
        <p:txBody>
          <a:bodyPr/>
          <a:lstStyle/>
          <a:p>
            <a:pPr algn="ctr"/>
            <a:r>
              <a:rPr lang="uk-UA" sz="3600" b="1" dirty="0"/>
              <a:t>Деякі секрети написання якісної роботи</a:t>
            </a:r>
            <a:endParaRPr lang="ru-RU" sz="3600" b="1" dirty="0"/>
          </a:p>
        </p:txBody>
      </p:sp>
      <p:sp>
        <p:nvSpPr>
          <p:cNvPr id="3" name="Текст 2"/>
          <p:cNvSpPr>
            <a:spLocks noGrp="1"/>
          </p:cNvSpPr>
          <p:nvPr>
            <p:ph type="body" idx="1"/>
          </p:nvPr>
        </p:nvSpPr>
        <p:spPr>
          <a:xfrm>
            <a:off x="304800" y="1104839"/>
            <a:ext cx="8686800" cy="7386638"/>
          </a:xfrm>
        </p:spPr>
        <p:txBody>
          <a:bodyPr/>
          <a:lstStyle/>
          <a:p>
            <a:pPr marL="457200" indent="-457200">
              <a:buFontTx/>
              <a:buChar char="-"/>
            </a:pPr>
            <a:r>
              <a:rPr lang="uk-UA" dirty="0"/>
              <a:t>Досвідчений  керівник</a:t>
            </a:r>
          </a:p>
          <a:p>
            <a:pPr marL="457200" indent="-457200">
              <a:buFontTx/>
              <a:buChar char="-"/>
            </a:pPr>
            <a:r>
              <a:rPr lang="uk-UA" dirty="0"/>
              <a:t>Досвідчений закордонний </a:t>
            </a:r>
            <a:r>
              <a:rPr lang="uk-UA" dirty="0" err="1"/>
              <a:t>співкерівник</a:t>
            </a:r>
            <a:endParaRPr lang="uk-UA" dirty="0"/>
          </a:p>
          <a:p>
            <a:pPr marL="457200" indent="-457200">
              <a:buFontTx/>
              <a:buChar char="-"/>
            </a:pPr>
            <a:r>
              <a:rPr lang="uk-UA" dirty="0"/>
              <a:t>Банк академічних виразів</a:t>
            </a:r>
          </a:p>
          <a:p>
            <a:pPr marL="457200" indent="-457200">
              <a:buFontTx/>
              <a:buChar char="-"/>
            </a:pPr>
            <a:r>
              <a:rPr lang="uk-UA" dirty="0"/>
              <a:t>Банк специфічних  наукових термінів та виразів складений вами</a:t>
            </a:r>
          </a:p>
          <a:p>
            <a:pPr marL="457200" indent="-457200">
              <a:buFontTx/>
              <a:buChar char="-"/>
            </a:pPr>
            <a:r>
              <a:rPr lang="uk-UA" dirty="0"/>
              <a:t>Читати й ще раз читати!</a:t>
            </a:r>
          </a:p>
          <a:p>
            <a:pPr marL="457200" indent="-457200">
              <a:buFontTx/>
              <a:buChar char="-"/>
            </a:pPr>
            <a:r>
              <a:rPr lang="uk-UA" dirty="0"/>
              <a:t>Платний сервіс редагування рукописів (наприклад:</a:t>
            </a:r>
            <a:r>
              <a:rPr lang="en-US" dirty="0"/>
              <a:t> Elsevier </a:t>
            </a:r>
            <a:r>
              <a:rPr lang="en-US" dirty="0">
                <a:hlinkClick r:id="rId2"/>
              </a:rPr>
              <a:t>English  Language Editing</a:t>
            </a:r>
            <a:r>
              <a:rPr lang="en-US" dirty="0"/>
              <a:t> service</a:t>
            </a:r>
            <a:r>
              <a:rPr lang="uk-UA" dirty="0"/>
              <a:t>, </a:t>
            </a:r>
            <a:r>
              <a:rPr lang="uk-UA" dirty="0">
                <a:sym typeface="Symbol"/>
              </a:rPr>
              <a:t> 250 </a:t>
            </a:r>
            <a:r>
              <a:rPr lang="en-US" dirty="0">
                <a:sym typeface="Symbol"/>
              </a:rPr>
              <a:t>Euro for a manuscript</a:t>
            </a:r>
            <a:r>
              <a:rPr lang="uk-UA" dirty="0"/>
              <a:t>)</a:t>
            </a:r>
          </a:p>
          <a:p>
            <a:pPr marL="457200" indent="-457200">
              <a:buFontTx/>
              <a:buChar char="-"/>
            </a:pPr>
            <a:r>
              <a:rPr lang="uk-UA" dirty="0"/>
              <a:t>Безкоштовні засоби перевірки граматики та орфографії (наприклад: </a:t>
            </a:r>
            <a:r>
              <a:rPr lang="en-GB" dirty="0">
                <a:hlinkClick r:id="rId3"/>
              </a:rPr>
              <a:t>https://app.grammarly.com</a:t>
            </a:r>
            <a:r>
              <a:rPr lang="en-GB" dirty="0"/>
              <a:t> </a:t>
            </a:r>
            <a:r>
              <a:rPr lang="uk-UA" dirty="0"/>
              <a:t>)</a:t>
            </a:r>
            <a:endParaRPr lang="ru-RU" dirty="0"/>
          </a:p>
          <a:p>
            <a:pPr marL="457200" indent="-457200">
              <a:buFontTx/>
              <a:buChar char="-"/>
            </a:pPr>
            <a:r>
              <a:rPr lang="uk-UA" dirty="0"/>
              <a:t>Корінний носій англійської мови</a:t>
            </a:r>
          </a:p>
          <a:p>
            <a:pPr marL="457200" indent="-457200">
              <a:buFontTx/>
              <a:buChar char="-"/>
            </a:pPr>
            <a:r>
              <a:rPr lang="uk-UA" dirty="0"/>
              <a:t>Занурення у англомовне середовище</a:t>
            </a:r>
            <a:endParaRPr lang="en-GB" dirty="0"/>
          </a:p>
          <a:p>
            <a:pPr marL="457200" indent="-457200">
              <a:buFontTx/>
              <a:buChar char="-"/>
            </a:pPr>
            <a:r>
              <a:rPr lang="uk-UA" dirty="0"/>
              <a:t>Використовуйте </a:t>
            </a:r>
            <a:r>
              <a:rPr lang="en-GB" dirty="0" err="1"/>
              <a:t>ChatGPT</a:t>
            </a:r>
            <a:endParaRPr lang="en-US" dirty="0"/>
          </a:p>
        </p:txBody>
      </p:sp>
    </p:spTree>
    <p:extLst>
      <p:ext uri="{BB962C8B-B14F-4D97-AF65-F5344CB8AC3E}">
        <p14:creationId xmlns:p14="http://schemas.microsoft.com/office/powerpoint/2010/main" val="3385850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CB8943-A136-4A19-B144-5E485F2886F4}"/>
              </a:ext>
            </a:extLst>
          </p:cNvPr>
          <p:cNvSpPr>
            <a:spLocks noGrp="1"/>
          </p:cNvSpPr>
          <p:nvPr>
            <p:ph type="title"/>
          </p:nvPr>
        </p:nvSpPr>
        <p:spPr>
          <a:xfrm>
            <a:off x="191261" y="78646"/>
            <a:ext cx="8761475" cy="1231106"/>
          </a:xfrm>
        </p:spPr>
        <p:txBody>
          <a:bodyPr/>
          <a:lstStyle/>
          <a:p>
            <a:r>
              <a:rPr lang="uk-UA" sz="4000" dirty="0"/>
              <a:t>Використання </a:t>
            </a:r>
            <a:r>
              <a:rPr lang="ru-RU" sz="4000" dirty="0"/>
              <a:t>Великих </a:t>
            </a:r>
            <a:r>
              <a:rPr lang="ru-RU" sz="4000" dirty="0" err="1"/>
              <a:t>Мовних</a:t>
            </a:r>
            <a:r>
              <a:rPr lang="ru-RU" sz="4000" dirty="0"/>
              <a:t> Моделей (ВММ), таких як </a:t>
            </a:r>
            <a:r>
              <a:rPr lang="en-GB" sz="4000" dirty="0" err="1"/>
              <a:t>ChatGPT</a:t>
            </a:r>
            <a:endParaRPr lang="en-GB" sz="4000" dirty="0"/>
          </a:p>
        </p:txBody>
      </p:sp>
      <p:sp>
        <p:nvSpPr>
          <p:cNvPr id="3" name="Текст 2">
            <a:extLst>
              <a:ext uri="{FF2B5EF4-FFF2-40B4-BE49-F238E27FC236}">
                <a16:creationId xmlns:a16="http://schemas.microsoft.com/office/drawing/2014/main" id="{1FCB5C65-5E09-4835-9F01-E67DCBC13FD6}"/>
              </a:ext>
            </a:extLst>
          </p:cNvPr>
          <p:cNvSpPr>
            <a:spLocks noGrp="1"/>
          </p:cNvSpPr>
          <p:nvPr>
            <p:ph type="body" idx="1"/>
          </p:nvPr>
        </p:nvSpPr>
        <p:spPr>
          <a:xfrm>
            <a:off x="304797" y="1309752"/>
            <a:ext cx="8534401" cy="6894195"/>
          </a:xfrm>
        </p:spPr>
        <p:txBody>
          <a:bodyPr/>
          <a:lstStyle/>
          <a:p>
            <a:r>
              <a:rPr lang="ru-RU" sz="2800" dirty="0"/>
              <a:t>ВВМ: </a:t>
            </a:r>
            <a:r>
              <a:rPr lang="ru-RU" sz="2800" dirty="0" err="1"/>
              <a:t>Хто</a:t>
            </a:r>
            <a:r>
              <a:rPr lang="ru-RU" sz="2800" dirty="0"/>
              <a:t> </a:t>
            </a:r>
            <a:r>
              <a:rPr lang="ru-RU" sz="2800" dirty="0" err="1"/>
              <a:t>відповідає</a:t>
            </a:r>
            <a:r>
              <a:rPr lang="ru-RU" sz="2800" dirty="0"/>
              <a:t> за текст?</a:t>
            </a:r>
          </a:p>
          <a:p>
            <a:pPr marL="457200" indent="-457200">
              <a:buFont typeface="Wingdings" panose="05000000000000000000" pitchFamily="2" charset="2"/>
              <a:buChar char="Ø"/>
            </a:pPr>
            <a:r>
              <a:rPr lang="ru-RU" sz="2800" dirty="0" err="1"/>
              <a:t>Великі</a:t>
            </a:r>
            <a:r>
              <a:rPr lang="ru-RU" sz="2800" dirty="0"/>
              <a:t> </a:t>
            </a:r>
            <a:r>
              <a:rPr lang="ru-RU" sz="2800" dirty="0" err="1"/>
              <a:t>мовні</a:t>
            </a:r>
            <a:r>
              <a:rPr lang="ru-RU" sz="2800" dirty="0"/>
              <a:t> </a:t>
            </a:r>
            <a:r>
              <a:rPr lang="ru-RU" sz="2800" dirty="0" err="1"/>
              <a:t>моделі</a:t>
            </a:r>
            <a:r>
              <a:rPr lang="ru-RU" sz="2800" dirty="0"/>
              <a:t>, не </a:t>
            </a:r>
            <a:r>
              <a:rPr lang="ru-RU" sz="2800" dirty="0" err="1"/>
              <a:t>можуть</a:t>
            </a:r>
            <a:r>
              <a:rPr lang="ru-RU" sz="2800" dirty="0"/>
              <a:t> бути авторами </a:t>
            </a:r>
            <a:r>
              <a:rPr lang="ru-RU" sz="2800" dirty="0" err="1"/>
              <a:t>наукових</a:t>
            </a:r>
            <a:r>
              <a:rPr lang="ru-RU" sz="2800" dirty="0"/>
              <a:t> </a:t>
            </a:r>
            <a:r>
              <a:rPr lang="ru-RU" sz="2800" dirty="0" err="1"/>
              <a:t>робіт</a:t>
            </a:r>
            <a:r>
              <a:rPr lang="ru-RU" sz="2800" dirty="0"/>
              <a:t>, </a:t>
            </a:r>
            <a:r>
              <a:rPr lang="ru-RU" sz="2800" dirty="0" err="1"/>
              <a:t>оскільки</a:t>
            </a:r>
            <a:r>
              <a:rPr lang="ru-RU" sz="2800" dirty="0"/>
              <a:t> авторство </a:t>
            </a:r>
            <a:r>
              <a:rPr lang="ru-RU" sz="2800" dirty="0" err="1"/>
              <a:t>передбачає</a:t>
            </a:r>
            <a:r>
              <a:rPr lang="ru-RU" sz="2800" dirty="0"/>
              <a:t> </a:t>
            </a:r>
            <a:r>
              <a:rPr lang="ru-RU" sz="2800" dirty="0" err="1"/>
              <a:t>відповідальність</a:t>
            </a:r>
            <a:r>
              <a:rPr lang="ru-RU" sz="2800" dirty="0"/>
              <a:t>, яку </a:t>
            </a:r>
            <a:r>
              <a:rPr lang="ru-RU" sz="2800" dirty="0" err="1"/>
              <a:t>неможливо</a:t>
            </a:r>
            <a:r>
              <a:rPr lang="ru-RU" sz="2800" dirty="0"/>
              <a:t> </a:t>
            </a:r>
            <a:r>
              <a:rPr lang="ru-RU" sz="2800" dirty="0" err="1"/>
              <a:t>покласти</a:t>
            </a:r>
            <a:r>
              <a:rPr lang="ru-RU" sz="2800" dirty="0"/>
              <a:t> на ВВМ</a:t>
            </a:r>
            <a:r>
              <a:rPr lang="uk-UA" sz="2800" dirty="0"/>
              <a:t> </a:t>
            </a:r>
          </a:p>
          <a:p>
            <a:pPr marL="457200" indent="-457200">
              <a:buFont typeface="Wingdings" panose="05000000000000000000" pitchFamily="2" charset="2"/>
              <a:buChar char="Ø"/>
            </a:pPr>
            <a:r>
              <a:rPr lang="ru-RU" sz="2800" dirty="0" err="1"/>
              <a:t>Обов'язково</a:t>
            </a:r>
            <a:r>
              <a:rPr lang="ru-RU" sz="2800" dirty="0"/>
              <a:t> </a:t>
            </a:r>
            <a:r>
              <a:rPr lang="ru-RU" sz="2800" dirty="0" err="1"/>
              <a:t>вказуйте</a:t>
            </a:r>
            <a:r>
              <a:rPr lang="ru-RU" sz="2800" dirty="0"/>
              <a:t> </a:t>
            </a:r>
            <a:r>
              <a:rPr lang="ru-RU" sz="2800" dirty="0" err="1"/>
              <a:t>використання</a:t>
            </a:r>
            <a:r>
              <a:rPr lang="ru-RU" sz="2800" dirty="0"/>
              <a:t> ВВМ у </a:t>
            </a:r>
            <a:r>
              <a:rPr lang="ru-RU" sz="2800" dirty="0" err="1"/>
              <a:t>розділі</a:t>
            </a:r>
            <a:r>
              <a:rPr lang="ru-RU" sz="2800" dirty="0"/>
              <a:t> "</a:t>
            </a:r>
            <a:r>
              <a:rPr lang="ru-RU" sz="2800" dirty="0" err="1"/>
              <a:t>Методи</a:t>
            </a:r>
            <a:r>
              <a:rPr lang="ru-RU" sz="2800" dirty="0"/>
              <a:t>" </a:t>
            </a:r>
            <a:r>
              <a:rPr lang="ru-RU" sz="2800" dirty="0" err="1"/>
              <a:t>вашої</a:t>
            </a:r>
            <a:r>
              <a:rPr lang="ru-RU" sz="2800" dirty="0"/>
              <a:t> </a:t>
            </a:r>
            <a:r>
              <a:rPr lang="ru-RU" sz="2800" dirty="0" err="1"/>
              <a:t>роботи</a:t>
            </a:r>
            <a:r>
              <a:rPr lang="uk-UA" sz="2800" dirty="0"/>
              <a:t>, якщо таке мало місце.</a:t>
            </a:r>
          </a:p>
          <a:p>
            <a:pPr marL="457200" indent="-457200">
              <a:buFont typeface="Wingdings" panose="05000000000000000000" pitchFamily="2" charset="2"/>
              <a:buChar char="Ø"/>
            </a:pPr>
            <a:r>
              <a:rPr lang="ru-RU" sz="2800" dirty="0" err="1"/>
              <a:t>Використання</a:t>
            </a:r>
            <a:r>
              <a:rPr lang="ru-RU" sz="2800" dirty="0"/>
              <a:t> ВВМ для "AI-</a:t>
            </a:r>
            <a:r>
              <a:rPr lang="ru-RU" sz="2800" dirty="0" err="1"/>
              <a:t>допомоги</a:t>
            </a:r>
            <a:r>
              <a:rPr lang="ru-RU" sz="2800" dirty="0"/>
              <a:t> у </a:t>
            </a:r>
            <a:r>
              <a:rPr lang="ru-RU" sz="2800" dirty="0" err="1"/>
              <a:t>редагуванні</a:t>
            </a:r>
            <a:r>
              <a:rPr lang="ru-RU" sz="2800" dirty="0"/>
              <a:t>" (</a:t>
            </a:r>
            <a:r>
              <a:rPr lang="ru-RU" sz="2800" dirty="0" err="1"/>
              <a:t>виправлення</a:t>
            </a:r>
            <a:r>
              <a:rPr lang="ru-RU" sz="2800" dirty="0"/>
              <a:t> </a:t>
            </a:r>
            <a:r>
              <a:rPr lang="ru-RU" sz="2800" dirty="0" err="1"/>
              <a:t>граматики</a:t>
            </a:r>
            <a:r>
              <a:rPr lang="ru-RU" sz="2800" dirty="0"/>
              <a:t>, стилю) </a:t>
            </a:r>
            <a:r>
              <a:rPr lang="ru-RU" sz="2800" b="1" i="1" dirty="0"/>
              <a:t>не </a:t>
            </a:r>
            <a:r>
              <a:rPr lang="ru-RU" sz="2800" b="1" i="1" dirty="0" err="1"/>
              <a:t>потребує</a:t>
            </a:r>
            <a:r>
              <a:rPr lang="ru-RU" sz="2800" b="1" i="1" dirty="0"/>
              <a:t> </a:t>
            </a:r>
            <a:r>
              <a:rPr lang="ru-RU" sz="2800" b="1" i="1" dirty="0" err="1"/>
              <a:t>згадки</a:t>
            </a:r>
            <a:r>
              <a:rPr lang="ru-RU" sz="2800" dirty="0"/>
              <a:t>.</a:t>
            </a:r>
          </a:p>
          <a:p>
            <a:pPr marL="457200" indent="-457200">
              <a:buFont typeface="Wingdings" panose="05000000000000000000" pitchFamily="2" charset="2"/>
              <a:buChar char="Ø"/>
            </a:pPr>
            <a:r>
              <a:rPr lang="ru-RU" sz="2800" b="1" i="1" dirty="0"/>
              <a:t>AI-</a:t>
            </a:r>
            <a:r>
              <a:rPr lang="ru-RU" sz="2800" b="1" i="1" dirty="0" err="1"/>
              <a:t>допомога</a:t>
            </a:r>
            <a:r>
              <a:rPr lang="ru-RU" sz="2800" b="1" i="1" dirty="0"/>
              <a:t> у </a:t>
            </a:r>
            <a:r>
              <a:rPr lang="ru-RU" sz="2800" b="1" i="1" dirty="0" err="1"/>
              <a:t>редагуванні</a:t>
            </a:r>
            <a:r>
              <a:rPr lang="ru-RU" sz="2800" b="1" i="1" dirty="0"/>
              <a:t> не </a:t>
            </a:r>
            <a:r>
              <a:rPr lang="ru-RU" sz="2800" b="1" i="1" dirty="0" err="1"/>
              <a:t>включає</a:t>
            </a:r>
            <a:r>
              <a:rPr lang="ru-RU" sz="2800" b="1" i="1" dirty="0"/>
              <a:t> </a:t>
            </a:r>
            <a:r>
              <a:rPr lang="ru-RU" sz="2800" b="1" i="1" dirty="0" err="1"/>
              <a:t>створення</a:t>
            </a:r>
            <a:r>
              <a:rPr lang="ru-RU" sz="2800" b="1" i="1" dirty="0"/>
              <a:t> контенту</a:t>
            </a:r>
            <a:r>
              <a:rPr lang="ru-RU" sz="2800" dirty="0"/>
              <a:t>. </a:t>
            </a:r>
            <a:r>
              <a:rPr lang="ru-RU" sz="2800" dirty="0" err="1"/>
              <a:t>Автори</a:t>
            </a:r>
            <a:r>
              <a:rPr lang="ru-RU" sz="2800" dirty="0"/>
              <a:t> </a:t>
            </a:r>
            <a:r>
              <a:rPr lang="ru-RU" sz="2800" dirty="0" err="1"/>
              <a:t>несуть</a:t>
            </a:r>
            <a:r>
              <a:rPr lang="ru-RU" sz="2800" dirty="0"/>
              <a:t> </a:t>
            </a:r>
            <a:r>
              <a:rPr lang="ru-RU" sz="2800" b="1" i="1" dirty="0" err="1"/>
              <a:t>повну</a:t>
            </a:r>
            <a:r>
              <a:rPr lang="ru-RU" sz="2800" b="1" i="1" dirty="0"/>
              <a:t> </a:t>
            </a:r>
            <a:r>
              <a:rPr lang="ru-RU" sz="2800" b="1" i="1" dirty="0" err="1"/>
              <a:t>відповідальність</a:t>
            </a:r>
            <a:r>
              <a:rPr lang="ru-RU" sz="2800" b="1" i="1" dirty="0"/>
              <a:t> </a:t>
            </a:r>
            <a:r>
              <a:rPr lang="ru-RU" sz="2800" dirty="0"/>
              <a:t>за </a:t>
            </a:r>
            <a:r>
              <a:rPr lang="ru-RU" sz="2800" dirty="0" err="1"/>
              <a:t>остаточний</a:t>
            </a:r>
            <a:r>
              <a:rPr lang="ru-RU" sz="2800" dirty="0"/>
              <a:t> текст і </a:t>
            </a:r>
            <a:r>
              <a:rPr lang="ru-RU" sz="2800" dirty="0" err="1"/>
              <a:t>повинні</a:t>
            </a:r>
            <a:r>
              <a:rPr lang="ru-RU" sz="2800" dirty="0"/>
              <a:t> </a:t>
            </a:r>
            <a:r>
              <a:rPr lang="ru-RU" sz="2800" dirty="0" err="1"/>
              <a:t>підтвердити</a:t>
            </a:r>
            <a:r>
              <a:rPr lang="ru-RU" sz="2800" dirty="0"/>
              <a:t>, </a:t>
            </a:r>
            <a:r>
              <a:rPr lang="ru-RU" sz="2800" dirty="0" err="1"/>
              <a:t>що</a:t>
            </a:r>
            <a:r>
              <a:rPr lang="ru-RU" sz="2800" dirty="0"/>
              <a:t> правки </a:t>
            </a:r>
            <a:r>
              <a:rPr lang="ru-RU" sz="2800" dirty="0" err="1"/>
              <a:t>відображають</a:t>
            </a:r>
            <a:r>
              <a:rPr lang="ru-RU" sz="2800" dirty="0"/>
              <a:t> </a:t>
            </a:r>
            <a:r>
              <a:rPr lang="ru-RU" sz="2800" dirty="0" err="1"/>
              <a:t>їхню</a:t>
            </a:r>
            <a:r>
              <a:rPr lang="ru-RU" sz="2800" dirty="0"/>
              <a:t> </a:t>
            </a:r>
            <a:r>
              <a:rPr lang="ru-RU" sz="2800" dirty="0" err="1"/>
              <a:t>оригінальну</a:t>
            </a:r>
            <a:r>
              <a:rPr lang="ru-RU" sz="2800" dirty="0"/>
              <a:t> роботу</a:t>
            </a:r>
          </a:p>
        </p:txBody>
      </p:sp>
      <p:sp>
        <p:nvSpPr>
          <p:cNvPr id="10" name="TextBox 9">
            <a:extLst>
              <a:ext uri="{FF2B5EF4-FFF2-40B4-BE49-F238E27FC236}">
                <a16:creationId xmlns:a16="http://schemas.microsoft.com/office/drawing/2014/main" id="{1ECFDB74-4874-4863-B624-6E7F78CAFAB3}"/>
              </a:ext>
            </a:extLst>
          </p:cNvPr>
          <p:cNvSpPr txBox="1"/>
          <p:nvPr/>
        </p:nvSpPr>
        <p:spPr>
          <a:xfrm>
            <a:off x="130589" y="8087344"/>
            <a:ext cx="8882816" cy="369332"/>
          </a:xfrm>
          <a:prstGeom prst="rect">
            <a:avLst/>
          </a:prstGeom>
          <a:noFill/>
        </p:spPr>
        <p:txBody>
          <a:bodyPr wrap="none" rtlCol="0">
            <a:spAutoFit/>
          </a:bodyPr>
          <a:lstStyle/>
          <a:p>
            <a:r>
              <a:rPr lang="en-GB" dirty="0"/>
              <a:t>https://link.springer.com/journal/436/submission-guidelines#Instructions%20for%20Authors</a:t>
            </a:r>
          </a:p>
        </p:txBody>
      </p:sp>
    </p:spTree>
    <p:extLst>
      <p:ext uri="{BB962C8B-B14F-4D97-AF65-F5344CB8AC3E}">
        <p14:creationId xmlns:p14="http://schemas.microsoft.com/office/powerpoint/2010/main" val="550069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3" y="254253"/>
            <a:ext cx="8988552" cy="677108"/>
          </a:xfrm>
        </p:spPr>
        <p:txBody>
          <a:bodyPr/>
          <a:lstStyle/>
          <a:p>
            <a:r>
              <a:rPr lang="uk-UA" dirty="0"/>
              <a:t>Теж саме, але з гумором</a:t>
            </a:r>
            <a:endParaRPr lang="en-US" dirty="0"/>
          </a:p>
        </p:txBody>
      </p:sp>
      <p:sp>
        <p:nvSpPr>
          <p:cNvPr id="3" name="Текст 2"/>
          <p:cNvSpPr>
            <a:spLocks noGrp="1"/>
          </p:cNvSpPr>
          <p:nvPr>
            <p:ph type="body" idx="1"/>
          </p:nvPr>
        </p:nvSpPr>
        <p:spPr>
          <a:xfrm>
            <a:off x="304799" y="1943100"/>
            <a:ext cx="8534400" cy="5909310"/>
          </a:xfrm>
        </p:spPr>
        <p:txBody>
          <a:bodyPr/>
          <a:lstStyle/>
          <a:p>
            <a:r>
              <a:rPr lang="ru-RU" dirty="0" err="1"/>
              <a:t>Біля</a:t>
            </a:r>
            <a:r>
              <a:rPr lang="ru-RU" dirty="0"/>
              <a:t> </a:t>
            </a:r>
            <a:r>
              <a:rPr lang="ru-RU" dirty="0" err="1"/>
              <a:t>траси</a:t>
            </a:r>
            <a:r>
              <a:rPr lang="ru-RU" dirty="0"/>
              <a:t> два </a:t>
            </a:r>
            <a:r>
              <a:rPr lang="ru-RU" dirty="0" err="1"/>
              <a:t>рабини</a:t>
            </a:r>
            <a:r>
              <a:rPr lang="ru-RU" dirty="0"/>
              <a:t> </a:t>
            </a:r>
            <a:r>
              <a:rPr lang="ru-RU" dirty="0" err="1"/>
              <a:t>встановлюють</a:t>
            </a:r>
            <a:r>
              <a:rPr lang="ru-RU" dirty="0"/>
              <a:t> щит </a:t>
            </a:r>
            <a:r>
              <a:rPr lang="ru-RU" dirty="0" err="1"/>
              <a:t>із</a:t>
            </a:r>
            <a:r>
              <a:rPr lang="ru-RU" dirty="0"/>
              <a:t> </a:t>
            </a:r>
            <a:r>
              <a:rPr lang="ru-RU" dirty="0" err="1"/>
              <a:t>написом</a:t>
            </a:r>
            <a:r>
              <a:rPr lang="ru-RU" dirty="0"/>
              <a:t>: </a:t>
            </a:r>
          </a:p>
          <a:p>
            <a:pPr algn="ctr"/>
            <a:r>
              <a:rPr lang="ru-RU" dirty="0"/>
              <a:t>«</a:t>
            </a:r>
            <a:r>
              <a:rPr lang="ru-RU" b="1" dirty="0" err="1"/>
              <a:t>Зупинися</a:t>
            </a:r>
            <a:r>
              <a:rPr lang="ru-RU" b="1" dirty="0"/>
              <a:t> і подумай! </a:t>
            </a:r>
            <a:r>
              <a:rPr lang="ru-RU" b="1" dirty="0" err="1"/>
              <a:t>Кінець</a:t>
            </a:r>
            <a:r>
              <a:rPr lang="ru-RU" b="1" dirty="0"/>
              <a:t> </a:t>
            </a:r>
            <a:r>
              <a:rPr lang="ru-RU" b="1" dirty="0" err="1"/>
              <a:t>вже</a:t>
            </a:r>
            <a:r>
              <a:rPr lang="ru-RU" b="1" dirty="0"/>
              <a:t> </a:t>
            </a:r>
            <a:r>
              <a:rPr lang="ru-RU" b="1" dirty="0" err="1"/>
              <a:t>близький</a:t>
            </a:r>
            <a:r>
              <a:rPr lang="ru-RU" dirty="0"/>
              <a:t>!»</a:t>
            </a:r>
            <a:endParaRPr lang="en-US" dirty="0"/>
          </a:p>
          <a:p>
            <a:r>
              <a:rPr lang="ru-RU" dirty="0" err="1"/>
              <a:t>Повз</a:t>
            </a:r>
            <a:r>
              <a:rPr lang="ru-RU" dirty="0"/>
              <a:t> </a:t>
            </a:r>
            <a:r>
              <a:rPr lang="uk-UA" dirty="0"/>
              <a:t>них </a:t>
            </a:r>
            <a:r>
              <a:rPr lang="ru-RU" dirty="0"/>
              <a:t>на </a:t>
            </a:r>
            <a:r>
              <a:rPr lang="ru-RU" dirty="0" err="1"/>
              <a:t>величезній</a:t>
            </a:r>
            <a:r>
              <a:rPr lang="ru-RU" dirty="0"/>
              <a:t> </a:t>
            </a:r>
            <a:r>
              <a:rPr lang="ru-RU" dirty="0" err="1"/>
              <a:t>швидкості</a:t>
            </a:r>
            <a:r>
              <a:rPr lang="ru-RU" dirty="0"/>
              <a:t> </a:t>
            </a:r>
            <a:r>
              <a:rPr lang="ru-RU" dirty="0" err="1"/>
              <a:t>пролітає</a:t>
            </a:r>
            <a:r>
              <a:rPr lang="ru-RU" dirty="0"/>
              <a:t> фура, і </a:t>
            </a:r>
            <a:r>
              <a:rPr lang="ru-RU" dirty="0" err="1"/>
              <a:t>водій</a:t>
            </a:r>
            <a:r>
              <a:rPr lang="ru-RU" dirty="0"/>
              <a:t> </a:t>
            </a:r>
            <a:r>
              <a:rPr lang="ru-RU" dirty="0" err="1"/>
              <a:t>їм</a:t>
            </a:r>
            <a:r>
              <a:rPr lang="ru-RU" dirty="0"/>
              <a:t> </a:t>
            </a:r>
            <a:r>
              <a:rPr lang="ru-RU" dirty="0" err="1"/>
              <a:t>кричить</a:t>
            </a:r>
            <a:r>
              <a:rPr lang="ru-RU" dirty="0"/>
              <a:t>:</a:t>
            </a:r>
            <a:endParaRPr lang="en-US" dirty="0"/>
          </a:p>
          <a:p>
            <a:r>
              <a:rPr lang="ru-RU" dirty="0"/>
              <a:t>— </a:t>
            </a:r>
            <a:r>
              <a:rPr lang="ru-RU" dirty="0" err="1"/>
              <a:t>Пейсаті</a:t>
            </a:r>
            <a:r>
              <a:rPr lang="ru-RU" dirty="0"/>
              <a:t>, як </a:t>
            </a:r>
            <a:r>
              <a:rPr lang="ru-RU" dirty="0" err="1"/>
              <a:t>ви</a:t>
            </a:r>
            <a:r>
              <a:rPr lang="ru-RU" dirty="0"/>
              <a:t> </a:t>
            </a:r>
            <a:r>
              <a:rPr lang="ru-RU" dirty="0" err="1"/>
              <a:t>вже</a:t>
            </a:r>
            <a:r>
              <a:rPr lang="ru-RU" dirty="0"/>
              <a:t> </a:t>
            </a:r>
            <a:r>
              <a:rPr lang="ru-RU" dirty="0" err="1"/>
              <a:t>задовбали</a:t>
            </a:r>
            <a:r>
              <a:rPr lang="ru-RU" dirty="0"/>
              <a:t>!</a:t>
            </a:r>
            <a:endParaRPr lang="en-US" dirty="0"/>
          </a:p>
          <a:p>
            <a:r>
              <a:rPr lang="ru-RU" dirty="0" err="1"/>
              <a:t>Вантажівка</a:t>
            </a:r>
            <a:r>
              <a:rPr lang="ru-RU" dirty="0"/>
              <a:t> </a:t>
            </a:r>
            <a:r>
              <a:rPr lang="ru-RU" dirty="0" err="1"/>
              <a:t>ховається</a:t>
            </a:r>
            <a:r>
              <a:rPr lang="ru-RU" dirty="0"/>
              <a:t> за поворотом, і </a:t>
            </a:r>
            <a:r>
              <a:rPr lang="ru-RU" dirty="0" err="1"/>
              <a:t>звідти</a:t>
            </a:r>
            <a:r>
              <a:rPr lang="ru-RU" dirty="0"/>
              <a:t> </a:t>
            </a:r>
            <a:r>
              <a:rPr lang="ru-RU" dirty="0" err="1"/>
              <a:t>чується</a:t>
            </a:r>
            <a:r>
              <a:rPr lang="ru-RU" dirty="0"/>
              <a:t> </a:t>
            </a:r>
            <a:r>
              <a:rPr lang="ru-RU" dirty="0" err="1"/>
              <a:t>гуркіт</a:t>
            </a:r>
            <a:r>
              <a:rPr lang="ru-RU" dirty="0"/>
              <a:t> і </a:t>
            </a:r>
            <a:r>
              <a:rPr lang="ru-RU" dirty="0" err="1"/>
              <a:t>гучний</a:t>
            </a:r>
            <a:r>
              <a:rPr lang="ru-RU" dirty="0"/>
              <a:t> бульк. </a:t>
            </a:r>
          </a:p>
          <a:p>
            <a:r>
              <a:rPr lang="ru-RU" dirty="0"/>
              <a:t>Один </a:t>
            </a:r>
            <a:r>
              <a:rPr lang="ru-RU" dirty="0" err="1"/>
              <a:t>рабин</a:t>
            </a:r>
            <a:r>
              <a:rPr lang="ru-RU" dirty="0"/>
              <a:t> </a:t>
            </a:r>
            <a:r>
              <a:rPr lang="ru-RU" dirty="0" err="1"/>
              <a:t>іншому</a:t>
            </a:r>
            <a:r>
              <a:rPr lang="ru-RU" dirty="0"/>
              <a:t>:</a:t>
            </a:r>
          </a:p>
          <a:p>
            <a:r>
              <a:rPr lang="ru-RU" dirty="0"/>
              <a:t>— </a:t>
            </a:r>
            <a:r>
              <a:rPr lang="ru-RU" dirty="0" err="1"/>
              <a:t>Мабуть</a:t>
            </a:r>
            <a:r>
              <a:rPr lang="ru-RU" dirty="0"/>
              <a:t>, </a:t>
            </a:r>
            <a:r>
              <a:rPr lang="ru-RU" dirty="0" err="1"/>
              <a:t>ти</a:t>
            </a:r>
            <a:r>
              <a:rPr lang="ru-RU" dirty="0"/>
              <a:t> мав </a:t>
            </a:r>
            <a:r>
              <a:rPr lang="ru-RU" dirty="0" err="1"/>
              <a:t>рацію</a:t>
            </a:r>
            <a:r>
              <a:rPr lang="ru-RU" dirty="0"/>
              <a:t>. Треба </a:t>
            </a:r>
            <a:r>
              <a:rPr lang="ru-RU" dirty="0" err="1"/>
              <a:t>було</a:t>
            </a:r>
            <a:r>
              <a:rPr lang="ru-RU" dirty="0"/>
              <a:t> </a:t>
            </a:r>
            <a:r>
              <a:rPr lang="ru-RU" dirty="0" err="1"/>
              <a:t>писати</a:t>
            </a:r>
            <a:r>
              <a:rPr lang="ru-RU" dirty="0"/>
              <a:t> </a:t>
            </a:r>
            <a:r>
              <a:rPr lang="ru-RU" dirty="0" err="1"/>
              <a:t>простіше</a:t>
            </a:r>
            <a:r>
              <a:rPr lang="ru-RU" dirty="0"/>
              <a:t>: "</a:t>
            </a:r>
            <a:r>
              <a:rPr lang="ru-RU" dirty="0" err="1"/>
              <a:t>Міст</a:t>
            </a:r>
            <a:r>
              <a:rPr lang="ru-RU" dirty="0"/>
              <a:t> </a:t>
            </a:r>
            <a:r>
              <a:rPr lang="ru-RU" dirty="0" err="1"/>
              <a:t>зруйнований</a:t>
            </a:r>
            <a:r>
              <a:rPr lang="ru-RU" dirty="0"/>
              <a:t>".</a:t>
            </a:r>
            <a:endParaRPr lang="en-US" dirty="0"/>
          </a:p>
        </p:txBody>
      </p:sp>
    </p:spTree>
    <p:extLst>
      <p:ext uri="{BB962C8B-B14F-4D97-AF65-F5344CB8AC3E}">
        <p14:creationId xmlns:p14="http://schemas.microsoft.com/office/powerpoint/2010/main" val="340347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D70840-D668-4228-AE30-E8018BAB13AF}"/>
              </a:ext>
            </a:extLst>
          </p:cNvPr>
          <p:cNvSpPr>
            <a:spLocks noGrp="1"/>
          </p:cNvSpPr>
          <p:nvPr>
            <p:ph type="title"/>
          </p:nvPr>
        </p:nvSpPr>
        <p:spPr>
          <a:xfrm>
            <a:off x="77723" y="254253"/>
            <a:ext cx="8988552" cy="1107996"/>
          </a:xfrm>
        </p:spPr>
        <p:txBody>
          <a:bodyPr/>
          <a:lstStyle/>
          <a:p>
            <a:pPr algn="ctr"/>
            <a:r>
              <a:rPr lang="uk-UA" sz="3600" b="1" dirty="0">
                <a:solidFill>
                  <a:srgbClr val="171717"/>
                </a:solidFill>
                <a:latin typeface="__DM_Sans_f581c2"/>
              </a:rPr>
              <a:t>Р</a:t>
            </a:r>
            <a:r>
              <a:rPr lang="ru-RU" sz="3600" b="1" i="0" dirty="0" err="1">
                <a:solidFill>
                  <a:srgbClr val="171717"/>
                </a:solidFill>
                <a:effectLst/>
                <a:latin typeface="__DM_Sans_f581c2"/>
              </a:rPr>
              <a:t>екомендації</a:t>
            </a:r>
            <a:r>
              <a:rPr lang="ru-RU" sz="3600" b="1" i="0" dirty="0">
                <a:solidFill>
                  <a:srgbClr val="171717"/>
                </a:solidFill>
                <a:effectLst/>
                <a:latin typeface="__DM_Sans_f581c2"/>
              </a:rPr>
              <a:t> </a:t>
            </a:r>
            <a:r>
              <a:rPr lang="ru-RU" sz="3600" b="1" i="0" dirty="0" err="1">
                <a:solidFill>
                  <a:srgbClr val="171717"/>
                </a:solidFill>
                <a:effectLst/>
                <a:latin typeface="__DM_Sans_f581c2"/>
              </a:rPr>
              <a:t>щодо</a:t>
            </a:r>
            <a:r>
              <a:rPr lang="ru-RU" sz="3600" b="1" i="0" dirty="0">
                <a:solidFill>
                  <a:srgbClr val="171717"/>
                </a:solidFill>
                <a:effectLst/>
                <a:latin typeface="__DM_Sans_f581c2"/>
              </a:rPr>
              <a:t> </a:t>
            </a:r>
            <a:r>
              <a:rPr lang="ru-RU" sz="3600" b="1" i="0" dirty="0" err="1">
                <a:solidFill>
                  <a:srgbClr val="171717"/>
                </a:solidFill>
                <a:effectLst/>
                <a:latin typeface="__DM_Sans_f581c2"/>
              </a:rPr>
              <a:t>використання</a:t>
            </a:r>
            <a:r>
              <a:rPr lang="ru-RU" sz="3600" b="1" i="0" dirty="0">
                <a:solidFill>
                  <a:srgbClr val="171717"/>
                </a:solidFill>
                <a:effectLst/>
                <a:latin typeface="__DM_Sans_f581c2"/>
              </a:rPr>
              <a:t> </a:t>
            </a:r>
            <a:r>
              <a:rPr lang="ru-RU" sz="3600" b="1" i="0" dirty="0" err="1">
                <a:solidFill>
                  <a:srgbClr val="171717"/>
                </a:solidFill>
                <a:effectLst/>
                <a:latin typeface="__DM_Sans_f581c2"/>
              </a:rPr>
              <a:t>мовних</a:t>
            </a:r>
            <a:r>
              <a:rPr lang="ru-RU" sz="3600" b="1" i="0" dirty="0">
                <a:solidFill>
                  <a:srgbClr val="171717"/>
                </a:solidFill>
                <a:effectLst/>
                <a:latin typeface="__DM_Sans_f581c2"/>
              </a:rPr>
              <a:t> </a:t>
            </a:r>
            <a:r>
              <a:rPr lang="en-GB" sz="3600" b="1" i="0" dirty="0">
                <a:solidFill>
                  <a:srgbClr val="171717"/>
                </a:solidFill>
                <a:effectLst/>
                <a:latin typeface="__DM_Sans_f581c2"/>
              </a:rPr>
              <a:t>AI-</a:t>
            </a:r>
            <a:r>
              <a:rPr lang="ru-RU" sz="3600" b="1" i="0" dirty="0" err="1">
                <a:solidFill>
                  <a:srgbClr val="171717"/>
                </a:solidFill>
                <a:effectLst/>
                <a:latin typeface="__DM_Sans_f581c2"/>
              </a:rPr>
              <a:t>ботів</a:t>
            </a:r>
            <a:r>
              <a:rPr lang="ru-RU" sz="3600" b="1" i="0" dirty="0">
                <a:solidFill>
                  <a:srgbClr val="171717"/>
                </a:solidFill>
                <a:effectLst/>
                <a:latin typeface="__DM_Sans_f581c2"/>
              </a:rPr>
              <a:t> для </a:t>
            </a:r>
            <a:r>
              <a:rPr lang="ru-RU" sz="3600" b="1" i="0" dirty="0" err="1">
                <a:solidFill>
                  <a:srgbClr val="171717"/>
                </a:solidFill>
                <a:effectLst/>
                <a:latin typeface="__DM_Sans_f581c2"/>
              </a:rPr>
              <a:t>наукової</a:t>
            </a:r>
            <a:r>
              <a:rPr lang="ru-RU" sz="3600" b="1" i="0" dirty="0">
                <a:solidFill>
                  <a:srgbClr val="171717"/>
                </a:solidFill>
                <a:effectLst/>
                <a:latin typeface="__DM_Sans_f581c2"/>
              </a:rPr>
              <a:t> </a:t>
            </a:r>
            <a:r>
              <a:rPr lang="ru-RU" sz="3600" b="1" i="0" dirty="0" err="1">
                <a:solidFill>
                  <a:srgbClr val="171717"/>
                </a:solidFill>
                <a:effectLst/>
                <a:latin typeface="__DM_Sans_f581c2"/>
              </a:rPr>
              <a:t>комунікації</a:t>
            </a:r>
            <a:r>
              <a:rPr lang="ru-RU" sz="3600" b="1" i="0" dirty="0">
                <a:solidFill>
                  <a:srgbClr val="171717"/>
                </a:solidFill>
                <a:effectLst/>
                <a:latin typeface="__DM_Sans_f581c2"/>
              </a:rPr>
              <a:t>:</a:t>
            </a:r>
            <a:endParaRPr lang="en-GB" sz="3600" dirty="0"/>
          </a:p>
        </p:txBody>
      </p:sp>
      <p:sp>
        <p:nvSpPr>
          <p:cNvPr id="3" name="Текст 2">
            <a:extLst>
              <a:ext uri="{FF2B5EF4-FFF2-40B4-BE49-F238E27FC236}">
                <a16:creationId xmlns:a16="http://schemas.microsoft.com/office/drawing/2014/main" id="{80A6FB7C-4261-4E9B-8FFC-6E12F0DBB359}"/>
              </a:ext>
            </a:extLst>
          </p:cNvPr>
          <p:cNvSpPr>
            <a:spLocks noGrp="1"/>
          </p:cNvSpPr>
          <p:nvPr>
            <p:ph type="body" idx="1"/>
          </p:nvPr>
        </p:nvSpPr>
        <p:spPr>
          <a:xfrm>
            <a:off x="368300" y="1485900"/>
            <a:ext cx="8407399" cy="6278642"/>
          </a:xfrm>
        </p:spPr>
        <p:txBody>
          <a:bodyPr/>
          <a:lstStyle/>
          <a:p>
            <a:pPr marL="514350" indent="-514350" algn="l">
              <a:buAutoNum type="romanLcParenBoth"/>
            </a:pPr>
            <a:r>
              <a:rPr lang="ru-RU" sz="2400" dirty="0" err="1"/>
              <a:t>Вказуйте</a:t>
            </a:r>
            <a:r>
              <a:rPr lang="ru-RU" sz="2400" dirty="0"/>
              <a:t> </a:t>
            </a:r>
            <a:r>
              <a:rPr lang="ru-RU" sz="2400" dirty="0" err="1"/>
              <a:t>використання</a:t>
            </a:r>
            <a:r>
              <a:rPr lang="ru-RU" sz="2400" dirty="0"/>
              <a:t> </a:t>
            </a:r>
            <a:r>
              <a:rPr lang="en-GB" sz="2400" dirty="0"/>
              <a:t>AI-</a:t>
            </a:r>
            <a:r>
              <a:rPr lang="ru-RU" sz="2400" dirty="0"/>
              <a:t>бота/</a:t>
            </a:r>
            <a:r>
              <a:rPr lang="en-GB" sz="2400" dirty="0" err="1"/>
              <a:t>ChatGPT</a:t>
            </a:r>
            <a:r>
              <a:rPr lang="en-GB" sz="2400" dirty="0"/>
              <a:t> </a:t>
            </a:r>
            <a:r>
              <a:rPr lang="ru-RU" sz="2400" dirty="0"/>
              <a:t>у "</a:t>
            </a:r>
            <a:r>
              <a:rPr lang="ru-RU" sz="2400" dirty="0" err="1"/>
              <a:t>Подяках</a:t>
            </a:r>
            <a:r>
              <a:rPr lang="ru-RU" sz="2400" dirty="0"/>
              <a:t>" та "</a:t>
            </a:r>
            <a:r>
              <a:rPr lang="ru-RU" sz="2400" dirty="0" err="1"/>
              <a:t>Експериментальній</a:t>
            </a:r>
            <a:r>
              <a:rPr lang="ru-RU" sz="2400" dirty="0"/>
              <a:t> </a:t>
            </a:r>
            <a:r>
              <a:rPr lang="ru-RU" sz="2400" dirty="0" err="1"/>
              <a:t>частині</a:t>
            </a:r>
            <a:r>
              <a:rPr lang="ru-RU" sz="2400" dirty="0"/>
              <a:t>", </a:t>
            </a:r>
            <a:r>
              <a:rPr lang="ru-RU" sz="2400" dirty="0" err="1"/>
              <a:t>зазначаючи</a:t>
            </a:r>
            <a:r>
              <a:rPr lang="ru-RU" sz="2400" dirty="0"/>
              <a:t> </a:t>
            </a:r>
            <a:r>
              <a:rPr lang="ru-RU" sz="2400" dirty="0" err="1"/>
              <a:t>використані</a:t>
            </a:r>
            <a:r>
              <a:rPr lang="ru-RU" sz="2400" dirty="0"/>
              <a:t> </a:t>
            </a:r>
            <a:r>
              <a:rPr lang="ru-RU" sz="2400" dirty="0" err="1"/>
              <a:t>частини</a:t>
            </a:r>
            <a:r>
              <a:rPr lang="ru-RU" sz="2400" dirty="0"/>
              <a:t> </a:t>
            </a:r>
            <a:r>
              <a:rPr lang="ru-RU" sz="2400" dirty="0" err="1"/>
              <a:t>рукопису</a:t>
            </a:r>
            <a:r>
              <a:rPr lang="ru-RU" sz="2400" dirty="0"/>
              <a:t> та </a:t>
            </a:r>
            <a:r>
              <a:rPr lang="ru-RU" sz="2400" dirty="0" err="1"/>
              <a:t>надаючи</a:t>
            </a:r>
            <a:r>
              <a:rPr lang="ru-RU" sz="2400" dirty="0"/>
              <a:t> </a:t>
            </a:r>
            <a:r>
              <a:rPr lang="ru-RU" sz="2400" dirty="0" err="1"/>
              <a:t>підказки</a:t>
            </a:r>
            <a:r>
              <a:rPr lang="ru-RU" sz="2400" dirty="0"/>
              <a:t>/</a:t>
            </a:r>
            <a:r>
              <a:rPr lang="ru-RU" sz="2400" dirty="0" err="1"/>
              <a:t>стенограму</a:t>
            </a:r>
            <a:r>
              <a:rPr lang="ru-RU" sz="2400" dirty="0"/>
              <a:t> в </a:t>
            </a:r>
            <a:r>
              <a:rPr lang="ru-RU" sz="2400" dirty="0" err="1"/>
              <a:t>Додатковій</a:t>
            </a:r>
            <a:r>
              <a:rPr lang="ru-RU" sz="2400" dirty="0"/>
              <a:t> </a:t>
            </a:r>
            <a:r>
              <a:rPr lang="ru-RU" sz="2400" dirty="0" err="1"/>
              <a:t>інформації</a:t>
            </a:r>
            <a:r>
              <a:rPr lang="ru-RU" sz="2400" dirty="0"/>
              <a:t>. </a:t>
            </a:r>
          </a:p>
          <a:p>
            <a:pPr marL="514350" indent="-514350" algn="l">
              <a:buAutoNum type="romanLcParenBoth"/>
            </a:pPr>
            <a:r>
              <a:rPr lang="ru-RU" sz="2400" dirty="0" err="1"/>
              <a:t>Пам'ятайте</a:t>
            </a:r>
            <a:r>
              <a:rPr lang="ru-RU" sz="2400" dirty="0"/>
              <a:t>, </a:t>
            </a:r>
            <a:r>
              <a:rPr lang="ru-RU" sz="2400" dirty="0" err="1"/>
              <a:t>що</a:t>
            </a:r>
            <a:r>
              <a:rPr lang="ru-RU" sz="2400" dirty="0"/>
              <a:t> </a:t>
            </a:r>
            <a:r>
              <a:rPr lang="ru-RU" sz="2400" dirty="0" err="1"/>
              <a:t>вихідні</a:t>
            </a:r>
            <a:r>
              <a:rPr lang="ru-RU" sz="2400" dirty="0"/>
              <a:t> </a:t>
            </a:r>
            <a:r>
              <a:rPr lang="ru-RU" sz="2400" dirty="0" err="1"/>
              <a:t>дані</a:t>
            </a:r>
            <a:r>
              <a:rPr lang="ru-RU" sz="2400" dirty="0"/>
              <a:t> </a:t>
            </a:r>
            <a:r>
              <a:rPr lang="en-GB" sz="2400" dirty="0" err="1"/>
              <a:t>ChatGPT</a:t>
            </a:r>
            <a:r>
              <a:rPr lang="en-GB" sz="2400" dirty="0"/>
              <a:t> - </a:t>
            </a:r>
            <a:r>
              <a:rPr lang="ru-RU" sz="2400" dirty="0" err="1"/>
              <a:t>це</a:t>
            </a:r>
            <a:r>
              <a:rPr lang="ru-RU" sz="2400" dirty="0"/>
              <a:t> </a:t>
            </a:r>
            <a:r>
              <a:rPr lang="ru-RU" sz="2400" dirty="0" err="1"/>
              <a:t>лише</a:t>
            </a:r>
            <a:r>
              <a:rPr lang="ru-RU" sz="2400" dirty="0"/>
              <a:t> </a:t>
            </a:r>
            <a:r>
              <a:rPr lang="ru-RU" sz="2400" dirty="0" err="1"/>
              <a:t>чернетка</a:t>
            </a:r>
            <a:r>
              <a:rPr lang="ru-RU" sz="2400" dirty="0"/>
              <a:t>, яка </a:t>
            </a:r>
            <a:r>
              <a:rPr lang="ru-RU" sz="2400" dirty="0" err="1"/>
              <a:t>може</a:t>
            </a:r>
            <a:r>
              <a:rPr lang="ru-RU" sz="2400" dirty="0"/>
              <a:t> бути </a:t>
            </a:r>
            <a:r>
              <a:rPr lang="ru-RU" sz="2400" dirty="0" err="1"/>
              <a:t>неповною</a:t>
            </a:r>
            <a:r>
              <a:rPr lang="ru-RU" sz="2400" dirty="0"/>
              <a:t> та </a:t>
            </a:r>
            <a:r>
              <a:rPr lang="ru-RU" sz="2400" dirty="0" err="1"/>
              <a:t>містити</a:t>
            </a:r>
            <a:r>
              <a:rPr lang="ru-RU" sz="2400" dirty="0"/>
              <a:t> </a:t>
            </a:r>
            <a:r>
              <a:rPr lang="ru-RU" sz="2400" dirty="0" err="1"/>
              <a:t>невірну</a:t>
            </a:r>
            <a:r>
              <a:rPr lang="ru-RU" sz="2400" dirty="0"/>
              <a:t> </a:t>
            </a:r>
            <a:r>
              <a:rPr lang="ru-RU" sz="2400" dirty="0" err="1"/>
              <a:t>інформацію</a:t>
            </a:r>
            <a:r>
              <a:rPr lang="ru-RU" sz="2400" dirty="0"/>
              <a:t>. Все </a:t>
            </a:r>
            <a:r>
              <a:rPr lang="ru-RU" sz="2400" dirty="0" err="1"/>
              <a:t>потрібно</a:t>
            </a:r>
            <a:r>
              <a:rPr lang="ru-RU" sz="2400" dirty="0"/>
              <a:t> </a:t>
            </a:r>
            <a:r>
              <a:rPr lang="ru-RU" sz="2400" dirty="0" err="1"/>
              <a:t>перевіряти</a:t>
            </a:r>
            <a:r>
              <a:rPr lang="ru-RU" sz="2400" dirty="0"/>
              <a:t>. </a:t>
            </a:r>
            <a:endParaRPr lang="uk-UA" sz="2400" dirty="0"/>
          </a:p>
          <a:p>
            <a:pPr marL="514350" indent="-514350" algn="l">
              <a:buAutoNum type="romanLcParenBoth"/>
            </a:pPr>
            <a:r>
              <a:rPr lang="uk-UA" sz="2400" dirty="0"/>
              <a:t> </a:t>
            </a:r>
            <a:r>
              <a:rPr lang="ru-RU" sz="2400" dirty="0"/>
              <a:t>Не </a:t>
            </a:r>
            <a:r>
              <a:rPr lang="ru-RU" sz="2400" dirty="0" err="1"/>
              <a:t>використовуйте</a:t>
            </a:r>
            <a:r>
              <a:rPr lang="ru-RU" sz="2400" dirty="0"/>
              <a:t> текст </a:t>
            </a:r>
            <a:r>
              <a:rPr lang="en-GB" sz="2400" dirty="0"/>
              <a:t>verbatim </a:t>
            </a:r>
            <a:r>
              <a:rPr lang="ru-RU" sz="2400" dirty="0"/>
              <a:t>з </a:t>
            </a:r>
            <a:r>
              <a:rPr lang="en-GB" sz="2400" dirty="0" err="1"/>
              <a:t>ChatGPT</a:t>
            </a:r>
            <a:r>
              <a:rPr lang="en-GB" sz="2400" dirty="0"/>
              <a:t>, </a:t>
            </a:r>
            <a:r>
              <a:rPr lang="ru-RU" sz="2400" dirty="0" err="1"/>
              <a:t>щоб</a:t>
            </a:r>
            <a:r>
              <a:rPr lang="ru-RU" sz="2400" dirty="0"/>
              <a:t> </a:t>
            </a:r>
            <a:r>
              <a:rPr lang="ru-RU" sz="2400" dirty="0" err="1"/>
              <a:t>уникнути</a:t>
            </a:r>
            <a:r>
              <a:rPr lang="ru-RU" sz="2400" dirty="0"/>
              <a:t> </a:t>
            </a:r>
            <a:r>
              <a:rPr lang="ru-RU" sz="2400" dirty="0" err="1"/>
              <a:t>плагіату</a:t>
            </a:r>
            <a:r>
              <a:rPr lang="ru-RU" sz="2400" dirty="0"/>
              <a:t>. </a:t>
            </a:r>
            <a:endParaRPr lang="uk-UA" sz="2400" dirty="0"/>
          </a:p>
          <a:p>
            <a:pPr marL="514350" indent="-514350" algn="l">
              <a:buAutoNum type="romanLcParenBoth"/>
            </a:pPr>
            <a:r>
              <a:rPr lang="en-GB" sz="2400" dirty="0"/>
              <a:t> </a:t>
            </a:r>
            <a:r>
              <a:rPr lang="ru-RU" sz="2400" dirty="0" err="1"/>
              <a:t>Перевіряйте</a:t>
            </a:r>
            <a:r>
              <a:rPr lang="ru-RU" sz="2400" dirty="0"/>
              <a:t> </a:t>
            </a:r>
            <a:r>
              <a:rPr lang="ru-RU" sz="2400" dirty="0" err="1"/>
              <a:t>всі</a:t>
            </a:r>
            <a:r>
              <a:rPr lang="ru-RU" sz="2400" dirty="0"/>
              <a:t> </a:t>
            </a:r>
            <a:r>
              <a:rPr lang="ru-RU" sz="2400" dirty="0" err="1"/>
              <a:t>цитати</a:t>
            </a:r>
            <a:r>
              <a:rPr lang="ru-RU" sz="2400" dirty="0"/>
              <a:t>, </a:t>
            </a:r>
            <a:r>
              <a:rPr lang="ru-RU" sz="2400" dirty="0" err="1"/>
              <a:t>запропоновані</a:t>
            </a:r>
            <a:r>
              <a:rPr lang="ru-RU" sz="2400" dirty="0"/>
              <a:t> </a:t>
            </a:r>
            <a:r>
              <a:rPr lang="en-GB" sz="2400" dirty="0"/>
              <a:t>AI-</a:t>
            </a:r>
            <a:r>
              <a:rPr lang="ru-RU" sz="2400" dirty="0"/>
              <a:t>ботом/</a:t>
            </a:r>
            <a:r>
              <a:rPr lang="en-GB" sz="2400" dirty="0" err="1"/>
              <a:t>ChatGPT</a:t>
            </a:r>
            <a:r>
              <a:rPr lang="en-GB" sz="2400" dirty="0"/>
              <a:t>, </a:t>
            </a:r>
            <a:r>
              <a:rPr lang="ru-RU" sz="2400" dirty="0"/>
              <a:t>з </a:t>
            </a:r>
            <a:r>
              <a:rPr lang="ru-RU" sz="2400" dirty="0" err="1"/>
              <a:t>оригінальною</a:t>
            </a:r>
            <a:r>
              <a:rPr lang="ru-RU" sz="2400" dirty="0"/>
              <a:t> </a:t>
            </a:r>
            <a:r>
              <a:rPr lang="ru-RU" sz="2400" dirty="0" err="1"/>
              <a:t>літературою</a:t>
            </a:r>
            <a:r>
              <a:rPr lang="ru-RU" sz="2400" dirty="0"/>
              <a:t>. </a:t>
            </a:r>
            <a:endParaRPr lang="uk-UA" sz="2400" dirty="0"/>
          </a:p>
          <a:p>
            <a:pPr marL="514350" indent="-514350" algn="l">
              <a:buAutoNum type="romanLcParenBoth"/>
            </a:pPr>
            <a:r>
              <a:rPr lang="ru-RU" sz="2400" dirty="0"/>
              <a:t>Не </a:t>
            </a:r>
            <a:r>
              <a:rPr lang="ru-RU" sz="2400" dirty="0" err="1"/>
              <a:t>вказуйте</a:t>
            </a:r>
            <a:r>
              <a:rPr lang="ru-RU" sz="2400" dirty="0"/>
              <a:t> </a:t>
            </a:r>
            <a:r>
              <a:rPr lang="en-GB" sz="2400" dirty="0" err="1"/>
              <a:t>ChatGPT</a:t>
            </a:r>
            <a:r>
              <a:rPr lang="en-GB" sz="2400" dirty="0"/>
              <a:t> </a:t>
            </a:r>
            <a:r>
              <a:rPr lang="ru-RU" sz="2400" dirty="0" err="1"/>
              <a:t>або</a:t>
            </a:r>
            <a:r>
              <a:rPr lang="ru-RU" sz="2400" dirty="0"/>
              <a:t> будь-</a:t>
            </a:r>
            <a:r>
              <a:rPr lang="ru-RU" sz="2400" dirty="0" err="1"/>
              <a:t>якого</a:t>
            </a:r>
            <a:r>
              <a:rPr lang="ru-RU" sz="2400" dirty="0"/>
              <a:t> </a:t>
            </a:r>
            <a:r>
              <a:rPr lang="ru-RU" sz="2400" dirty="0" err="1"/>
              <a:t>іншого</a:t>
            </a:r>
            <a:r>
              <a:rPr lang="ru-RU" sz="2400" dirty="0"/>
              <a:t> </a:t>
            </a:r>
            <a:r>
              <a:rPr lang="en-GB" sz="2400" dirty="0"/>
              <a:t>AI-</a:t>
            </a:r>
            <a:r>
              <a:rPr lang="ru-RU" sz="2400" dirty="0"/>
              <a:t>бота як </a:t>
            </a:r>
            <a:r>
              <a:rPr lang="ru-RU" sz="2400" dirty="0" err="1"/>
              <a:t>співавтора</a:t>
            </a:r>
            <a:r>
              <a:rPr lang="ru-RU" sz="2400" dirty="0"/>
              <a:t>. </a:t>
            </a:r>
            <a:endParaRPr lang="uk-UA" sz="2400" dirty="0"/>
          </a:p>
          <a:p>
            <a:pPr marL="514350" indent="-514350" algn="l">
              <a:buAutoNum type="romanLcParenBoth"/>
            </a:pPr>
            <a:r>
              <a:rPr lang="uk-UA" sz="2400" dirty="0"/>
              <a:t> </a:t>
            </a:r>
            <a:r>
              <a:rPr lang="en-GB" sz="2400" dirty="0" err="1"/>
              <a:t>ChatGPT</a:t>
            </a:r>
            <a:r>
              <a:rPr lang="en-GB" sz="2400" dirty="0"/>
              <a:t> </a:t>
            </a:r>
            <a:r>
              <a:rPr lang="ru-RU" sz="2400" dirty="0"/>
              <a:t>не </a:t>
            </a:r>
            <a:r>
              <a:rPr lang="ru-RU" sz="2400" dirty="0" err="1"/>
              <a:t>несе</a:t>
            </a:r>
            <a:r>
              <a:rPr lang="ru-RU" sz="2400" dirty="0"/>
              <a:t> </a:t>
            </a:r>
            <a:r>
              <a:rPr lang="ru-RU" sz="2400" dirty="0" err="1"/>
              <a:t>відповідальності</a:t>
            </a:r>
            <a:r>
              <a:rPr lang="ru-RU" sz="2400" dirty="0"/>
              <a:t> за </a:t>
            </a:r>
            <a:r>
              <a:rPr lang="ru-RU" sz="2400" dirty="0" err="1"/>
              <a:t>твердження</a:t>
            </a:r>
            <a:r>
              <a:rPr lang="ru-RU" sz="2400" dirty="0"/>
              <a:t> </a:t>
            </a:r>
            <a:r>
              <a:rPr lang="ru-RU" sz="2400" dirty="0" err="1"/>
              <a:t>чи</a:t>
            </a:r>
            <a:r>
              <a:rPr lang="ru-RU" sz="2400" dirty="0"/>
              <a:t> </a:t>
            </a:r>
            <a:r>
              <a:rPr lang="ru-RU" sz="2400" dirty="0" err="1"/>
              <a:t>етичні</a:t>
            </a:r>
            <a:r>
              <a:rPr lang="ru-RU" sz="2400" dirty="0"/>
              <a:t> </a:t>
            </a:r>
            <a:r>
              <a:rPr lang="ru-RU" sz="2400" dirty="0" err="1"/>
              <a:t>порушення</a:t>
            </a:r>
            <a:r>
              <a:rPr lang="ru-RU" sz="2400" dirty="0"/>
              <a:t>. </a:t>
            </a:r>
            <a:endParaRPr lang="uk-UA" sz="2400" dirty="0"/>
          </a:p>
          <a:p>
            <a:pPr marL="514350" indent="-514350" algn="l">
              <a:buAutoNum type="romanLcParenBoth"/>
            </a:pPr>
            <a:r>
              <a:rPr lang="uk-UA" sz="2400" dirty="0"/>
              <a:t> </a:t>
            </a:r>
            <a:r>
              <a:rPr lang="ru-RU" sz="2400" dirty="0"/>
              <a:t>Не дозволяйте </a:t>
            </a:r>
            <a:r>
              <a:rPr lang="en-GB" sz="2400" dirty="0" err="1"/>
              <a:t>ChatGPT</a:t>
            </a:r>
            <a:r>
              <a:rPr lang="en-GB" sz="2400" dirty="0"/>
              <a:t> </a:t>
            </a:r>
            <a:r>
              <a:rPr lang="ru-RU" sz="2400" dirty="0" err="1"/>
              <a:t>придушувати</a:t>
            </a:r>
            <a:r>
              <a:rPr lang="ru-RU" sz="2400" dirty="0"/>
              <a:t> вашу </a:t>
            </a:r>
            <a:r>
              <a:rPr lang="ru-RU" sz="2400" dirty="0" err="1"/>
              <a:t>творчість</a:t>
            </a:r>
            <a:r>
              <a:rPr lang="ru-RU" sz="2400" dirty="0"/>
              <a:t>, </a:t>
            </a:r>
            <a:r>
              <a:rPr lang="ru-RU" sz="2400" dirty="0" err="1"/>
              <a:t>використовуйте</a:t>
            </a:r>
            <a:r>
              <a:rPr lang="ru-RU" sz="2400" dirty="0"/>
              <a:t> </a:t>
            </a:r>
            <a:r>
              <a:rPr lang="ru-RU" sz="2400" dirty="0" err="1"/>
              <a:t>його</a:t>
            </a:r>
            <a:r>
              <a:rPr lang="ru-RU" sz="2400" dirty="0"/>
              <a:t> для </a:t>
            </a:r>
            <a:r>
              <a:rPr lang="ru-RU" sz="2400" dirty="0" err="1"/>
              <a:t>розширення</a:t>
            </a:r>
            <a:r>
              <a:rPr lang="ru-RU" sz="2400" dirty="0"/>
              <a:t> </a:t>
            </a:r>
            <a:r>
              <a:rPr lang="ru-RU" sz="2400" dirty="0" err="1"/>
              <a:t>горизонтів</a:t>
            </a:r>
            <a:r>
              <a:rPr lang="ru-RU" sz="2400" dirty="0"/>
              <a:t>.</a:t>
            </a:r>
            <a:endParaRPr lang="ru-RU" sz="4000" b="0" i="0" dirty="0">
              <a:solidFill>
                <a:srgbClr val="171717"/>
              </a:solidFill>
              <a:effectLst/>
              <a:latin typeface="__DM_Sans_f581c2"/>
            </a:endParaRPr>
          </a:p>
        </p:txBody>
      </p:sp>
      <p:sp>
        <p:nvSpPr>
          <p:cNvPr id="4" name="TextBox 3">
            <a:extLst>
              <a:ext uri="{FF2B5EF4-FFF2-40B4-BE49-F238E27FC236}">
                <a16:creationId xmlns:a16="http://schemas.microsoft.com/office/drawing/2014/main" id="{B6C7BE6F-F3EF-44A9-ABFD-9400514E07FC}"/>
              </a:ext>
            </a:extLst>
          </p:cNvPr>
          <p:cNvSpPr txBox="1"/>
          <p:nvPr/>
        </p:nvSpPr>
        <p:spPr>
          <a:xfrm>
            <a:off x="838200" y="7888193"/>
            <a:ext cx="4197752" cy="369332"/>
          </a:xfrm>
          <a:prstGeom prst="rect">
            <a:avLst/>
          </a:prstGeom>
          <a:noFill/>
        </p:spPr>
        <p:txBody>
          <a:bodyPr wrap="none" rtlCol="0">
            <a:spAutoFit/>
          </a:bodyPr>
          <a:lstStyle/>
          <a:p>
            <a:r>
              <a:rPr lang="en-GB" sz="1800" b="0" i="0" dirty="0">
                <a:solidFill>
                  <a:srgbClr val="0D54A6"/>
                </a:solidFill>
                <a:effectLst/>
                <a:latin typeface="MyriadPro-Regular"/>
              </a:rPr>
              <a:t>https://doi.org/10.1021/acsnano.3c01544</a:t>
            </a:r>
            <a:r>
              <a:rPr lang="en-GB" dirty="0"/>
              <a:t> </a:t>
            </a:r>
          </a:p>
        </p:txBody>
      </p:sp>
    </p:spTree>
    <p:extLst>
      <p:ext uri="{BB962C8B-B14F-4D97-AF65-F5344CB8AC3E}">
        <p14:creationId xmlns:p14="http://schemas.microsoft.com/office/powerpoint/2010/main" val="1441438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470021" y="876300"/>
            <a:ext cx="8370570" cy="1661993"/>
          </a:xfrm>
          <a:prstGeom prst="rect">
            <a:avLst/>
          </a:prstGeom>
        </p:spPr>
        <p:txBody>
          <a:bodyPr vert="horz" wrap="square" lIns="0" tIns="0" rIns="0" bIns="0" rtlCol="0">
            <a:spAutoFit/>
          </a:bodyPr>
          <a:lstStyle/>
          <a:p>
            <a:pPr marL="12700">
              <a:lnSpc>
                <a:spcPct val="100000"/>
              </a:lnSpc>
            </a:pPr>
            <a:endParaRPr lang="en-US" sz="3600" dirty="0">
              <a:latin typeface="Georgia"/>
              <a:cs typeface="Georgia"/>
            </a:endParaRPr>
          </a:p>
          <a:p>
            <a:pPr marL="12700">
              <a:lnSpc>
                <a:spcPct val="100000"/>
              </a:lnSpc>
            </a:pPr>
            <a:r>
              <a:rPr lang="uk-UA" sz="3600" dirty="0">
                <a:latin typeface="Georgia"/>
                <a:cs typeface="Georgia"/>
              </a:rPr>
              <a:t>Міжнародні стандарти академічних публікацій</a:t>
            </a:r>
            <a:r>
              <a:rPr lang="ru-RU" sz="3600" dirty="0">
                <a:latin typeface="Georgia"/>
                <a:cs typeface="Georgia"/>
              </a:rPr>
              <a:t> </a:t>
            </a:r>
          </a:p>
        </p:txBody>
      </p:sp>
      <p:sp>
        <p:nvSpPr>
          <p:cNvPr id="11" name="AutoShape 2" descr="Картинки по запросу написать чтобы опубликовал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TextBox 5"/>
          <p:cNvSpPr txBox="1"/>
          <p:nvPr/>
        </p:nvSpPr>
        <p:spPr>
          <a:xfrm>
            <a:off x="338997" y="3695776"/>
            <a:ext cx="4842605" cy="1815882"/>
          </a:xfrm>
          <a:prstGeom prst="rect">
            <a:avLst/>
          </a:prstGeom>
          <a:noFill/>
        </p:spPr>
        <p:txBody>
          <a:bodyPr wrap="square" rtlCol="0">
            <a:spAutoFit/>
          </a:bodyPr>
          <a:lstStyle/>
          <a:p>
            <a:r>
              <a:rPr lang="ru-RU" sz="2800" dirty="0"/>
              <a:t>Вам </a:t>
            </a:r>
            <a:r>
              <a:rPr lang="ru-RU" sz="2800" dirty="0" err="1"/>
              <a:t>слід</a:t>
            </a:r>
            <a:r>
              <a:rPr lang="ru-RU" sz="2800" dirty="0"/>
              <a:t> </a:t>
            </a:r>
            <a:r>
              <a:rPr lang="ru-RU" sz="2800" dirty="0" err="1"/>
              <a:t>вивчити</a:t>
            </a:r>
            <a:r>
              <a:rPr lang="ru-RU" sz="2800" dirty="0"/>
              <a:t> правила </a:t>
            </a:r>
            <a:r>
              <a:rPr lang="ru-RU" sz="2800" dirty="0" err="1"/>
              <a:t>гри</a:t>
            </a:r>
            <a:r>
              <a:rPr lang="ru-RU" sz="2800" dirty="0"/>
              <a:t>. І </a:t>
            </a:r>
            <a:r>
              <a:rPr lang="ru-RU" sz="2800" dirty="0" err="1"/>
              <a:t>після</a:t>
            </a:r>
            <a:r>
              <a:rPr lang="ru-RU" sz="2800" dirty="0"/>
              <a:t> </a:t>
            </a:r>
            <a:r>
              <a:rPr lang="ru-RU" sz="2800" dirty="0" err="1"/>
              <a:t>цього</a:t>
            </a:r>
            <a:r>
              <a:rPr lang="ru-RU" sz="2800" dirty="0"/>
              <a:t> </a:t>
            </a:r>
            <a:r>
              <a:rPr lang="ru-RU" sz="2800" dirty="0" err="1"/>
              <a:t>ви</a:t>
            </a:r>
            <a:r>
              <a:rPr lang="ru-RU" sz="2800" dirty="0"/>
              <a:t> будете </a:t>
            </a:r>
            <a:r>
              <a:rPr lang="ru-RU" sz="2800" dirty="0" err="1"/>
              <a:t>грати</a:t>
            </a:r>
            <a:r>
              <a:rPr lang="ru-RU" sz="2800" dirty="0"/>
              <a:t> як </a:t>
            </a:r>
            <a:r>
              <a:rPr lang="ru-RU" sz="2800" dirty="0" err="1"/>
              <a:t>ніхто</a:t>
            </a:r>
            <a:r>
              <a:rPr lang="ru-RU" sz="2800" dirty="0"/>
              <a:t> </a:t>
            </a:r>
            <a:r>
              <a:rPr lang="ru-RU" sz="2800" dirty="0" err="1"/>
              <a:t>інший</a:t>
            </a:r>
            <a:endParaRPr lang="ru-RU" sz="2800" dirty="0"/>
          </a:p>
          <a:p>
            <a:r>
              <a:rPr lang="uk-UA" sz="2800" i="1" dirty="0"/>
              <a:t>Альберт Ейнштейн</a:t>
            </a:r>
            <a:r>
              <a:rPr lang="ru-RU" sz="2800" dirty="0"/>
              <a:t>. </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3238501"/>
            <a:ext cx="3726126" cy="5123330"/>
          </a:xfrm>
          <a:prstGeom prst="rect">
            <a:avLst/>
          </a:prstGeom>
        </p:spPr>
      </p:pic>
    </p:spTree>
    <p:extLst>
      <p:ext uri="{BB962C8B-B14F-4D97-AF65-F5344CB8AC3E}">
        <p14:creationId xmlns:p14="http://schemas.microsoft.com/office/powerpoint/2010/main" val="589709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14300"/>
            <a:ext cx="9144000" cy="492443"/>
          </a:xfrm>
          <a:prstGeom prst="rect">
            <a:avLst/>
          </a:prstGeom>
        </p:spPr>
        <p:txBody>
          <a:bodyPr vert="horz" wrap="square" lIns="0" tIns="0" rIns="0" bIns="0" rtlCol="0">
            <a:spAutoFit/>
          </a:bodyPr>
          <a:lstStyle/>
          <a:p>
            <a:pPr marL="615950">
              <a:lnSpc>
                <a:spcPct val="100000"/>
              </a:lnSpc>
            </a:pPr>
            <a:r>
              <a:rPr sz="3200" b="1" dirty="0"/>
              <a:t>Структура експериментальної</a:t>
            </a:r>
            <a:r>
              <a:rPr sz="3200" b="1" spc="-75" dirty="0"/>
              <a:t> </a:t>
            </a:r>
            <a:r>
              <a:rPr sz="3200" b="1" spc="-5" dirty="0"/>
              <a:t>статті</a:t>
            </a:r>
            <a:endParaRPr sz="3200" b="1" dirty="0"/>
          </a:p>
        </p:txBody>
      </p:sp>
      <p:sp>
        <p:nvSpPr>
          <p:cNvPr id="3" name="object 3"/>
          <p:cNvSpPr txBox="1"/>
          <p:nvPr/>
        </p:nvSpPr>
        <p:spPr>
          <a:xfrm>
            <a:off x="228600" y="823228"/>
            <a:ext cx="8915400" cy="7063472"/>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lang="en-US" sz="2700" spc="-5" dirty="0">
                <a:latin typeface="Georgia"/>
                <a:cs typeface="Georgia"/>
              </a:rPr>
              <a:t>Title</a:t>
            </a:r>
            <a:r>
              <a:rPr lang="uk-UA" sz="2700" spc="-5" dirty="0">
                <a:latin typeface="Georgia"/>
                <a:cs typeface="Georgia"/>
              </a:rPr>
              <a:t> (назва) – коротка та інформативна</a:t>
            </a:r>
            <a:r>
              <a:rPr lang="en-US" sz="2700" spc="-5" dirty="0">
                <a:latin typeface="Georgia"/>
                <a:cs typeface="Georgia"/>
              </a:rPr>
              <a:t>	</a:t>
            </a:r>
            <a:endParaRPr sz="2700" dirty="0">
              <a:latin typeface="Georgia"/>
              <a:cs typeface="Georgia"/>
            </a:endParaRPr>
          </a:p>
          <a:p>
            <a:pPr marL="355600" indent="-342900">
              <a:lnSpc>
                <a:spcPct val="100000"/>
              </a:lnSpc>
              <a:buFont typeface="Arial"/>
              <a:buChar char="•"/>
              <a:tabLst>
                <a:tab pos="354965" algn="l"/>
                <a:tab pos="355600" algn="l"/>
              </a:tabLst>
            </a:pPr>
            <a:r>
              <a:rPr lang="en-US" sz="2700" spc="-5" dirty="0">
                <a:latin typeface="Georgia"/>
                <a:cs typeface="Georgia"/>
              </a:rPr>
              <a:t>Author(s)</a:t>
            </a:r>
            <a:endParaRPr sz="2700" dirty="0">
              <a:latin typeface="Georgia"/>
              <a:cs typeface="Georgia"/>
            </a:endParaRPr>
          </a:p>
          <a:p>
            <a:pPr marL="355600" indent="-342900">
              <a:lnSpc>
                <a:spcPct val="100000"/>
              </a:lnSpc>
              <a:buFont typeface="Arial"/>
              <a:buChar char="•"/>
              <a:tabLst>
                <a:tab pos="354965" algn="l"/>
                <a:tab pos="355600" algn="l"/>
              </a:tabLst>
            </a:pPr>
            <a:r>
              <a:rPr lang="en-US" sz="2700" spc="-5" dirty="0">
                <a:latin typeface="Georgia"/>
                <a:cs typeface="Georgia"/>
              </a:rPr>
              <a:t>Institution(s)</a:t>
            </a:r>
            <a:endParaRPr sz="2700" dirty="0">
              <a:latin typeface="Georgia"/>
              <a:cs typeface="Georgia"/>
            </a:endParaRPr>
          </a:p>
          <a:p>
            <a:pPr marL="355600" indent="-342900">
              <a:lnSpc>
                <a:spcPct val="100000"/>
              </a:lnSpc>
              <a:buFont typeface="Arial"/>
              <a:buChar char="•"/>
              <a:tabLst>
                <a:tab pos="354965" algn="l"/>
                <a:tab pos="355600" algn="l"/>
              </a:tabLst>
            </a:pPr>
            <a:r>
              <a:rPr lang="en-US" sz="2700" spc="-5" dirty="0">
                <a:latin typeface="Georgia"/>
                <a:cs typeface="Georgia"/>
              </a:rPr>
              <a:t>Abstract</a:t>
            </a:r>
            <a:r>
              <a:rPr sz="2700" spc="-40" dirty="0">
                <a:latin typeface="Georgia"/>
                <a:cs typeface="Georgia"/>
              </a:rPr>
              <a:t> </a:t>
            </a:r>
            <a:r>
              <a:rPr sz="2700" spc="-5" dirty="0">
                <a:latin typeface="Georgia"/>
                <a:cs typeface="Georgia"/>
              </a:rPr>
              <a:t>(</a:t>
            </a:r>
            <a:r>
              <a:rPr lang="en-US" sz="2700" spc="-5" dirty="0">
                <a:latin typeface="Georgia"/>
                <a:cs typeface="Georgia"/>
              </a:rPr>
              <a:t>Structured</a:t>
            </a:r>
            <a:r>
              <a:rPr sz="2700" spc="-5" dirty="0">
                <a:latin typeface="Georgia"/>
                <a:cs typeface="Georgia"/>
              </a:rPr>
              <a:t>)</a:t>
            </a:r>
            <a:r>
              <a:rPr lang="uk-UA" sz="2700" spc="-5" dirty="0">
                <a:latin typeface="Georgia"/>
                <a:cs typeface="Georgia"/>
              </a:rPr>
              <a:t> – 1 параграф (</a:t>
            </a:r>
            <a:r>
              <a:rPr lang="uk-UA" sz="2700" spc="-5" dirty="0">
                <a:latin typeface="Georgia"/>
                <a:cs typeface="Georgia"/>
                <a:sym typeface="Symbol"/>
              </a:rPr>
              <a:t></a:t>
            </a:r>
            <a:r>
              <a:rPr lang="uk-UA" sz="2700" spc="-5" dirty="0">
                <a:latin typeface="Georgia"/>
                <a:cs typeface="Georgia"/>
              </a:rPr>
              <a:t>250 слів)</a:t>
            </a:r>
            <a:endParaRPr lang="en-US" sz="2700" spc="-5" dirty="0">
              <a:latin typeface="Georgia"/>
              <a:cs typeface="Georgia"/>
            </a:endParaRPr>
          </a:p>
          <a:p>
            <a:pPr marL="355600" indent="-342900">
              <a:lnSpc>
                <a:spcPct val="100000"/>
              </a:lnSpc>
              <a:buFont typeface="Arial"/>
              <a:buChar char="•"/>
              <a:tabLst>
                <a:tab pos="354965" algn="l"/>
                <a:tab pos="355600" algn="l"/>
              </a:tabLst>
            </a:pPr>
            <a:r>
              <a:rPr lang="en-US" sz="2700" spc="-5" dirty="0">
                <a:latin typeface="Georgia"/>
                <a:cs typeface="Georgia"/>
              </a:rPr>
              <a:t>Key words</a:t>
            </a:r>
            <a:r>
              <a:rPr lang="uk-UA" sz="2700" spc="-5" dirty="0">
                <a:latin typeface="Georgia"/>
                <a:cs typeface="Georgia"/>
              </a:rPr>
              <a:t> (5-6)</a:t>
            </a:r>
            <a:endParaRPr sz="2700" dirty="0">
              <a:latin typeface="Georgia"/>
              <a:cs typeface="Georgia"/>
            </a:endParaRPr>
          </a:p>
          <a:p>
            <a:pPr marL="355600" indent="-342900">
              <a:lnSpc>
                <a:spcPct val="100000"/>
              </a:lnSpc>
              <a:buFont typeface="Arial"/>
              <a:buChar char="•"/>
              <a:tabLst>
                <a:tab pos="354965" algn="l"/>
                <a:tab pos="355600" algn="l"/>
              </a:tabLst>
            </a:pPr>
            <a:r>
              <a:rPr sz="2700" spc="-5" dirty="0">
                <a:latin typeface="Georgia"/>
                <a:cs typeface="Georgia"/>
              </a:rPr>
              <a:t>Introduction</a:t>
            </a:r>
            <a:r>
              <a:rPr lang="uk-UA" sz="2700" spc="-5" dirty="0">
                <a:latin typeface="Georgia"/>
                <a:cs typeface="Georgia"/>
              </a:rPr>
              <a:t> – 1,5 – 2 сторінки</a:t>
            </a:r>
            <a:endParaRPr sz="2700" dirty="0">
              <a:latin typeface="Georgia"/>
              <a:cs typeface="Georgia"/>
            </a:endParaRPr>
          </a:p>
          <a:p>
            <a:pPr marL="355600" indent="-342900">
              <a:lnSpc>
                <a:spcPct val="100000"/>
              </a:lnSpc>
              <a:buFont typeface="Arial"/>
              <a:buChar char="•"/>
              <a:tabLst>
                <a:tab pos="354965" algn="l"/>
                <a:tab pos="355600" algn="l"/>
              </a:tabLst>
            </a:pPr>
            <a:r>
              <a:rPr sz="2700" spc="-10" dirty="0">
                <a:latin typeface="Georgia"/>
                <a:cs typeface="Georgia"/>
              </a:rPr>
              <a:t>Methods</a:t>
            </a:r>
            <a:r>
              <a:rPr lang="uk-UA" sz="2700" spc="-10" dirty="0">
                <a:latin typeface="Georgia"/>
                <a:cs typeface="Georgia"/>
              </a:rPr>
              <a:t> – 2-3 сторінки</a:t>
            </a:r>
            <a:endParaRPr sz="2700" dirty="0">
              <a:latin typeface="Georgia"/>
              <a:cs typeface="Georgia"/>
            </a:endParaRPr>
          </a:p>
          <a:p>
            <a:pPr marL="355600" indent="-342900">
              <a:lnSpc>
                <a:spcPct val="100000"/>
              </a:lnSpc>
              <a:buFont typeface="Arial"/>
              <a:buChar char="•"/>
              <a:tabLst>
                <a:tab pos="354965" algn="l"/>
                <a:tab pos="355600" algn="l"/>
              </a:tabLst>
            </a:pPr>
            <a:r>
              <a:rPr sz="2700" spc="-10" dirty="0">
                <a:latin typeface="Georgia"/>
                <a:cs typeface="Georgia"/>
              </a:rPr>
              <a:t>Results</a:t>
            </a:r>
            <a:r>
              <a:rPr lang="uk-UA" sz="2700" spc="-10" dirty="0">
                <a:latin typeface="Georgia"/>
                <a:cs typeface="Georgia"/>
              </a:rPr>
              <a:t> – 1-8 сторінок</a:t>
            </a:r>
            <a:r>
              <a:rPr lang="en-US" sz="2700" spc="-10" dirty="0">
                <a:latin typeface="Georgia"/>
                <a:cs typeface="Georgia"/>
              </a:rPr>
              <a:t> (</a:t>
            </a:r>
            <a:r>
              <a:rPr lang="en-US" sz="2700" dirty="0">
                <a:latin typeface="Georgia"/>
                <a:cs typeface="Georgia"/>
              </a:rPr>
              <a:t>figures: </a:t>
            </a:r>
            <a:r>
              <a:rPr lang="uk-UA" sz="2700" dirty="0">
                <a:latin typeface="Georgia"/>
                <a:cs typeface="Georgia"/>
              </a:rPr>
              <a:t>1</a:t>
            </a:r>
            <a:r>
              <a:rPr lang="en-US" sz="2700" dirty="0">
                <a:latin typeface="Georgia"/>
                <a:cs typeface="Georgia"/>
              </a:rPr>
              <a:t>-8; tables:  </a:t>
            </a:r>
          </a:p>
          <a:p>
            <a:pPr marL="3862388" indent="173038">
              <a:lnSpc>
                <a:spcPct val="100000"/>
              </a:lnSpc>
              <a:tabLst>
                <a:tab pos="354965" algn="l"/>
                <a:tab pos="355600" algn="l"/>
              </a:tabLst>
            </a:pPr>
            <a:r>
              <a:rPr lang="en-US" sz="2700" dirty="0">
                <a:latin typeface="Georgia"/>
                <a:cs typeface="Georgia"/>
              </a:rPr>
              <a:t>1-3, one per page)</a:t>
            </a:r>
            <a:endParaRPr sz="2700" dirty="0">
              <a:latin typeface="Georgia"/>
              <a:cs typeface="Georgia"/>
            </a:endParaRPr>
          </a:p>
          <a:p>
            <a:pPr marL="355600" indent="-342900">
              <a:lnSpc>
                <a:spcPct val="100000"/>
              </a:lnSpc>
              <a:buFont typeface="Arial"/>
              <a:buChar char="•"/>
              <a:tabLst>
                <a:tab pos="354965" algn="l"/>
                <a:tab pos="355600" algn="l"/>
              </a:tabLst>
            </a:pPr>
            <a:r>
              <a:rPr sz="2700" spc="-5" dirty="0">
                <a:latin typeface="Georgia"/>
                <a:cs typeface="Georgia"/>
              </a:rPr>
              <a:t>Discussion</a:t>
            </a:r>
            <a:r>
              <a:rPr lang="uk-UA" sz="2700" spc="-5" dirty="0">
                <a:latin typeface="Georgia"/>
                <a:cs typeface="Georgia"/>
              </a:rPr>
              <a:t> – 4-6 сторінок</a:t>
            </a:r>
            <a:endParaRPr sz="2700" dirty="0">
              <a:latin typeface="Georgia"/>
              <a:cs typeface="Georgia"/>
            </a:endParaRPr>
          </a:p>
          <a:p>
            <a:pPr marL="355600" indent="-342900">
              <a:lnSpc>
                <a:spcPct val="100000"/>
              </a:lnSpc>
              <a:buFont typeface="Arial"/>
              <a:buChar char="•"/>
              <a:tabLst>
                <a:tab pos="354965" algn="l"/>
                <a:tab pos="355600" algn="l"/>
              </a:tabLst>
            </a:pPr>
            <a:r>
              <a:rPr lang="en-GB" sz="2700" spc="-5" dirty="0">
                <a:latin typeface="Georgia"/>
                <a:cs typeface="Georgia"/>
              </a:rPr>
              <a:t>Conclusion</a:t>
            </a:r>
            <a:r>
              <a:rPr lang="en-US" sz="2700" spc="-5" dirty="0">
                <a:latin typeface="Georgia"/>
                <a:cs typeface="Georgia"/>
              </a:rPr>
              <a:t>s</a:t>
            </a:r>
            <a:r>
              <a:rPr lang="uk-UA" sz="2700" spc="-5" dirty="0">
                <a:latin typeface="Georgia"/>
                <a:cs typeface="Georgia"/>
              </a:rPr>
              <a:t> – </a:t>
            </a:r>
            <a:r>
              <a:rPr lang="en-GB" sz="2700" spc="-5" dirty="0">
                <a:latin typeface="Georgia"/>
                <a:cs typeface="Georgia"/>
              </a:rPr>
              <a:t>1 </a:t>
            </a:r>
            <a:r>
              <a:rPr lang="uk-UA" sz="2700" spc="-5" dirty="0">
                <a:latin typeface="Georgia"/>
                <a:cs typeface="Georgia"/>
              </a:rPr>
              <a:t>параграф </a:t>
            </a:r>
          </a:p>
          <a:p>
            <a:pPr marL="355600" indent="-342900">
              <a:lnSpc>
                <a:spcPct val="100000"/>
              </a:lnSpc>
              <a:buFont typeface="Arial"/>
              <a:buChar char="•"/>
              <a:tabLst>
                <a:tab pos="354965" algn="l"/>
                <a:tab pos="355600" algn="l"/>
              </a:tabLst>
            </a:pPr>
            <a:r>
              <a:rPr sz="2700" spc="-5" dirty="0">
                <a:latin typeface="Georgia"/>
                <a:cs typeface="Georgia"/>
              </a:rPr>
              <a:t>Acknowledgements</a:t>
            </a:r>
            <a:endParaRPr sz="2700" dirty="0">
              <a:latin typeface="Georgia"/>
              <a:cs typeface="Georgia"/>
            </a:endParaRPr>
          </a:p>
          <a:p>
            <a:pPr marL="355600" indent="-342900">
              <a:lnSpc>
                <a:spcPct val="100000"/>
              </a:lnSpc>
              <a:buFont typeface="Arial"/>
              <a:buChar char="•"/>
              <a:tabLst>
                <a:tab pos="354965" algn="l"/>
                <a:tab pos="355600" algn="l"/>
              </a:tabLst>
            </a:pPr>
            <a:r>
              <a:rPr lang="en-US" sz="2700" dirty="0">
                <a:latin typeface="Georgia"/>
                <a:cs typeface="Georgia"/>
              </a:rPr>
              <a:t>References</a:t>
            </a:r>
            <a:r>
              <a:rPr lang="uk-UA" sz="2700" dirty="0">
                <a:latin typeface="Georgia"/>
                <a:cs typeface="Georgia"/>
              </a:rPr>
              <a:t> – 20-50 джерел</a:t>
            </a:r>
            <a:endParaRPr lang="en-US" sz="2700" dirty="0">
              <a:latin typeface="Georgia"/>
              <a:cs typeface="Georgia"/>
            </a:endParaRPr>
          </a:p>
          <a:p>
            <a:pPr marL="355600" indent="-342900">
              <a:lnSpc>
                <a:spcPct val="100000"/>
              </a:lnSpc>
              <a:buFont typeface="Arial"/>
              <a:buChar char="•"/>
              <a:tabLst>
                <a:tab pos="354965" algn="l"/>
                <a:tab pos="355600" algn="l"/>
              </a:tabLst>
            </a:pPr>
            <a:r>
              <a:rPr lang="en-US" sz="2700" dirty="0">
                <a:latin typeface="Georgia"/>
                <a:cs typeface="Georgia"/>
              </a:rPr>
              <a:t>Supplementary data</a:t>
            </a:r>
            <a:r>
              <a:rPr lang="uk-UA" sz="2700" dirty="0">
                <a:latin typeface="Georgia"/>
                <a:cs typeface="Georgia"/>
              </a:rPr>
              <a:t> – не обмежено</a:t>
            </a:r>
          </a:p>
          <a:p>
            <a:pPr marL="355600" indent="-342900">
              <a:lnSpc>
                <a:spcPct val="100000"/>
              </a:lnSpc>
              <a:buFont typeface="Arial"/>
              <a:buChar char="•"/>
              <a:tabLst>
                <a:tab pos="354965" algn="l"/>
                <a:tab pos="355600" algn="l"/>
              </a:tabLst>
            </a:pPr>
            <a:r>
              <a:rPr lang="uk-UA" sz="2700" dirty="0">
                <a:latin typeface="Georgia"/>
                <a:cs typeface="Georgia"/>
              </a:rPr>
              <a:t>Ідеальний розмір основної частини рукопису 25-40 сторінок 12 кеглем з двійним інтервалом між рядками</a:t>
            </a:r>
          </a:p>
        </p:txBody>
      </p:sp>
      <p:sp>
        <p:nvSpPr>
          <p:cNvPr id="4" name="TextBox 3"/>
          <p:cNvSpPr txBox="1"/>
          <p:nvPr/>
        </p:nvSpPr>
        <p:spPr>
          <a:xfrm>
            <a:off x="7696200" y="2586092"/>
            <a:ext cx="769121" cy="3014608"/>
          </a:xfrm>
          <a:prstGeom prst="rect">
            <a:avLst/>
          </a:prstGeom>
          <a:noFill/>
        </p:spPr>
        <p:txBody>
          <a:bodyPr vert="wordArtVert" wrap="none" rtlCol="0">
            <a:spAutoFit/>
          </a:bodyPr>
          <a:lstStyle/>
          <a:p>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IMRAD</a:t>
            </a:r>
            <a:endParaRPr lang="ru-RU"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95300"/>
            <a:ext cx="8988552" cy="677108"/>
          </a:xfrm>
        </p:spPr>
        <p:txBody>
          <a:bodyPr/>
          <a:lstStyle/>
          <a:p>
            <a:pPr algn="ctr"/>
            <a:r>
              <a:rPr lang="uk-UA" dirty="0"/>
              <a:t>Як з'явився стандарт </a:t>
            </a:r>
            <a:r>
              <a:rPr lang="en-GB" dirty="0"/>
              <a:t>IMRAD</a:t>
            </a:r>
            <a:r>
              <a:rPr lang="uk-UA" dirty="0"/>
              <a:t>?</a:t>
            </a:r>
            <a:endParaRPr lang="ru-RU" dirty="0"/>
          </a:p>
        </p:txBody>
      </p:sp>
      <p:sp>
        <p:nvSpPr>
          <p:cNvPr id="3" name="Текст 2"/>
          <p:cNvSpPr>
            <a:spLocks noGrp="1"/>
          </p:cNvSpPr>
          <p:nvPr>
            <p:ph type="body" idx="1"/>
          </p:nvPr>
        </p:nvSpPr>
        <p:spPr>
          <a:xfrm>
            <a:off x="381000" y="1394258"/>
            <a:ext cx="6553200" cy="7048083"/>
          </a:xfrm>
        </p:spPr>
        <p:txBody>
          <a:bodyPr/>
          <a:lstStyle/>
          <a:p>
            <a:pPr marL="457200" indent="-457200">
              <a:spcBef>
                <a:spcPts val="1200"/>
              </a:spcBef>
              <a:buFont typeface="Arial" pitchFamily="34" charset="0"/>
              <a:buChar char="•"/>
            </a:pPr>
            <a:r>
              <a:rPr lang="ru-RU" dirty="0" err="1"/>
              <a:t>Першою</a:t>
            </a:r>
            <a:r>
              <a:rPr lang="ru-RU" dirty="0"/>
              <a:t> </a:t>
            </a:r>
            <a:r>
              <a:rPr lang="ru-RU" dirty="0" err="1"/>
              <a:t>науковою</a:t>
            </a:r>
            <a:r>
              <a:rPr lang="ru-RU" dirty="0"/>
              <a:t> </a:t>
            </a:r>
            <a:r>
              <a:rPr lang="ru-RU" dirty="0" err="1"/>
              <a:t>працею</a:t>
            </a:r>
            <a:r>
              <a:rPr lang="ru-RU" dirty="0"/>
              <a:t>, </a:t>
            </a:r>
            <a:r>
              <a:rPr lang="ru-RU" dirty="0" err="1"/>
              <a:t>що</a:t>
            </a:r>
            <a:r>
              <a:rPr lang="ru-RU" dirty="0"/>
              <a:t> </a:t>
            </a:r>
            <a:r>
              <a:rPr lang="ru-RU" dirty="0" err="1"/>
              <a:t>має</a:t>
            </a:r>
            <a:r>
              <a:rPr lang="ru-RU" dirty="0"/>
              <a:t> структуру, </a:t>
            </a:r>
            <a:r>
              <a:rPr lang="ru-RU" dirty="0" err="1"/>
              <a:t>подібну</a:t>
            </a:r>
            <a:r>
              <a:rPr lang="ru-RU" dirty="0"/>
              <a:t> </a:t>
            </a:r>
            <a:r>
              <a:rPr lang="en-GB" dirty="0"/>
              <a:t>IMRAD, </a:t>
            </a:r>
            <a:r>
              <a:rPr lang="ru-RU" dirty="0" err="1"/>
              <a:t>вважається</a:t>
            </a:r>
            <a:r>
              <a:rPr lang="ru-RU" dirty="0"/>
              <a:t> «</a:t>
            </a:r>
            <a:r>
              <a:rPr lang="en-GB" dirty="0" err="1"/>
              <a:t>Études</a:t>
            </a:r>
            <a:r>
              <a:rPr lang="en-GB" dirty="0"/>
              <a:t> </a:t>
            </a:r>
            <a:r>
              <a:rPr lang="en-GB" dirty="0" err="1"/>
              <a:t>sur</a:t>
            </a:r>
            <a:r>
              <a:rPr lang="en-GB" dirty="0"/>
              <a:t> la </a:t>
            </a:r>
            <a:r>
              <a:rPr lang="en-GB" dirty="0" err="1"/>
              <a:t>bière</a:t>
            </a:r>
            <a:r>
              <a:rPr lang="en-GB" dirty="0"/>
              <a:t>» </a:t>
            </a:r>
            <a:r>
              <a:rPr lang="uk-UA" dirty="0"/>
              <a:t>Луї</a:t>
            </a:r>
            <a:r>
              <a:rPr lang="ru-RU" dirty="0"/>
              <a:t> Пастера, написана в 1876 </a:t>
            </a:r>
            <a:r>
              <a:rPr lang="ru-RU" dirty="0" err="1"/>
              <a:t>році</a:t>
            </a:r>
            <a:r>
              <a:rPr lang="ru-RU" dirty="0"/>
              <a:t>.</a:t>
            </a:r>
          </a:p>
          <a:p>
            <a:pPr marL="457200" indent="-457200">
              <a:spcBef>
                <a:spcPts val="1200"/>
              </a:spcBef>
              <a:buFont typeface="Arial" pitchFamily="34" charset="0"/>
              <a:buChar char="•"/>
            </a:pPr>
            <a:r>
              <a:rPr lang="ru-RU" dirty="0"/>
              <a:t>У 1970-х роках </a:t>
            </a:r>
            <a:r>
              <a:rPr lang="en-GB" dirty="0"/>
              <a:t>IMRAD </a:t>
            </a:r>
            <a:r>
              <a:rPr lang="ru-RU" dirty="0"/>
              <a:t>став «стандартом» в </a:t>
            </a:r>
            <a:r>
              <a:rPr lang="ru-RU" dirty="0" err="1"/>
              <a:t>оформленні</a:t>
            </a:r>
            <a:r>
              <a:rPr lang="ru-RU" dirty="0"/>
              <a:t> </a:t>
            </a:r>
            <a:r>
              <a:rPr lang="ru-RU" dirty="0" err="1"/>
              <a:t>наукових</a:t>
            </a:r>
            <a:r>
              <a:rPr lang="ru-RU" dirty="0"/>
              <a:t> статей, коли в 1972 </a:t>
            </a:r>
            <a:r>
              <a:rPr lang="ru-RU" dirty="0" err="1"/>
              <a:t>році</a:t>
            </a:r>
            <a:r>
              <a:rPr lang="ru-RU" dirty="0"/>
              <a:t> </a:t>
            </a:r>
            <a:r>
              <a:rPr lang="ru-RU" dirty="0" err="1"/>
              <a:t>році</a:t>
            </a:r>
            <a:r>
              <a:rPr lang="ru-RU" dirty="0"/>
              <a:t> </a:t>
            </a:r>
            <a:r>
              <a:rPr lang="ru-RU" dirty="0" err="1"/>
              <a:t>Американський</a:t>
            </a:r>
            <a:r>
              <a:rPr lang="ru-RU" dirty="0"/>
              <a:t> </a:t>
            </a:r>
            <a:r>
              <a:rPr lang="ru-RU" dirty="0" err="1"/>
              <a:t>національний</a:t>
            </a:r>
            <a:r>
              <a:rPr lang="ru-RU" dirty="0"/>
              <a:t> </a:t>
            </a:r>
            <a:r>
              <a:rPr lang="ru-RU" dirty="0" err="1"/>
              <a:t>інститут</a:t>
            </a:r>
            <a:r>
              <a:rPr lang="ru-RU" dirty="0"/>
              <a:t> </a:t>
            </a:r>
            <a:r>
              <a:rPr lang="ru-RU" dirty="0" err="1"/>
              <a:t>стандартів</a:t>
            </a:r>
            <a:r>
              <a:rPr lang="ru-RU" dirty="0"/>
              <a:t> </a:t>
            </a:r>
            <a:r>
              <a:rPr lang="ru-RU" dirty="0" err="1"/>
              <a:t>опублікував</a:t>
            </a:r>
            <a:r>
              <a:rPr lang="ru-RU" dirty="0"/>
              <a:t> стандарт </a:t>
            </a:r>
            <a:r>
              <a:rPr lang="en-GB" dirty="0"/>
              <a:t>ANSI Z39.16-1972 (Preparation of Scientific Papers for Written or Oral Presentation)</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3390900"/>
            <a:ext cx="2743200" cy="3054801"/>
          </a:xfrm>
          <a:prstGeom prst="rect">
            <a:avLst/>
          </a:prstGeom>
        </p:spPr>
      </p:pic>
    </p:spTree>
    <p:extLst>
      <p:ext uri="{BB962C8B-B14F-4D97-AF65-F5344CB8AC3E}">
        <p14:creationId xmlns:p14="http://schemas.microsoft.com/office/powerpoint/2010/main" val="31891010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На зображенні може бути: текст «FORMAT OF PHD THESIS FOR QUANTITATIVE STUDY ABSTRACT (about (Include Research Problem, Objectives, Data, Methods, Key Findings and Conclusion) words) CHAPTER Background Research Research Objectives INTRODUCTION Research questions or hypotheses Importance Scope limitations Structure thesis Literature Gaps LITERATURE REVIEW Theories CHAPTER Framework research Data ype 3 RESEARCH METHODOLOGY Data collection method Sampling Technique Sample Tools Used Statistical Consideration Validity DATA ANALYSIS Presentation Visualisation RESULTS Analysis Finding CHAPTER Interpretation Objectivity DISCUSSION Connection Justification CHAPTER Summary Implication CONCLUSION &amp; RECOMMENDATIONS Conclusion Recommendations Limitations Future Scope REFERENCES (APA, MLA, Harvard, etc. as per university guidelines) Questionnaire APPENDICES survey form Data Supplements»">
            <a:extLst>
              <a:ext uri="{FF2B5EF4-FFF2-40B4-BE49-F238E27FC236}">
                <a16:creationId xmlns:a16="http://schemas.microsoft.com/office/drawing/2014/main" id="{A7A0C824-A9BC-4B50-92AE-BF91D7C295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845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845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Нет описания фото.">
            <a:extLst>
              <a:ext uri="{FF2B5EF4-FFF2-40B4-BE49-F238E27FC236}">
                <a16:creationId xmlns:a16="http://schemas.microsoft.com/office/drawing/2014/main" id="{6FF64515-1D42-420D-9B18-7CE04FF8F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707" y="0"/>
            <a:ext cx="6566693" cy="845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553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3" y="351592"/>
            <a:ext cx="8988552" cy="677108"/>
          </a:xfrm>
        </p:spPr>
        <p:txBody>
          <a:bodyPr/>
          <a:lstStyle/>
          <a:p>
            <a:r>
              <a:rPr lang="uk-UA" dirty="0"/>
              <a:t>Організація ідей у науковій статті</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984" y="1562100"/>
            <a:ext cx="8866034"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19800" y="2324100"/>
            <a:ext cx="228600" cy="484748"/>
          </a:xfrm>
          <a:prstGeom prst="rect">
            <a:avLst/>
          </a:prstGeom>
          <a:solidFill>
            <a:schemeClr val="bg1">
              <a:lumMod val="95000"/>
            </a:schemeClr>
          </a:solidFill>
        </p:spPr>
        <p:txBody>
          <a:bodyPr wrap="square" lIns="0" tIns="0" rIns="0" bIns="0" rtlCol="0">
            <a:spAutoFit/>
          </a:bodyPr>
          <a:lstStyle/>
          <a:p>
            <a:pPr>
              <a:lnSpc>
                <a:spcPct val="90000"/>
              </a:lnSpc>
            </a:pPr>
            <a:r>
              <a:rPr lang="en-US" sz="3500" b="1" dirty="0"/>
              <a:t>S</a:t>
            </a:r>
            <a:endParaRPr lang="ru-RU" sz="3500" b="1" dirty="0"/>
          </a:p>
        </p:txBody>
      </p:sp>
    </p:spTree>
    <p:extLst>
      <p:ext uri="{BB962C8B-B14F-4D97-AF65-F5344CB8AC3E}">
        <p14:creationId xmlns:p14="http://schemas.microsoft.com/office/powerpoint/2010/main" val="407226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На зображенні може бути: blueprint та текст">
            <a:extLst>
              <a:ext uri="{FF2B5EF4-FFF2-40B4-BE49-F238E27FC236}">
                <a16:creationId xmlns:a16="http://schemas.microsoft.com/office/drawing/2014/main" id="{B500B8CD-D869-4CD1-B557-40D7F0B6AC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17247"/>
            <a:ext cx="6163705" cy="78867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B258C728-C5D8-4421-A775-B3B2FF82A704}"/>
              </a:ext>
            </a:extLst>
          </p:cNvPr>
          <p:cNvSpPr>
            <a:spLocks noGrp="1"/>
          </p:cNvSpPr>
          <p:nvPr>
            <p:ph type="title"/>
          </p:nvPr>
        </p:nvSpPr>
        <p:spPr>
          <a:xfrm>
            <a:off x="313295" y="190500"/>
            <a:ext cx="3503677" cy="2031325"/>
          </a:xfrm>
        </p:spPr>
        <p:txBody>
          <a:bodyPr/>
          <a:lstStyle/>
          <a:p>
            <a:r>
              <a:rPr lang="uk-UA" dirty="0"/>
              <a:t>Організація наукової статті</a:t>
            </a:r>
            <a:endParaRPr lang="en-GB" dirty="0"/>
          </a:p>
        </p:txBody>
      </p:sp>
    </p:spTree>
    <p:extLst>
      <p:ext uri="{BB962C8B-B14F-4D97-AF65-F5344CB8AC3E}">
        <p14:creationId xmlns:p14="http://schemas.microsoft.com/office/powerpoint/2010/main" val="181301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11560" y="3696241"/>
            <a:ext cx="8280920" cy="230905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2"/>
          <p:cNvSpPr>
            <a:spLocks noGrp="1"/>
          </p:cNvSpPr>
          <p:nvPr>
            <p:ph type="title"/>
          </p:nvPr>
        </p:nvSpPr>
        <p:spPr>
          <a:xfrm>
            <a:off x="0" y="70390"/>
            <a:ext cx="9036496" cy="1615827"/>
          </a:xfrm>
        </p:spPr>
        <p:txBody>
          <a:bodyPr/>
          <a:lstStyle/>
          <a:p>
            <a:pPr algn="ctr"/>
            <a:r>
              <a:rPr lang="uk-UA" sz="3500" b="1" dirty="0"/>
              <a:t>Підготовка рукопису</a:t>
            </a:r>
            <a:br>
              <a:rPr lang="uk-UA" sz="3500" b="1" dirty="0"/>
            </a:br>
            <a:r>
              <a:rPr lang="uk-UA" sz="3500" b="1" dirty="0"/>
              <a:t>Німецька концепція «червоної стрічки»</a:t>
            </a:r>
            <a:endParaRPr lang="ru-RU" sz="3500" dirty="0"/>
          </a:p>
        </p:txBody>
      </p:sp>
      <p:graphicFrame>
        <p:nvGraphicFramePr>
          <p:cNvPr id="4" name="Диаграмма 3"/>
          <p:cNvGraphicFramePr/>
          <p:nvPr>
            <p:extLst>
              <p:ext uri="{D42A27DB-BD31-4B8C-83A1-F6EECF244321}">
                <p14:modId xmlns:p14="http://schemas.microsoft.com/office/powerpoint/2010/main" val="1523958148"/>
              </p:ext>
            </p:extLst>
          </p:nvPr>
        </p:nvGraphicFramePr>
        <p:xfrm>
          <a:off x="5580112" y="4317910"/>
          <a:ext cx="2880320" cy="16579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4001944815"/>
              </p:ext>
            </p:extLst>
          </p:nvPr>
        </p:nvGraphicFramePr>
        <p:xfrm>
          <a:off x="914400" y="4317910"/>
          <a:ext cx="4572000" cy="1578864"/>
        </p:xfrm>
        <a:graphic>
          <a:graphicData uri="http://schemas.openxmlformats.org/drawingml/2006/table">
            <a:tbl>
              <a:tblPr firstRow="1" firstCol="1" bandRow="1">
                <a:tableStyleId>{5C22544A-7EE6-4342-B048-85BDC9FD1C3A}</a:tableStyleId>
              </a:tblPr>
              <a:tblGrid>
                <a:gridCol w="1792851">
                  <a:extLst>
                    <a:ext uri="{9D8B030D-6E8A-4147-A177-3AD203B41FA5}">
                      <a16:colId xmlns:a16="http://schemas.microsoft.com/office/drawing/2014/main" val="20000"/>
                    </a:ext>
                  </a:extLst>
                </a:gridCol>
                <a:gridCol w="627497">
                  <a:extLst>
                    <a:ext uri="{9D8B030D-6E8A-4147-A177-3AD203B41FA5}">
                      <a16:colId xmlns:a16="http://schemas.microsoft.com/office/drawing/2014/main" val="20001"/>
                    </a:ext>
                  </a:extLst>
                </a:gridCol>
                <a:gridCol w="604412">
                  <a:extLst>
                    <a:ext uri="{9D8B030D-6E8A-4147-A177-3AD203B41FA5}">
                      <a16:colId xmlns:a16="http://schemas.microsoft.com/office/drawing/2014/main" val="20002"/>
                    </a:ext>
                  </a:extLst>
                </a:gridCol>
                <a:gridCol w="202370">
                  <a:extLst>
                    <a:ext uri="{9D8B030D-6E8A-4147-A177-3AD203B41FA5}">
                      <a16:colId xmlns:a16="http://schemas.microsoft.com/office/drawing/2014/main" val="20003"/>
                    </a:ext>
                  </a:extLst>
                </a:gridCol>
                <a:gridCol w="641104">
                  <a:extLst>
                    <a:ext uri="{9D8B030D-6E8A-4147-A177-3AD203B41FA5}">
                      <a16:colId xmlns:a16="http://schemas.microsoft.com/office/drawing/2014/main" val="20004"/>
                    </a:ext>
                  </a:extLst>
                </a:gridCol>
                <a:gridCol w="703766">
                  <a:extLst>
                    <a:ext uri="{9D8B030D-6E8A-4147-A177-3AD203B41FA5}">
                      <a16:colId xmlns:a16="http://schemas.microsoft.com/office/drawing/2014/main" val="20005"/>
                    </a:ext>
                  </a:extLst>
                </a:gridCol>
              </a:tblGrid>
              <a:tr h="225552">
                <a:tc rowSpan="2">
                  <a:txBody>
                    <a:bodyPr/>
                    <a:lstStyle/>
                    <a:p>
                      <a:pPr>
                        <a:spcAft>
                          <a:spcPts val="0"/>
                        </a:spcAft>
                      </a:pPr>
                      <a:r>
                        <a:rPr lang="en-GB" sz="1400" dirty="0">
                          <a:effectLst/>
                          <a:latin typeface="Arial" pitchFamily="34" charset="0"/>
                          <a:cs typeface="Arial" pitchFamily="34" charset="0"/>
                        </a:rPr>
                        <a:t> </a:t>
                      </a:r>
                      <a:endParaRPr lang="ru-RU" sz="1400" dirty="0">
                        <a:effectLst/>
                        <a:latin typeface="Arial" pitchFamily="34" charset="0"/>
                        <a:ea typeface="Calibri"/>
                        <a:cs typeface="Arial" pitchFamily="34" charset="0"/>
                      </a:endParaRPr>
                    </a:p>
                  </a:txBody>
                  <a:tcPr marL="68580" marR="68580" marT="0" marB="0"/>
                </a:tc>
                <a:tc gridSpan="2">
                  <a:txBody>
                    <a:bodyPr/>
                    <a:lstStyle/>
                    <a:p>
                      <a:pPr algn="ctr">
                        <a:spcAft>
                          <a:spcPts val="0"/>
                        </a:spcAft>
                      </a:pPr>
                      <a:r>
                        <a:rPr lang="en-GB" sz="1400">
                          <a:effectLst/>
                          <a:latin typeface="Arial" pitchFamily="34" charset="0"/>
                          <a:cs typeface="Arial" pitchFamily="34" charset="0"/>
                        </a:rPr>
                        <a:t>Sea of Japan</a:t>
                      </a:r>
                      <a:endParaRPr lang="ru-RU" sz="1400">
                        <a:effectLst/>
                        <a:latin typeface="Arial" pitchFamily="34" charset="0"/>
                        <a:ea typeface="Calibri"/>
                        <a:cs typeface="Arial" pitchFamily="34" charset="0"/>
                      </a:endParaRPr>
                    </a:p>
                  </a:txBody>
                  <a:tcPr marL="68580" marR="68580" marT="0" marB="0" anchor="ctr"/>
                </a:tc>
                <a:tc hMerge="1">
                  <a:txBody>
                    <a:bodyPr/>
                    <a:lstStyle/>
                    <a:p>
                      <a:endParaRPr lang="ru-RU"/>
                    </a:p>
                  </a:txBody>
                  <a:tcPr/>
                </a:tc>
                <a:tc>
                  <a:txBody>
                    <a:bodyPr/>
                    <a:lstStyle/>
                    <a:p>
                      <a:pPr algn="ctr">
                        <a:spcAft>
                          <a:spcPts val="0"/>
                        </a:spcAft>
                      </a:pPr>
                      <a:r>
                        <a:rPr lang="en-GB" sz="1400">
                          <a:effectLst/>
                          <a:latin typeface="Arial" pitchFamily="34" charset="0"/>
                          <a:cs typeface="Arial" pitchFamily="34" charset="0"/>
                        </a:rPr>
                        <a:t> </a:t>
                      </a:r>
                      <a:endParaRPr lang="ru-RU" sz="1400">
                        <a:effectLst/>
                        <a:latin typeface="Arial" pitchFamily="34" charset="0"/>
                        <a:ea typeface="Calibri"/>
                        <a:cs typeface="Arial" pitchFamily="34" charset="0"/>
                      </a:endParaRPr>
                    </a:p>
                  </a:txBody>
                  <a:tcPr marL="68580" marR="68580" marT="0" marB="0" anchor="ctr"/>
                </a:tc>
                <a:tc gridSpan="2">
                  <a:txBody>
                    <a:bodyPr/>
                    <a:lstStyle/>
                    <a:p>
                      <a:pPr algn="ctr">
                        <a:spcAft>
                          <a:spcPts val="0"/>
                        </a:spcAft>
                      </a:pPr>
                      <a:r>
                        <a:rPr lang="en-GB" sz="1400">
                          <a:effectLst/>
                          <a:latin typeface="Arial" pitchFamily="34" charset="0"/>
                          <a:cs typeface="Arial" pitchFamily="34" charset="0"/>
                        </a:rPr>
                        <a:t>Sea of Azov</a:t>
                      </a:r>
                      <a:endParaRPr lang="ru-RU" sz="1400">
                        <a:effectLst/>
                        <a:latin typeface="Arial" pitchFamily="34" charset="0"/>
                        <a:ea typeface="Calibri"/>
                        <a:cs typeface="Arial" pitchFamily="34" charset="0"/>
                      </a:endParaRPr>
                    </a:p>
                  </a:txBody>
                  <a:tcPr marL="68580" marR="68580" marT="0" marB="0" anchor="ctr"/>
                </a:tc>
                <a:tc hMerge="1">
                  <a:txBody>
                    <a:bodyPr/>
                    <a:lstStyle/>
                    <a:p>
                      <a:endParaRPr lang="ru-RU"/>
                    </a:p>
                  </a:txBody>
                  <a:tcPr/>
                </a:tc>
                <a:extLst>
                  <a:ext uri="{0D108BD9-81ED-4DB2-BD59-A6C34878D82A}">
                    <a16:rowId xmlns:a16="http://schemas.microsoft.com/office/drawing/2014/main" val="10000"/>
                  </a:ext>
                </a:extLst>
              </a:tr>
              <a:tr h="225552">
                <a:tc vMerge="1">
                  <a:txBody>
                    <a:bodyPr/>
                    <a:lstStyle/>
                    <a:p>
                      <a:endParaRPr lang="ru-RU"/>
                    </a:p>
                  </a:txBody>
                  <a:tcPr/>
                </a:tc>
                <a:tc>
                  <a:txBody>
                    <a:bodyPr/>
                    <a:lstStyle/>
                    <a:p>
                      <a:pPr algn="ctr">
                        <a:spcAft>
                          <a:spcPts val="0"/>
                        </a:spcAft>
                      </a:pPr>
                      <a:r>
                        <a:rPr lang="en-GB" sz="1400">
                          <a:effectLst/>
                          <a:latin typeface="Arial" pitchFamily="34" charset="0"/>
                          <a:cs typeface="Arial" pitchFamily="34" charset="0"/>
                        </a:rPr>
                        <a:t>D</a:t>
                      </a:r>
                      <a:endParaRPr lang="ru-RU" sz="1400">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400">
                          <a:effectLst/>
                          <a:latin typeface="Arial" pitchFamily="34" charset="0"/>
                          <a:cs typeface="Arial" pitchFamily="34" charset="0"/>
                        </a:rPr>
                        <a:t>P</a:t>
                      </a:r>
                      <a:endParaRPr lang="ru-RU" sz="1400">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400">
                          <a:effectLst/>
                          <a:latin typeface="Arial" pitchFamily="34" charset="0"/>
                          <a:cs typeface="Arial" pitchFamily="34" charset="0"/>
                        </a:rPr>
                        <a:t> </a:t>
                      </a:r>
                      <a:endParaRPr lang="ru-RU" sz="1400">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400">
                          <a:effectLst/>
                          <a:latin typeface="Arial" pitchFamily="34" charset="0"/>
                          <a:cs typeface="Arial" pitchFamily="34" charset="0"/>
                        </a:rPr>
                        <a:t>D</a:t>
                      </a:r>
                      <a:endParaRPr lang="ru-RU" sz="1400">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400">
                          <a:effectLst/>
                          <a:latin typeface="Arial" pitchFamily="34" charset="0"/>
                          <a:cs typeface="Arial" pitchFamily="34" charset="0"/>
                        </a:rPr>
                        <a:t>P</a:t>
                      </a:r>
                      <a:endParaRPr lang="ru-RU" sz="1400">
                        <a:effectLst/>
                        <a:latin typeface="Arial" pitchFamily="34" charset="0"/>
                        <a:ea typeface="Calibri"/>
                        <a:cs typeface="Arial" pitchFamily="34" charset="0"/>
                      </a:endParaRPr>
                    </a:p>
                  </a:txBody>
                  <a:tcPr marL="68580" marR="68580" marT="0" marB="0" anchor="ctr"/>
                </a:tc>
                <a:extLst>
                  <a:ext uri="{0D108BD9-81ED-4DB2-BD59-A6C34878D82A}">
                    <a16:rowId xmlns:a16="http://schemas.microsoft.com/office/drawing/2014/main" val="10001"/>
                  </a:ext>
                </a:extLst>
              </a:tr>
              <a:tr h="225552">
                <a:tc>
                  <a:txBody>
                    <a:bodyPr/>
                    <a:lstStyle/>
                    <a:p>
                      <a:pPr>
                        <a:spcAft>
                          <a:spcPts val="0"/>
                        </a:spcAft>
                      </a:pPr>
                      <a:r>
                        <a:rPr lang="en-GB" sz="1400">
                          <a:effectLst/>
                          <a:latin typeface="Arial" pitchFamily="34" charset="0"/>
                          <a:cs typeface="Arial" pitchFamily="34" charset="0"/>
                        </a:rPr>
                        <a:t>Monogeneans</a:t>
                      </a:r>
                      <a:endParaRPr lang="ru-RU" sz="1400">
                        <a:effectLst/>
                        <a:latin typeface="Arial" pitchFamily="34" charset="0"/>
                        <a:ea typeface="Calibri"/>
                        <a:cs typeface="Arial" pitchFamily="34" charset="0"/>
                      </a:endParaRPr>
                    </a:p>
                  </a:txBody>
                  <a:tcPr marL="68580" marR="68580" marT="0" marB="0"/>
                </a:tc>
                <a:tc>
                  <a:txBody>
                    <a:bodyPr/>
                    <a:lstStyle/>
                    <a:p>
                      <a:pPr algn="ctr">
                        <a:spcAft>
                          <a:spcPts val="0"/>
                        </a:spcAft>
                      </a:pPr>
                      <a:r>
                        <a:rPr lang="en-GB" sz="1400">
                          <a:effectLst/>
                          <a:latin typeface="Arial" pitchFamily="34" charset="0"/>
                          <a:cs typeface="Arial" pitchFamily="34" charset="0"/>
                        </a:rPr>
                        <a:t>0.075</a:t>
                      </a:r>
                      <a:endParaRPr lang="ru-RU" sz="1400">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400">
                          <a:effectLst/>
                          <a:latin typeface="Arial" pitchFamily="34" charset="0"/>
                          <a:cs typeface="Arial" pitchFamily="34" charset="0"/>
                        </a:rPr>
                        <a:t>0.024</a:t>
                      </a:r>
                      <a:endParaRPr lang="ru-RU" sz="1400">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400">
                          <a:effectLst/>
                          <a:latin typeface="Arial" pitchFamily="34" charset="0"/>
                          <a:cs typeface="Arial" pitchFamily="34" charset="0"/>
                        </a:rPr>
                        <a:t> </a:t>
                      </a:r>
                      <a:endParaRPr lang="ru-RU" sz="1400">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400">
                          <a:effectLst/>
                          <a:latin typeface="Arial" pitchFamily="34" charset="0"/>
                          <a:cs typeface="Arial" pitchFamily="34" charset="0"/>
                        </a:rPr>
                        <a:t>0.078</a:t>
                      </a:r>
                      <a:endParaRPr lang="ru-RU" sz="1400">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400">
                          <a:effectLst/>
                          <a:latin typeface="Arial" pitchFamily="34" charset="0"/>
                          <a:cs typeface="Arial" pitchFamily="34" charset="0"/>
                        </a:rPr>
                        <a:t>0.005</a:t>
                      </a:r>
                      <a:endParaRPr lang="ru-RU" sz="1400">
                        <a:effectLst/>
                        <a:latin typeface="Arial" pitchFamily="34" charset="0"/>
                        <a:ea typeface="Calibri"/>
                        <a:cs typeface="Arial" pitchFamily="34" charset="0"/>
                      </a:endParaRPr>
                    </a:p>
                  </a:txBody>
                  <a:tcPr marL="68580" marR="68580" marT="0" marB="0" anchor="ctr"/>
                </a:tc>
                <a:extLst>
                  <a:ext uri="{0D108BD9-81ED-4DB2-BD59-A6C34878D82A}">
                    <a16:rowId xmlns:a16="http://schemas.microsoft.com/office/drawing/2014/main" val="10002"/>
                  </a:ext>
                </a:extLst>
              </a:tr>
              <a:tr h="225552">
                <a:tc>
                  <a:txBody>
                    <a:bodyPr/>
                    <a:lstStyle/>
                    <a:p>
                      <a:pPr>
                        <a:spcAft>
                          <a:spcPts val="0"/>
                        </a:spcAft>
                      </a:pPr>
                      <a:r>
                        <a:rPr lang="en-GB" sz="1400" dirty="0">
                          <a:effectLst/>
                          <a:latin typeface="Arial" pitchFamily="34" charset="0"/>
                          <a:cs typeface="Arial" pitchFamily="34" charset="0"/>
                        </a:rPr>
                        <a:t>Adult digeneans</a:t>
                      </a:r>
                      <a:endParaRPr lang="ru-RU" sz="1400"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en-GB" sz="1400">
                          <a:effectLst/>
                          <a:latin typeface="Arial" pitchFamily="34" charset="0"/>
                          <a:cs typeface="Arial" pitchFamily="34" charset="0"/>
                        </a:rPr>
                        <a:t>0.093</a:t>
                      </a:r>
                      <a:endParaRPr lang="ru-RU" sz="1400">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400">
                          <a:effectLst/>
                          <a:latin typeface="Arial" pitchFamily="34" charset="0"/>
                          <a:cs typeface="Arial" pitchFamily="34" charset="0"/>
                        </a:rPr>
                        <a:t>0.019</a:t>
                      </a:r>
                      <a:endParaRPr lang="ru-RU" sz="1400">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400">
                          <a:effectLst/>
                          <a:latin typeface="Arial" pitchFamily="34" charset="0"/>
                          <a:cs typeface="Arial" pitchFamily="34" charset="0"/>
                        </a:rPr>
                        <a:t> </a:t>
                      </a:r>
                      <a:endParaRPr lang="ru-RU" sz="1400">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400">
                          <a:effectLst/>
                          <a:latin typeface="Arial" pitchFamily="34" charset="0"/>
                          <a:cs typeface="Arial" pitchFamily="34" charset="0"/>
                        </a:rPr>
                        <a:t>0.033</a:t>
                      </a:r>
                      <a:endParaRPr lang="ru-RU" sz="1400">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400" dirty="0">
                          <a:effectLst/>
                          <a:latin typeface="Arial" pitchFamily="34" charset="0"/>
                          <a:cs typeface="Arial" pitchFamily="34" charset="0"/>
                        </a:rPr>
                        <a:t>0.673</a:t>
                      </a:r>
                      <a:endParaRPr lang="ru-RU" sz="1400" dirty="0">
                        <a:effectLst/>
                        <a:latin typeface="Arial" pitchFamily="34" charset="0"/>
                        <a:ea typeface="Calibri"/>
                        <a:cs typeface="Arial" pitchFamily="34" charset="0"/>
                      </a:endParaRPr>
                    </a:p>
                  </a:txBody>
                  <a:tcPr marL="68580" marR="68580" marT="0" marB="0" anchor="ctr"/>
                </a:tc>
                <a:extLst>
                  <a:ext uri="{0D108BD9-81ED-4DB2-BD59-A6C34878D82A}">
                    <a16:rowId xmlns:a16="http://schemas.microsoft.com/office/drawing/2014/main" val="10003"/>
                  </a:ext>
                </a:extLst>
              </a:tr>
              <a:tr h="225552">
                <a:tc>
                  <a:txBody>
                    <a:bodyPr/>
                    <a:lstStyle/>
                    <a:p>
                      <a:pPr>
                        <a:spcAft>
                          <a:spcPts val="0"/>
                        </a:spcAft>
                      </a:pPr>
                      <a:r>
                        <a:rPr lang="en-GB" sz="1400">
                          <a:effectLst/>
                          <a:latin typeface="Arial" pitchFamily="34" charset="0"/>
                          <a:cs typeface="Arial" pitchFamily="34" charset="0"/>
                        </a:rPr>
                        <a:t>Larval digeneans</a:t>
                      </a:r>
                      <a:endParaRPr lang="ru-RU" sz="1400">
                        <a:effectLst/>
                        <a:latin typeface="Arial" pitchFamily="34" charset="0"/>
                        <a:ea typeface="Calibri"/>
                        <a:cs typeface="Arial" pitchFamily="34" charset="0"/>
                      </a:endParaRPr>
                    </a:p>
                  </a:txBody>
                  <a:tcPr marL="68580" marR="68580" marT="0" marB="0"/>
                </a:tc>
                <a:tc>
                  <a:txBody>
                    <a:bodyPr/>
                    <a:lstStyle/>
                    <a:p>
                      <a:pPr algn="ctr">
                        <a:spcAft>
                          <a:spcPts val="0"/>
                        </a:spcAft>
                      </a:pPr>
                      <a:r>
                        <a:rPr lang="en-GB" sz="1400">
                          <a:effectLst/>
                          <a:latin typeface="Arial" pitchFamily="34" charset="0"/>
                          <a:cs typeface="Arial" pitchFamily="34" charset="0"/>
                        </a:rPr>
                        <a:t>0.16</a:t>
                      </a:r>
                      <a:endParaRPr lang="ru-RU" sz="1400">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400">
                          <a:effectLst/>
                          <a:latin typeface="Arial" pitchFamily="34" charset="0"/>
                          <a:cs typeface="Arial" pitchFamily="34" charset="0"/>
                        </a:rPr>
                        <a:t>0.001</a:t>
                      </a:r>
                      <a:endParaRPr lang="ru-RU" sz="1400">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400">
                          <a:effectLst/>
                          <a:latin typeface="Arial" pitchFamily="34" charset="0"/>
                          <a:cs typeface="Arial" pitchFamily="34" charset="0"/>
                        </a:rPr>
                        <a:t> </a:t>
                      </a:r>
                      <a:endParaRPr lang="ru-RU" sz="1400">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400">
                          <a:effectLst/>
                          <a:latin typeface="Arial" pitchFamily="34" charset="0"/>
                          <a:cs typeface="Arial" pitchFamily="34" charset="0"/>
                        </a:rPr>
                        <a:t>0.055</a:t>
                      </a:r>
                      <a:endParaRPr lang="ru-RU" sz="1400">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400">
                          <a:effectLst/>
                          <a:latin typeface="Arial" pitchFamily="34" charset="0"/>
                          <a:cs typeface="Arial" pitchFamily="34" charset="0"/>
                        </a:rPr>
                        <a:t>0.55</a:t>
                      </a:r>
                      <a:endParaRPr lang="ru-RU" sz="1400">
                        <a:effectLst/>
                        <a:latin typeface="Arial" pitchFamily="34" charset="0"/>
                        <a:ea typeface="Calibri"/>
                        <a:cs typeface="Arial" pitchFamily="34" charset="0"/>
                      </a:endParaRPr>
                    </a:p>
                  </a:txBody>
                  <a:tcPr marL="68580" marR="68580" marT="0" marB="0" anchor="ctr"/>
                </a:tc>
                <a:extLst>
                  <a:ext uri="{0D108BD9-81ED-4DB2-BD59-A6C34878D82A}">
                    <a16:rowId xmlns:a16="http://schemas.microsoft.com/office/drawing/2014/main" val="10004"/>
                  </a:ext>
                </a:extLst>
              </a:tr>
              <a:tr h="225552">
                <a:tc>
                  <a:txBody>
                    <a:bodyPr/>
                    <a:lstStyle/>
                    <a:p>
                      <a:pPr>
                        <a:spcAft>
                          <a:spcPts val="0"/>
                        </a:spcAft>
                      </a:pPr>
                      <a:r>
                        <a:rPr lang="en-GB" sz="1400" dirty="0">
                          <a:effectLst/>
                          <a:latin typeface="Arial" pitchFamily="34" charset="0"/>
                          <a:cs typeface="Arial" pitchFamily="34" charset="0"/>
                        </a:rPr>
                        <a:t>Acanthocephalans</a:t>
                      </a:r>
                      <a:endParaRPr lang="ru-RU" sz="1400" dirty="0">
                        <a:effectLst/>
                        <a:latin typeface="Arial" pitchFamily="34" charset="0"/>
                        <a:ea typeface="Calibri"/>
                        <a:cs typeface="Arial" pitchFamily="34" charset="0"/>
                      </a:endParaRPr>
                    </a:p>
                  </a:txBody>
                  <a:tcPr marL="68580" marR="68580" marT="0" marB="0"/>
                </a:tc>
                <a:tc>
                  <a:txBody>
                    <a:bodyPr/>
                    <a:lstStyle/>
                    <a:p>
                      <a:pPr algn="ctr">
                        <a:spcAft>
                          <a:spcPts val="0"/>
                        </a:spcAft>
                      </a:pPr>
                      <a:r>
                        <a:rPr lang="en-GB" sz="1400">
                          <a:effectLst/>
                          <a:latin typeface="Arial" pitchFamily="34" charset="0"/>
                          <a:cs typeface="Arial" pitchFamily="34" charset="0"/>
                        </a:rPr>
                        <a:t>0.083</a:t>
                      </a:r>
                      <a:endParaRPr lang="ru-RU" sz="1400">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400">
                          <a:effectLst/>
                          <a:latin typeface="Arial" pitchFamily="34" charset="0"/>
                          <a:cs typeface="Arial" pitchFamily="34" charset="0"/>
                        </a:rPr>
                        <a:t>0.478</a:t>
                      </a:r>
                      <a:endParaRPr lang="ru-RU" sz="1400">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400">
                          <a:effectLst/>
                          <a:latin typeface="Arial" pitchFamily="34" charset="0"/>
                          <a:cs typeface="Arial" pitchFamily="34" charset="0"/>
                        </a:rPr>
                        <a:t> </a:t>
                      </a:r>
                      <a:endParaRPr lang="ru-RU" sz="1400">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400">
                          <a:effectLst/>
                          <a:latin typeface="Arial" pitchFamily="34" charset="0"/>
                          <a:cs typeface="Arial" pitchFamily="34" charset="0"/>
                        </a:rPr>
                        <a:t>0.068</a:t>
                      </a:r>
                      <a:endParaRPr lang="ru-RU" sz="1400">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400">
                          <a:effectLst/>
                          <a:latin typeface="Arial" pitchFamily="34" charset="0"/>
                          <a:cs typeface="Arial" pitchFamily="34" charset="0"/>
                        </a:rPr>
                        <a:t>0.963</a:t>
                      </a:r>
                      <a:endParaRPr lang="ru-RU" sz="1400">
                        <a:effectLst/>
                        <a:latin typeface="Arial" pitchFamily="34" charset="0"/>
                        <a:ea typeface="Calibri"/>
                        <a:cs typeface="Arial" pitchFamily="34" charset="0"/>
                      </a:endParaRPr>
                    </a:p>
                  </a:txBody>
                  <a:tcPr marL="68580" marR="68580" marT="0" marB="0" anchor="ctr"/>
                </a:tc>
                <a:extLst>
                  <a:ext uri="{0D108BD9-81ED-4DB2-BD59-A6C34878D82A}">
                    <a16:rowId xmlns:a16="http://schemas.microsoft.com/office/drawing/2014/main" val="10005"/>
                  </a:ext>
                </a:extLst>
              </a:tr>
              <a:tr h="225552">
                <a:tc>
                  <a:txBody>
                    <a:bodyPr/>
                    <a:lstStyle/>
                    <a:p>
                      <a:pPr>
                        <a:spcAft>
                          <a:spcPts val="0"/>
                        </a:spcAft>
                      </a:pPr>
                      <a:r>
                        <a:rPr lang="en-GB" sz="1400">
                          <a:effectLst/>
                          <a:latin typeface="Arial" pitchFamily="34" charset="0"/>
                          <a:cs typeface="Arial" pitchFamily="34" charset="0"/>
                        </a:rPr>
                        <a:t>Nematodes</a:t>
                      </a:r>
                      <a:endParaRPr lang="ru-RU" sz="1400">
                        <a:effectLst/>
                        <a:latin typeface="Arial" pitchFamily="34" charset="0"/>
                        <a:ea typeface="Calibri"/>
                        <a:cs typeface="Arial" pitchFamily="34" charset="0"/>
                      </a:endParaRPr>
                    </a:p>
                  </a:txBody>
                  <a:tcPr marL="68580" marR="68580" marT="0" marB="0"/>
                </a:tc>
                <a:tc>
                  <a:txBody>
                    <a:bodyPr/>
                    <a:lstStyle/>
                    <a:p>
                      <a:pPr algn="ctr">
                        <a:spcAft>
                          <a:spcPts val="0"/>
                        </a:spcAft>
                      </a:pPr>
                      <a:r>
                        <a:rPr lang="en-GB" sz="1400">
                          <a:effectLst/>
                          <a:latin typeface="Arial" pitchFamily="34" charset="0"/>
                          <a:cs typeface="Arial" pitchFamily="34" charset="0"/>
                        </a:rPr>
                        <a:t>0.072</a:t>
                      </a:r>
                      <a:endParaRPr lang="ru-RU" sz="1400">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400">
                          <a:effectLst/>
                          <a:latin typeface="Arial" pitchFamily="34" charset="0"/>
                          <a:cs typeface="Arial" pitchFamily="34" charset="0"/>
                        </a:rPr>
                        <a:t>0.773</a:t>
                      </a:r>
                      <a:endParaRPr lang="ru-RU" sz="1400">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400">
                          <a:effectLst/>
                          <a:latin typeface="Arial" pitchFamily="34" charset="0"/>
                          <a:cs typeface="Arial" pitchFamily="34" charset="0"/>
                        </a:rPr>
                        <a:t> </a:t>
                      </a:r>
                      <a:endParaRPr lang="ru-RU" sz="1400">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400">
                          <a:effectLst/>
                          <a:latin typeface="Arial" pitchFamily="34" charset="0"/>
                          <a:cs typeface="Arial" pitchFamily="34" charset="0"/>
                        </a:rPr>
                        <a:t>0.145</a:t>
                      </a:r>
                      <a:endParaRPr lang="ru-RU" sz="1400">
                        <a:effectLst/>
                        <a:latin typeface="Arial" pitchFamily="34" charset="0"/>
                        <a:ea typeface="Calibri"/>
                        <a:cs typeface="Arial" pitchFamily="34" charset="0"/>
                      </a:endParaRPr>
                    </a:p>
                  </a:txBody>
                  <a:tcPr marL="68580" marR="68580" marT="0" marB="0" anchor="ctr"/>
                </a:tc>
                <a:tc>
                  <a:txBody>
                    <a:bodyPr/>
                    <a:lstStyle/>
                    <a:p>
                      <a:pPr algn="ctr">
                        <a:spcAft>
                          <a:spcPts val="0"/>
                        </a:spcAft>
                      </a:pPr>
                      <a:r>
                        <a:rPr lang="en-GB" sz="1400" dirty="0">
                          <a:effectLst/>
                          <a:latin typeface="Arial" pitchFamily="34" charset="0"/>
                          <a:cs typeface="Arial" pitchFamily="34" charset="0"/>
                        </a:rPr>
                        <a:t>0.055</a:t>
                      </a:r>
                      <a:endParaRPr lang="ru-RU" sz="1400" dirty="0">
                        <a:effectLst/>
                        <a:latin typeface="Arial" pitchFamily="34" charset="0"/>
                        <a:ea typeface="Calibri"/>
                        <a:cs typeface="Arial" pitchFamily="34"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7" name="TextBox 6"/>
          <p:cNvSpPr txBox="1"/>
          <p:nvPr/>
        </p:nvSpPr>
        <p:spPr>
          <a:xfrm>
            <a:off x="2195736" y="3696241"/>
            <a:ext cx="5911042" cy="523220"/>
          </a:xfrm>
          <a:prstGeom prst="rect">
            <a:avLst/>
          </a:prstGeom>
          <a:noFill/>
        </p:spPr>
        <p:txBody>
          <a:bodyPr wrap="none" rtlCol="0">
            <a:spAutoFit/>
          </a:bodyPr>
          <a:lstStyle/>
          <a:p>
            <a:r>
              <a:rPr lang="uk-UA" sz="2800" dirty="0"/>
              <a:t>Обчислення та підготовка результатів</a:t>
            </a:r>
            <a:endParaRPr lang="ru-RU" sz="2800" dirty="0"/>
          </a:p>
        </p:txBody>
      </p:sp>
      <p:sp>
        <p:nvSpPr>
          <p:cNvPr id="8" name="Прямоугольник 7"/>
          <p:cNvSpPr/>
          <p:nvPr/>
        </p:nvSpPr>
        <p:spPr>
          <a:xfrm>
            <a:off x="539552" y="1742424"/>
            <a:ext cx="3384376" cy="1509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b="1" dirty="0"/>
              <a:t>Вступ</a:t>
            </a:r>
          </a:p>
          <a:p>
            <a:pPr marL="285750" indent="-285750">
              <a:buFont typeface="Arial" pitchFamily="34" charset="0"/>
              <a:buChar char="•"/>
            </a:pPr>
            <a:r>
              <a:rPr lang="uk-UA" dirty="0"/>
              <a:t>Актуальність</a:t>
            </a:r>
          </a:p>
          <a:p>
            <a:pPr marL="285750" indent="-285750">
              <a:buFont typeface="Arial" pitchFamily="34" charset="0"/>
              <a:buChar char="•"/>
            </a:pPr>
            <a:r>
              <a:rPr lang="uk-UA" dirty="0"/>
              <a:t>Огляд проблеми</a:t>
            </a:r>
          </a:p>
          <a:p>
            <a:pPr marL="285750" indent="-285750">
              <a:buFont typeface="Arial" pitchFamily="34" charset="0"/>
              <a:buChar char="•"/>
            </a:pPr>
            <a:r>
              <a:rPr lang="uk-UA" dirty="0"/>
              <a:t>Висунення робочих гіпотез</a:t>
            </a:r>
            <a:endParaRPr lang="ru-RU" dirty="0"/>
          </a:p>
        </p:txBody>
      </p:sp>
      <p:sp>
        <p:nvSpPr>
          <p:cNvPr id="9" name="Прямоугольник 8"/>
          <p:cNvSpPr/>
          <p:nvPr/>
        </p:nvSpPr>
        <p:spPr>
          <a:xfrm>
            <a:off x="4788024" y="1740801"/>
            <a:ext cx="4104456" cy="1509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b="1" dirty="0"/>
              <a:t>Матеріал та методи</a:t>
            </a:r>
          </a:p>
          <a:p>
            <a:pPr marL="285750" indent="-285750">
              <a:buFont typeface="Arial" pitchFamily="34" charset="0"/>
              <a:buChar char="•"/>
            </a:pPr>
            <a:r>
              <a:rPr lang="uk-UA" dirty="0"/>
              <a:t>Опис обсягу дослідженого матеріалу</a:t>
            </a:r>
          </a:p>
          <a:p>
            <a:pPr marL="285750" indent="-285750">
              <a:buFont typeface="Arial" pitchFamily="34" charset="0"/>
              <a:buChar char="•"/>
            </a:pPr>
            <a:r>
              <a:rPr lang="uk-UA" dirty="0"/>
              <a:t>Методи аналізу (порівняльний, статистичний, та ін.)</a:t>
            </a:r>
            <a:endParaRPr lang="ru-RU" dirty="0"/>
          </a:p>
        </p:txBody>
      </p:sp>
      <p:sp>
        <p:nvSpPr>
          <p:cNvPr id="10" name="Стрелка вправо 9"/>
          <p:cNvSpPr/>
          <p:nvPr/>
        </p:nvSpPr>
        <p:spPr>
          <a:xfrm>
            <a:off x="3942394" y="2142068"/>
            <a:ext cx="864096" cy="532859"/>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rot="16200000">
            <a:off x="1813129" y="3382771"/>
            <a:ext cx="693207" cy="432048"/>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467544" y="6359020"/>
            <a:ext cx="2448272" cy="1777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b="1" dirty="0"/>
              <a:t>Результати</a:t>
            </a:r>
          </a:p>
          <a:p>
            <a:pPr marL="285750" indent="-285750">
              <a:buFont typeface="Arial" pitchFamily="34" charset="0"/>
              <a:buChar char="•"/>
            </a:pPr>
            <a:r>
              <a:rPr lang="uk-UA" dirty="0"/>
              <a:t>Опис результатів</a:t>
            </a:r>
          </a:p>
          <a:p>
            <a:pPr marL="285750" indent="-285750">
              <a:buFont typeface="Arial" pitchFamily="34" charset="0"/>
              <a:buChar char="•"/>
            </a:pPr>
            <a:r>
              <a:rPr lang="uk-UA" dirty="0"/>
              <a:t>Опис ілюстрацій  </a:t>
            </a:r>
          </a:p>
          <a:p>
            <a:pPr marL="285750" indent="-285750">
              <a:buFont typeface="Arial" pitchFamily="34" charset="0"/>
              <a:buChar char="•"/>
            </a:pPr>
            <a:r>
              <a:rPr lang="uk-UA" dirty="0"/>
              <a:t>Підтвердження або відхилення гіпотез</a:t>
            </a:r>
            <a:endParaRPr lang="ru-RU" dirty="0"/>
          </a:p>
        </p:txBody>
      </p:sp>
      <p:sp>
        <p:nvSpPr>
          <p:cNvPr id="13" name="Стрелка вправо 12"/>
          <p:cNvSpPr/>
          <p:nvPr/>
        </p:nvSpPr>
        <p:spPr>
          <a:xfrm rot="5400000">
            <a:off x="6470338" y="3184441"/>
            <a:ext cx="631911" cy="396140"/>
          </a:xfrm>
          <a:prstGeom prst="rightArrow">
            <a:avLst>
              <a:gd name="adj1" fmla="val 50000"/>
              <a:gd name="adj2" fmla="val 83647"/>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3203848" y="6359020"/>
            <a:ext cx="2988332" cy="1777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b="1" dirty="0"/>
              <a:t>Обговорення</a:t>
            </a:r>
          </a:p>
          <a:p>
            <a:pPr marL="285750" indent="-285750">
              <a:buFont typeface="Arial" pitchFamily="34" charset="0"/>
              <a:buChar char="•"/>
            </a:pPr>
            <a:r>
              <a:rPr lang="uk-UA" dirty="0"/>
              <a:t>Співставлення отриманих результатів з літературними даними </a:t>
            </a:r>
          </a:p>
          <a:p>
            <a:pPr marL="285750" indent="-285750">
              <a:buFont typeface="Arial" pitchFamily="34" charset="0"/>
              <a:buChar char="•"/>
            </a:pPr>
            <a:r>
              <a:rPr lang="uk-UA" dirty="0"/>
              <a:t>Висновки та перспективи</a:t>
            </a:r>
            <a:endParaRPr lang="ru-RU" dirty="0"/>
          </a:p>
        </p:txBody>
      </p:sp>
      <p:sp>
        <p:nvSpPr>
          <p:cNvPr id="17" name="Прямоугольник 16"/>
          <p:cNvSpPr/>
          <p:nvPr/>
        </p:nvSpPr>
        <p:spPr>
          <a:xfrm>
            <a:off x="6588224" y="6360537"/>
            <a:ext cx="2448272" cy="1777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000" b="1" dirty="0"/>
              <a:t>Подяки</a:t>
            </a:r>
          </a:p>
          <a:p>
            <a:r>
              <a:rPr lang="uk-UA" sz="2000" b="1" dirty="0"/>
              <a:t>Список літератури</a:t>
            </a:r>
          </a:p>
          <a:p>
            <a:r>
              <a:rPr lang="uk-UA" sz="2000" b="1" dirty="0"/>
              <a:t>Додаткові матеріали</a:t>
            </a:r>
            <a:endParaRPr lang="uk-UA" sz="2400" b="1" dirty="0"/>
          </a:p>
        </p:txBody>
      </p:sp>
      <p:sp>
        <p:nvSpPr>
          <p:cNvPr id="14" name="Стрелка вправо 13"/>
          <p:cNvSpPr/>
          <p:nvPr/>
        </p:nvSpPr>
        <p:spPr>
          <a:xfrm>
            <a:off x="2662463" y="6727910"/>
            <a:ext cx="576064" cy="532859"/>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право 17"/>
          <p:cNvSpPr/>
          <p:nvPr/>
        </p:nvSpPr>
        <p:spPr>
          <a:xfrm>
            <a:off x="6012160" y="6710487"/>
            <a:ext cx="576064" cy="532859"/>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право 18"/>
          <p:cNvSpPr/>
          <p:nvPr/>
        </p:nvSpPr>
        <p:spPr>
          <a:xfrm rot="5400000">
            <a:off x="1429682" y="6123184"/>
            <a:ext cx="631911" cy="396140"/>
          </a:xfrm>
          <a:prstGeom prst="rightArrow">
            <a:avLst>
              <a:gd name="adj1" fmla="val 50000"/>
              <a:gd name="adj2" fmla="val 83647"/>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трелка вправо 1"/>
          <p:cNvSpPr/>
          <p:nvPr/>
        </p:nvSpPr>
        <p:spPr>
          <a:xfrm rot="3322163">
            <a:off x="529937" y="3773036"/>
            <a:ext cx="6794764" cy="176252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dirty="0"/>
              <a:t>Гіпотеза(и) або головна ідея(ї)</a:t>
            </a:r>
            <a:endParaRPr lang="ru-RU" sz="3600" dirty="0"/>
          </a:p>
        </p:txBody>
      </p:sp>
    </p:spTree>
    <p:extLst>
      <p:ext uri="{BB962C8B-B14F-4D97-AF65-F5344CB8AC3E}">
        <p14:creationId xmlns:p14="http://schemas.microsoft.com/office/powerpoint/2010/main" val="330195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down)">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6" grpId="0" animBg="1"/>
      <p:bldP spid="17" grpId="0" animBg="1"/>
      <p:bldP spid="14" grpId="0" animBg="1"/>
      <p:bldP spid="18" grpId="0" animBg="1"/>
      <p:bldP spid="19" grpId="0" animBg="1"/>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8F5C42-B681-417E-A83F-3B440A4CE4AD}"/>
              </a:ext>
            </a:extLst>
          </p:cNvPr>
          <p:cNvSpPr>
            <a:spLocks noGrp="1"/>
          </p:cNvSpPr>
          <p:nvPr>
            <p:ph type="title"/>
          </p:nvPr>
        </p:nvSpPr>
        <p:spPr>
          <a:xfrm>
            <a:off x="77723" y="254253"/>
            <a:ext cx="8988552" cy="677108"/>
          </a:xfrm>
        </p:spPr>
        <p:txBody>
          <a:bodyPr/>
          <a:lstStyle/>
          <a:p>
            <a:pPr algn="ctr"/>
            <a:r>
              <a:rPr lang="uk-UA" sz="4400" dirty="0">
                <a:effectLst/>
                <a:latin typeface="Times New Roman" panose="02020603050405020304" pitchFamily="18" charset="0"/>
                <a:ea typeface="Calibri" panose="020F0502020204030204" pitchFamily="34" charset="0"/>
              </a:rPr>
              <a:t>Структура оглядової статті</a:t>
            </a:r>
            <a:endParaRPr lang="en-GB" dirty="0"/>
          </a:p>
        </p:txBody>
      </p:sp>
      <p:sp>
        <p:nvSpPr>
          <p:cNvPr id="3" name="Текст 2">
            <a:extLst>
              <a:ext uri="{FF2B5EF4-FFF2-40B4-BE49-F238E27FC236}">
                <a16:creationId xmlns:a16="http://schemas.microsoft.com/office/drawing/2014/main" id="{708A021B-35A7-4176-885F-43971302D160}"/>
              </a:ext>
            </a:extLst>
          </p:cNvPr>
          <p:cNvSpPr>
            <a:spLocks noGrp="1"/>
          </p:cNvSpPr>
          <p:nvPr>
            <p:ph type="body" idx="1"/>
          </p:nvPr>
        </p:nvSpPr>
        <p:spPr>
          <a:xfrm>
            <a:off x="330198" y="1714500"/>
            <a:ext cx="8483601" cy="5909310"/>
          </a:xfrm>
        </p:spPr>
        <p:txBody>
          <a:bodyPr/>
          <a:lstStyle/>
          <a:p>
            <a:pPr marL="285750" indent="-285750">
              <a:buFont typeface="Wingdings" panose="05000000000000000000" pitchFamily="2" charset="2"/>
              <a:buChar char="Ø"/>
            </a:pPr>
            <a:r>
              <a:rPr lang="uk-UA" b="1" dirty="0">
                <a:effectLst/>
                <a:latin typeface="Times New Roman" panose="02020603050405020304" pitchFamily="18" charset="0"/>
                <a:ea typeface="Calibri" panose="020F0502020204030204" pitchFamily="34" charset="0"/>
              </a:rPr>
              <a:t>вступ</a:t>
            </a:r>
            <a:r>
              <a:rPr lang="uk-UA" dirty="0">
                <a:effectLst/>
                <a:latin typeface="Times New Roman" panose="02020603050405020304" pitchFamily="18" charset="0"/>
                <a:ea typeface="Calibri" panose="020F0502020204030204" pitchFamily="34" charset="0"/>
              </a:rPr>
              <a:t> з окресленням проблеми та описом останніх подій/досліджень, що визначає актуальність та мету наведеного огляду; </a:t>
            </a:r>
          </a:p>
          <a:p>
            <a:pPr marL="285750" indent="-285750">
              <a:buFont typeface="Wingdings" panose="05000000000000000000" pitchFamily="2" charset="2"/>
              <a:buChar char="Ø"/>
            </a:pPr>
            <a:r>
              <a:rPr lang="uk-UA" dirty="0">
                <a:effectLst/>
                <a:latin typeface="Times New Roman" panose="02020603050405020304" pitchFamily="18" charset="0"/>
                <a:ea typeface="Calibri" panose="020F0502020204030204" pitchFamily="34" charset="0"/>
              </a:rPr>
              <a:t>стислі інформативні пов’язані між собою </a:t>
            </a:r>
            <a:r>
              <a:rPr lang="uk-UA" b="1" dirty="0">
                <a:effectLst/>
                <a:latin typeface="Times New Roman" panose="02020603050405020304" pitchFamily="18" charset="0"/>
                <a:ea typeface="Calibri" panose="020F0502020204030204" pitchFamily="34" charset="0"/>
              </a:rPr>
              <a:t>розділи</a:t>
            </a:r>
            <a:r>
              <a:rPr lang="uk-UA" dirty="0">
                <a:effectLst/>
                <a:latin typeface="Times New Roman" panose="02020603050405020304" pitchFamily="18" charset="0"/>
                <a:ea typeface="Calibri" panose="020F0502020204030204" pitchFamily="34" charset="0"/>
              </a:rPr>
              <a:t> із заголовками, що мають представляти осмислений автором(</a:t>
            </a:r>
            <a:r>
              <a:rPr lang="uk-UA" dirty="0" err="1">
                <a:effectLst/>
                <a:latin typeface="Times New Roman" panose="02020603050405020304" pitchFamily="18" charset="0"/>
                <a:ea typeface="Calibri" panose="020F0502020204030204" pitchFamily="34" charset="0"/>
              </a:rPr>
              <a:t>ами</a:t>
            </a:r>
            <a:r>
              <a:rPr lang="uk-UA" dirty="0">
                <a:effectLst/>
                <a:latin typeface="Times New Roman" panose="02020603050405020304" pitchFamily="18" charset="0"/>
                <a:ea typeface="Calibri" panose="020F0502020204030204" pitchFamily="34" charset="0"/>
              </a:rPr>
              <a:t>) синтез літератури та власних ідей; критичний аналіз опублікованих раніше праць за цією тематикою, із визначенням не вирішених проблем та питань; </a:t>
            </a:r>
          </a:p>
          <a:p>
            <a:pPr marL="285750" indent="-285750">
              <a:buFont typeface="Wingdings" panose="05000000000000000000" pitchFamily="2" charset="2"/>
              <a:buChar char="Ø"/>
            </a:pPr>
            <a:r>
              <a:rPr lang="uk-UA" b="1" dirty="0">
                <a:effectLst/>
                <a:latin typeface="Times New Roman" panose="02020603050405020304" pitchFamily="18" charset="0"/>
                <a:ea typeface="Calibri" panose="020F0502020204030204" pitchFamily="34" charset="0"/>
              </a:rPr>
              <a:t>висновки</a:t>
            </a:r>
            <a:r>
              <a:rPr lang="uk-UA" dirty="0">
                <a:effectLst/>
                <a:latin typeface="Times New Roman" panose="02020603050405020304" pitchFamily="18" charset="0"/>
                <a:ea typeface="Calibri" panose="020F0502020204030204" pitchFamily="34" charset="0"/>
              </a:rPr>
              <a:t> з проведеного огляду і перспективи подальших досліджень</a:t>
            </a:r>
            <a:endParaRPr lang="en-GB" sz="4800" dirty="0"/>
          </a:p>
        </p:txBody>
      </p:sp>
    </p:spTree>
    <p:extLst>
      <p:ext uri="{BB962C8B-B14F-4D97-AF65-F5344CB8AC3E}">
        <p14:creationId xmlns:p14="http://schemas.microsoft.com/office/powerpoint/2010/main" val="220631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3" y="254253"/>
            <a:ext cx="8988552" cy="677108"/>
          </a:xfrm>
        </p:spPr>
        <p:txBody>
          <a:bodyPr/>
          <a:lstStyle/>
          <a:p>
            <a:pPr algn="ctr"/>
            <a:r>
              <a:rPr lang="uk-UA" b="1" dirty="0"/>
              <a:t>Замість вступу</a:t>
            </a:r>
            <a:endParaRPr lang="ru-RU" b="1" dirty="0"/>
          </a:p>
        </p:txBody>
      </p:sp>
      <p:sp>
        <p:nvSpPr>
          <p:cNvPr id="3" name="Текст 2"/>
          <p:cNvSpPr>
            <a:spLocks noGrp="1"/>
          </p:cNvSpPr>
          <p:nvPr>
            <p:ph type="body" idx="1"/>
          </p:nvPr>
        </p:nvSpPr>
        <p:spPr>
          <a:xfrm>
            <a:off x="304800" y="1028700"/>
            <a:ext cx="8280400" cy="7048083"/>
          </a:xfrm>
        </p:spPr>
        <p:txBody>
          <a:bodyPr/>
          <a:lstStyle/>
          <a:p>
            <a:pPr marL="457200" indent="-457200">
              <a:spcAft>
                <a:spcPts val="600"/>
              </a:spcAft>
              <a:buFont typeface="Wingdings" pitchFamily="2" charset="2"/>
              <a:buChar char="§"/>
            </a:pPr>
            <a:r>
              <a:rPr lang="uk-UA" dirty="0"/>
              <a:t>Які б чудові результати досліджень ви не отримали, вони нічого не означатимуть, якщо ви не зможете їх опублікувати.</a:t>
            </a:r>
            <a:endParaRPr lang="ru-RU" dirty="0"/>
          </a:p>
          <a:p>
            <a:pPr marL="457200" indent="-457200">
              <a:spcAft>
                <a:spcPts val="600"/>
              </a:spcAft>
              <a:buFont typeface="Wingdings" pitchFamily="2" charset="2"/>
              <a:buChar char="§"/>
            </a:pPr>
            <a:r>
              <a:rPr lang="uk-UA" dirty="0"/>
              <a:t>Дослідник зобов'язаний подати письмовий звіт про те, що він зробив, чому зробив, як це зробив, і яким новим знанням ощасливив людство.</a:t>
            </a:r>
          </a:p>
          <a:p>
            <a:pPr marL="457200" indent="-457200">
              <a:spcAft>
                <a:spcPts val="600"/>
              </a:spcAft>
              <a:buFont typeface="Wingdings" pitchFamily="2" charset="2"/>
              <a:buChar char="§"/>
            </a:pPr>
            <a:r>
              <a:rPr lang="ru-RU" dirty="0" err="1"/>
              <a:t>Західні</a:t>
            </a:r>
            <a:r>
              <a:rPr lang="ru-RU" dirty="0"/>
              <a:t> </a:t>
            </a:r>
            <a:r>
              <a:rPr lang="ru-RU" dirty="0" err="1"/>
              <a:t>колеги</a:t>
            </a:r>
            <a:r>
              <a:rPr lang="ru-RU" dirty="0"/>
              <a:t>, </a:t>
            </a:r>
            <a:r>
              <a:rPr lang="ru-RU" dirty="0" err="1"/>
              <a:t>стверджують</a:t>
            </a:r>
            <a:r>
              <a:rPr lang="ru-RU" dirty="0"/>
              <a:t>, </a:t>
            </a:r>
            <a:r>
              <a:rPr lang="ru-RU" dirty="0" err="1"/>
              <a:t>що</a:t>
            </a:r>
            <a:r>
              <a:rPr lang="ru-RU" dirty="0"/>
              <a:t> </a:t>
            </a:r>
            <a:r>
              <a:rPr lang="ru-RU" dirty="0" err="1"/>
              <a:t>більшу</a:t>
            </a:r>
            <a:r>
              <a:rPr lang="ru-RU" dirty="0"/>
              <a:t> </a:t>
            </a:r>
            <a:r>
              <a:rPr lang="ru-RU" dirty="0" err="1"/>
              <a:t>частину</a:t>
            </a:r>
            <a:r>
              <a:rPr lang="ru-RU" dirty="0"/>
              <a:t> </a:t>
            </a:r>
            <a:r>
              <a:rPr lang="ru-RU" dirty="0" err="1"/>
              <a:t>свого</a:t>
            </a:r>
            <a:r>
              <a:rPr lang="ru-RU" dirty="0"/>
              <a:t> часу, до 70-80%, вони </a:t>
            </a:r>
            <a:r>
              <a:rPr lang="ru-RU" dirty="0" err="1"/>
              <a:t>витрачають</a:t>
            </a:r>
            <a:r>
              <a:rPr lang="ru-RU" dirty="0"/>
              <a:t> на </a:t>
            </a:r>
            <a:r>
              <a:rPr lang="ru-RU" dirty="0" err="1"/>
              <a:t>написання</a:t>
            </a:r>
            <a:r>
              <a:rPr lang="ru-RU" dirty="0"/>
              <a:t> статей, </a:t>
            </a:r>
            <a:r>
              <a:rPr lang="ru-RU" dirty="0" err="1"/>
              <a:t>звітів</a:t>
            </a:r>
            <a:r>
              <a:rPr lang="ru-RU" dirty="0"/>
              <a:t>, </a:t>
            </a:r>
            <a:r>
              <a:rPr lang="ru-RU" dirty="0" err="1"/>
              <a:t>проектів</a:t>
            </a:r>
            <a:r>
              <a:rPr lang="ru-RU" dirty="0"/>
              <a:t>, а </a:t>
            </a:r>
            <a:r>
              <a:rPr lang="ru-RU" dirty="0" err="1"/>
              <a:t>зовсім</a:t>
            </a:r>
            <a:r>
              <a:rPr lang="ru-RU" dirty="0"/>
              <a:t> не на </a:t>
            </a:r>
            <a:r>
              <a:rPr lang="ru-RU" dirty="0" err="1"/>
              <a:t>проведення</a:t>
            </a:r>
            <a:r>
              <a:rPr lang="ru-RU" dirty="0"/>
              <a:t> </a:t>
            </a:r>
            <a:r>
              <a:rPr lang="ru-RU" dirty="0" err="1"/>
              <a:t>експериментів</a:t>
            </a:r>
            <a:r>
              <a:rPr lang="ru-RU" dirty="0"/>
              <a:t>, </a:t>
            </a:r>
            <a:r>
              <a:rPr lang="ru-RU" dirty="0" err="1"/>
              <a:t>обробку</a:t>
            </a:r>
            <a:r>
              <a:rPr lang="ru-RU" dirty="0"/>
              <a:t> </a:t>
            </a:r>
            <a:r>
              <a:rPr lang="ru-RU" dirty="0" err="1"/>
              <a:t>результатів</a:t>
            </a:r>
            <a:r>
              <a:rPr lang="ru-RU" dirty="0"/>
              <a:t> </a:t>
            </a:r>
            <a:r>
              <a:rPr lang="ru-RU" dirty="0" err="1"/>
              <a:t>або</a:t>
            </a:r>
            <a:r>
              <a:rPr lang="ru-RU" dirty="0"/>
              <a:t> </a:t>
            </a:r>
            <a:r>
              <a:rPr lang="ru-RU" dirty="0" err="1"/>
              <a:t>розрахунки</a:t>
            </a:r>
            <a:r>
              <a:rPr lang="ru-RU" dirty="0"/>
              <a:t>.</a:t>
            </a:r>
          </a:p>
        </p:txBody>
      </p:sp>
    </p:spTree>
    <p:extLst>
      <p:ext uri="{BB962C8B-B14F-4D97-AF65-F5344CB8AC3E}">
        <p14:creationId xmlns:p14="http://schemas.microsoft.com/office/powerpoint/2010/main" val="579651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1C9569A-4C14-0498-99A1-1F3586B3EC1A}"/>
              </a:ext>
            </a:extLst>
          </p:cNvPr>
          <p:cNvGraphicFramePr>
            <a:graphicFrameLocks noGrp="1"/>
          </p:cNvGraphicFramePr>
          <p:nvPr/>
        </p:nvGraphicFramePr>
        <p:xfrm>
          <a:off x="457200" y="800100"/>
          <a:ext cx="8458200" cy="7588560"/>
        </p:xfrm>
        <a:graphic>
          <a:graphicData uri="http://schemas.openxmlformats.org/drawingml/2006/table">
            <a:tbl>
              <a:tblPr/>
              <a:tblGrid>
                <a:gridCol w="1828800">
                  <a:extLst>
                    <a:ext uri="{9D8B030D-6E8A-4147-A177-3AD203B41FA5}">
                      <a16:colId xmlns:a16="http://schemas.microsoft.com/office/drawing/2014/main" val="1056871054"/>
                    </a:ext>
                  </a:extLst>
                </a:gridCol>
                <a:gridCol w="2209800">
                  <a:extLst>
                    <a:ext uri="{9D8B030D-6E8A-4147-A177-3AD203B41FA5}">
                      <a16:colId xmlns:a16="http://schemas.microsoft.com/office/drawing/2014/main" val="3653217800"/>
                    </a:ext>
                  </a:extLst>
                </a:gridCol>
                <a:gridCol w="2209800">
                  <a:extLst>
                    <a:ext uri="{9D8B030D-6E8A-4147-A177-3AD203B41FA5}">
                      <a16:colId xmlns:a16="http://schemas.microsoft.com/office/drawing/2014/main" val="2082004883"/>
                    </a:ext>
                  </a:extLst>
                </a:gridCol>
                <a:gridCol w="2209800">
                  <a:extLst>
                    <a:ext uri="{9D8B030D-6E8A-4147-A177-3AD203B41FA5}">
                      <a16:colId xmlns:a16="http://schemas.microsoft.com/office/drawing/2014/main" val="2179643646"/>
                    </a:ext>
                  </a:extLst>
                </a:gridCol>
              </a:tblGrid>
              <a:tr h="95471">
                <a:tc>
                  <a:txBody>
                    <a:bodyPr/>
                    <a:lstStyle/>
                    <a:p>
                      <a:pPr algn="l" fontAlgn="t"/>
                      <a:r>
                        <a:rPr lang="uk-UA" sz="1500" b="1" dirty="0">
                          <a:effectLst/>
                        </a:rPr>
                        <a:t>Тип</a:t>
                      </a: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t"/>
                      <a:r>
                        <a:rPr lang="uk-UA" sz="1500" b="1" dirty="0">
                          <a:effectLst/>
                        </a:rPr>
                        <a:t>Переваги</a:t>
                      </a: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t"/>
                      <a:r>
                        <a:rPr lang="uk-UA" sz="1500" b="1" dirty="0">
                          <a:effectLst/>
                        </a:rPr>
                        <a:t>Недоліки</a:t>
                      </a: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t"/>
                      <a:r>
                        <a:rPr lang="uk-UA" sz="1500" b="1" dirty="0">
                          <a:effectLst/>
                        </a:rPr>
                        <a:t>Застосування</a:t>
                      </a: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05075747"/>
                  </a:ext>
                </a:extLst>
              </a:tr>
              <a:tr h="1127087">
                <a:tc>
                  <a:txBody>
                    <a:bodyPr/>
                    <a:lstStyle/>
                    <a:p>
                      <a:pPr algn="l" fontAlgn="t"/>
                      <a:r>
                        <a:rPr lang="uk-UA" sz="1500" b="1" dirty="0">
                          <a:effectLst/>
                        </a:rPr>
                        <a:t>Систематичний огляд</a:t>
                      </a:r>
                      <a:endParaRPr lang="uk-UA" sz="1500" b="0" dirty="0">
                        <a:effectLst/>
                      </a:endParaRP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uk-UA" sz="1500" b="0" dirty="0">
                          <a:effectLst/>
                        </a:rPr>
                        <a:t>1. Мінімізує упередженість</a:t>
                      </a:r>
                      <a:endParaRPr lang="en-US" sz="1500" b="0" dirty="0">
                        <a:effectLst/>
                      </a:endParaRPr>
                    </a:p>
                    <a:p>
                      <a:pPr algn="l" fontAlgn="t"/>
                      <a:r>
                        <a:rPr lang="en-US" sz="1500" b="0" dirty="0">
                          <a:effectLst/>
                        </a:rPr>
                        <a:t>2. </a:t>
                      </a:r>
                      <a:r>
                        <a:rPr lang="uk-UA" sz="1500" b="0" dirty="0">
                          <a:effectLst/>
                        </a:rPr>
                        <a:t>Попередньо визначений протокол</a:t>
                      </a:r>
                      <a:endParaRPr lang="en-US" sz="1500" b="0" dirty="0">
                        <a:effectLst/>
                      </a:endParaRPr>
                    </a:p>
                    <a:p>
                      <a:pPr algn="l" fontAlgn="t"/>
                      <a:r>
                        <a:rPr lang="en-US" sz="1500" b="0" dirty="0">
                          <a:effectLst/>
                        </a:rPr>
                        <a:t>3. </a:t>
                      </a:r>
                      <a:r>
                        <a:rPr lang="uk-UA" sz="1500" b="0" dirty="0">
                          <a:effectLst/>
                        </a:rPr>
                        <a:t>Чіткий пошук і методи оцінки</a:t>
                      </a:r>
                      <a:endParaRPr lang="en-US" sz="1500" b="0" dirty="0">
                        <a:effectLst/>
                      </a:endParaRPr>
                    </a:p>
                    <a:p>
                      <a:pPr algn="l" fontAlgn="t"/>
                      <a:r>
                        <a:rPr lang="en-US" sz="1500" b="0" dirty="0">
                          <a:effectLst/>
                        </a:rPr>
                        <a:t>4. </a:t>
                      </a:r>
                      <a:r>
                        <a:rPr lang="uk-UA" sz="1500" b="0" dirty="0">
                          <a:effectLst/>
                        </a:rPr>
                        <a:t>Відтворюваність</a:t>
                      </a:r>
                      <a:r>
                        <a:rPr lang="en-US" sz="1500" b="0" dirty="0">
                          <a:effectLst/>
                        </a:rPr>
                        <a:t>. </a:t>
                      </a:r>
                      <a:r>
                        <a:rPr lang="uk-UA" sz="1500" b="0" dirty="0">
                          <a:effectLst/>
                        </a:rPr>
                        <a:t>Висока достовірність висновків</a:t>
                      </a: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fontAlgn="t">
                        <a:buNone/>
                      </a:pPr>
                      <a:r>
                        <a:rPr lang="uk-UA" sz="1500" b="0" dirty="0">
                          <a:effectLst/>
                        </a:rPr>
                        <a:t>1.Необхідність дотримання встановлених стандартів</a:t>
                      </a:r>
                      <a:endParaRPr lang="en-US" sz="1500" b="0" dirty="0">
                        <a:effectLst/>
                      </a:endParaRPr>
                    </a:p>
                    <a:p>
                      <a:pPr marL="0" indent="0" algn="l" fontAlgn="t">
                        <a:buNone/>
                      </a:pPr>
                      <a:r>
                        <a:rPr lang="en-US" sz="1500" b="0" dirty="0">
                          <a:effectLst/>
                        </a:rPr>
                        <a:t>2.</a:t>
                      </a:r>
                      <a:r>
                        <a:rPr lang="uk-UA" sz="1500" b="0" dirty="0">
                          <a:effectLst/>
                        </a:rPr>
                        <a:t>Потрібна надійна база літератури </a:t>
                      </a:r>
                      <a:endParaRPr lang="en-US" sz="1500" b="0" dirty="0">
                        <a:effectLst/>
                      </a:endParaRPr>
                    </a:p>
                    <a:p>
                      <a:pPr marL="0" indent="0" algn="l" fontAlgn="t">
                        <a:buNone/>
                      </a:pPr>
                      <a:r>
                        <a:rPr lang="en-US" sz="1500" b="0" dirty="0">
                          <a:effectLst/>
                        </a:rPr>
                        <a:t>3. </a:t>
                      </a:r>
                      <a:r>
                        <a:rPr lang="uk-UA" sz="1500" b="0" dirty="0">
                          <a:effectLst/>
                        </a:rPr>
                        <a:t>Необхідна достатня кількість джерел </a:t>
                      </a:r>
                      <a:endParaRPr lang="en-US" sz="1500" b="0" dirty="0">
                        <a:effectLst/>
                      </a:endParaRPr>
                    </a:p>
                    <a:p>
                      <a:pPr marL="0" indent="0" algn="l" fontAlgn="t">
                        <a:buNone/>
                      </a:pPr>
                      <a:r>
                        <a:rPr lang="en-US" sz="1500" b="0" dirty="0">
                          <a:effectLst/>
                        </a:rPr>
                        <a:t>4. </a:t>
                      </a:r>
                      <a:r>
                        <a:rPr lang="uk-UA" sz="1500" b="0" dirty="0">
                          <a:effectLst/>
                        </a:rPr>
                        <a:t>Варіації методів у дослідженнях можуть впливати на результати</a:t>
                      </a: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1500" b="0" dirty="0">
                          <a:effectLst/>
                        </a:rPr>
                        <a:t>1. </a:t>
                      </a:r>
                      <a:r>
                        <a:rPr lang="ru-RU" sz="1500" b="0" dirty="0" err="1">
                          <a:effectLst/>
                        </a:rPr>
                        <a:t>Визначення</a:t>
                      </a:r>
                      <a:r>
                        <a:rPr lang="ru-RU" sz="1500" b="0" dirty="0">
                          <a:effectLst/>
                        </a:rPr>
                        <a:t> </a:t>
                      </a:r>
                      <a:r>
                        <a:rPr lang="ru-RU" sz="1500" b="0" dirty="0" err="1">
                          <a:effectLst/>
                        </a:rPr>
                        <a:t>релевантних</a:t>
                      </a:r>
                      <a:r>
                        <a:rPr lang="ru-RU" sz="1500" b="0" dirty="0">
                          <a:effectLst/>
                        </a:rPr>
                        <a:t> </a:t>
                      </a:r>
                      <a:r>
                        <a:rPr lang="ru-RU" sz="1500" b="0" dirty="0" err="1">
                          <a:effectLst/>
                        </a:rPr>
                        <a:t>доказів</a:t>
                      </a:r>
                      <a:r>
                        <a:rPr lang="ru-RU" sz="1500" b="0" dirty="0">
                          <a:effectLst/>
                        </a:rPr>
                        <a:t> </a:t>
                      </a:r>
                      <a:endParaRPr lang="en-US" sz="1500" b="0" dirty="0">
                        <a:effectLst/>
                      </a:endParaRPr>
                    </a:p>
                    <a:p>
                      <a:pPr algn="l" fontAlgn="t"/>
                      <a:r>
                        <a:rPr lang="ru-RU" sz="1500" b="0" dirty="0">
                          <a:effectLst/>
                        </a:rPr>
                        <a:t>2. </a:t>
                      </a:r>
                      <a:r>
                        <a:rPr lang="ru-RU" sz="1500" b="0" dirty="0" err="1">
                          <a:effectLst/>
                        </a:rPr>
                        <a:t>Оцінка</a:t>
                      </a:r>
                      <a:r>
                        <a:rPr lang="ru-RU" sz="1500" b="0" dirty="0">
                          <a:effectLst/>
                        </a:rPr>
                        <a:t> </a:t>
                      </a:r>
                      <a:r>
                        <a:rPr lang="ru-RU" sz="1500" b="0" dirty="0" err="1">
                          <a:effectLst/>
                        </a:rPr>
                        <a:t>якості</a:t>
                      </a:r>
                      <a:r>
                        <a:rPr lang="ru-RU" sz="1500" b="0" dirty="0">
                          <a:effectLst/>
                        </a:rPr>
                        <a:t> </a:t>
                      </a:r>
                      <a:r>
                        <a:rPr lang="ru-RU" sz="1500" b="0" dirty="0" err="1">
                          <a:effectLst/>
                        </a:rPr>
                        <a:t>доказів</a:t>
                      </a:r>
                      <a:r>
                        <a:rPr lang="ru-RU" sz="1500" b="0" dirty="0">
                          <a:effectLst/>
                        </a:rPr>
                        <a:t> </a:t>
                      </a:r>
                      <a:endParaRPr lang="en-US" sz="1500" b="0" dirty="0">
                        <a:effectLst/>
                      </a:endParaRPr>
                    </a:p>
                    <a:p>
                      <a:pPr algn="l" fontAlgn="t"/>
                      <a:r>
                        <a:rPr lang="ru-RU" sz="1500" b="0" dirty="0">
                          <a:effectLst/>
                        </a:rPr>
                        <a:t>3. </a:t>
                      </a:r>
                      <a:r>
                        <a:rPr lang="ru-RU" sz="1500" b="0" dirty="0" err="1">
                          <a:effectLst/>
                        </a:rPr>
                        <a:t>Неупереджений</a:t>
                      </a:r>
                      <a:r>
                        <a:rPr lang="ru-RU" sz="1500" b="0" dirty="0">
                          <a:effectLst/>
                        </a:rPr>
                        <a:t> синтез </a:t>
                      </a:r>
                      <a:r>
                        <a:rPr lang="ru-RU" sz="1500" b="0" dirty="0" err="1">
                          <a:effectLst/>
                        </a:rPr>
                        <a:t>літератури</a:t>
                      </a:r>
                      <a:r>
                        <a:rPr lang="ru-RU" sz="1500" b="0" dirty="0">
                          <a:effectLst/>
                        </a:rPr>
                        <a:t> </a:t>
                      </a:r>
                      <a:endParaRPr lang="en-US" sz="1500" b="0" dirty="0">
                        <a:effectLst/>
                      </a:endParaRPr>
                    </a:p>
                    <a:p>
                      <a:pPr algn="l" fontAlgn="t"/>
                      <a:r>
                        <a:rPr lang="ru-RU" sz="1500" b="0" dirty="0">
                          <a:effectLst/>
                        </a:rPr>
                        <a:t>4. </a:t>
                      </a:r>
                      <a:r>
                        <a:rPr lang="ru-RU" sz="1500" b="0" dirty="0" err="1">
                          <a:effectLst/>
                        </a:rPr>
                        <a:t>Застосування</a:t>
                      </a:r>
                      <a:r>
                        <a:rPr lang="ru-RU" sz="1500" b="0" dirty="0">
                          <a:effectLst/>
                        </a:rPr>
                        <a:t> для </a:t>
                      </a:r>
                      <a:r>
                        <a:rPr lang="ru-RU" sz="1500" b="0" dirty="0" err="1">
                          <a:effectLst/>
                        </a:rPr>
                        <a:t>встановлення</a:t>
                      </a:r>
                      <a:r>
                        <a:rPr lang="ru-RU" sz="1500" b="0" dirty="0">
                          <a:effectLst/>
                        </a:rPr>
                        <a:t> </a:t>
                      </a:r>
                      <a:r>
                        <a:rPr lang="ru-RU" sz="1500" b="0" dirty="0" err="1">
                          <a:effectLst/>
                        </a:rPr>
                        <a:t>стандартів</a:t>
                      </a:r>
                      <a:r>
                        <a:rPr lang="ru-RU" sz="1500" b="0" dirty="0">
                          <a:effectLst/>
                        </a:rPr>
                        <a:t> у </a:t>
                      </a:r>
                      <a:r>
                        <a:rPr lang="ru-RU" sz="1500" b="0" dirty="0" err="1">
                          <a:effectLst/>
                        </a:rPr>
                        <a:t>сфері</a:t>
                      </a:r>
                      <a:r>
                        <a:rPr lang="ru-RU" sz="1500" b="0" dirty="0">
                          <a:effectLst/>
                        </a:rPr>
                        <a:t> </a:t>
                      </a:r>
                      <a:r>
                        <a:rPr lang="ru-RU" sz="1500" b="0" dirty="0" err="1">
                          <a:effectLst/>
                        </a:rPr>
                        <a:t>охорони</a:t>
                      </a:r>
                      <a:r>
                        <a:rPr lang="ru-RU" sz="1500" b="0" dirty="0">
                          <a:effectLst/>
                        </a:rPr>
                        <a:t> </a:t>
                      </a:r>
                      <a:r>
                        <a:rPr lang="ru-RU" sz="1500" b="0" dirty="0" err="1">
                          <a:effectLst/>
                        </a:rPr>
                        <a:t>здоров'я</a:t>
                      </a:r>
                      <a:endParaRPr lang="ru-RU" sz="1500" b="0" dirty="0">
                        <a:effectLst/>
                      </a:endParaRP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0335539"/>
                  </a:ext>
                </a:extLst>
              </a:tr>
              <a:tr h="866992">
                <a:tc>
                  <a:txBody>
                    <a:bodyPr/>
                    <a:lstStyle/>
                    <a:p>
                      <a:pPr algn="l" fontAlgn="t"/>
                      <a:r>
                        <a:rPr lang="uk-UA" sz="1500" b="1" dirty="0">
                          <a:effectLst/>
                        </a:rPr>
                        <a:t>Мета-аналіз (кількісний)</a:t>
                      </a:r>
                      <a:endParaRPr lang="uk-UA" sz="1500" b="0" dirty="0">
                        <a:effectLst/>
                      </a:endParaRP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1500" b="0" dirty="0">
                          <a:effectLst/>
                        </a:rPr>
                        <a:t>1. Те ж, </a:t>
                      </a:r>
                      <a:r>
                        <a:rPr lang="ru-RU" sz="1500" b="0" dirty="0" err="1">
                          <a:effectLst/>
                        </a:rPr>
                        <a:t>що</a:t>
                      </a:r>
                      <a:r>
                        <a:rPr lang="ru-RU" sz="1500" b="0" dirty="0">
                          <a:effectLst/>
                        </a:rPr>
                        <a:t> і для систематичного </a:t>
                      </a:r>
                      <a:r>
                        <a:rPr lang="ru-RU" sz="1500" b="0" dirty="0" err="1">
                          <a:effectLst/>
                        </a:rPr>
                        <a:t>огляду</a:t>
                      </a:r>
                      <a:r>
                        <a:rPr lang="ru-RU" sz="1500" b="0" dirty="0">
                          <a:effectLst/>
                        </a:rPr>
                        <a:t> </a:t>
                      </a:r>
                      <a:endParaRPr lang="en-US" sz="1500" b="0" dirty="0">
                        <a:effectLst/>
                      </a:endParaRPr>
                    </a:p>
                    <a:p>
                      <a:pPr algn="l" fontAlgn="t"/>
                      <a:r>
                        <a:rPr lang="ru-RU" sz="1500" b="0" dirty="0">
                          <a:effectLst/>
                        </a:rPr>
                        <a:t>2. </a:t>
                      </a:r>
                      <a:r>
                        <a:rPr lang="ru-RU" sz="1500" b="0" dirty="0" err="1">
                          <a:effectLst/>
                        </a:rPr>
                        <a:t>Визначення</a:t>
                      </a:r>
                      <a:r>
                        <a:rPr lang="ru-RU" sz="1500" b="0" dirty="0">
                          <a:effectLst/>
                        </a:rPr>
                        <a:t> </a:t>
                      </a:r>
                      <a:r>
                        <a:rPr lang="ru-RU" sz="1500" b="0" dirty="0" err="1">
                          <a:effectLst/>
                        </a:rPr>
                        <a:t>єдиної</a:t>
                      </a:r>
                      <a:r>
                        <a:rPr lang="ru-RU" sz="1500" b="0" dirty="0">
                          <a:effectLst/>
                        </a:rPr>
                        <a:t> </a:t>
                      </a:r>
                      <a:r>
                        <a:rPr lang="ru-RU" sz="1500" b="0" dirty="0" err="1">
                          <a:effectLst/>
                        </a:rPr>
                        <a:t>оцінки</a:t>
                      </a:r>
                      <a:r>
                        <a:rPr lang="ru-RU" sz="1500" b="0" dirty="0">
                          <a:effectLst/>
                        </a:rPr>
                        <a:t> </a:t>
                      </a:r>
                      <a:r>
                        <a:rPr lang="ru-RU" sz="1500" b="0" dirty="0" err="1">
                          <a:effectLst/>
                        </a:rPr>
                        <a:t>ефекту</a:t>
                      </a:r>
                      <a:r>
                        <a:rPr lang="ru-RU" sz="1500" b="0" dirty="0">
                          <a:effectLst/>
                        </a:rPr>
                        <a:t> </a:t>
                      </a:r>
                      <a:r>
                        <a:rPr lang="ru-RU" sz="1500" b="0" dirty="0" err="1">
                          <a:effectLst/>
                        </a:rPr>
                        <a:t>лікування</a:t>
                      </a:r>
                      <a:r>
                        <a:rPr lang="ru-RU" sz="1500" b="0" dirty="0">
                          <a:effectLst/>
                        </a:rPr>
                        <a:t> </a:t>
                      </a:r>
                      <a:r>
                        <a:rPr lang="ru-RU" sz="1500" b="0" dirty="0" err="1">
                          <a:effectLst/>
                        </a:rPr>
                        <a:t>або</a:t>
                      </a:r>
                      <a:r>
                        <a:rPr lang="ru-RU" sz="1500" b="0" dirty="0">
                          <a:effectLst/>
                        </a:rPr>
                        <a:t> </a:t>
                      </a:r>
                      <a:r>
                        <a:rPr lang="ru-RU" sz="1500" b="0" dirty="0" err="1">
                          <a:effectLst/>
                        </a:rPr>
                        <a:t>події</a:t>
                      </a:r>
                      <a:endParaRPr lang="ru-RU" sz="1500" b="0" dirty="0">
                        <a:effectLst/>
                      </a:endParaRP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1500" b="0" dirty="0">
                          <a:effectLst/>
                        </a:rPr>
                        <a:t>1. </a:t>
                      </a:r>
                      <a:r>
                        <a:rPr lang="ru-RU" sz="1500" b="0" dirty="0" err="1">
                          <a:effectLst/>
                        </a:rPr>
                        <a:t>Дані</a:t>
                      </a:r>
                      <a:r>
                        <a:rPr lang="ru-RU" sz="1500" b="0" dirty="0">
                          <a:effectLst/>
                        </a:rPr>
                        <a:t> в </a:t>
                      </a:r>
                      <a:r>
                        <a:rPr lang="ru-RU" sz="1500" b="0" dirty="0" err="1">
                          <a:effectLst/>
                        </a:rPr>
                        <a:t>літературі</a:t>
                      </a:r>
                      <a:r>
                        <a:rPr lang="ru-RU" sz="1500" b="0" dirty="0">
                          <a:effectLst/>
                        </a:rPr>
                        <a:t> </a:t>
                      </a:r>
                      <a:r>
                        <a:rPr lang="ru-RU" sz="1500" b="0" dirty="0" err="1">
                          <a:effectLst/>
                        </a:rPr>
                        <a:t>повинні</a:t>
                      </a:r>
                      <a:r>
                        <a:rPr lang="ru-RU" sz="1500" b="0" dirty="0">
                          <a:effectLst/>
                        </a:rPr>
                        <a:t> бути </a:t>
                      </a:r>
                      <a:r>
                        <a:rPr lang="ru-RU" sz="1500" b="0" dirty="0" err="1">
                          <a:effectLst/>
                        </a:rPr>
                        <a:t>однорідними</a:t>
                      </a:r>
                      <a:r>
                        <a:rPr lang="ru-RU" sz="1500" b="0" dirty="0">
                          <a:effectLst/>
                        </a:rPr>
                        <a:t> та </a:t>
                      </a:r>
                      <a:r>
                        <a:rPr lang="ru-RU" sz="1500" b="0" dirty="0" err="1">
                          <a:effectLst/>
                        </a:rPr>
                        <a:t>доступними</a:t>
                      </a:r>
                      <a:r>
                        <a:rPr lang="ru-RU" sz="1500" b="0" dirty="0">
                          <a:effectLst/>
                        </a:rPr>
                        <a:t> для </a:t>
                      </a:r>
                      <a:r>
                        <a:rPr lang="ru-RU" sz="1500" b="0" dirty="0" err="1">
                          <a:effectLst/>
                        </a:rPr>
                        <a:t>аналізу</a:t>
                      </a:r>
                      <a:r>
                        <a:rPr lang="ru-RU" sz="1500" b="0" dirty="0">
                          <a:effectLst/>
                        </a:rPr>
                        <a:t> </a:t>
                      </a:r>
                      <a:endParaRPr lang="en-US" sz="1500" b="0" dirty="0">
                        <a:effectLst/>
                      </a:endParaRPr>
                    </a:p>
                    <a:p>
                      <a:pPr algn="l" fontAlgn="t"/>
                      <a:r>
                        <a:rPr lang="ru-RU" sz="1500" b="0" dirty="0">
                          <a:effectLst/>
                        </a:rPr>
                        <a:t>2. </a:t>
                      </a:r>
                      <a:r>
                        <a:rPr lang="ru-RU" sz="1500" b="0" dirty="0" err="1">
                          <a:effectLst/>
                        </a:rPr>
                        <a:t>Надійність</a:t>
                      </a:r>
                      <a:r>
                        <a:rPr lang="ru-RU" sz="1500" b="0" dirty="0">
                          <a:effectLst/>
                        </a:rPr>
                        <a:t> </a:t>
                      </a:r>
                      <a:r>
                        <a:rPr lang="ru-RU" sz="1500" b="0" dirty="0" err="1">
                          <a:effectLst/>
                        </a:rPr>
                        <a:t>залежить</a:t>
                      </a:r>
                      <a:r>
                        <a:rPr lang="ru-RU" sz="1500" b="0" dirty="0">
                          <a:effectLst/>
                        </a:rPr>
                        <a:t> </a:t>
                      </a:r>
                      <a:r>
                        <a:rPr lang="ru-RU" sz="1500" b="0" dirty="0" err="1">
                          <a:effectLst/>
                        </a:rPr>
                        <a:t>від</a:t>
                      </a:r>
                      <a:r>
                        <a:rPr lang="ru-RU" sz="1500" b="0" dirty="0">
                          <a:effectLst/>
                        </a:rPr>
                        <a:t> дизайну </a:t>
                      </a:r>
                      <a:r>
                        <a:rPr lang="ru-RU" sz="1500" b="0" dirty="0" err="1">
                          <a:effectLst/>
                        </a:rPr>
                        <a:t>досліджень</a:t>
                      </a:r>
                      <a:endParaRPr lang="ru-RU" sz="1500" b="0" dirty="0">
                        <a:effectLst/>
                      </a:endParaRP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1500" b="0" dirty="0">
                          <a:effectLst/>
                        </a:rPr>
                        <a:t>1. Те ж, </a:t>
                      </a:r>
                      <a:r>
                        <a:rPr lang="ru-RU" sz="1500" b="0" dirty="0" err="1">
                          <a:effectLst/>
                        </a:rPr>
                        <a:t>що</a:t>
                      </a:r>
                      <a:r>
                        <a:rPr lang="ru-RU" sz="1500" b="0" dirty="0">
                          <a:effectLst/>
                        </a:rPr>
                        <a:t> і для систематичного </a:t>
                      </a:r>
                      <a:r>
                        <a:rPr lang="ru-RU" sz="1500" b="0" dirty="0" err="1">
                          <a:effectLst/>
                        </a:rPr>
                        <a:t>огляду</a:t>
                      </a:r>
                      <a:r>
                        <a:rPr lang="ru-RU" sz="1500" b="0" dirty="0">
                          <a:effectLst/>
                        </a:rPr>
                        <a:t> </a:t>
                      </a:r>
                      <a:endParaRPr lang="en-US" sz="1500" b="0" dirty="0">
                        <a:effectLst/>
                      </a:endParaRPr>
                    </a:p>
                    <a:p>
                      <a:pPr algn="l" fontAlgn="t"/>
                      <a:r>
                        <a:rPr lang="ru-RU" sz="1500" b="0" dirty="0">
                          <a:effectLst/>
                        </a:rPr>
                        <a:t>2. </a:t>
                      </a:r>
                      <a:r>
                        <a:rPr lang="ru-RU" sz="1500" b="0" dirty="0" err="1">
                          <a:effectLst/>
                        </a:rPr>
                        <a:t>Визначення</a:t>
                      </a:r>
                      <a:r>
                        <a:rPr lang="ru-RU" sz="1500" b="0" dirty="0">
                          <a:effectLst/>
                        </a:rPr>
                        <a:t> </a:t>
                      </a:r>
                      <a:r>
                        <a:rPr lang="ru-RU" sz="1500" b="0" dirty="0" err="1">
                          <a:effectLst/>
                        </a:rPr>
                        <a:t>найкращих</a:t>
                      </a:r>
                      <a:r>
                        <a:rPr lang="ru-RU" sz="1500" b="0" dirty="0">
                          <a:effectLst/>
                        </a:rPr>
                        <a:t> практик для </a:t>
                      </a:r>
                      <a:r>
                        <a:rPr lang="ru-RU" sz="1500" b="0" dirty="0" err="1">
                          <a:effectLst/>
                        </a:rPr>
                        <a:t>прийняття</a:t>
                      </a:r>
                      <a:r>
                        <a:rPr lang="ru-RU" sz="1500" b="0" dirty="0">
                          <a:effectLst/>
                        </a:rPr>
                        <a:t> </a:t>
                      </a:r>
                      <a:r>
                        <a:rPr lang="ru-RU" sz="1500" b="0" dirty="0" err="1">
                          <a:effectLst/>
                        </a:rPr>
                        <a:t>рішень</a:t>
                      </a:r>
                      <a:r>
                        <a:rPr lang="ru-RU" sz="1500" b="0" dirty="0">
                          <a:effectLst/>
                        </a:rPr>
                        <a:t> </a:t>
                      </a:r>
                      <a:endParaRPr lang="en-US" sz="1500" b="0" dirty="0">
                        <a:effectLst/>
                      </a:endParaRPr>
                    </a:p>
                    <a:p>
                      <a:pPr algn="l" fontAlgn="t"/>
                      <a:r>
                        <a:rPr lang="ru-RU" sz="1500" b="0" dirty="0">
                          <a:effectLst/>
                        </a:rPr>
                        <a:t>3. </a:t>
                      </a:r>
                      <a:r>
                        <a:rPr lang="ru-RU" sz="1500" b="0" dirty="0" err="1">
                          <a:effectLst/>
                        </a:rPr>
                        <a:t>Звуження</a:t>
                      </a:r>
                      <a:r>
                        <a:rPr lang="ru-RU" sz="1500" b="0" dirty="0">
                          <a:effectLst/>
                        </a:rPr>
                        <a:t> </a:t>
                      </a:r>
                      <a:r>
                        <a:rPr lang="ru-RU" sz="1500" b="0" dirty="0" err="1">
                          <a:effectLst/>
                        </a:rPr>
                        <a:t>варіацій</a:t>
                      </a:r>
                      <a:r>
                        <a:rPr lang="ru-RU" sz="1500" b="0" dirty="0">
                          <a:effectLst/>
                        </a:rPr>
                        <a:t> у </a:t>
                      </a:r>
                      <a:r>
                        <a:rPr lang="ru-RU" sz="1500" b="0" dirty="0" err="1">
                          <a:effectLst/>
                        </a:rPr>
                        <a:t>відомих</a:t>
                      </a:r>
                      <a:r>
                        <a:rPr lang="ru-RU" sz="1500" b="0" dirty="0">
                          <a:effectLst/>
                        </a:rPr>
                        <a:t> наборах </a:t>
                      </a:r>
                      <a:r>
                        <a:rPr lang="ru-RU" sz="1500" b="0" dirty="0" err="1">
                          <a:effectLst/>
                        </a:rPr>
                        <a:t>даних</a:t>
                      </a:r>
                      <a:endParaRPr lang="ru-RU" sz="1500" b="0" dirty="0">
                        <a:effectLst/>
                      </a:endParaRP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9372975"/>
                  </a:ext>
                </a:extLst>
              </a:tr>
              <a:tr h="866992">
                <a:tc>
                  <a:txBody>
                    <a:bodyPr/>
                    <a:lstStyle/>
                    <a:p>
                      <a:pPr algn="l" fontAlgn="t"/>
                      <a:r>
                        <a:rPr lang="uk-UA" sz="1500" b="1">
                          <a:effectLst/>
                        </a:rPr>
                        <a:t>Мета-синтез (якісний)</a:t>
                      </a:r>
                      <a:endParaRPr lang="uk-UA" sz="1500" b="0">
                        <a:effectLst/>
                      </a:endParaRP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1500" b="0" dirty="0">
                          <a:effectLst/>
                        </a:rPr>
                        <a:t>1. Те ж, </a:t>
                      </a:r>
                      <a:r>
                        <a:rPr lang="ru-RU" sz="1500" b="0" dirty="0" err="1">
                          <a:effectLst/>
                        </a:rPr>
                        <a:t>що</a:t>
                      </a:r>
                      <a:r>
                        <a:rPr lang="ru-RU" sz="1500" b="0" dirty="0">
                          <a:effectLst/>
                        </a:rPr>
                        <a:t> і для систематичного </a:t>
                      </a:r>
                      <a:r>
                        <a:rPr lang="ru-RU" sz="1500" b="0" dirty="0" err="1">
                          <a:effectLst/>
                        </a:rPr>
                        <a:t>огляду</a:t>
                      </a:r>
                      <a:r>
                        <a:rPr lang="ru-RU" sz="1500" b="0" dirty="0">
                          <a:effectLst/>
                        </a:rPr>
                        <a:t> </a:t>
                      </a:r>
                      <a:endParaRPr lang="en-US" sz="1500" b="0" dirty="0">
                        <a:effectLst/>
                      </a:endParaRPr>
                    </a:p>
                    <a:p>
                      <a:pPr algn="l" fontAlgn="t"/>
                      <a:r>
                        <a:rPr lang="ru-RU" sz="1500" b="0" dirty="0">
                          <a:effectLst/>
                        </a:rPr>
                        <a:t>2. </a:t>
                      </a:r>
                      <a:r>
                        <a:rPr lang="ru-RU" sz="1500" b="0" dirty="0" err="1">
                          <a:effectLst/>
                        </a:rPr>
                        <a:t>Визначення</a:t>
                      </a:r>
                      <a:r>
                        <a:rPr lang="ru-RU" sz="1500" b="0" dirty="0">
                          <a:effectLst/>
                        </a:rPr>
                        <a:t> </a:t>
                      </a:r>
                      <a:r>
                        <a:rPr lang="ru-RU" sz="1500" b="0" dirty="0" err="1">
                          <a:effectLst/>
                        </a:rPr>
                        <a:t>основних</a:t>
                      </a:r>
                      <a:r>
                        <a:rPr lang="ru-RU" sz="1500" b="0" dirty="0">
                          <a:effectLst/>
                        </a:rPr>
                        <a:t> тем </a:t>
                      </a:r>
                      <a:r>
                        <a:rPr lang="ru-RU" sz="1500" b="0" dirty="0" err="1">
                          <a:effectLst/>
                        </a:rPr>
                        <a:t>або</a:t>
                      </a:r>
                      <a:r>
                        <a:rPr lang="ru-RU" sz="1500" b="0" dirty="0">
                          <a:effectLst/>
                        </a:rPr>
                        <a:t> </a:t>
                      </a:r>
                      <a:r>
                        <a:rPr lang="ru-RU" sz="1500" b="0" dirty="0" err="1">
                          <a:effectLst/>
                        </a:rPr>
                        <a:t>досвіду</a:t>
                      </a:r>
                      <a:r>
                        <a:rPr lang="ru-RU" sz="1500" b="0" dirty="0">
                          <a:effectLst/>
                        </a:rPr>
                        <a:t> в </a:t>
                      </a:r>
                      <a:r>
                        <a:rPr lang="ru-RU" sz="1500" b="0" dirty="0" err="1">
                          <a:effectLst/>
                        </a:rPr>
                        <a:t>певній</a:t>
                      </a:r>
                      <a:r>
                        <a:rPr lang="ru-RU" sz="1500" b="0" dirty="0">
                          <a:effectLst/>
                        </a:rPr>
                        <a:t> </a:t>
                      </a:r>
                      <a:r>
                        <a:rPr lang="ru-RU" sz="1500" b="0" dirty="0" err="1">
                          <a:effectLst/>
                        </a:rPr>
                        <a:t>сфері</a:t>
                      </a:r>
                      <a:endParaRPr lang="ru-RU" sz="1500" b="0" dirty="0">
                        <a:effectLst/>
                      </a:endParaRP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1500" b="0" dirty="0">
                          <a:effectLst/>
                        </a:rPr>
                        <a:t>1. </a:t>
                      </a:r>
                      <a:r>
                        <a:rPr lang="ru-RU" sz="1500" b="0" dirty="0" err="1">
                          <a:effectLst/>
                        </a:rPr>
                        <a:t>Варіації</a:t>
                      </a:r>
                      <a:r>
                        <a:rPr lang="ru-RU" sz="1500" b="0" dirty="0">
                          <a:effectLst/>
                        </a:rPr>
                        <a:t> у </a:t>
                      </a:r>
                      <a:r>
                        <a:rPr lang="ru-RU" sz="1500" b="0" dirty="0" err="1">
                          <a:effectLst/>
                        </a:rPr>
                        <a:t>вибірках</a:t>
                      </a:r>
                      <a:r>
                        <a:rPr lang="ru-RU" sz="1500" b="0" dirty="0">
                          <a:effectLst/>
                        </a:rPr>
                        <a:t> та методах у </a:t>
                      </a:r>
                      <a:r>
                        <a:rPr lang="ru-RU" sz="1500" b="0" dirty="0" err="1">
                          <a:effectLst/>
                        </a:rPr>
                        <a:t>первинній</a:t>
                      </a:r>
                      <a:r>
                        <a:rPr lang="ru-RU" sz="1500" b="0" dirty="0">
                          <a:effectLst/>
                        </a:rPr>
                        <a:t> </a:t>
                      </a:r>
                      <a:r>
                        <a:rPr lang="ru-RU" sz="1500" b="0" dirty="0" err="1">
                          <a:effectLst/>
                        </a:rPr>
                        <a:t>літературі</a:t>
                      </a:r>
                      <a:r>
                        <a:rPr lang="ru-RU" sz="1500" b="0" dirty="0">
                          <a:effectLst/>
                        </a:rPr>
                        <a:t> </a:t>
                      </a:r>
                      <a:r>
                        <a:rPr lang="ru-RU" sz="1500" b="0" dirty="0" err="1">
                          <a:effectLst/>
                        </a:rPr>
                        <a:t>можуть</a:t>
                      </a:r>
                      <a:r>
                        <a:rPr lang="ru-RU" sz="1500" b="0" dirty="0">
                          <a:effectLst/>
                        </a:rPr>
                        <a:t> </a:t>
                      </a:r>
                      <a:r>
                        <a:rPr lang="ru-RU" sz="1500" b="0" dirty="0" err="1">
                          <a:effectLst/>
                        </a:rPr>
                        <a:t>призводити</a:t>
                      </a:r>
                      <a:r>
                        <a:rPr lang="ru-RU" sz="1500" b="0" dirty="0">
                          <a:effectLst/>
                        </a:rPr>
                        <a:t> до </a:t>
                      </a:r>
                      <a:r>
                        <a:rPr lang="ru-RU" sz="1500" b="0" dirty="0" err="1">
                          <a:effectLst/>
                        </a:rPr>
                        <a:t>упередженості</a:t>
                      </a:r>
                      <a:r>
                        <a:rPr lang="ru-RU" sz="1500" b="0" dirty="0">
                          <a:effectLst/>
                        </a:rPr>
                        <a:t> </a:t>
                      </a:r>
                      <a:endParaRPr lang="en-US" sz="1500" b="0" dirty="0">
                        <a:effectLst/>
                      </a:endParaRPr>
                    </a:p>
                    <a:p>
                      <a:pPr algn="l" fontAlgn="t"/>
                      <a:r>
                        <a:rPr lang="ru-RU" sz="1500" b="0" dirty="0">
                          <a:effectLst/>
                        </a:rPr>
                        <a:t>2. </a:t>
                      </a:r>
                      <a:r>
                        <a:rPr lang="ru-RU" sz="1500" b="0" dirty="0" err="1">
                          <a:effectLst/>
                        </a:rPr>
                        <a:t>Використання</a:t>
                      </a:r>
                      <a:r>
                        <a:rPr lang="ru-RU" sz="1500" b="0" dirty="0">
                          <a:effectLst/>
                        </a:rPr>
                        <a:t> </a:t>
                      </a:r>
                      <a:r>
                        <a:rPr lang="ru-RU" sz="1500" b="0" dirty="0" err="1">
                          <a:effectLst/>
                        </a:rPr>
                        <a:t>суб'єктивних</a:t>
                      </a:r>
                      <a:r>
                        <a:rPr lang="ru-RU" sz="1500" b="0" dirty="0">
                          <a:effectLst/>
                        </a:rPr>
                        <a:t> </a:t>
                      </a:r>
                      <a:r>
                        <a:rPr lang="ru-RU" sz="1500" b="0" dirty="0" err="1">
                          <a:effectLst/>
                        </a:rPr>
                        <a:t>інструментів</a:t>
                      </a:r>
                      <a:r>
                        <a:rPr lang="ru-RU" sz="1500" b="0" dirty="0">
                          <a:effectLst/>
                        </a:rPr>
                        <a:t> для </a:t>
                      </a:r>
                      <a:r>
                        <a:rPr lang="ru-RU" sz="1500" b="0" dirty="0" err="1">
                          <a:effectLst/>
                        </a:rPr>
                        <a:t>аналізу</a:t>
                      </a:r>
                      <a:endParaRPr lang="ru-RU" sz="1500" b="0" dirty="0">
                        <a:effectLst/>
                      </a:endParaRP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1500" b="0" dirty="0">
                          <a:effectLst/>
                        </a:rPr>
                        <a:t>1. Те ж, </a:t>
                      </a:r>
                      <a:r>
                        <a:rPr lang="ru-RU" sz="1500" b="0" dirty="0" err="1">
                          <a:effectLst/>
                        </a:rPr>
                        <a:t>що</a:t>
                      </a:r>
                      <a:r>
                        <a:rPr lang="ru-RU" sz="1500" b="0" dirty="0">
                          <a:effectLst/>
                        </a:rPr>
                        <a:t> і для систематичного </a:t>
                      </a:r>
                      <a:r>
                        <a:rPr lang="ru-RU" sz="1500" b="0" dirty="0" err="1">
                          <a:effectLst/>
                        </a:rPr>
                        <a:t>огляду</a:t>
                      </a:r>
                      <a:r>
                        <a:rPr lang="ru-RU" sz="1500" b="0" dirty="0">
                          <a:effectLst/>
                        </a:rPr>
                        <a:t> </a:t>
                      </a:r>
                      <a:endParaRPr lang="en-US" sz="1500" b="0" dirty="0">
                        <a:effectLst/>
                      </a:endParaRPr>
                    </a:p>
                    <a:p>
                      <a:pPr algn="l" fontAlgn="t"/>
                      <a:r>
                        <a:rPr lang="ru-RU" sz="1500" b="0" dirty="0">
                          <a:effectLst/>
                        </a:rPr>
                        <a:t>2. </a:t>
                      </a:r>
                      <a:r>
                        <a:rPr lang="ru-RU" sz="1500" b="0" dirty="0" err="1">
                          <a:effectLst/>
                        </a:rPr>
                        <a:t>Визначення</a:t>
                      </a:r>
                      <a:r>
                        <a:rPr lang="ru-RU" sz="1500" b="0" dirty="0">
                          <a:effectLst/>
                        </a:rPr>
                        <a:t> </a:t>
                      </a:r>
                      <a:r>
                        <a:rPr lang="ru-RU" sz="1500" b="0" dirty="0" err="1">
                          <a:effectLst/>
                        </a:rPr>
                        <a:t>основних</a:t>
                      </a:r>
                      <a:r>
                        <a:rPr lang="ru-RU" sz="1500" b="0" dirty="0">
                          <a:effectLst/>
                        </a:rPr>
                        <a:t> тем і </a:t>
                      </a:r>
                      <a:r>
                        <a:rPr lang="ru-RU" sz="1500" b="0" dirty="0" err="1">
                          <a:effectLst/>
                        </a:rPr>
                        <a:t>пріоритетів</a:t>
                      </a:r>
                      <a:r>
                        <a:rPr lang="ru-RU" sz="1500" b="0" dirty="0">
                          <a:effectLst/>
                        </a:rPr>
                        <a:t> </a:t>
                      </a:r>
                      <a:endParaRPr lang="en-US" sz="1500" b="0" dirty="0">
                        <a:effectLst/>
                      </a:endParaRPr>
                    </a:p>
                    <a:p>
                      <a:pPr algn="l" fontAlgn="t"/>
                      <a:r>
                        <a:rPr lang="ru-RU" sz="1500" b="0" dirty="0">
                          <a:effectLst/>
                        </a:rPr>
                        <a:t>3. </a:t>
                      </a:r>
                      <a:r>
                        <a:rPr lang="ru-RU" sz="1500" b="0" dirty="0" err="1">
                          <a:effectLst/>
                        </a:rPr>
                        <a:t>Визначення</a:t>
                      </a:r>
                      <a:r>
                        <a:rPr lang="ru-RU" sz="1500" b="0" dirty="0">
                          <a:effectLst/>
                        </a:rPr>
                        <a:t> </a:t>
                      </a:r>
                      <a:r>
                        <a:rPr lang="ru-RU" sz="1500" b="0" dirty="0" err="1">
                          <a:effectLst/>
                        </a:rPr>
                        <a:t>напрямків</a:t>
                      </a:r>
                      <a:r>
                        <a:rPr lang="ru-RU" sz="1500" b="0" dirty="0">
                          <a:effectLst/>
                        </a:rPr>
                        <a:t> для </a:t>
                      </a:r>
                      <a:r>
                        <a:rPr lang="ru-RU" sz="1500" b="0" dirty="0" err="1">
                          <a:effectLst/>
                        </a:rPr>
                        <a:t>майбутніх</a:t>
                      </a:r>
                      <a:r>
                        <a:rPr lang="ru-RU" sz="1500" b="0" dirty="0">
                          <a:effectLst/>
                        </a:rPr>
                        <a:t> </a:t>
                      </a:r>
                      <a:r>
                        <a:rPr lang="ru-RU" sz="1500" b="0" dirty="0" err="1">
                          <a:effectLst/>
                        </a:rPr>
                        <a:t>досліджень</a:t>
                      </a:r>
                      <a:endParaRPr lang="ru-RU" sz="1500" b="0" dirty="0">
                        <a:effectLst/>
                      </a:endParaRP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5320066"/>
                  </a:ext>
                </a:extLst>
              </a:tr>
              <a:tr h="801966">
                <a:tc>
                  <a:txBody>
                    <a:bodyPr/>
                    <a:lstStyle/>
                    <a:p>
                      <a:pPr algn="l" fontAlgn="t"/>
                      <a:r>
                        <a:rPr lang="uk-UA" sz="1500" b="1" dirty="0">
                          <a:effectLst/>
                        </a:rPr>
                        <a:t>Огляд </a:t>
                      </a:r>
                      <a:r>
                        <a:rPr lang="en-US" sz="1500" b="1" dirty="0">
                          <a:effectLst/>
                        </a:rPr>
                        <a:t>Cochrane</a:t>
                      </a:r>
                      <a:endParaRPr lang="en-US" sz="1500" b="0" dirty="0">
                        <a:effectLst/>
                      </a:endParaRP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1500" b="0" dirty="0">
                          <a:effectLst/>
                        </a:rPr>
                        <a:t>1. Форма систематичного </a:t>
                      </a:r>
                      <a:r>
                        <a:rPr lang="ru-RU" sz="1500" b="0" dirty="0" err="1">
                          <a:effectLst/>
                        </a:rPr>
                        <a:t>огляду</a:t>
                      </a:r>
                      <a:r>
                        <a:rPr lang="ru-RU" sz="1500" b="0" dirty="0">
                          <a:effectLst/>
                        </a:rPr>
                        <a:t> </a:t>
                      </a:r>
                      <a:endParaRPr lang="en-US" sz="1500" b="0" dirty="0">
                        <a:effectLst/>
                      </a:endParaRPr>
                    </a:p>
                    <a:p>
                      <a:pPr algn="l" fontAlgn="t"/>
                      <a:r>
                        <a:rPr lang="ru-RU" sz="1500" b="0" dirty="0">
                          <a:effectLst/>
                        </a:rPr>
                        <a:t>2. </a:t>
                      </a:r>
                      <a:r>
                        <a:rPr lang="ru-RU" sz="1500" b="0" dirty="0" err="1">
                          <a:effectLst/>
                        </a:rPr>
                        <a:t>Чітко</a:t>
                      </a:r>
                      <a:r>
                        <a:rPr lang="ru-RU" sz="1500" b="0" dirty="0">
                          <a:effectLst/>
                        </a:rPr>
                        <a:t> </a:t>
                      </a:r>
                      <a:r>
                        <a:rPr lang="ru-RU" sz="1500" b="0" dirty="0" err="1">
                          <a:effectLst/>
                        </a:rPr>
                        <a:t>визначена</a:t>
                      </a:r>
                      <a:r>
                        <a:rPr lang="ru-RU" sz="1500" b="0" dirty="0">
                          <a:effectLst/>
                        </a:rPr>
                        <a:t> </a:t>
                      </a:r>
                      <a:r>
                        <a:rPr lang="ru-RU" sz="1500" b="0" dirty="0" err="1">
                          <a:effectLst/>
                        </a:rPr>
                        <a:t>методологія</a:t>
                      </a:r>
                      <a:endParaRPr lang="en-US" sz="1500" b="0" dirty="0">
                        <a:effectLst/>
                      </a:endParaRPr>
                    </a:p>
                    <a:p>
                      <a:pPr algn="l" fontAlgn="t"/>
                      <a:r>
                        <a:rPr lang="ru-RU" sz="1500" b="0" dirty="0">
                          <a:effectLst/>
                        </a:rPr>
                        <a:t>3. </a:t>
                      </a:r>
                      <a:r>
                        <a:rPr lang="ru-RU" sz="1500" b="0" dirty="0" err="1">
                          <a:effectLst/>
                        </a:rPr>
                        <a:t>Індексується</a:t>
                      </a:r>
                      <a:r>
                        <a:rPr lang="ru-RU" sz="1500" b="0" dirty="0">
                          <a:effectLst/>
                        </a:rPr>
                        <a:t> в </a:t>
                      </a:r>
                      <a:r>
                        <a:rPr lang="ru-RU" sz="1500" b="0" dirty="0" err="1">
                          <a:effectLst/>
                        </a:rPr>
                        <a:t>бібліотеці</a:t>
                      </a:r>
                      <a:r>
                        <a:rPr lang="ru-RU" sz="1500" b="0" dirty="0">
                          <a:effectLst/>
                        </a:rPr>
                        <a:t> </a:t>
                      </a:r>
                      <a:r>
                        <a:rPr lang="ru-RU" sz="1500" b="0" dirty="0" err="1">
                          <a:effectLst/>
                        </a:rPr>
                        <a:t>Cochrane</a:t>
                      </a:r>
                      <a:r>
                        <a:rPr lang="ru-RU" sz="1500" b="0" dirty="0">
                          <a:effectLst/>
                        </a:rPr>
                        <a:t> (</a:t>
                      </a:r>
                      <a:r>
                        <a:rPr lang="ru-RU" sz="1500" b="0" dirty="0" err="1">
                          <a:effectLst/>
                        </a:rPr>
                        <a:t>відкритий</a:t>
                      </a:r>
                      <a:r>
                        <a:rPr lang="ru-RU" sz="1500" b="0" dirty="0">
                          <a:effectLst/>
                        </a:rPr>
                        <a:t> доступ)</a:t>
                      </a: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1500" b="0">
                          <a:effectLst/>
                        </a:rPr>
                        <a:t>Те ж, що і для систематичного огляду</a:t>
                      </a: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1500" b="0" dirty="0">
                          <a:effectLst/>
                        </a:rPr>
                        <a:t>1. Те ж, </a:t>
                      </a:r>
                      <a:r>
                        <a:rPr lang="ru-RU" sz="1500" b="0" dirty="0" err="1">
                          <a:effectLst/>
                        </a:rPr>
                        <a:t>що</a:t>
                      </a:r>
                      <a:r>
                        <a:rPr lang="ru-RU" sz="1500" b="0" dirty="0">
                          <a:effectLst/>
                        </a:rPr>
                        <a:t> і для систематичного </a:t>
                      </a:r>
                      <a:r>
                        <a:rPr lang="ru-RU" sz="1500" b="0" dirty="0" err="1">
                          <a:effectLst/>
                        </a:rPr>
                        <a:t>огляду</a:t>
                      </a:r>
                      <a:r>
                        <a:rPr lang="ru-RU" sz="1500" b="0" dirty="0">
                          <a:effectLst/>
                        </a:rPr>
                        <a:t> </a:t>
                      </a:r>
                      <a:endParaRPr lang="en-US" sz="1500" b="0" dirty="0">
                        <a:effectLst/>
                      </a:endParaRPr>
                    </a:p>
                    <a:p>
                      <a:pPr algn="l" fontAlgn="t"/>
                      <a:r>
                        <a:rPr lang="ru-RU" sz="1500" b="0" dirty="0">
                          <a:effectLst/>
                        </a:rPr>
                        <a:t>2. </a:t>
                      </a:r>
                      <a:r>
                        <a:rPr lang="ru-RU" sz="1500" b="0" dirty="0" err="1">
                          <a:effectLst/>
                        </a:rPr>
                        <a:t>Визначення</a:t>
                      </a:r>
                      <a:r>
                        <a:rPr lang="ru-RU" sz="1500" b="0" dirty="0">
                          <a:effectLst/>
                        </a:rPr>
                        <a:t> </a:t>
                      </a:r>
                      <a:r>
                        <a:rPr lang="ru-RU" sz="1500" b="0" dirty="0" err="1">
                          <a:effectLst/>
                        </a:rPr>
                        <a:t>підтримки</a:t>
                      </a:r>
                      <a:r>
                        <a:rPr lang="ru-RU" sz="1500" b="0" dirty="0">
                          <a:effectLst/>
                        </a:rPr>
                        <a:t> для </a:t>
                      </a:r>
                      <a:r>
                        <a:rPr lang="ru-RU" sz="1500" b="0" dirty="0" err="1">
                          <a:effectLst/>
                        </a:rPr>
                        <a:t>конкретної</a:t>
                      </a:r>
                      <a:r>
                        <a:rPr lang="ru-RU" sz="1500" b="0" dirty="0">
                          <a:effectLst/>
                        </a:rPr>
                        <a:t> </a:t>
                      </a:r>
                      <a:r>
                        <a:rPr lang="ru-RU" sz="1500" b="0" dirty="0" err="1">
                          <a:effectLst/>
                        </a:rPr>
                        <a:t>концепції</a:t>
                      </a:r>
                      <a:r>
                        <a:rPr lang="ru-RU" sz="1500" b="0" dirty="0">
                          <a:effectLst/>
                        </a:rPr>
                        <a:t> </a:t>
                      </a:r>
                      <a:endParaRPr lang="en-US" sz="1500" b="0" dirty="0">
                        <a:effectLst/>
                      </a:endParaRPr>
                    </a:p>
                    <a:p>
                      <a:pPr algn="l" fontAlgn="t"/>
                      <a:r>
                        <a:rPr lang="ru-RU" sz="1500" b="0" dirty="0">
                          <a:effectLst/>
                        </a:rPr>
                        <a:t>3. </a:t>
                      </a:r>
                      <a:r>
                        <a:rPr lang="ru-RU" sz="1500" b="0" dirty="0" err="1">
                          <a:effectLst/>
                        </a:rPr>
                        <a:t>Визначення</a:t>
                      </a:r>
                      <a:r>
                        <a:rPr lang="ru-RU" sz="1500" b="0" dirty="0">
                          <a:effectLst/>
                        </a:rPr>
                        <a:t> </a:t>
                      </a:r>
                      <a:r>
                        <a:rPr lang="ru-RU" sz="1500" b="0" dirty="0" err="1">
                          <a:effectLst/>
                        </a:rPr>
                        <a:t>доказів</a:t>
                      </a:r>
                      <a:r>
                        <a:rPr lang="ru-RU" sz="1500" b="0" dirty="0">
                          <a:effectLst/>
                        </a:rPr>
                        <a:t> для </a:t>
                      </a:r>
                      <a:r>
                        <a:rPr lang="ru-RU" sz="1500" b="0" dirty="0" err="1">
                          <a:effectLst/>
                        </a:rPr>
                        <a:t>певного</a:t>
                      </a:r>
                      <a:r>
                        <a:rPr lang="ru-RU" sz="1500" b="0" dirty="0">
                          <a:effectLst/>
                        </a:rPr>
                        <a:t> </a:t>
                      </a:r>
                      <a:r>
                        <a:rPr lang="ru-RU" sz="1500" b="0" dirty="0" err="1">
                          <a:effectLst/>
                        </a:rPr>
                        <a:t>поняття</a:t>
                      </a:r>
                      <a:endParaRPr lang="ru-RU" sz="1500" b="0" dirty="0">
                        <a:effectLst/>
                      </a:endParaRP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4219623"/>
                  </a:ext>
                </a:extLst>
              </a:tr>
            </a:tbl>
          </a:graphicData>
        </a:graphic>
      </p:graphicFrame>
      <p:sp>
        <p:nvSpPr>
          <p:cNvPr id="10" name="TextBox 9">
            <a:extLst>
              <a:ext uri="{FF2B5EF4-FFF2-40B4-BE49-F238E27FC236}">
                <a16:creationId xmlns:a16="http://schemas.microsoft.com/office/drawing/2014/main" id="{72E6DC25-1C54-FC8A-663A-8F8DF4E8385A}"/>
              </a:ext>
            </a:extLst>
          </p:cNvPr>
          <p:cNvSpPr txBox="1"/>
          <p:nvPr/>
        </p:nvSpPr>
        <p:spPr>
          <a:xfrm>
            <a:off x="76200" y="114300"/>
            <a:ext cx="9067800" cy="584775"/>
          </a:xfrm>
          <a:prstGeom prst="rect">
            <a:avLst/>
          </a:prstGeom>
          <a:noFill/>
        </p:spPr>
        <p:txBody>
          <a:bodyPr wrap="square" rtlCol="0">
            <a:spAutoFit/>
          </a:bodyPr>
          <a:lstStyle/>
          <a:p>
            <a:pPr algn="ctr"/>
            <a:r>
              <a:rPr lang="uk-UA" sz="3200" dirty="0"/>
              <a:t>Типи літературних оглядів та їх застосування </a:t>
            </a:r>
            <a:endParaRPr lang="en-US" sz="3200" dirty="0"/>
          </a:p>
        </p:txBody>
      </p:sp>
    </p:spTree>
    <p:extLst>
      <p:ext uri="{BB962C8B-B14F-4D97-AF65-F5344CB8AC3E}">
        <p14:creationId xmlns:p14="http://schemas.microsoft.com/office/powerpoint/2010/main" val="478201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D0AE3B0-B48B-B91D-984A-90D1C7A888FA}"/>
              </a:ext>
            </a:extLst>
          </p:cNvPr>
          <p:cNvGraphicFramePr>
            <a:graphicFrameLocks noGrp="1"/>
          </p:cNvGraphicFramePr>
          <p:nvPr/>
        </p:nvGraphicFramePr>
        <p:xfrm>
          <a:off x="90714" y="725949"/>
          <a:ext cx="8899364" cy="6032031"/>
        </p:xfrm>
        <a:graphic>
          <a:graphicData uri="http://schemas.openxmlformats.org/drawingml/2006/table">
            <a:tbl>
              <a:tblPr/>
              <a:tblGrid>
                <a:gridCol w="2224841">
                  <a:extLst>
                    <a:ext uri="{9D8B030D-6E8A-4147-A177-3AD203B41FA5}">
                      <a16:colId xmlns:a16="http://schemas.microsoft.com/office/drawing/2014/main" val="1962140556"/>
                    </a:ext>
                  </a:extLst>
                </a:gridCol>
                <a:gridCol w="2224841">
                  <a:extLst>
                    <a:ext uri="{9D8B030D-6E8A-4147-A177-3AD203B41FA5}">
                      <a16:colId xmlns:a16="http://schemas.microsoft.com/office/drawing/2014/main" val="2492828074"/>
                    </a:ext>
                  </a:extLst>
                </a:gridCol>
                <a:gridCol w="2224841">
                  <a:extLst>
                    <a:ext uri="{9D8B030D-6E8A-4147-A177-3AD203B41FA5}">
                      <a16:colId xmlns:a16="http://schemas.microsoft.com/office/drawing/2014/main" val="1779167836"/>
                    </a:ext>
                  </a:extLst>
                </a:gridCol>
                <a:gridCol w="2224841">
                  <a:extLst>
                    <a:ext uri="{9D8B030D-6E8A-4147-A177-3AD203B41FA5}">
                      <a16:colId xmlns:a16="http://schemas.microsoft.com/office/drawing/2014/main" val="1822206865"/>
                    </a:ext>
                  </a:extLst>
                </a:gridCol>
              </a:tblGrid>
              <a:tr h="378951">
                <a:tc>
                  <a:txBody>
                    <a:bodyPr/>
                    <a:lstStyle/>
                    <a:p>
                      <a:pPr algn="l" fontAlgn="t"/>
                      <a:r>
                        <a:rPr lang="uk-UA" sz="1600" b="1" dirty="0">
                          <a:effectLst/>
                        </a:rPr>
                        <a:t>Тип</a:t>
                      </a: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t"/>
                      <a:r>
                        <a:rPr lang="uk-UA" sz="1600" b="1" dirty="0">
                          <a:effectLst/>
                        </a:rPr>
                        <a:t>Переваги</a:t>
                      </a: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t"/>
                      <a:r>
                        <a:rPr lang="uk-UA" sz="1600" b="1" dirty="0">
                          <a:effectLst/>
                        </a:rPr>
                        <a:t>Недоліки</a:t>
                      </a: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t"/>
                      <a:r>
                        <a:rPr lang="uk-UA" sz="1600" b="1" dirty="0">
                          <a:effectLst/>
                        </a:rPr>
                        <a:t>Застосування</a:t>
                      </a: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221340543"/>
                  </a:ext>
                </a:extLst>
              </a:tr>
              <a:tr h="866992">
                <a:tc>
                  <a:txBody>
                    <a:bodyPr/>
                    <a:lstStyle/>
                    <a:p>
                      <a:pPr algn="l" fontAlgn="t"/>
                      <a:r>
                        <a:rPr lang="uk-UA" sz="1600" b="1" dirty="0">
                          <a:effectLst/>
                        </a:rPr>
                        <a:t>Огляд </a:t>
                      </a:r>
                      <a:r>
                        <a:rPr lang="en-US" sz="1600" b="1" dirty="0">
                          <a:effectLst/>
                        </a:rPr>
                        <a:t>Scoping</a:t>
                      </a:r>
                      <a:endParaRPr lang="en-US" sz="1600" b="0" dirty="0">
                        <a:effectLst/>
                      </a:endParaRP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uk-UA" sz="1600" b="0" dirty="0">
                          <a:effectLst/>
                        </a:rPr>
                        <a:t>1. Використання гнучкої стратегії пошуку </a:t>
                      </a:r>
                      <a:endParaRPr lang="en-US" sz="1600" b="0" dirty="0">
                        <a:effectLst/>
                      </a:endParaRPr>
                    </a:p>
                    <a:p>
                      <a:pPr algn="l" fontAlgn="t"/>
                      <a:r>
                        <a:rPr lang="en-US" sz="1600" b="0" dirty="0">
                          <a:effectLst/>
                        </a:rPr>
                        <a:t>2. </a:t>
                      </a:r>
                      <a:r>
                        <a:rPr lang="uk-UA" sz="1600" b="0" dirty="0">
                          <a:effectLst/>
                        </a:rPr>
                        <a:t>Ширші теми огляду </a:t>
                      </a:r>
                      <a:endParaRPr lang="en-US" sz="1600" b="0" dirty="0">
                        <a:effectLst/>
                      </a:endParaRPr>
                    </a:p>
                    <a:p>
                      <a:pPr algn="l" fontAlgn="t"/>
                      <a:r>
                        <a:rPr lang="en-US" sz="1600" b="0" dirty="0">
                          <a:effectLst/>
                        </a:rPr>
                        <a:t>3. </a:t>
                      </a:r>
                      <a:r>
                        <a:rPr lang="uk-UA" sz="1600" b="0" dirty="0">
                          <a:effectLst/>
                        </a:rPr>
                        <a:t>Може включати літературу з різними </a:t>
                      </a:r>
                      <a:r>
                        <a:rPr lang="uk-UA" sz="1600" b="0" dirty="0" err="1">
                          <a:effectLst/>
                        </a:rPr>
                        <a:t>методологіями</a:t>
                      </a:r>
                      <a:endParaRPr lang="uk-UA" sz="1600" b="0" dirty="0">
                        <a:effectLst/>
                      </a:endParaRP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uk-UA" sz="1600" b="0" dirty="0">
                          <a:effectLst/>
                        </a:rPr>
                        <a:t>1. Ризик упередженості через відсутність чітко визначених меж </a:t>
                      </a:r>
                      <a:endParaRPr lang="en-US" sz="1600" b="0" dirty="0">
                        <a:effectLst/>
                      </a:endParaRPr>
                    </a:p>
                    <a:p>
                      <a:pPr algn="l" fontAlgn="t"/>
                      <a:r>
                        <a:rPr lang="en-US" sz="1600" b="0" dirty="0">
                          <a:effectLst/>
                        </a:rPr>
                        <a:t>2. </a:t>
                      </a:r>
                      <a:r>
                        <a:rPr lang="uk-UA" sz="1600" b="0" dirty="0">
                          <a:effectLst/>
                        </a:rPr>
                        <a:t>Неконкретні цілі </a:t>
                      </a:r>
                      <a:endParaRPr lang="en-US" sz="1600" b="0" dirty="0">
                        <a:effectLst/>
                      </a:endParaRPr>
                    </a:p>
                    <a:p>
                      <a:pPr algn="l" fontAlgn="t"/>
                      <a:r>
                        <a:rPr lang="en-US" sz="1600" b="0" dirty="0">
                          <a:effectLst/>
                        </a:rPr>
                        <a:t>3. </a:t>
                      </a:r>
                      <a:r>
                        <a:rPr lang="uk-UA" sz="1600" b="0" dirty="0">
                          <a:effectLst/>
                        </a:rPr>
                        <a:t>Гетерогенність у включеній літературі</a:t>
                      </a: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1600" b="0" dirty="0">
                          <a:effectLst/>
                        </a:rPr>
                        <a:t>1. Карта </a:t>
                      </a:r>
                      <a:r>
                        <a:rPr lang="ru-RU" sz="1600" b="0" dirty="0" err="1">
                          <a:effectLst/>
                        </a:rPr>
                        <a:t>доступної</a:t>
                      </a:r>
                      <a:r>
                        <a:rPr lang="ru-RU" sz="1600" b="0" dirty="0">
                          <a:effectLst/>
                        </a:rPr>
                        <a:t> </a:t>
                      </a:r>
                      <a:r>
                        <a:rPr lang="ru-RU" sz="1600" b="0" dirty="0" err="1">
                          <a:effectLst/>
                        </a:rPr>
                        <a:t>літератури</a:t>
                      </a:r>
                      <a:r>
                        <a:rPr lang="ru-RU" sz="1600" b="0" dirty="0">
                          <a:effectLst/>
                        </a:rPr>
                        <a:t> у </a:t>
                      </a:r>
                      <a:r>
                        <a:rPr lang="ru-RU" sz="1600" b="0" dirty="0" err="1">
                          <a:effectLst/>
                        </a:rPr>
                        <a:t>певній</a:t>
                      </a:r>
                      <a:r>
                        <a:rPr lang="ru-RU" sz="1600" b="0" dirty="0">
                          <a:effectLst/>
                        </a:rPr>
                        <a:t> </a:t>
                      </a:r>
                      <a:r>
                        <a:rPr lang="ru-RU" sz="1600" b="0" dirty="0" err="1">
                          <a:effectLst/>
                        </a:rPr>
                        <a:t>сфері</a:t>
                      </a:r>
                      <a:r>
                        <a:rPr lang="ru-RU" sz="1600" b="0" dirty="0">
                          <a:effectLst/>
                        </a:rPr>
                        <a:t> </a:t>
                      </a:r>
                      <a:endParaRPr lang="en-US" sz="1600" b="0" dirty="0">
                        <a:effectLst/>
                      </a:endParaRPr>
                    </a:p>
                    <a:p>
                      <a:pPr algn="l" fontAlgn="t"/>
                      <a:r>
                        <a:rPr lang="ru-RU" sz="1600" b="0" dirty="0">
                          <a:effectLst/>
                        </a:rPr>
                        <a:t>2. </a:t>
                      </a:r>
                      <a:r>
                        <a:rPr lang="ru-RU" sz="1600" b="0" dirty="0" err="1">
                          <a:effectLst/>
                        </a:rPr>
                        <a:t>Аналіз</a:t>
                      </a:r>
                      <a:r>
                        <a:rPr lang="ru-RU" sz="1600" b="0" dirty="0">
                          <a:effectLst/>
                        </a:rPr>
                        <a:t> прогалин у </a:t>
                      </a:r>
                      <a:r>
                        <a:rPr lang="ru-RU" sz="1600" b="0" dirty="0" err="1">
                          <a:effectLst/>
                        </a:rPr>
                        <a:t>літературі</a:t>
                      </a:r>
                      <a:r>
                        <a:rPr lang="ru-RU" sz="1600" b="0" dirty="0">
                          <a:effectLst/>
                        </a:rPr>
                        <a:t> </a:t>
                      </a:r>
                      <a:endParaRPr lang="en-US" sz="1600" b="0" dirty="0">
                        <a:effectLst/>
                      </a:endParaRPr>
                    </a:p>
                    <a:p>
                      <a:pPr algn="l" fontAlgn="t"/>
                      <a:r>
                        <a:rPr lang="ru-RU" sz="1600" b="0" dirty="0">
                          <a:effectLst/>
                        </a:rPr>
                        <a:t>3. </a:t>
                      </a:r>
                      <a:r>
                        <a:rPr lang="ru-RU" sz="1600" b="0" dirty="0" err="1">
                          <a:effectLst/>
                        </a:rPr>
                        <a:t>Уточнення</a:t>
                      </a:r>
                      <a:r>
                        <a:rPr lang="ru-RU" sz="1600" b="0" dirty="0">
                          <a:effectLst/>
                        </a:rPr>
                        <a:t> </a:t>
                      </a:r>
                      <a:r>
                        <a:rPr lang="ru-RU" sz="1600" b="0" dirty="0" err="1">
                          <a:effectLst/>
                        </a:rPr>
                        <a:t>концепцій</a:t>
                      </a:r>
                      <a:r>
                        <a:rPr lang="ru-RU" sz="1600" b="0" dirty="0">
                          <a:effectLst/>
                        </a:rPr>
                        <a:t> </a:t>
                      </a:r>
                      <a:r>
                        <a:rPr lang="ru-RU" sz="1600" b="0" dirty="0" err="1">
                          <a:effectLst/>
                        </a:rPr>
                        <a:t>або</a:t>
                      </a:r>
                      <a:r>
                        <a:rPr lang="ru-RU" sz="1600" b="0" dirty="0">
                          <a:effectLst/>
                        </a:rPr>
                        <a:t> </a:t>
                      </a:r>
                      <a:r>
                        <a:rPr lang="ru-RU" sz="1600" b="0" dirty="0" err="1">
                          <a:effectLst/>
                        </a:rPr>
                        <a:t>теорій</a:t>
                      </a:r>
                      <a:endParaRPr lang="ru-RU" sz="1600" b="0" dirty="0">
                        <a:effectLst/>
                      </a:endParaRP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392070"/>
                  </a:ext>
                </a:extLst>
              </a:tr>
              <a:tr h="1062062">
                <a:tc>
                  <a:txBody>
                    <a:bodyPr/>
                    <a:lstStyle/>
                    <a:p>
                      <a:pPr algn="l" fontAlgn="t"/>
                      <a:r>
                        <a:rPr lang="uk-UA" sz="1600" b="1" dirty="0" err="1">
                          <a:effectLst/>
                        </a:rPr>
                        <a:t>Наративний</a:t>
                      </a:r>
                      <a:r>
                        <a:rPr lang="uk-UA" sz="1600" b="1" dirty="0">
                          <a:effectLst/>
                        </a:rPr>
                        <a:t> огляд</a:t>
                      </a:r>
                      <a:endParaRPr lang="uk-UA" sz="1600" b="0" dirty="0">
                        <a:effectLst/>
                      </a:endParaRP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uk-UA" sz="1600" b="0" dirty="0">
                          <a:effectLst/>
                        </a:rPr>
                        <a:t>1. Дослідник самостійно визначає літературу </a:t>
                      </a:r>
                    </a:p>
                    <a:p>
                      <a:pPr algn="l" fontAlgn="t"/>
                      <a:r>
                        <a:rPr lang="en-US" sz="1600" b="0" dirty="0">
                          <a:effectLst/>
                        </a:rPr>
                        <a:t>2. </a:t>
                      </a:r>
                      <a:r>
                        <a:rPr lang="uk-UA" sz="1600" b="0" dirty="0">
                          <a:effectLst/>
                        </a:rPr>
                        <a:t>Менш трудомісткий </a:t>
                      </a:r>
                    </a:p>
                    <a:p>
                      <a:pPr algn="l" fontAlgn="t"/>
                      <a:r>
                        <a:rPr lang="en-US" sz="1600" b="0" dirty="0">
                          <a:effectLst/>
                        </a:rPr>
                        <a:t>3. </a:t>
                      </a:r>
                      <a:r>
                        <a:rPr lang="uk-UA" sz="1600" b="0" dirty="0">
                          <a:effectLst/>
                        </a:rPr>
                        <a:t>Може включати літературу з різними </a:t>
                      </a:r>
                      <a:r>
                        <a:rPr lang="uk-UA" sz="1600" b="0" dirty="0" err="1">
                          <a:effectLst/>
                        </a:rPr>
                        <a:t>методологіями</a:t>
                      </a:r>
                      <a:endParaRPr lang="uk-UA" sz="1600" b="0" dirty="0">
                        <a:effectLst/>
                      </a:endParaRPr>
                    </a:p>
                    <a:p>
                      <a:pPr algn="l" fontAlgn="t"/>
                      <a:r>
                        <a:rPr lang="uk-UA" sz="1600" b="0" dirty="0">
                          <a:effectLst/>
                        </a:rPr>
                        <a:t> </a:t>
                      </a:r>
                      <a:r>
                        <a:rPr lang="en-US" sz="1600" b="0" dirty="0">
                          <a:effectLst/>
                        </a:rPr>
                        <a:t>4. </a:t>
                      </a:r>
                      <a:r>
                        <a:rPr lang="uk-UA" sz="1600" b="0" dirty="0">
                          <a:effectLst/>
                        </a:rPr>
                        <a:t>Інтерпретація цілей (неструктурований аналіз)</a:t>
                      </a: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1600" b="0" dirty="0">
                          <a:effectLst/>
                        </a:rPr>
                        <a:t>1. </a:t>
                      </a:r>
                      <a:r>
                        <a:rPr lang="ru-RU" sz="1600" b="0" dirty="0" err="1">
                          <a:effectLst/>
                        </a:rPr>
                        <a:t>Неструктурований</a:t>
                      </a:r>
                      <a:r>
                        <a:rPr lang="ru-RU" sz="1600" b="0" dirty="0">
                          <a:effectLst/>
                        </a:rPr>
                        <a:t>, не </a:t>
                      </a:r>
                      <a:r>
                        <a:rPr lang="ru-RU" sz="1600" b="0" dirty="0" err="1">
                          <a:effectLst/>
                        </a:rPr>
                        <a:t>відтворюваний</a:t>
                      </a:r>
                      <a:r>
                        <a:rPr lang="ru-RU" sz="1600" b="0" dirty="0">
                          <a:effectLst/>
                        </a:rPr>
                        <a:t> </a:t>
                      </a:r>
                    </a:p>
                    <a:p>
                      <a:pPr algn="l" fontAlgn="t"/>
                      <a:r>
                        <a:rPr lang="ru-RU" sz="1600" b="0" dirty="0">
                          <a:effectLst/>
                        </a:rPr>
                        <a:t>2. </a:t>
                      </a:r>
                      <a:r>
                        <a:rPr lang="ru-RU" sz="1600" b="0" dirty="0" err="1">
                          <a:effectLst/>
                        </a:rPr>
                        <a:t>Може</a:t>
                      </a:r>
                      <a:r>
                        <a:rPr lang="ru-RU" sz="1600" b="0" dirty="0">
                          <a:effectLst/>
                        </a:rPr>
                        <a:t> не </a:t>
                      </a:r>
                      <a:r>
                        <a:rPr lang="ru-RU" sz="1600" b="0" dirty="0" err="1">
                          <a:effectLst/>
                        </a:rPr>
                        <a:t>включати</a:t>
                      </a:r>
                      <a:r>
                        <a:rPr lang="ru-RU" sz="1600" b="0" dirty="0">
                          <a:effectLst/>
                        </a:rPr>
                        <a:t> </a:t>
                      </a:r>
                      <a:r>
                        <a:rPr lang="ru-RU" sz="1600" b="0" dirty="0" err="1">
                          <a:effectLst/>
                        </a:rPr>
                        <a:t>всі</a:t>
                      </a:r>
                      <a:r>
                        <a:rPr lang="ru-RU" sz="1600" b="0" dirty="0">
                          <a:effectLst/>
                        </a:rPr>
                        <a:t> </a:t>
                      </a:r>
                      <a:r>
                        <a:rPr lang="ru-RU" sz="1600" b="0" dirty="0" err="1">
                          <a:effectLst/>
                        </a:rPr>
                        <a:t>релевантні</a:t>
                      </a:r>
                      <a:r>
                        <a:rPr lang="ru-RU" sz="1600" b="0" dirty="0">
                          <a:effectLst/>
                        </a:rPr>
                        <a:t> </a:t>
                      </a:r>
                      <a:r>
                        <a:rPr lang="ru-RU" sz="1600" b="0" dirty="0" err="1">
                          <a:effectLst/>
                        </a:rPr>
                        <a:t>джерела</a:t>
                      </a:r>
                      <a:r>
                        <a:rPr lang="ru-RU" sz="1600" b="0" dirty="0">
                          <a:effectLst/>
                        </a:rPr>
                        <a:t> </a:t>
                      </a:r>
                    </a:p>
                    <a:p>
                      <a:pPr algn="l" fontAlgn="t"/>
                      <a:r>
                        <a:rPr lang="ru-RU" sz="1600" b="0" dirty="0">
                          <a:effectLst/>
                        </a:rPr>
                        <a:t>3. </a:t>
                      </a:r>
                      <a:r>
                        <a:rPr lang="ru-RU" sz="1600" b="0" dirty="0" err="1">
                          <a:effectLst/>
                        </a:rPr>
                        <a:t>Відсутність</a:t>
                      </a:r>
                      <a:r>
                        <a:rPr lang="ru-RU" sz="1600" b="0" dirty="0">
                          <a:effectLst/>
                        </a:rPr>
                        <a:t> систематичного синтезу </a:t>
                      </a:r>
                      <a:r>
                        <a:rPr lang="ru-RU" sz="1600" b="0" dirty="0" err="1">
                          <a:effectLst/>
                        </a:rPr>
                        <a:t>літератури</a:t>
                      </a:r>
                      <a:endParaRPr lang="ru-RU" sz="1600" b="0" dirty="0">
                        <a:effectLst/>
                      </a:endParaRP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uk-UA" sz="1600" b="0" dirty="0">
                          <a:effectLst/>
                        </a:rPr>
                        <a:t>1. Визначення теорій та рамок думок з певної теми </a:t>
                      </a:r>
                    </a:p>
                    <a:p>
                      <a:pPr algn="l" fontAlgn="t"/>
                      <a:r>
                        <a:rPr lang="en-US" sz="1600" b="0" dirty="0">
                          <a:effectLst/>
                        </a:rPr>
                        <a:t>2. </a:t>
                      </a:r>
                      <a:r>
                        <a:rPr lang="uk-UA" sz="1600" b="0" dirty="0">
                          <a:effectLst/>
                        </a:rPr>
                        <a:t>Узагальнення конкретної теми дослідження </a:t>
                      </a:r>
                    </a:p>
                    <a:p>
                      <a:pPr algn="l" fontAlgn="t"/>
                      <a:r>
                        <a:rPr lang="en-US" sz="1600" b="0" dirty="0">
                          <a:effectLst/>
                        </a:rPr>
                        <a:t>3. </a:t>
                      </a:r>
                      <a:r>
                        <a:rPr lang="uk-UA" sz="1600" b="0" dirty="0">
                          <a:effectLst/>
                        </a:rPr>
                        <a:t>Обґрунтування теми дослідження</a:t>
                      </a: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6489798"/>
                  </a:ext>
                </a:extLst>
              </a:tr>
              <a:tr h="346796">
                <a:tc>
                  <a:txBody>
                    <a:bodyPr/>
                    <a:lstStyle/>
                    <a:p>
                      <a:pPr algn="l" fontAlgn="t"/>
                      <a:r>
                        <a:rPr lang="uk-UA" sz="1600" b="1">
                          <a:effectLst/>
                        </a:rPr>
                        <a:t>Критичний огляд</a:t>
                      </a:r>
                      <a:endParaRPr lang="uk-UA" sz="1600" b="0">
                        <a:effectLst/>
                      </a:endParaRP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1600" b="0">
                          <a:effectLst/>
                        </a:rPr>
                        <a:t>Те ж, що і для наративного огляду</a:t>
                      </a: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1600" b="0">
                          <a:effectLst/>
                        </a:rPr>
                        <a:t>Те ж, що і для наративного огляду</a:t>
                      </a: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1600" b="0" dirty="0">
                          <a:effectLst/>
                        </a:rPr>
                        <a:t>1. </a:t>
                      </a:r>
                      <a:r>
                        <a:rPr lang="ru-RU" sz="1600" b="0" dirty="0" err="1">
                          <a:effectLst/>
                        </a:rPr>
                        <a:t>Розробка</a:t>
                      </a:r>
                      <a:r>
                        <a:rPr lang="ru-RU" sz="1600" b="0" dirty="0">
                          <a:effectLst/>
                        </a:rPr>
                        <a:t> перспектив </a:t>
                      </a:r>
                      <a:r>
                        <a:rPr lang="ru-RU" sz="1600" b="0" dirty="0" err="1">
                          <a:effectLst/>
                        </a:rPr>
                        <a:t>щодо</a:t>
                      </a:r>
                      <a:r>
                        <a:rPr lang="ru-RU" sz="1600" b="0" dirty="0">
                          <a:effectLst/>
                        </a:rPr>
                        <a:t> </a:t>
                      </a:r>
                      <a:r>
                        <a:rPr lang="ru-RU" sz="1600" b="0" dirty="0" err="1">
                          <a:effectLst/>
                        </a:rPr>
                        <a:t>конкретної</a:t>
                      </a:r>
                      <a:r>
                        <a:rPr lang="ru-RU" sz="1600" b="0" dirty="0">
                          <a:effectLst/>
                        </a:rPr>
                        <a:t> теми</a:t>
                      </a: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7360516"/>
                  </a:ext>
                </a:extLst>
              </a:tr>
              <a:tr h="541867">
                <a:tc>
                  <a:txBody>
                    <a:bodyPr/>
                    <a:lstStyle/>
                    <a:p>
                      <a:pPr algn="l" fontAlgn="t"/>
                      <a:r>
                        <a:rPr lang="uk-UA" sz="1600" b="1">
                          <a:effectLst/>
                        </a:rPr>
                        <a:t>Концептуальний огляд</a:t>
                      </a:r>
                      <a:endParaRPr lang="uk-UA" sz="1600" b="0">
                        <a:effectLst/>
                      </a:endParaRP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1600" b="0">
                          <a:effectLst/>
                        </a:rPr>
                        <a:t>Те ж, що і для наративного огляду</a:t>
                      </a: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1600" b="0">
                          <a:effectLst/>
                        </a:rPr>
                        <a:t>Те ж, що і для наративного огляду</a:t>
                      </a: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1600" b="0" dirty="0">
                          <a:effectLst/>
                        </a:rPr>
                        <a:t>1. </a:t>
                      </a:r>
                      <a:r>
                        <a:rPr lang="ru-RU" sz="1600" b="0" dirty="0" err="1">
                          <a:effectLst/>
                        </a:rPr>
                        <a:t>Оцінка</a:t>
                      </a:r>
                      <a:r>
                        <a:rPr lang="ru-RU" sz="1600" b="0" dirty="0">
                          <a:effectLst/>
                        </a:rPr>
                        <a:t> </a:t>
                      </a:r>
                      <a:r>
                        <a:rPr lang="ru-RU" sz="1600" b="0" dirty="0" err="1">
                          <a:effectLst/>
                        </a:rPr>
                        <a:t>загального</a:t>
                      </a:r>
                      <a:r>
                        <a:rPr lang="ru-RU" sz="1600" b="0" dirty="0">
                          <a:effectLst/>
                        </a:rPr>
                        <a:t> консенсусу </a:t>
                      </a:r>
                      <a:r>
                        <a:rPr lang="ru-RU" sz="1600" b="0" dirty="0" err="1">
                          <a:effectLst/>
                        </a:rPr>
                        <a:t>щодо</a:t>
                      </a:r>
                      <a:r>
                        <a:rPr lang="ru-RU" sz="1600" b="0" dirty="0">
                          <a:effectLst/>
                        </a:rPr>
                        <a:t> теми </a:t>
                      </a:r>
                    </a:p>
                    <a:p>
                      <a:pPr algn="l" fontAlgn="t"/>
                      <a:r>
                        <a:rPr lang="ru-RU" sz="1600" b="0" dirty="0">
                          <a:effectLst/>
                        </a:rPr>
                        <a:t>2. </a:t>
                      </a:r>
                      <a:r>
                        <a:rPr lang="ru-RU" sz="1600" b="0" dirty="0" err="1">
                          <a:effectLst/>
                        </a:rPr>
                        <a:t>Визначення</a:t>
                      </a:r>
                      <a:r>
                        <a:rPr lang="ru-RU" sz="1600" b="0" dirty="0">
                          <a:effectLst/>
                        </a:rPr>
                        <a:t> прогалин у </a:t>
                      </a:r>
                      <a:r>
                        <a:rPr lang="ru-RU" sz="1600" b="0" dirty="0" err="1">
                          <a:effectLst/>
                        </a:rPr>
                        <a:t>знаннях</a:t>
                      </a:r>
                      <a:endParaRPr lang="ru-RU" sz="1600" b="0" dirty="0">
                        <a:effectLst/>
                      </a:endParaRP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1886133"/>
                  </a:ext>
                </a:extLst>
              </a:tr>
              <a:tr h="281772">
                <a:tc>
                  <a:txBody>
                    <a:bodyPr/>
                    <a:lstStyle/>
                    <a:p>
                      <a:pPr algn="l" fontAlgn="t"/>
                      <a:r>
                        <a:rPr lang="uk-UA" sz="1600" b="1" dirty="0">
                          <a:effectLst/>
                        </a:rPr>
                        <a:t>Огляд сучасного стану знань</a:t>
                      </a:r>
                      <a:endParaRPr lang="uk-UA" sz="1600" b="0" dirty="0">
                        <a:effectLst/>
                      </a:endParaRP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1600" b="0">
                          <a:effectLst/>
                        </a:rPr>
                        <a:t>Те ж, що і для наративного огляду</a:t>
                      </a: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1600" b="0">
                          <a:effectLst/>
                        </a:rPr>
                        <a:t>Те ж, що і для наративного огляду</a:t>
                      </a: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ru-RU" sz="1600" b="0" dirty="0">
                          <a:effectLst/>
                        </a:rPr>
                        <a:t>1. </a:t>
                      </a:r>
                      <a:r>
                        <a:rPr lang="ru-RU" sz="1600" b="0" dirty="0" err="1">
                          <a:effectLst/>
                        </a:rPr>
                        <a:t>Опис</a:t>
                      </a:r>
                      <a:r>
                        <a:rPr lang="ru-RU" sz="1600" b="0" dirty="0">
                          <a:effectLst/>
                        </a:rPr>
                        <a:t> </a:t>
                      </a:r>
                      <a:r>
                        <a:rPr lang="ru-RU" sz="1600" b="0" dirty="0" err="1">
                          <a:effectLst/>
                        </a:rPr>
                        <a:t>поточних</a:t>
                      </a:r>
                      <a:r>
                        <a:rPr lang="ru-RU" sz="1600" b="0" dirty="0">
                          <a:effectLst/>
                        </a:rPr>
                        <a:t> </a:t>
                      </a:r>
                      <a:r>
                        <a:rPr lang="ru-RU" sz="1600" b="0" dirty="0" err="1">
                          <a:effectLst/>
                        </a:rPr>
                        <a:t>уявлень</a:t>
                      </a:r>
                      <a:r>
                        <a:rPr lang="ru-RU" sz="1600" b="0" dirty="0">
                          <a:effectLst/>
                        </a:rPr>
                        <a:t> про тему</a:t>
                      </a:r>
                    </a:p>
                  </a:txBody>
                  <a:tcPr marL="8952" marR="8952" marT="4476" marB="44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1261813"/>
                  </a:ext>
                </a:extLst>
              </a:tr>
            </a:tbl>
          </a:graphicData>
        </a:graphic>
      </p:graphicFrame>
      <p:sp>
        <p:nvSpPr>
          <p:cNvPr id="5" name="TextBox 4">
            <a:extLst>
              <a:ext uri="{FF2B5EF4-FFF2-40B4-BE49-F238E27FC236}">
                <a16:creationId xmlns:a16="http://schemas.microsoft.com/office/drawing/2014/main" id="{27A6E4A3-1701-0421-892F-4F04AEFA16BE}"/>
              </a:ext>
            </a:extLst>
          </p:cNvPr>
          <p:cNvSpPr txBox="1"/>
          <p:nvPr/>
        </p:nvSpPr>
        <p:spPr>
          <a:xfrm>
            <a:off x="153923" y="6667500"/>
            <a:ext cx="8761477" cy="1708160"/>
          </a:xfrm>
          <a:prstGeom prst="rect">
            <a:avLst/>
          </a:prstGeom>
          <a:noFill/>
        </p:spPr>
        <p:txBody>
          <a:bodyPr wrap="square" rtlCol="0">
            <a:spAutoFit/>
          </a:bodyPr>
          <a:lstStyle/>
          <a:p>
            <a:pPr algn="l">
              <a:spcBef>
                <a:spcPts val="600"/>
              </a:spcBef>
            </a:pPr>
            <a:r>
              <a:rPr lang="en-US" sz="1800" b="0" i="0" dirty="0">
                <a:solidFill>
                  <a:srgbClr val="1B1B1B"/>
                </a:solidFill>
                <a:effectLst/>
                <a:latin typeface="Source Sans Pro Web"/>
              </a:rPr>
              <a:t>Tools</a:t>
            </a:r>
          </a:p>
          <a:p>
            <a:pPr algn="l">
              <a:spcBef>
                <a:spcPts val="600"/>
              </a:spcBef>
              <a:buFont typeface="Arial" panose="020B0604020202020204" pitchFamily="34" charset="0"/>
              <a:buChar char="•"/>
            </a:pPr>
            <a:r>
              <a:rPr lang="en-US" b="0" i="0" dirty="0">
                <a:solidFill>
                  <a:srgbClr val="1B1B1B"/>
                </a:solidFill>
                <a:effectLst/>
                <a:latin typeface="Cambria" panose="02040503050406030204" pitchFamily="18" charset="0"/>
              </a:rPr>
              <a:t>▪Covidence: </a:t>
            </a:r>
            <a:r>
              <a:rPr lang="en-US" b="0" i="0" u="sng" dirty="0">
                <a:solidFill>
                  <a:srgbClr val="005EA2"/>
                </a:solidFill>
                <a:effectLst/>
                <a:latin typeface="Cambria" panose="02040503050406030204" pitchFamily="18" charset="0"/>
                <a:hlinkClick r:id="rId2"/>
              </a:rPr>
              <a:t>www.covidence.org</a:t>
            </a:r>
            <a:endParaRPr lang="en-US" b="0" i="0" dirty="0">
              <a:solidFill>
                <a:srgbClr val="1B1B1B"/>
              </a:solidFill>
              <a:effectLst/>
              <a:latin typeface="Cambria" panose="02040503050406030204" pitchFamily="18" charset="0"/>
            </a:endParaRPr>
          </a:p>
          <a:p>
            <a:pPr algn="l">
              <a:spcBef>
                <a:spcPts val="600"/>
              </a:spcBef>
              <a:buFont typeface="Arial" panose="020B0604020202020204" pitchFamily="34" charset="0"/>
              <a:buChar char="•"/>
            </a:pPr>
            <a:r>
              <a:rPr lang="en-US" b="0" i="0" dirty="0">
                <a:solidFill>
                  <a:srgbClr val="1B1B1B"/>
                </a:solidFill>
                <a:effectLst/>
                <a:latin typeface="Cambria" panose="02040503050406030204" pitchFamily="18" charset="0"/>
              </a:rPr>
              <a:t>▪NVivo: </a:t>
            </a:r>
            <a:r>
              <a:rPr lang="en-US" b="0" i="0" u="sng" dirty="0">
                <a:solidFill>
                  <a:srgbClr val="005EA2"/>
                </a:solidFill>
                <a:effectLst/>
                <a:latin typeface="Cambria" panose="02040503050406030204" pitchFamily="18" charset="0"/>
                <a:hlinkClick r:id="rId3"/>
              </a:rPr>
              <a:t>https://www.qsrinternational.com/nvivo-qualitative-data-analysis-software/home</a:t>
            </a:r>
            <a:endParaRPr lang="en-US" b="0" i="0" dirty="0">
              <a:solidFill>
                <a:srgbClr val="1B1B1B"/>
              </a:solidFill>
              <a:effectLst/>
              <a:latin typeface="Cambria" panose="02040503050406030204" pitchFamily="18" charset="0"/>
            </a:endParaRPr>
          </a:p>
          <a:p>
            <a:pPr algn="l">
              <a:spcBef>
                <a:spcPts val="600"/>
              </a:spcBef>
              <a:buFont typeface="Arial" panose="020B0604020202020204" pitchFamily="34" charset="0"/>
              <a:buChar char="•"/>
            </a:pPr>
            <a:r>
              <a:rPr lang="en-US" b="0" i="0" dirty="0">
                <a:solidFill>
                  <a:srgbClr val="1B1B1B"/>
                </a:solidFill>
                <a:effectLst/>
                <a:latin typeface="Cambria" panose="02040503050406030204" pitchFamily="18" charset="0"/>
              </a:rPr>
              <a:t>▪Rayyan: </a:t>
            </a:r>
            <a:r>
              <a:rPr lang="en-US" b="0" i="0" u="sng" dirty="0">
                <a:solidFill>
                  <a:srgbClr val="005EA2"/>
                </a:solidFill>
                <a:effectLst/>
                <a:latin typeface="Cambria" panose="02040503050406030204" pitchFamily="18" charset="0"/>
                <a:hlinkClick r:id="rId4"/>
              </a:rPr>
              <a:t>https://rayyan.qcri.org/welcome</a:t>
            </a:r>
            <a:endParaRPr lang="en-US" dirty="0"/>
          </a:p>
        </p:txBody>
      </p:sp>
      <p:sp>
        <p:nvSpPr>
          <p:cNvPr id="6" name="TextBox 5">
            <a:extLst>
              <a:ext uri="{FF2B5EF4-FFF2-40B4-BE49-F238E27FC236}">
                <a16:creationId xmlns:a16="http://schemas.microsoft.com/office/drawing/2014/main" id="{CE9122F2-2C97-ECEA-311E-29AF150F991C}"/>
              </a:ext>
            </a:extLst>
          </p:cNvPr>
          <p:cNvSpPr txBox="1"/>
          <p:nvPr/>
        </p:nvSpPr>
        <p:spPr>
          <a:xfrm>
            <a:off x="76200" y="114300"/>
            <a:ext cx="9067800" cy="584775"/>
          </a:xfrm>
          <a:prstGeom prst="rect">
            <a:avLst/>
          </a:prstGeom>
          <a:noFill/>
        </p:spPr>
        <p:txBody>
          <a:bodyPr wrap="square" rtlCol="0">
            <a:spAutoFit/>
          </a:bodyPr>
          <a:lstStyle/>
          <a:p>
            <a:pPr algn="ctr"/>
            <a:r>
              <a:rPr lang="uk-UA" sz="3200" dirty="0"/>
              <a:t>Типи літературних оглядів та їх застосування </a:t>
            </a:r>
            <a:endParaRPr lang="en-US" sz="3200" dirty="0"/>
          </a:p>
        </p:txBody>
      </p:sp>
      <p:sp>
        <p:nvSpPr>
          <p:cNvPr id="11" name="TextBox 10">
            <a:extLst>
              <a:ext uri="{FF2B5EF4-FFF2-40B4-BE49-F238E27FC236}">
                <a16:creationId xmlns:a16="http://schemas.microsoft.com/office/drawing/2014/main" id="{FA656CE0-531A-E14D-4E1D-26E6DFCF0B9F}"/>
              </a:ext>
            </a:extLst>
          </p:cNvPr>
          <p:cNvSpPr txBox="1"/>
          <p:nvPr/>
        </p:nvSpPr>
        <p:spPr>
          <a:xfrm>
            <a:off x="4267200" y="6716146"/>
            <a:ext cx="3630225" cy="369332"/>
          </a:xfrm>
          <a:prstGeom prst="rect">
            <a:avLst/>
          </a:prstGeom>
          <a:noFill/>
        </p:spPr>
        <p:txBody>
          <a:bodyPr wrap="none" rtlCol="0">
            <a:spAutoFit/>
          </a:bodyPr>
          <a:lstStyle/>
          <a:p>
            <a:r>
              <a:rPr lang="en-US" dirty="0">
                <a:hlinkClick r:id="rId5"/>
              </a:rPr>
              <a:t>https://www.prisma-statement.org/</a:t>
            </a:r>
            <a:r>
              <a:rPr lang="uk-UA" dirty="0"/>
              <a:t> </a:t>
            </a:r>
            <a:endParaRPr lang="en-US" dirty="0"/>
          </a:p>
        </p:txBody>
      </p:sp>
    </p:spTree>
    <p:extLst>
      <p:ext uri="{BB962C8B-B14F-4D97-AF65-F5344CB8AC3E}">
        <p14:creationId xmlns:p14="http://schemas.microsoft.com/office/powerpoint/2010/main" val="1278777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На зображенні може бути: 1 особа та текст">
            <a:extLst>
              <a:ext uri="{FF2B5EF4-FFF2-40B4-BE49-F238E27FC236}">
                <a16:creationId xmlns:a16="http://schemas.microsoft.com/office/drawing/2014/main" id="{331F95D2-A002-49BC-BDEF-7FE804D3D9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3694"/>
          <a:stretch/>
        </p:blipFill>
        <p:spPr bwMode="auto">
          <a:xfrm>
            <a:off x="0" y="0"/>
            <a:ext cx="9125458" cy="845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851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2">
            <a:extLst>
              <a:ext uri="{FF2B5EF4-FFF2-40B4-BE49-F238E27FC236}">
                <a16:creationId xmlns:a16="http://schemas.microsoft.com/office/drawing/2014/main" id="{DA91332B-EC7B-4730-8B04-7B493E4A73E0}"/>
              </a:ext>
            </a:extLst>
          </p:cNvPr>
          <p:cNvSpPr>
            <a:spLocks noChangeArrowheads="1"/>
          </p:cNvSpPr>
          <p:nvPr/>
        </p:nvSpPr>
        <p:spPr bwMode="auto">
          <a:xfrm>
            <a:off x="261962" y="894459"/>
            <a:ext cx="8604832" cy="150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en-US" sz="2200" b="1"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Читання</a:t>
            </a:r>
            <a:r>
              <a:rPr kumimoji="0" lang="ru-RU" altLang="en-US" sz="22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en-GB"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Аналітичне</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читання</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допомагає</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досліднику</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знаходити</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основні</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ідеї</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висновки</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та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теорії</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у текстах.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Воно</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також</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розвиває</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здатність</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розуміти</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приховані</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припущення</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та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методи</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навіть</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якщо</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вони прямо не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вказані</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en-GB" altLang="en-US" sz="2200" b="0" i="0" u="none" strike="noStrike" cap="none" normalizeH="0" baseline="0" dirty="0">
              <a:ln>
                <a:noFill/>
              </a:ln>
              <a:solidFill>
                <a:schemeClr val="tx1"/>
              </a:solidFill>
              <a:effectLst/>
              <a:latin typeface="Arial" panose="020B0604020202020204" pitchFamily="34" charset="0"/>
            </a:endParaRPr>
          </a:p>
        </p:txBody>
      </p:sp>
      <p:sp>
        <p:nvSpPr>
          <p:cNvPr id="27" name="Rectangle 24">
            <a:extLst>
              <a:ext uri="{FF2B5EF4-FFF2-40B4-BE49-F238E27FC236}">
                <a16:creationId xmlns:a16="http://schemas.microsoft.com/office/drawing/2014/main" id="{8573A609-450C-4034-9DFD-3018FF19F8CF}"/>
              </a:ext>
            </a:extLst>
          </p:cNvPr>
          <p:cNvSpPr>
            <a:spLocks noChangeArrowheads="1"/>
          </p:cNvSpPr>
          <p:nvPr/>
        </p:nvSpPr>
        <p:spPr bwMode="auto">
          <a:xfrm>
            <a:off x="261962" y="2479482"/>
            <a:ext cx="8305800" cy="1502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en-US" sz="2200" b="1"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Схематизація</a:t>
            </a:r>
            <a:r>
              <a:rPr kumimoji="0" lang="ru-RU" altLang="en-US" sz="22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та </a:t>
            </a:r>
            <a:r>
              <a:rPr kumimoji="0" lang="ru-RU" altLang="en-US" sz="2200" b="1"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класифікація</a:t>
            </a:r>
            <a:r>
              <a:rPr kumimoji="0" lang="ru-RU" altLang="en-US" sz="22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en-GB"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Це</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процес</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у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якому</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дослідник</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систематично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аналізує</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та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класифікує</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ідеї</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висновки</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та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знання</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з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літератури</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Це</a:t>
            </a:r>
            <a:r>
              <a:rPr kumimoji="0" lang="en-GB"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допомагає</a:t>
            </a:r>
            <a:r>
              <a:rPr kumimoji="0" lang="en-GB"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організувати</a:t>
            </a:r>
            <a:r>
              <a:rPr kumimoji="0" lang="en-GB"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інформацію</a:t>
            </a:r>
            <a:r>
              <a:rPr kumimoji="0" lang="en-GB"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для</a:t>
            </a:r>
            <a:r>
              <a:rPr kumimoji="0" lang="en-GB"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кращого</a:t>
            </a:r>
            <a:r>
              <a:rPr kumimoji="0" lang="en-GB"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розуміння</a:t>
            </a:r>
            <a:r>
              <a:rPr kumimoji="0" lang="en-GB"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en-GB" altLang="en-US" sz="2200" b="0" i="0" u="none" strike="noStrike" cap="none" normalizeH="0" baseline="0" dirty="0">
              <a:ln>
                <a:noFill/>
              </a:ln>
              <a:solidFill>
                <a:schemeClr val="tx1"/>
              </a:solidFill>
              <a:effectLst/>
              <a:latin typeface="Arial" panose="020B0604020202020204" pitchFamily="34" charset="0"/>
            </a:endParaRPr>
          </a:p>
        </p:txBody>
      </p:sp>
      <p:sp>
        <p:nvSpPr>
          <p:cNvPr id="29" name="Rectangle 26">
            <a:extLst>
              <a:ext uri="{FF2B5EF4-FFF2-40B4-BE49-F238E27FC236}">
                <a16:creationId xmlns:a16="http://schemas.microsoft.com/office/drawing/2014/main" id="{F329699F-2A5E-41A6-9F44-1E8EA1F301CB}"/>
              </a:ext>
            </a:extLst>
          </p:cNvPr>
          <p:cNvSpPr>
            <a:spLocks noChangeArrowheads="1"/>
          </p:cNvSpPr>
          <p:nvPr/>
        </p:nvSpPr>
        <p:spPr bwMode="auto">
          <a:xfrm>
            <a:off x="228434" y="3962610"/>
            <a:ext cx="8836316" cy="251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en-US" sz="22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Критична </a:t>
            </a:r>
            <a:r>
              <a:rPr kumimoji="0" lang="ru-RU" altLang="en-US" sz="2200" b="1"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оцінка</a:t>
            </a:r>
            <a:r>
              <a:rPr kumimoji="0" lang="ru-RU" altLang="en-US" sz="22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en-GB"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Критична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оцінка</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дозволяє</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глибше</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аналізувати</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літературу</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щоб</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зрозуміти</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en-GB"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Що</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вже</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відомо</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з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цього</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питання</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en-GB" altLang="en-US" sz="2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Як</a:t>
            </a:r>
            <a:r>
              <a:rPr kumimoji="0" lang="en-GB"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створюються</a:t>
            </a:r>
            <a:r>
              <a:rPr kumimoji="0" lang="en-GB"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знання</a:t>
            </a:r>
            <a:r>
              <a:rPr kumimoji="0" lang="en-GB"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en-GB" altLang="en-US" sz="2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Які</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типи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знань</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корисні</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для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вирішення</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проблеми</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Це</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також</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допомагає</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виявити</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слабкі</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сторони</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та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прогалини</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в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існуючих</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дослідженнях</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en-GB" altLang="en-US" sz="2200" b="0" i="0" u="none" strike="noStrike" cap="none" normalizeH="0" baseline="0" dirty="0">
              <a:ln>
                <a:noFill/>
              </a:ln>
              <a:solidFill>
                <a:schemeClr val="tx1"/>
              </a:solidFill>
              <a:effectLst/>
              <a:latin typeface="Arial" panose="020B0604020202020204" pitchFamily="34" charset="0"/>
            </a:endParaRPr>
          </a:p>
        </p:txBody>
      </p:sp>
      <p:sp>
        <p:nvSpPr>
          <p:cNvPr id="31" name="Rectangle 28">
            <a:extLst>
              <a:ext uri="{FF2B5EF4-FFF2-40B4-BE49-F238E27FC236}">
                <a16:creationId xmlns:a16="http://schemas.microsoft.com/office/drawing/2014/main" id="{C8D08E43-F9DD-4FB6-A08C-54AC5F0868F6}"/>
              </a:ext>
            </a:extLst>
          </p:cNvPr>
          <p:cNvSpPr>
            <a:spLocks noChangeArrowheads="1"/>
          </p:cNvSpPr>
          <p:nvPr/>
        </p:nvSpPr>
        <p:spPr bwMode="auto">
          <a:xfrm>
            <a:off x="280250" y="6481216"/>
            <a:ext cx="8836315"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200" b="1"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Розробка</a:t>
            </a:r>
            <a:r>
              <a:rPr kumimoji="0" lang="en-GB" altLang="en-US" sz="22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2200" b="1"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аргументів</a:t>
            </a:r>
            <a:r>
              <a:rPr kumimoji="0" lang="en-GB" altLang="en-US" sz="22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en-GB"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На</a:t>
            </a:r>
            <a:r>
              <a:rPr kumimoji="0" lang="en-GB"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основі</a:t>
            </a:r>
            <a:r>
              <a:rPr kumimoji="0" lang="en-GB"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класифікації</a:t>
            </a:r>
            <a:r>
              <a:rPr kumimoji="0" lang="en-GB"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та</a:t>
            </a:r>
            <a:r>
              <a:rPr kumimoji="0" lang="en-GB"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оцінки</a:t>
            </a:r>
            <a:r>
              <a:rPr kumimoji="0" lang="en-GB"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літератури</a:t>
            </a:r>
            <a:r>
              <a:rPr kumimoji="0" lang="en-GB"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дослідник</a:t>
            </a:r>
            <a:r>
              <a:rPr kumimoji="0" lang="en-GB"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створює</a:t>
            </a:r>
            <a:r>
              <a:rPr kumimoji="0" lang="en-GB"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нові</a:t>
            </a:r>
            <a:r>
              <a:rPr kumimoji="0" lang="en-GB"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ідеї</a:t>
            </a:r>
            <a:r>
              <a:rPr kumimoji="0" lang="en-GB"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або</a:t>
            </a:r>
            <a:r>
              <a:rPr kumimoji="0" lang="en-GB"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GB"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аргументи</a:t>
            </a:r>
            <a:r>
              <a:rPr kumimoji="0" lang="en-GB"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Це</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може</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включати</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виявлення</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прогалин у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знаннях</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або</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постановку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нових</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питань</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які</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стануть</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основою для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подальших</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ru-RU" altLang="en-US" sz="22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досліджень</a:t>
            </a:r>
            <a:r>
              <a:rPr kumimoji="0" lang="ru-RU" altLang="en-US" sz="2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kumimoji="0" lang="ru-RU" altLang="en-US" sz="2200" b="0" i="0" u="none" strike="noStrike" cap="none" normalizeH="0" baseline="0" dirty="0">
              <a:ln>
                <a:noFill/>
              </a:ln>
              <a:solidFill>
                <a:schemeClr val="tx1"/>
              </a:solidFill>
              <a:effectLst/>
              <a:latin typeface="Arial" panose="020B0604020202020204" pitchFamily="34" charset="0"/>
            </a:endParaRPr>
          </a:p>
        </p:txBody>
      </p:sp>
      <p:sp>
        <p:nvSpPr>
          <p:cNvPr id="32" name="TextBox 31">
            <a:extLst>
              <a:ext uri="{FF2B5EF4-FFF2-40B4-BE49-F238E27FC236}">
                <a16:creationId xmlns:a16="http://schemas.microsoft.com/office/drawing/2014/main" id="{0FBAB13C-B2D2-4B5C-9A6F-180422C2E8A1}"/>
              </a:ext>
            </a:extLst>
          </p:cNvPr>
          <p:cNvSpPr txBox="1"/>
          <p:nvPr/>
        </p:nvSpPr>
        <p:spPr>
          <a:xfrm>
            <a:off x="1202450" y="51882"/>
            <a:ext cx="6504729" cy="707886"/>
          </a:xfrm>
          <a:prstGeom prst="rect">
            <a:avLst/>
          </a:prstGeom>
          <a:noFill/>
        </p:spPr>
        <p:txBody>
          <a:bodyPr wrap="none" rtlCol="0">
            <a:spAutoFit/>
          </a:bodyPr>
          <a:lstStyle/>
          <a:p>
            <a:r>
              <a:rPr lang="ru-RU" sz="4000" dirty="0" err="1"/>
              <a:t>Тлумачення</a:t>
            </a:r>
            <a:r>
              <a:rPr lang="ru-RU" sz="4000" dirty="0"/>
              <a:t> </a:t>
            </a:r>
            <a:r>
              <a:rPr lang="ru-RU" sz="4000" dirty="0" err="1"/>
              <a:t>основних</a:t>
            </a:r>
            <a:r>
              <a:rPr lang="ru-RU" sz="4000" dirty="0"/>
              <a:t> </a:t>
            </a:r>
            <a:r>
              <a:rPr lang="ru-RU" sz="4000" dirty="0" err="1"/>
              <a:t>етапів</a:t>
            </a:r>
            <a:r>
              <a:rPr lang="ru-RU" sz="4000" dirty="0"/>
              <a:t>:</a:t>
            </a:r>
            <a:endParaRPr lang="en-GB" sz="4000" dirty="0"/>
          </a:p>
        </p:txBody>
      </p:sp>
    </p:spTree>
    <p:extLst>
      <p:ext uri="{BB962C8B-B14F-4D97-AF65-F5344CB8AC3E}">
        <p14:creationId xmlns:p14="http://schemas.microsoft.com/office/powerpoint/2010/main" val="3339626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3" y="254253"/>
            <a:ext cx="8988552" cy="1354217"/>
          </a:xfrm>
        </p:spPr>
        <p:txBody>
          <a:bodyPr/>
          <a:lstStyle/>
          <a:p>
            <a:pPr algn="ctr"/>
            <a:r>
              <a:rPr lang="uk-UA" dirty="0" err="1"/>
              <a:t>Ілюстраційні</a:t>
            </a:r>
            <a:r>
              <a:rPr lang="uk-UA" dirty="0"/>
              <a:t> матеріали до оглядової статті</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4" y="2095500"/>
            <a:ext cx="900621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002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3" y="254253"/>
            <a:ext cx="8988552" cy="1354217"/>
          </a:xfrm>
        </p:spPr>
        <p:txBody>
          <a:bodyPr/>
          <a:lstStyle/>
          <a:p>
            <a:pPr algn="ctr"/>
            <a:r>
              <a:rPr lang="uk-UA" dirty="0"/>
              <a:t>Схематична презентація матеріалу оглядової статті</a:t>
            </a:r>
            <a:endParaRPr lang="ru-R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90" y="2347913"/>
            <a:ext cx="9109637" cy="523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3393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3" y="114300"/>
            <a:ext cx="8988552" cy="1231106"/>
          </a:xfrm>
        </p:spPr>
        <p:txBody>
          <a:bodyPr/>
          <a:lstStyle/>
          <a:p>
            <a:pPr algn="ctr"/>
            <a:r>
              <a:rPr lang="uk-UA" sz="4000" dirty="0"/>
              <a:t>Приведення літературних джерел у табличну форму</a:t>
            </a:r>
            <a:endParaRPr lang="ru-RU" sz="40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5248"/>
          <a:stretch/>
        </p:blipFill>
        <p:spPr bwMode="auto">
          <a:xfrm>
            <a:off x="0" y="1638300"/>
            <a:ext cx="8141118" cy="603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7399"/>
          <a:stretch/>
        </p:blipFill>
        <p:spPr bwMode="auto">
          <a:xfrm>
            <a:off x="7270376" y="1638300"/>
            <a:ext cx="1873624" cy="603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7300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3" y="254253"/>
            <a:ext cx="8988552" cy="1107996"/>
          </a:xfrm>
        </p:spPr>
        <p:txBody>
          <a:bodyPr/>
          <a:lstStyle/>
          <a:p>
            <a:pPr algn="ctr"/>
            <a:r>
              <a:rPr lang="uk-UA" sz="3600" b="1" dirty="0"/>
              <a:t>Таблична та графічна презентація одного й того самого матеріалу</a:t>
            </a:r>
            <a:endParaRPr lang="ru-RU" sz="3600" b="1" dirty="0"/>
          </a:p>
        </p:txBody>
      </p:sp>
      <p:graphicFrame>
        <p:nvGraphicFramePr>
          <p:cNvPr id="6" name="Таблица 5"/>
          <p:cNvGraphicFramePr>
            <a:graphicFrameLocks noGrp="1"/>
          </p:cNvGraphicFramePr>
          <p:nvPr>
            <p:extLst>
              <p:ext uri="{D42A27DB-BD31-4B8C-83A1-F6EECF244321}">
                <p14:modId xmlns:p14="http://schemas.microsoft.com/office/powerpoint/2010/main" val="1287245146"/>
              </p:ext>
            </p:extLst>
          </p:nvPr>
        </p:nvGraphicFramePr>
        <p:xfrm>
          <a:off x="212838" y="1485900"/>
          <a:ext cx="8915396" cy="2516505"/>
        </p:xfrm>
        <a:graphic>
          <a:graphicData uri="http://schemas.openxmlformats.org/drawingml/2006/table">
            <a:tbl>
              <a:tblPr/>
              <a:tblGrid>
                <a:gridCol w="1135088">
                  <a:extLst>
                    <a:ext uri="{9D8B030D-6E8A-4147-A177-3AD203B41FA5}">
                      <a16:colId xmlns:a16="http://schemas.microsoft.com/office/drawing/2014/main" val="20000"/>
                    </a:ext>
                  </a:extLst>
                </a:gridCol>
                <a:gridCol w="407750">
                  <a:extLst>
                    <a:ext uri="{9D8B030D-6E8A-4147-A177-3AD203B41FA5}">
                      <a16:colId xmlns:a16="http://schemas.microsoft.com/office/drawing/2014/main" val="20001"/>
                    </a:ext>
                  </a:extLst>
                </a:gridCol>
                <a:gridCol w="705297">
                  <a:extLst>
                    <a:ext uri="{9D8B030D-6E8A-4147-A177-3AD203B41FA5}">
                      <a16:colId xmlns:a16="http://schemas.microsoft.com/office/drawing/2014/main" val="20002"/>
                    </a:ext>
                  </a:extLst>
                </a:gridCol>
                <a:gridCol w="705297">
                  <a:extLst>
                    <a:ext uri="{9D8B030D-6E8A-4147-A177-3AD203B41FA5}">
                      <a16:colId xmlns:a16="http://schemas.microsoft.com/office/drawing/2014/main" val="20003"/>
                    </a:ext>
                  </a:extLst>
                </a:gridCol>
                <a:gridCol w="319588">
                  <a:extLst>
                    <a:ext uri="{9D8B030D-6E8A-4147-A177-3AD203B41FA5}">
                      <a16:colId xmlns:a16="http://schemas.microsoft.com/office/drawing/2014/main" val="20004"/>
                    </a:ext>
                  </a:extLst>
                </a:gridCol>
                <a:gridCol w="705297">
                  <a:extLst>
                    <a:ext uri="{9D8B030D-6E8A-4147-A177-3AD203B41FA5}">
                      <a16:colId xmlns:a16="http://schemas.microsoft.com/office/drawing/2014/main" val="20005"/>
                    </a:ext>
                  </a:extLst>
                </a:gridCol>
                <a:gridCol w="705297">
                  <a:extLst>
                    <a:ext uri="{9D8B030D-6E8A-4147-A177-3AD203B41FA5}">
                      <a16:colId xmlns:a16="http://schemas.microsoft.com/office/drawing/2014/main" val="20006"/>
                    </a:ext>
                  </a:extLst>
                </a:gridCol>
                <a:gridCol w="705297">
                  <a:extLst>
                    <a:ext uri="{9D8B030D-6E8A-4147-A177-3AD203B41FA5}">
                      <a16:colId xmlns:a16="http://schemas.microsoft.com/office/drawing/2014/main" val="20007"/>
                    </a:ext>
                  </a:extLst>
                </a:gridCol>
                <a:gridCol w="705297">
                  <a:extLst>
                    <a:ext uri="{9D8B030D-6E8A-4147-A177-3AD203B41FA5}">
                      <a16:colId xmlns:a16="http://schemas.microsoft.com/office/drawing/2014/main" val="20008"/>
                    </a:ext>
                  </a:extLst>
                </a:gridCol>
                <a:gridCol w="705297">
                  <a:extLst>
                    <a:ext uri="{9D8B030D-6E8A-4147-A177-3AD203B41FA5}">
                      <a16:colId xmlns:a16="http://schemas.microsoft.com/office/drawing/2014/main" val="20009"/>
                    </a:ext>
                  </a:extLst>
                </a:gridCol>
                <a:gridCol w="705297">
                  <a:extLst>
                    <a:ext uri="{9D8B030D-6E8A-4147-A177-3AD203B41FA5}">
                      <a16:colId xmlns:a16="http://schemas.microsoft.com/office/drawing/2014/main" val="20010"/>
                    </a:ext>
                  </a:extLst>
                </a:gridCol>
                <a:gridCol w="705297">
                  <a:extLst>
                    <a:ext uri="{9D8B030D-6E8A-4147-A177-3AD203B41FA5}">
                      <a16:colId xmlns:a16="http://schemas.microsoft.com/office/drawing/2014/main" val="20011"/>
                    </a:ext>
                  </a:extLst>
                </a:gridCol>
                <a:gridCol w="705297">
                  <a:extLst>
                    <a:ext uri="{9D8B030D-6E8A-4147-A177-3AD203B41FA5}">
                      <a16:colId xmlns:a16="http://schemas.microsoft.com/office/drawing/2014/main" val="20012"/>
                    </a:ext>
                  </a:extLst>
                </a:gridCol>
              </a:tblGrid>
              <a:tr h="278190">
                <a:tc rowSpan="3">
                  <a:txBody>
                    <a:bodyPr/>
                    <a:lstStyle/>
                    <a:p>
                      <a:pPr algn="l" fontAlgn="ctr"/>
                      <a:r>
                        <a:rPr lang="en-GB" sz="1800" b="0" i="0" u="none" strike="noStrike" dirty="0">
                          <a:solidFill>
                            <a:srgbClr val="000000"/>
                          </a:solidFill>
                          <a:effectLst/>
                          <a:latin typeface="Times New Roman"/>
                        </a:rPr>
                        <a:t>Species grouping</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ctr" fontAlgn="b"/>
                      <a:r>
                        <a:rPr lang="en-GB" sz="1800" b="0" i="0" u="none" strike="noStrike">
                          <a:solidFill>
                            <a:srgbClr val="000000"/>
                          </a:solidFill>
                          <a:effectLst/>
                          <a:latin typeface="Times New Roman"/>
                        </a:rPr>
                        <a:t>Sea of Japan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fontAlgn="b"/>
                      <a:r>
                        <a:rPr lang="en-GB" sz="1800" b="0" i="0" u="none" strike="noStrike" dirty="0">
                          <a:solidFill>
                            <a:srgbClr val="000000"/>
                          </a:solidFill>
                          <a:effectLst/>
                          <a:latin typeface="Times New Roman"/>
                        </a:rPr>
                        <a:t>Sea of Azov</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6">
                  <a:txBody>
                    <a:bodyPr/>
                    <a:lstStyle/>
                    <a:p>
                      <a:pPr algn="ctr" fontAlgn="b"/>
                      <a:r>
                        <a:rPr lang="en-GB" sz="1800" b="0" i="0" u="none" strike="noStrike">
                          <a:solidFill>
                            <a:srgbClr val="000000"/>
                          </a:solidFill>
                          <a:effectLst/>
                          <a:latin typeface="Times New Roman"/>
                        </a:rPr>
                        <a:t>ANCOVA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59014">
                <a:tc vMerge="1">
                  <a:txBody>
                    <a:bodyPr/>
                    <a:lstStyle/>
                    <a:p>
                      <a:endParaRPr lang="ru-RU"/>
                    </a:p>
                  </a:txBody>
                  <a:tcPr/>
                </a:tc>
                <a:tc rowSpan="2">
                  <a:txBody>
                    <a:bodyPr/>
                    <a:lstStyle/>
                    <a:p>
                      <a:pPr algn="ctr" fontAlgn="ctr"/>
                      <a:r>
                        <a:rPr lang="en-GB" sz="1800" b="0" i="0" u="none" strike="noStrike">
                          <a:solidFill>
                            <a:srgbClr val="000000"/>
                          </a:solidFill>
                          <a:effectLst/>
                          <a:latin typeface="Times New Roman"/>
                        </a:rPr>
                        <a:t>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GB" sz="1800" b="0" i="0" u="none" strike="noStrike" dirty="0">
                          <a:solidFill>
                            <a:srgbClr val="000000"/>
                          </a:solidFill>
                          <a:effectLst/>
                          <a:latin typeface="Times New Roman"/>
                        </a:rPr>
                        <a:t>Slope </a:t>
                      </a:r>
                      <a:r>
                        <a:rPr lang="en-GB" sz="1800" b="0" i="1" u="none" strike="noStrike" dirty="0">
                          <a:solidFill>
                            <a:srgbClr val="000000"/>
                          </a:solidFill>
                          <a:effectLst/>
                          <a:latin typeface="Times New Roman"/>
                        </a:rPr>
                        <a:t>b</a:t>
                      </a:r>
                      <a:endParaRPr lang="en-GB" sz="1800" b="0" i="0" u="none" strike="noStrike" dirty="0">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fontAlgn="b"/>
                      <a:r>
                        <a:rPr lang="en-GB" sz="1800" b="0" i="0" u="none" strike="noStrike">
                          <a:solidFill>
                            <a:srgbClr val="000000"/>
                          </a:solidFill>
                          <a:effectLst/>
                          <a:latin typeface="Times New Roman"/>
                        </a:rPr>
                        <a:t>n</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GB" sz="1800" b="0" i="0" u="none" strike="noStrike" dirty="0">
                          <a:solidFill>
                            <a:srgbClr val="000000"/>
                          </a:solidFill>
                          <a:effectLst/>
                          <a:latin typeface="Times New Roman"/>
                        </a:rPr>
                        <a:t>Slope </a:t>
                      </a:r>
                      <a:r>
                        <a:rPr lang="en-GB" sz="1800" b="0" i="1" u="none" strike="noStrike" dirty="0">
                          <a:solidFill>
                            <a:srgbClr val="000000"/>
                          </a:solidFill>
                          <a:effectLst/>
                          <a:latin typeface="Times New Roman"/>
                        </a:rPr>
                        <a:t>b</a:t>
                      </a:r>
                      <a:endParaRPr lang="en-GB" sz="1800" b="0" i="0" u="none" strike="noStrike" dirty="0">
                        <a:solidFill>
                          <a:srgbClr val="000000"/>
                        </a:solidFill>
                        <a:effectLst/>
                        <a:latin typeface="Times New Roman"/>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gridSpan="3">
                  <a:txBody>
                    <a:bodyPr/>
                    <a:lstStyle/>
                    <a:p>
                      <a:pPr algn="ctr" fontAlgn="b"/>
                      <a:r>
                        <a:rPr lang="en-US" sz="1800" b="0" i="0" u="none" strike="noStrike">
                          <a:solidFill>
                            <a:srgbClr val="000000"/>
                          </a:solidFill>
                          <a:effectLst/>
                          <a:latin typeface="Times New Roman"/>
                        </a:rPr>
                        <a:t>Test for equality of slopes of AORs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3">
                  <a:txBody>
                    <a:bodyPr/>
                    <a:lstStyle/>
                    <a:p>
                      <a:pPr algn="ctr" fontAlgn="b"/>
                      <a:r>
                        <a:rPr lang="en-GB" sz="1800" b="0" i="0" u="none" strike="noStrike">
                          <a:solidFill>
                            <a:srgbClr val="000000"/>
                          </a:solidFill>
                          <a:effectLst/>
                          <a:latin typeface="Times New Roman"/>
                        </a:rPr>
                        <a:t>Host type on AORs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459014">
                <a:tc vMerge="1">
                  <a:txBody>
                    <a:bodyPr/>
                    <a:lstStyle/>
                    <a:p>
                      <a:endParaRPr lang="ru-RU"/>
                    </a:p>
                  </a:txBody>
                  <a:tcPr/>
                </a:tc>
                <a:tc vMerge="1">
                  <a:txBody>
                    <a:bodyPr/>
                    <a:lstStyle/>
                    <a:p>
                      <a:endParaRPr lang="ru-RU"/>
                    </a:p>
                  </a:txBody>
                  <a:tcPr/>
                </a:tc>
                <a:tc>
                  <a:txBody>
                    <a:bodyPr/>
                    <a:lstStyle/>
                    <a:p>
                      <a:pPr algn="ctr" fontAlgn="b"/>
                      <a:r>
                        <a:rPr lang="en-GB" sz="1800" b="0" i="0" u="none" strike="noStrike">
                          <a:solidFill>
                            <a:srgbClr val="000000"/>
                          </a:solidFill>
                          <a:effectLst/>
                          <a:latin typeface="Times New Roman"/>
                        </a:rPr>
                        <a:t>Value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Times New Roman"/>
                        </a:rPr>
                        <a:t>95% CIs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b"/>
                      <a:r>
                        <a:rPr lang="en-GB" sz="1800" b="0" i="0" u="none" strike="noStrike" dirty="0">
                          <a:solidFill>
                            <a:srgbClr val="000000"/>
                          </a:solidFill>
                          <a:effectLst/>
                          <a:latin typeface="Times New Roman"/>
                        </a:rPr>
                        <a:t>Value</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Times New Roman"/>
                        </a:rPr>
                        <a:t>95% CIs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Times New Roman"/>
                        </a:rPr>
                        <a:t>Mean squares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Times New Roman"/>
                        </a:rPr>
                        <a:t>F</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Times New Roman"/>
                        </a:rPr>
                        <a:t>P</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Times New Roman"/>
                        </a:rPr>
                        <a:t>Mean squares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Times New Roman"/>
                        </a:rPr>
                        <a:t>F</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Times New Roman"/>
                        </a:rPr>
                        <a:t>P</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8190">
                <a:tc>
                  <a:txBody>
                    <a:bodyPr/>
                    <a:lstStyle/>
                    <a:p>
                      <a:pPr algn="l" fontAlgn="ctr"/>
                      <a:r>
                        <a:rPr lang="en-GB" sz="1800" b="0" i="0" u="none" strike="noStrike" dirty="0">
                          <a:solidFill>
                            <a:srgbClr val="000000"/>
                          </a:solidFill>
                          <a:effectLst/>
                          <a:latin typeface="Times New Roman"/>
                        </a:rPr>
                        <a:t>Core species*</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ru-RU" sz="1800" b="0" i="0" u="none" strike="noStrike">
                          <a:solidFill>
                            <a:srgbClr val="000000"/>
                          </a:solidFill>
                          <a:effectLst/>
                          <a:latin typeface="Times New Roman"/>
                        </a:rPr>
                        <a:t>16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ru-RU" sz="1800" b="0" i="0" u="none" strike="noStrike">
                          <a:solidFill>
                            <a:srgbClr val="000000"/>
                          </a:solidFill>
                          <a:effectLst/>
                          <a:latin typeface="Times New Roman"/>
                        </a:rPr>
                        <a:t>30.6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ru-RU" sz="1800" b="0" i="0" u="none" strike="noStrike">
                          <a:solidFill>
                            <a:srgbClr val="000000"/>
                          </a:solidFill>
                          <a:effectLst/>
                          <a:latin typeface="Times New Roman"/>
                        </a:rPr>
                        <a:t>18.9-38.9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ru-RU" sz="1800" b="0" i="0" u="none" strike="noStrike">
                          <a:solidFill>
                            <a:srgbClr val="000000"/>
                          </a:solidFill>
                          <a:effectLst/>
                          <a:latin typeface="Times New Roman"/>
                        </a:rPr>
                        <a:t>28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ru-RU" sz="1800" b="0" i="0" u="none" strike="noStrike">
                          <a:solidFill>
                            <a:srgbClr val="000000"/>
                          </a:solidFill>
                          <a:effectLst/>
                          <a:latin typeface="Times New Roman"/>
                        </a:rPr>
                        <a:t>36.0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ru-RU" sz="1800" b="0" i="0" u="none" strike="noStrike">
                          <a:solidFill>
                            <a:srgbClr val="000000"/>
                          </a:solidFill>
                          <a:effectLst/>
                          <a:latin typeface="Times New Roman"/>
                        </a:rPr>
                        <a:t>27.4-42.9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ru-RU" sz="1800" b="0" i="0" u="none" strike="noStrike">
                          <a:solidFill>
                            <a:srgbClr val="000000"/>
                          </a:solidFill>
                          <a:effectLst/>
                          <a:latin typeface="Times New Roman"/>
                        </a:rPr>
                        <a:t>51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ru-RU" sz="1800" b="0" i="0" u="none" strike="noStrike">
                          <a:solidFill>
                            <a:srgbClr val="000000"/>
                          </a:solidFill>
                          <a:effectLst/>
                          <a:latin typeface="Times New Roman"/>
                        </a:rPr>
                        <a:t>0.9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ru-RU" sz="1800" b="0" i="0" u="none" strike="noStrike">
                          <a:solidFill>
                            <a:srgbClr val="000000"/>
                          </a:solidFill>
                          <a:effectLst/>
                          <a:latin typeface="Times New Roman"/>
                        </a:rPr>
                        <a:t>0.361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ru-RU" sz="1800" b="0" i="0" u="none" strike="noStrike">
                          <a:solidFill>
                            <a:srgbClr val="000000"/>
                          </a:solidFill>
                          <a:effectLst/>
                          <a:latin typeface="Times New Roman"/>
                        </a:rPr>
                        <a:t>12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ru-RU" sz="1800" b="0" i="0" u="none" strike="noStrike">
                          <a:solidFill>
                            <a:srgbClr val="000000"/>
                          </a:solidFill>
                          <a:effectLst/>
                          <a:latin typeface="Times New Roman"/>
                        </a:rPr>
                        <a:t>0.2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ru-RU" sz="1800" b="0" i="0" u="none" strike="noStrike">
                          <a:solidFill>
                            <a:srgbClr val="000000"/>
                          </a:solidFill>
                          <a:effectLst/>
                          <a:latin typeface="Times New Roman"/>
                        </a:rPr>
                        <a:t>0.653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278190">
                <a:tc>
                  <a:txBody>
                    <a:bodyPr/>
                    <a:lstStyle/>
                    <a:p>
                      <a:pPr algn="l" fontAlgn="ctr"/>
                      <a:r>
                        <a:rPr lang="en-GB" sz="1800" b="0" i="0" u="none" strike="noStrike">
                          <a:solidFill>
                            <a:srgbClr val="000000"/>
                          </a:solidFill>
                          <a:effectLst/>
                          <a:latin typeface="Times New Roman"/>
                        </a:rPr>
                        <a:t>Satellite species*</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effectLst/>
                          <a:latin typeface="Times New Roman"/>
                        </a:rPr>
                        <a:t>16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effectLst/>
                          <a:latin typeface="Times New Roman"/>
                        </a:rPr>
                        <a:t>15.2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dirty="0">
                          <a:solidFill>
                            <a:srgbClr val="000000"/>
                          </a:solidFill>
                          <a:effectLst/>
                          <a:latin typeface="Times New Roman"/>
                        </a:rPr>
                        <a:t>11.4-20.7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effectLst/>
                          <a:latin typeface="Times New Roman"/>
                        </a:rPr>
                        <a:t>34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effectLst/>
                          <a:latin typeface="Times New Roman"/>
                        </a:rPr>
                        <a:t>5.9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effectLst/>
                          <a:latin typeface="Times New Roman"/>
                        </a:rPr>
                        <a:t>2.9-10.1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effectLst/>
                          <a:latin typeface="Times New Roman"/>
                        </a:rPr>
                        <a:t>349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dirty="0">
                          <a:solidFill>
                            <a:srgbClr val="000000"/>
                          </a:solidFill>
                          <a:effectLst/>
                          <a:latin typeface="Times New Roman"/>
                        </a:rPr>
                        <a:t>7.0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ru-RU" sz="1800" b="1" i="0" u="none" strike="noStrike">
                          <a:solidFill>
                            <a:srgbClr val="000000"/>
                          </a:solidFill>
                          <a:effectLst/>
                          <a:latin typeface="Times New Roman"/>
                        </a:rPr>
                        <a:t>0.011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effectLst/>
                          <a:latin typeface="Times New Roman"/>
                        </a:rPr>
                        <a:t>448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ru-RU" sz="1800" b="0" i="0" u="none" strike="noStrike">
                          <a:solidFill>
                            <a:srgbClr val="000000"/>
                          </a:solidFill>
                          <a:effectLst/>
                          <a:latin typeface="Times New Roman"/>
                        </a:rPr>
                        <a:t>9.0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ru-RU" sz="1800" b="1" i="0" u="none" strike="noStrike" dirty="0">
                          <a:solidFill>
                            <a:srgbClr val="000000"/>
                          </a:solidFill>
                          <a:effectLst/>
                          <a:latin typeface="Times New Roman"/>
                        </a:rPr>
                        <a:t>0.004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7" name="Диаграмма 6"/>
          <p:cNvGraphicFramePr>
            <a:graphicFrameLocks/>
          </p:cNvGraphicFramePr>
          <p:nvPr>
            <p:extLst>
              <p:ext uri="{D42A27DB-BD31-4B8C-83A1-F6EECF244321}">
                <p14:modId xmlns:p14="http://schemas.microsoft.com/office/powerpoint/2010/main" val="844647892"/>
              </p:ext>
            </p:extLst>
          </p:nvPr>
        </p:nvGraphicFramePr>
        <p:xfrm>
          <a:off x="4570542" y="4533900"/>
          <a:ext cx="4415799"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a:graphicFrameLocks/>
          </p:cNvGraphicFramePr>
          <p:nvPr>
            <p:extLst>
              <p:ext uri="{D42A27DB-BD31-4B8C-83A1-F6EECF244321}">
                <p14:modId xmlns:p14="http://schemas.microsoft.com/office/powerpoint/2010/main" val="2707423862"/>
              </p:ext>
            </p:extLst>
          </p:nvPr>
        </p:nvGraphicFramePr>
        <p:xfrm>
          <a:off x="23648" y="4533900"/>
          <a:ext cx="445842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64775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30A716-84AA-4732-85D8-DAEB611890FF}"/>
              </a:ext>
            </a:extLst>
          </p:cNvPr>
          <p:cNvSpPr>
            <a:spLocks noGrp="1"/>
          </p:cNvSpPr>
          <p:nvPr>
            <p:ph type="title"/>
          </p:nvPr>
        </p:nvSpPr>
        <p:spPr>
          <a:xfrm>
            <a:off x="423118" y="266700"/>
            <a:ext cx="8289082" cy="1354217"/>
          </a:xfrm>
        </p:spPr>
        <p:txBody>
          <a:bodyPr/>
          <a:lstStyle/>
          <a:p>
            <a:pPr algn="ctr"/>
            <a:r>
              <a:rPr lang="uk-UA" dirty="0"/>
              <a:t>Структура дисертаційної роботи</a:t>
            </a:r>
            <a:endParaRPr lang="en-GB" dirty="0"/>
          </a:p>
        </p:txBody>
      </p:sp>
      <p:sp>
        <p:nvSpPr>
          <p:cNvPr id="3" name="Текст 2">
            <a:extLst>
              <a:ext uri="{FF2B5EF4-FFF2-40B4-BE49-F238E27FC236}">
                <a16:creationId xmlns:a16="http://schemas.microsoft.com/office/drawing/2014/main" id="{C3DA0398-968F-4AFB-BD57-D99B49B17FA9}"/>
              </a:ext>
            </a:extLst>
          </p:cNvPr>
          <p:cNvSpPr>
            <a:spLocks noGrp="1"/>
          </p:cNvSpPr>
          <p:nvPr>
            <p:ph type="body" idx="1"/>
          </p:nvPr>
        </p:nvSpPr>
        <p:spPr>
          <a:xfrm>
            <a:off x="416578" y="1655345"/>
            <a:ext cx="8280400" cy="6771084"/>
          </a:xfrm>
        </p:spPr>
        <p:txBody>
          <a:bodyPr/>
          <a:lstStyle/>
          <a:p>
            <a:r>
              <a:rPr lang="ru-RU" b="1" i="0" u="none" strike="noStrike" dirty="0">
                <a:solidFill>
                  <a:srgbClr val="333333"/>
                </a:solidFill>
                <a:effectLst/>
                <a:latin typeface="Times New Roman" panose="02020603050405020304" pitchFamily="18" charset="0"/>
              </a:rPr>
              <a:t>Наказ </a:t>
            </a:r>
            <a:r>
              <a:rPr lang="ru-RU" b="1" i="0" u="none" strike="noStrike" dirty="0" err="1">
                <a:solidFill>
                  <a:srgbClr val="333333"/>
                </a:solidFill>
                <a:effectLst/>
                <a:latin typeface="Times New Roman" panose="02020603050405020304" pitchFamily="18" charset="0"/>
              </a:rPr>
              <a:t>Міністерства</a:t>
            </a:r>
            <a:r>
              <a:rPr lang="ru-RU" b="1" i="0" u="none" strike="noStrike" dirty="0">
                <a:solidFill>
                  <a:srgbClr val="333333"/>
                </a:solidFill>
                <a:effectLst/>
                <a:latin typeface="Times New Roman" panose="02020603050405020304" pitchFamily="18" charset="0"/>
              </a:rPr>
              <a:t> </a:t>
            </a:r>
            <a:r>
              <a:rPr lang="ru-RU" b="1" i="0" u="none" strike="noStrike" dirty="0" err="1">
                <a:solidFill>
                  <a:srgbClr val="333333"/>
                </a:solidFill>
                <a:effectLst/>
                <a:latin typeface="Times New Roman" panose="02020603050405020304" pitchFamily="18" charset="0"/>
              </a:rPr>
              <a:t>освіти</a:t>
            </a:r>
            <a:r>
              <a:rPr lang="ru-RU" b="1" i="0" u="none" strike="noStrike" dirty="0">
                <a:solidFill>
                  <a:srgbClr val="333333"/>
                </a:solidFill>
                <a:effectLst/>
                <a:latin typeface="Times New Roman" panose="02020603050405020304" pitchFamily="18" charset="0"/>
              </a:rPr>
              <a:t> і науки </a:t>
            </a:r>
            <a:r>
              <a:rPr lang="ru-RU" b="1" i="0" u="none" strike="noStrike" dirty="0" err="1">
                <a:solidFill>
                  <a:srgbClr val="333333"/>
                </a:solidFill>
                <a:effectLst/>
                <a:latin typeface="Times New Roman" panose="02020603050405020304" pitchFamily="18" charset="0"/>
              </a:rPr>
              <a:t>України</a:t>
            </a:r>
            <a:br>
              <a:rPr lang="ru-RU" dirty="0"/>
            </a:br>
            <a:r>
              <a:rPr lang="ru-RU" b="1" i="0" u="none" strike="noStrike" dirty="0">
                <a:solidFill>
                  <a:srgbClr val="333333"/>
                </a:solidFill>
                <a:effectLst/>
                <a:latin typeface="Times New Roman" panose="02020603050405020304" pitchFamily="18" charset="0"/>
              </a:rPr>
              <a:t>12.01.2017 № 40</a:t>
            </a:r>
          </a:p>
          <a:p>
            <a:endParaRPr lang="ru-RU" sz="2800" b="1" i="0" u="none" strike="noStrike" dirty="0">
              <a:solidFill>
                <a:srgbClr val="333333"/>
              </a:solidFill>
              <a:effectLst/>
              <a:latin typeface="Times New Roman" panose="02020603050405020304" pitchFamily="18" charset="0"/>
            </a:endParaRPr>
          </a:p>
          <a:p>
            <a:r>
              <a:rPr lang="ru-RU" sz="2800" b="1" i="0" u="none" strike="noStrike" dirty="0">
                <a:solidFill>
                  <a:srgbClr val="333333"/>
                </a:solidFill>
                <a:effectLst/>
                <a:latin typeface="Times New Roman" panose="02020603050405020304" pitchFamily="18" charset="0"/>
              </a:rPr>
              <a:t>ВИМОГИ до </a:t>
            </a:r>
            <a:r>
              <a:rPr lang="ru-RU" sz="2800" b="1" i="0" u="none" strike="noStrike" dirty="0" err="1">
                <a:solidFill>
                  <a:srgbClr val="333333"/>
                </a:solidFill>
                <a:effectLst/>
                <a:latin typeface="Times New Roman" panose="02020603050405020304" pitchFamily="18" charset="0"/>
              </a:rPr>
              <a:t>оформлення</a:t>
            </a:r>
            <a:r>
              <a:rPr lang="ru-RU" sz="2800" b="1" i="0" u="none" strike="noStrike" dirty="0">
                <a:solidFill>
                  <a:srgbClr val="333333"/>
                </a:solidFill>
                <a:effectLst/>
                <a:latin typeface="Times New Roman" panose="02020603050405020304" pitchFamily="18" charset="0"/>
              </a:rPr>
              <a:t> </a:t>
            </a:r>
            <a:r>
              <a:rPr lang="ru-RU" sz="2800" b="1" i="0" u="none" strike="noStrike" dirty="0" err="1">
                <a:solidFill>
                  <a:srgbClr val="333333"/>
                </a:solidFill>
                <a:effectLst/>
                <a:latin typeface="Times New Roman" panose="02020603050405020304" pitchFamily="18" charset="0"/>
              </a:rPr>
              <a:t>дисертації</a:t>
            </a:r>
            <a:endParaRPr lang="uk-UA" sz="2800" dirty="0"/>
          </a:p>
          <a:p>
            <a:r>
              <a:rPr lang="en-GB" dirty="0">
                <a:hlinkClick r:id="rId2"/>
              </a:rPr>
              <a:t>https://zakon.rada.gov.ua/laws/show/z0155-17#Text</a:t>
            </a:r>
            <a:r>
              <a:rPr lang="uk-UA" dirty="0"/>
              <a:t> </a:t>
            </a:r>
          </a:p>
          <a:p>
            <a:endParaRPr lang="uk-UA" dirty="0"/>
          </a:p>
          <a:p>
            <a:r>
              <a:rPr lang="uk-UA" dirty="0"/>
              <a:t>Постанова КМУ від 12 січня 2022 р. № 44 Про затвердження Порядку присудження ступеня доктора філософії…..</a:t>
            </a:r>
          </a:p>
          <a:p>
            <a:r>
              <a:rPr lang="uk-UA" dirty="0"/>
              <a:t>9. </a:t>
            </a:r>
            <a:r>
              <a:rPr lang="uk-UA" sz="2400" b="0" i="0" dirty="0">
                <a:solidFill>
                  <a:srgbClr val="333333"/>
                </a:solidFill>
                <a:effectLst/>
                <a:latin typeface="Times New Roman" panose="02020603050405020304" pitchFamily="18" charset="0"/>
              </a:rPr>
              <a:t>Не вважається </a:t>
            </a:r>
            <a:r>
              <a:rPr lang="uk-UA" sz="2400" b="0" i="0" dirty="0" err="1">
                <a:solidFill>
                  <a:srgbClr val="333333"/>
                </a:solidFill>
                <a:effectLst/>
                <a:latin typeface="Times New Roman" panose="02020603050405020304" pitchFamily="18" charset="0"/>
              </a:rPr>
              <a:t>самоплагіатом</a:t>
            </a:r>
            <a:r>
              <a:rPr lang="uk-UA" sz="2400" b="0" i="0" dirty="0">
                <a:solidFill>
                  <a:srgbClr val="333333"/>
                </a:solidFill>
                <a:effectLst/>
                <a:latin typeface="Times New Roman" panose="02020603050405020304" pitchFamily="18" charset="0"/>
              </a:rPr>
              <a:t> використання здобувачем своїх наукових праць у тексті дисертації без посилання на ці праці, якщо вони попередньо опубліковані з метою висвітлення в них основних наукових результатів дисертації та вказані здобувачем в анотації дисертації.</a:t>
            </a:r>
            <a:endParaRPr lang="en-GB" sz="2400" dirty="0"/>
          </a:p>
        </p:txBody>
      </p:sp>
    </p:spTree>
    <p:extLst>
      <p:ext uri="{BB962C8B-B14F-4D97-AF65-F5344CB8AC3E}">
        <p14:creationId xmlns:p14="http://schemas.microsoft.com/office/powerpoint/2010/main" val="1484926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448" y="-145268"/>
            <a:ext cx="8988552" cy="918585"/>
          </a:xfrm>
          <a:prstGeom prst="rect">
            <a:avLst/>
          </a:prstGeom>
        </p:spPr>
        <p:txBody>
          <a:bodyPr vert="horz" wrap="square" lIns="0" tIns="239141" rIns="0" bIns="0" rtlCol="0">
            <a:spAutoFit/>
          </a:bodyPr>
          <a:lstStyle/>
          <a:p>
            <a:pPr algn="ctr">
              <a:lnSpc>
                <a:spcPct val="100000"/>
              </a:lnSpc>
            </a:pPr>
            <a:r>
              <a:rPr dirty="0" err="1"/>
              <a:t>Назва</a:t>
            </a:r>
            <a:r>
              <a:rPr spc="-80" dirty="0"/>
              <a:t> </a:t>
            </a:r>
            <a:r>
              <a:rPr dirty="0" err="1"/>
              <a:t>статті</a:t>
            </a:r>
            <a:r>
              <a:rPr lang="en-US" dirty="0"/>
              <a:t> – Title </a:t>
            </a:r>
            <a:endParaRPr dirty="0"/>
          </a:p>
        </p:txBody>
      </p:sp>
      <p:sp>
        <p:nvSpPr>
          <p:cNvPr id="7" name="Rectangle 3"/>
          <p:cNvSpPr>
            <a:spLocks noGrp="1" noChangeArrowheads="1"/>
          </p:cNvSpPr>
          <p:nvPr>
            <p:ph type="body" idx="4294967295"/>
          </p:nvPr>
        </p:nvSpPr>
        <p:spPr>
          <a:xfrm>
            <a:off x="0" y="1028700"/>
            <a:ext cx="8991600" cy="4881336"/>
          </a:xfrm>
          <a:prstGeom prst="rect">
            <a:avLst/>
          </a:prstGeom>
        </p:spPr>
        <p:txBody>
          <a:bodyPr>
            <a:noAutofit/>
          </a:bodyPr>
          <a:lstStyle/>
          <a:p>
            <a:pPr marL="457200" indent="-457200" eaLnBrk="1" hangingPunct="1">
              <a:lnSpc>
                <a:spcPct val="80000"/>
              </a:lnSpc>
              <a:spcAft>
                <a:spcPts val="600"/>
              </a:spcAft>
              <a:buFont typeface="Arial" pitchFamily="34" charset="0"/>
              <a:buChar char="•"/>
            </a:pPr>
            <a:r>
              <a:rPr lang="uk-UA" sz="3200" dirty="0">
                <a:latin typeface="Arial" pitchFamily="34" charset="0"/>
                <a:cs typeface="Arial" pitchFamily="34" charset="0"/>
              </a:rPr>
              <a:t>Якомога коротша, але достатня для розуміння змісту статті. </a:t>
            </a:r>
          </a:p>
          <a:p>
            <a:pPr marL="457200" indent="-457200" eaLnBrk="1" hangingPunct="1">
              <a:lnSpc>
                <a:spcPct val="80000"/>
              </a:lnSpc>
              <a:spcAft>
                <a:spcPts val="600"/>
              </a:spcAft>
              <a:buFont typeface="Arial" pitchFamily="34" charset="0"/>
              <a:buChar char="•"/>
            </a:pPr>
            <a:r>
              <a:rPr lang="uk-UA" sz="3200" dirty="0">
                <a:latin typeface="Arial" pitchFamily="34" charset="0"/>
                <a:cs typeface="Arial" pitchFamily="34" charset="0"/>
              </a:rPr>
              <a:t>Уникайте беззмістовних слів «Вивчення, дослідження, спостереження…» Від акуратності назви залежить те, як її </a:t>
            </a:r>
            <a:r>
              <a:rPr lang="uk-UA" sz="3200" dirty="0" err="1">
                <a:latin typeface="Arial" pitchFamily="34" charset="0"/>
                <a:cs typeface="Arial" pitchFamily="34" charset="0"/>
              </a:rPr>
              <a:t>проіндексують</a:t>
            </a:r>
            <a:r>
              <a:rPr lang="uk-UA" sz="3200" dirty="0">
                <a:latin typeface="Arial" pitchFamily="34" charset="0"/>
                <a:cs typeface="Arial" pitchFamily="34" charset="0"/>
              </a:rPr>
              <a:t> пошукові сервіси та чи читатимуть її читачі. </a:t>
            </a:r>
          </a:p>
          <a:p>
            <a:pPr marL="457200" indent="-457200" eaLnBrk="1" hangingPunct="1">
              <a:lnSpc>
                <a:spcPct val="80000"/>
              </a:lnSpc>
              <a:spcAft>
                <a:spcPts val="600"/>
              </a:spcAft>
              <a:buFont typeface="Arial" pitchFamily="34" charset="0"/>
              <a:buChar char="•"/>
            </a:pPr>
            <a:r>
              <a:rPr lang="uk-UA" sz="3200" dirty="0">
                <a:latin typeface="Arial" pitchFamily="34" charset="0"/>
                <a:cs typeface="Arial" pitchFamily="34" charset="0"/>
              </a:rPr>
              <a:t>Будьте точними, інакше ваша стаття ніколи не досягне аудиторії, якій вона призначена.  Якщо йдеться про сполуку</a:t>
            </a:r>
            <a:r>
              <a:rPr lang="en-US" sz="3200" dirty="0">
                <a:latin typeface="Arial" pitchFamily="34" charset="0"/>
                <a:cs typeface="Arial" pitchFamily="34" charset="0"/>
              </a:rPr>
              <a:t>, </a:t>
            </a:r>
            <a:r>
              <a:rPr lang="uk-UA" sz="3200" dirty="0">
                <a:latin typeface="Arial" pitchFamily="34" charset="0"/>
                <a:cs typeface="Arial" pitchFamily="34" charset="0"/>
              </a:rPr>
              <a:t>біологічний вид, тощо – вкажіть їх в назві, якщо про країну чи регіон – теж.</a:t>
            </a:r>
          </a:p>
        </p:txBody>
      </p:sp>
      <p:sp>
        <p:nvSpPr>
          <p:cNvPr id="3" name="TextBox 2"/>
          <p:cNvSpPr txBox="1"/>
          <p:nvPr/>
        </p:nvSpPr>
        <p:spPr>
          <a:xfrm>
            <a:off x="206188" y="5981700"/>
            <a:ext cx="8686800" cy="1785104"/>
          </a:xfrm>
          <a:prstGeom prst="rect">
            <a:avLst/>
          </a:prstGeom>
          <a:noFill/>
          <a:ln>
            <a:solidFill>
              <a:srgbClr val="FF0000"/>
            </a:solidFill>
          </a:ln>
        </p:spPr>
        <p:txBody>
          <a:bodyPr wrap="square" rtlCol="0">
            <a:spAutoFit/>
          </a:bodyPr>
          <a:lstStyle/>
          <a:p>
            <a:r>
              <a:rPr lang="uk-UA" sz="2200" b="1" i="1" dirty="0"/>
              <a:t>Складіть декілька робочих назв статті</a:t>
            </a:r>
            <a:r>
              <a:rPr lang="en-US" sz="2200" b="1" i="1" dirty="0"/>
              <a:t> &gt; </a:t>
            </a:r>
            <a:r>
              <a:rPr lang="uk-UA" sz="2200" b="1" i="1" dirty="0"/>
              <a:t>обміркуйте їх, та методом від супротивного залиште найбільш відповідну </a:t>
            </a:r>
            <a:r>
              <a:rPr lang="en-US" sz="2200" b="1" i="1" dirty="0"/>
              <a:t>&gt;</a:t>
            </a:r>
            <a:r>
              <a:rPr lang="uk-UA" sz="2200" b="1" i="1" dirty="0"/>
              <a:t> створіть вступ, робочі гіпотези навколо назви</a:t>
            </a:r>
            <a:r>
              <a:rPr lang="en-US" sz="2200" b="1" i="1" dirty="0"/>
              <a:t> &gt;</a:t>
            </a:r>
            <a:r>
              <a:rPr lang="uk-UA" sz="2200" b="1" i="1" dirty="0"/>
              <a:t> доведіть їх в результатах </a:t>
            </a:r>
            <a:r>
              <a:rPr lang="en-US" sz="2200" b="1" i="1" dirty="0"/>
              <a:t>&gt;</a:t>
            </a:r>
            <a:r>
              <a:rPr lang="uk-UA" sz="2200" b="1" i="1" dirty="0"/>
              <a:t> порівняйте з попередніми дослідженнями у дискусії  </a:t>
            </a:r>
            <a:r>
              <a:rPr lang="en-US" sz="2200" b="1" i="1" dirty="0"/>
              <a:t>&gt;</a:t>
            </a:r>
            <a:r>
              <a:rPr lang="uk-UA" sz="2200" b="1" i="1" dirty="0"/>
              <a:t> зробіть виправлення назви за необхідності!</a:t>
            </a:r>
            <a:endParaRPr lang="ru-RU" sz="2200" b="1" i="1" dirty="0"/>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3141" y="7102852"/>
            <a:ext cx="2190750" cy="164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046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На зображенні може бути: текст">
            <a:extLst>
              <a:ext uri="{FF2B5EF4-FFF2-40B4-BE49-F238E27FC236}">
                <a16:creationId xmlns:a16="http://schemas.microsoft.com/office/drawing/2014/main" id="{5C947702-F417-4F8F-B248-644338DB17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67" r="9167" b="2254"/>
          <a:stretch/>
        </p:blipFill>
        <p:spPr bwMode="auto">
          <a:xfrm>
            <a:off x="152400" y="800100"/>
            <a:ext cx="8915400" cy="5765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208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9141" rIns="0" bIns="0" rtlCol="0">
            <a:spAutoFit/>
          </a:bodyPr>
          <a:lstStyle/>
          <a:p>
            <a:pPr marL="3547110">
              <a:lnSpc>
                <a:spcPct val="100000"/>
              </a:lnSpc>
            </a:pPr>
            <a:r>
              <a:rPr dirty="0"/>
              <a:t>Автори</a:t>
            </a:r>
          </a:p>
        </p:txBody>
      </p:sp>
      <p:sp>
        <p:nvSpPr>
          <p:cNvPr id="3" name="object 3"/>
          <p:cNvSpPr txBox="1"/>
          <p:nvPr/>
        </p:nvSpPr>
        <p:spPr>
          <a:xfrm>
            <a:off x="541971" y="1333500"/>
            <a:ext cx="8060055" cy="6832640"/>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sz="3200" dirty="0">
                <a:latin typeface="Georgia"/>
                <a:cs typeface="Georgia"/>
              </a:rPr>
              <a:t>Вклад</a:t>
            </a:r>
            <a:r>
              <a:rPr sz="3200" spc="-105" dirty="0">
                <a:latin typeface="Georgia"/>
                <a:cs typeface="Georgia"/>
              </a:rPr>
              <a:t> </a:t>
            </a:r>
            <a:r>
              <a:rPr sz="3200" dirty="0">
                <a:latin typeface="Georgia"/>
                <a:cs typeface="Georgia"/>
              </a:rPr>
              <a:t>кожного</a:t>
            </a:r>
          </a:p>
          <a:p>
            <a:pPr marL="355600" indent="-342900">
              <a:lnSpc>
                <a:spcPct val="100000"/>
              </a:lnSpc>
              <a:spcBef>
                <a:spcPts val="770"/>
              </a:spcBef>
              <a:buFont typeface="Arial"/>
              <a:buChar char="•"/>
              <a:tabLst>
                <a:tab pos="354965" algn="l"/>
                <a:tab pos="355600" algn="l"/>
                <a:tab pos="2862580" algn="l"/>
              </a:tabLst>
            </a:pPr>
            <a:r>
              <a:rPr sz="3200" dirty="0">
                <a:latin typeface="Georgia"/>
                <a:cs typeface="Georgia"/>
              </a:rPr>
              <a:t>Обов'язкова	спільна робота над</a:t>
            </a:r>
            <a:r>
              <a:rPr sz="3200" spc="-75" dirty="0">
                <a:latin typeface="Georgia"/>
                <a:cs typeface="Georgia"/>
              </a:rPr>
              <a:t> </a:t>
            </a:r>
            <a:r>
              <a:rPr sz="3200" dirty="0">
                <a:latin typeface="Georgia"/>
                <a:cs typeface="Georgia"/>
              </a:rPr>
              <a:t>статтею</a:t>
            </a:r>
          </a:p>
          <a:p>
            <a:pPr marL="355600" indent="-342900">
              <a:lnSpc>
                <a:spcPct val="100000"/>
              </a:lnSpc>
              <a:spcBef>
                <a:spcPts val="765"/>
              </a:spcBef>
              <a:buFont typeface="Arial"/>
              <a:buChar char="•"/>
              <a:tabLst>
                <a:tab pos="354965" algn="l"/>
                <a:tab pos="355600" algn="l"/>
              </a:tabLst>
            </a:pPr>
            <a:r>
              <a:rPr sz="3200" dirty="0">
                <a:latin typeface="Georgia"/>
                <a:cs typeface="Georgia"/>
              </a:rPr>
              <a:t>Ідентифікатори</a:t>
            </a:r>
            <a:r>
              <a:rPr sz="3200" spc="-75" dirty="0">
                <a:latin typeface="Georgia"/>
                <a:cs typeface="Georgia"/>
              </a:rPr>
              <a:t> </a:t>
            </a:r>
            <a:r>
              <a:rPr sz="3200" dirty="0">
                <a:latin typeface="Georgia"/>
                <a:cs typeface="Georgia"/>
              </a:rPr>
              <a:t>(OrcID)</a:t>
            </a:r>
          </a:p>
          <a:p>
            <a:pPr marL="355600" indent="-342900">
              <a:lnSpc>
                <a:spcPct val="100000"/>
              </a:lnSpc>
              <a:spcBef>
                <a:spcPts val="765"/>
              </a:spcBef>
              <a:buFont typeface="Arial"/>
              <a:buChar char="•"/>
              <a:tabLst>
                <a:tab pos="354965" algn="l"/>
                <a:tab pos="355600" algn="l"/>
              </a:tabLst>
            </a:pPr>
            <a:r>
              <a:rPr sz="3200" dirty="0" err="1">
                <a:latin typeface="Georgia"/>
                <a:cs typeface="Georgia"/>
              </a:rPr>
              <a:t>Правопис</a:t>
            </a:r>
            <a:r>
              <a:rPr sz="3200" spc="-105" dirty="0">
                <a:latin typeface="Georgia"/>
                <a:cs typeface="Georgia"/>
              </a:rPr>
              <a:t> </a:t>
            </a:r>
            <a:r>
              <a:rPr sz="3200" dirty="0" err="1">
                <a:latin typeface="Georgia"/>
                <a:cs typeface="Georgia"/>
              </a:rPr>
              <a:t>прізвищ</a:t>
            </a:r>
            <a:endParaRPr lang="en-US" sz="3200" dirty="0">
              <a:latin typeface="Georgia"/>
              <a:cs typeface="Georgia"/>
            </a:endParaRPr>
          </a:p>
          <a:p>
            <a:pPr marL="355600" indent="-342900">
              <a:lnSpc>
                <a:spcPct val="100000"/>
              </a:lnSpc>
              <a:spcBef>
                <a:spcPts val="765"/>
              </a:spcBef>
              <a:buFont typeface="Arial"/>
              <a:buChar char="•"/>
              <a:tabLst>
                <a:tab pos="354965" algn="l"/>
                <a:tab pos="355600" algn="l"/>
              </a:tabLst>
            </a:pPr>
            <a:r>
              <a:rPr lang="uk-UA" sz="3200" dirty="0" err="1">
                <a:latin typeface="Georgia"/>
                <a:cs typeface="Georgia"/>
              </a:rPr>
              <a:t>Корреспондін</a:t>
            </a:r>
            <a:r>
              <a:rPr lang="uk-UA" sz="3200" dirty="0">
                <a:latin typeface="Georgia"/>
                <a:cs typeface="Georgia"/>
              </a:rPr>
              <a:t> автор</a:t>
            </a:r>
            <a:endParaRPr lang="en-US" sz="3200" dirty="0">
              <a:latin typeface="Georgia"/>
              <a:cs typeface="Georgia"/>
            </a:endParaRPr>
          </a:p>
          <a:p>
            <a:pPr marL="12700">
              <a:spcBef>
                <a:spcPts val="765"/>
              </a:spcBef>
              <a:tabLst>
                <a:tab pos="354965" algn="l"/>
                <a:tab pos="355600" algn="l"/>
              </a:tabLst>
            </a:pPr>
            <a:r>
              <a:rPr lang="uk-UA" sz="3200" dirty="0">
                <a:solidFill>
                  <a:srgbClr val="FF0000"/>
                </a:solidFill>
                <a:latin typeface="Georgia"/>
                <a:cs typeface="Georgia"/>
              </a:rPr>
              <a:t>Типова помилка – прізвище керівника ставиться першим за умови написання рукопису аспірантом/студентом</a:t>
            </a:r>
          </a:p>
          <a:p>
            <a:pPr marL="12700">
              <a:lnSpc>
                <a:spcPct val="100000"/>
              </a:lnSpc>
              <a:spcBef>
                <a:spcPts val="765"/>
              </a:spcBef>
              <a:tabLst>
                <a:tab pos="354965" algn="l"/>
                <a:tab pos="355600" algn="l"/>
              </a:tabLst>
            </a:pPr>
            <a:r>
              <a:rPr lang="en-US" sz="3200" dirty="0">
                <a:latin typeface="Georgia"/>
                <a:cs typeface="Georgia"/>
              </a:rPr>
              <a:t>Examples</a:t>
            </a:r>
          </a:p>
          <a:p>
            <a:pPr marL="12700">
              <a:lnSpc>
                <a:spcPct val="100000"/>
              </a:lnSpc>
              <a:spcBef>
                <a:spcPts val="765"/>
              </a:spcBef>
              <a:tabLst>
                <a:tab pos="354965" algn="l"/>
                <a:tab pos="355600" algn="l"/>
              </a:tabLst>
            </a:pPr>
            <a:r>
              <a:rPr lang="en-US" sz="3200" dirty="0">
                <a:latin typeface="Georgia"/>
                <a:cs typeface="Georgia"/>
              </a:rPr>
              <a:t>Sarabeev Volodimir</a:t>
            </a:r>
          </a:p>
          <a:p>
            <a:pPr marL="12700">
              <a:lnSpc>
                <a:spcPct val="100000"/>
              </a:lnSpc>
              <a:spcBef>
                <a:spcPts val="765"/>
              </a:spcBef>
              <a:tabLst>
                <a:tab pos="354965" algn="l"/>
                <a:tab pos="355600" algn="l"/>
              </a:tabLst>
            </a:pPr>
            <a:r>
              <a:rPr lang="en-US" sz="3200" dirty="0" err="1">
                <a:latin typeface="Georgia"/>
                <a:cs typeface="Georgia"/>
              </a:rPr>
              <a:t>Sarabeyev</a:t>
            </a:r>
            <a:r>
              <a:rPr lang="en-US" sz="3200" dirty="0">
                <a:latin typeface="Georgia"/>
                <a:cs typeface="Georgia"/>
              </a:rPr>
              <a:t> </a:t>
            </a:r>
            <a:r>
              <a:rPr lang="en-US" sz="3200" dirty="0" err="1">
                <a:latin typeface="Georgia"/>
                <a:cs typeface="Georgia"/>
              </a:rPr>
              <a:t>Volodymyr</a:t>
            </a:r>
            <a:endParaRPr lang="en-US" sz="3200" dirty="0">
              <a:latin typeface="Georgia"/>
              <a:cs typeface="Georgia"/>
            </a:endParaRPr>
          </a:p>
          <a:p>
            <a:pPr marL="12700">
              <a:lnSpc>
                <a:spcPct val="100000"/>
              </a:lnSpc>
              <a:spcBef>
                <a:spcPts val="765"/>
              </a:spcBef>
              <a:tabLst>
                <a:tab pos="354965" algn="l"/>
                <a:tab pos="355600" algn="l"/>
              </a:tabLst>
            </a:pPr>
            <a:r>
              <a:rPr lang="en-US" sz="3200" dirty="0">
                <a:latin typeface="Georgia"/>
                <a:cs typeface="Georgia"/>
              </a:rPr>
              <a:t>Sarabeev Vladimir</a:t>
            </a:r>
            <a:endParaRPr sz="4650" dirty="0">
              <a:latin typeface="Times New Roman"/>
              <a:cs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84319" y="1220978"/>
            <a:ext cx="4547235" cy="1938020"/>
          </a:xfrm>
          <a:prstGeom prst="rect">
            <a:avLst/>
          </a:prstGeom>
        </p:spPr>
        <p:txBody>
          <a:bodyPr vert="horz" wrap="square" lIns="0" tIns="0" rIns="0" bIns="0" rtlCol="0">
            <a:spAutoFit/>
          </a:bodyPr>
          <a:lstStyle/>
          <a:p>
            <a:pPr marL="139065" marR="130810" indent="-1270" algn="ctr">
              <a:lnSpc>
                <a:spcPct val="100000"/>
              </a:lnSpc>
            </a:pPr>
            <a:r>
              <a:rPr sz="3600" spc="-5" dirty="0">
                <a:latin typeface="Georgia"/>
                <a:cs typeface="Georgia"/>
              </a:rPr>
              <a:t>Enhanced  Organization </a:t>
            </a:r>
            <a:r>
              <a:rPr sz="3600" dirty="0">
                <a:latin typeface="Georgia"/>
                <a:cs typeface="Georgia"/>
              </a:rPr>
              <a:t>name</a:t>
            </a:r>
            <a:r>
              <a:rPr sz="3600" spc="-130" dirty="0">
                <a:latin typeface="Georgia"/>
                <a:cs typeface="Georgia"/>
              </a:rPr>
              <a:t> </a:t>
            </a:r>
            <a:r>
              <a:rPr sz="3600" spc="-5" dirty="0">
                <a:latin typeface="Georgia"/>
                <a:cs typeface="Georgia"/>
              </a:rPr>
              <a:t>–</a:t>
            </a:r>
            <a:endParaRPr sz="3600">
              <a:latin typeface="Georgia"/>
              <a:cs typeface="Georgia"/>
            </a:endParaRPr>
          </a:p>
          <a:p>
            <a:pPr marL="12700" marR="5080" algn="ctr">
              <a:lnSpc>
                <a:spcPct val="100000"/>
              </a:lnSpc>
              <a:spcBef>
                <a:spcPts val="50"/>
              </a:spcBef>
            </a:pPr>
            <a:r>
              <a:rPr sz="1800" dirty="0">
                <a:latin typeface="Georgia"/>
                <a:cs typeface="Georgia"/>
              </a:rPr>
              <a:t>поєднує </a:t>
            </a:r>
            <a:r>
              <a:rPr sz="1800" spc="-5" dirty="0">
                <a:latin typeface="Georgia"/>
                <a:cs typeface="Georgia"/>
              </a:rPr>
              <a:t>усі </a:t>
            </a:r>
            <a:r>
              <a:rPr sz="1800" dirty="0">
                <a:latin typeface="Georgia"/>
                <a:cs typeface="Georgia"/>
              </a:rPr>
              <a:t>варіації назв </a:t>
            </a:r>
            <a:r>
              <a:rPr sz="1800" spc="-5" dirty="0">
                <a:latin typeface="Georgia"/>
                <a:cs typeface="Georgia"/>
              </a:rPr>
              <a:t>в </a:t>
            </a:r>
            <a:r>
              <a:rPr sz="1800" dirty="0">
                <a:latin typeface="Georgia"/>
                <a:cs typeface="Georgia"/>
              </a:rPr>
              <a:t>одному</a:t>
            </a:r>
            <a:r>
              <a:rPr sz="1800" spc="-35" dirty="0">
                <a:latin typeface="Georgia"/>
                <a:cs typeface="Georgia"/>
              </a:rPr>
              <a:t> </a:t>
            </a:r>
            <a:r>
              <a:rPr sz="1800" dirty="0">
                <a:latin typeface="Georgia"/>
                <a:cs typeface="Georgia"/>
              </a:rPr>
              <a:t>профілі  і дозволяє представити всі результати і  отримати точну</a:t>
            </a:r>
            <a:r>
              <a:rPr sz="1800" spc="-110" dirty="0">
                <a:latin typeface="Georgia"/>
                <a:cs typeface="Georgia"/>
              </a:rPr>
              <a:t> </a:t>
            </a:r>
            <a:r>
              <a:rPr sz="1800" dirty="0">
                <a:latin typeface="Georgia"/>
                <a:cs typeface="Georgia"/>
              </a:rPr>
              <a:t>статистику</a:t>
            </a:r>
            <a:endParaRPr sz="1800">
              <a:latin typeface="Georgia"/>
              <a:cs typeface="Georgia"/>
            </a:endParaRPr>
          </a:p>
        </p:txBody>
      </p:sp>
      <p:sp>
        <p:nvSpPr>
          <p:cNvPr id="3" name="object 3"/>
          <p:cNvSpPr txBox="1">
            <a:spLocks noGrp="1"/>
          </p:cNvSpPr>
          <p:nvPr>
            <p:ph type="title"/>
          </p:nvPr>
        </p:nvSpPr>
        <p:spPr>
          <a:xfrm>
            <a:off x="4962905" y="22352"/>
            <a:ext cx="3877310" cy="619125"/>
          </a:xfrm>
          <a:prstGeom prst="rect">
            <a:avLst/>
          </a:prstGeom>
        </p:spPr>
        <p:txBody>
          <a:bodyPr vert="horz" wrap="square" lIns="0" tIns="0" rIns="0" bIns="0" rtlCol="0">
            <a:spAutoFit/>
          </a:bodyPr>
          <a:lstStyle/>
          <a:p>
            <a:pPr marL="12700">
              <a:lnSpc>
                <a:spcPct val="100000"/>
              </a:lnSpc>
            </a:pPr>
            <a:r>
              <a:rPr sz="4000" spc="-5" dirty="0">
                <a:solidFill>
                  <a:srgbClr val="DD8320"/>
                </a:solidFill>
              </a:rPr>
              <a:t>Назва</a:t>
            </a:r>
            <a:r>
              <a:rPr sz="4000" spc="-55" dirty="0">
                <a:solidFill>
                  <a:srgbClr val="DD8320"/>
                </a:solidFill>
              </a:rPr>
              <a:t> </a:t>
            </a:r>
            <a:r>
              <a:rPr sz="4000" spc="-5" dirty="0">
                <a:solidFill>
                  <a:srgbClr val="DD8320"/>
                </a:solidFill>
              </a:rPr>
              <a:t>установи!</a:t>
            </a:r>
            <a:endParaRPr sz="4000"/>
          </a:p>
        </p:txBody>
      </p:sp>
      <p:sp>
        <p:nvSpPr>
          <p:cNvPr id="4" name="object 4"/>
          <p:cNvSpPr txBox="1"/>
          <p:nvPr/>
        </p:nvSpPr>
        <p:spPr>
          <a:xfrm>
            <a:off x="5012182" y="4370578"/>
            <a:ext cx="3906520" cy="1290955"/>
          </a:xfrm>
          <a:prstGeom prst="rect">
            <a:avLst/>
          </a:prstGeom>
        </p:spPr>
        <p:txBody>
          <a:bodyPr vert="horz" wrap="square" lIns="0" tIns="0" rIns="0" bIns="0" rtlCol="0">
            <a:spAutoFit/>
          </a:bodyPr>
          <a:lstStyle/>
          <a:p>
            <a:pPr marL="12700" marR="5080" indent="635" algn="ctr">
              <a:lnSpc>
                <a:spcPct val="100000"/>
              </a:lnSpc>
            </a:pPr>
            <a:r>
              <a:rPr sz="2800" dirty="0">
                <a:solidFill>
                  <a:srgbClr val="FF0000"/>
                </a:solidFill>
                <a:latin typeface="Georgia"/>
                <a:cs typeface="Georgia"/>
              </a:rPr>
              <a:t>Автори, </a:t>
            </a:r>
            <a:r>
              <a:rPr sz="2800" spc="-5" dirty="0">
                <a:solidFill>
                  <a:srgbClr val="FF0000"/>
                </a:solidFill>
                <a:latin typeface="Georgia"/>
                <a:cs typeface="Georgia"/>
              </a:rPr>
              <a:t>журнали,  перевіряйте</a:t>
            </a:r>
            <a:r>
              <a:rPr sz="2800" spc="-45" dirty="0">
                <a:solidFill>
                  <a:srgbClr val="FF0000"/>
                </a:solidFill>
                <a:latin typeface="Georgia"/>
                <a:cs typeface="Georgia"/>
              </a:rPr>
              <a:t> </a:t>
            </a:r>
            <a:r>
              <a:rPr sz="2800" spc="-5" dirty="0">
                <a:solidFill>
                  <a:srgbClr val="FF0000"/>
                </a:solidFill>
                <a:latin typeface="Georgia"/>
                <a:cs typeface="Georgia"/>
              </a:rPr>
              <a:t>написання  установ</a:t>
            </a:r>
            <a:endParaRPr sz="2800">
              <a:latin typeface="Georgia"/>
              <a:cs typeface="Georgia"/>
            </a:endParaRPr>
          </a:p>
        </p:txBody>
      </p:sp>
      <p:sp>
        <p:nvSpPr>
          <p:cNvPr id="5" name="object 5"/>
          <p:cNvSpPr/>
          <p:nvPr/>
        </p:nvSpPr>
        <p:spPr>
          <a:xfrm>
            <a:off x="7812151" y="6232525"/>
            <a:ext cx="1187450" cy="509587"/>
          </a:xfrm>
          <a:prstGeom prst="rect">
            <a:avLst/>
          </a:prstGeom>
          <a:blipFill>
            <a:blip r:embed="rId2" cstate="print"/>
            <a:stretch>
              <a:fillRect/>
            </a:stretch>
          </a:blipFill>
        </p:spPr>
        <p:txBody>
          <a:bodyPr wrap="square" lIns="0" tIns="0" rIns="0" bIns="0" rtlCol="0"/>
          <a:lstStyle/>
          <a:p>
            <a:endParaRPr/>
          </a:p>
        </p:txBody>
      </p:sp>
      <p:sp>
        <p:nvSpPr>
          <p:cNvPr id="7" name="Прямоугольник 6"/>
          <p:cNvSpPr/>
          <p:nvPr/>
        </p:nvSpPr>
        <p:spPr>
          <a:xfrm>
            <a:off x="228645" y="1247701"/>
            <a:ext cx="4355675" cy="3785652"/>
          </a:xfrm>
          <a:prstGeom prst="rect">
            <a:avLst/>
          </a:prstGeom>
        </p:spPr>
        <p:txBody>
          <a:bodyPr wrap="square">
            <a:spAutoFit/>
          </a:bodyPr>
          <a:lstStyle/>
          <a:p>
            <a:r>
              <a:rPr lang="en-GB" sz="2400" dirty="0" err="1"/>
              <a:t>Zaporizhzhya</a:t>
            </a:r>
            <a:r>
              <a:rPr lang="en-GB" sz="2400" dirty="0"/>
              <a:t> National University </a:t>
            </a:r>
          </a:p>
          <a:p>
            <a:r>
              <a:rPr lang="en-GB" sz="2400" dirty="0" err="1"/>
              <a:t>Zaporozhye</a:t>
            </a:r>
            <a:r>
              <a:rPr lang="en-GB" sz="2400" dirty="0"/>
              <a:t> National University </a:t>
            </a:r>
            <a:r>
              <a:rPr lang="en-GB" sz="2400" b="1" dirty="0" err="1"/>
              <a:t>Zaporizhzhia</a:t>
            </a:r>
            <a:r>
              <a:rPr lang="en-GB" sz="2400" b="1" dirty="0"/>
              <a:t> National University </a:t>
            </a:r>
            <a:r>
              <a:rPr lang="en-GB" sz="2400" dirty="0" err="1"/>
              <a:t>Zaporozhye</a:t>
            </a:r>
            <a:r>
              <a:rPr lang="en-GB" sz="2400" dirty="0"/>
              <a:t> National Univ. </a:t>
            </a:r>
          </a:p>
          <a:p>
            <a:r>
              <a:rPr lang="en-GB" sz="2400" dirty="0" err="1"/>
              <a:t>Zaporozh'e</a:t>
            </a:r>
            <a:r>
              <a:rPr lang="en-GB" sz="2400" dirty="0"/>
              <a:t> National University </a:t>
            </a:r>
            <a:r>
              <a:rPr lang="en-GB" sz="2400" dirty="0" err="1"/>
              <a:t>Zaporozhye</a:t>
            </a:r>
            <a:r>
              <a:rPr lang="en-GB" sz="2400" dirty="0"/>
              <a:t> State University</a:t>
            </a:r>
          </a:p>
          <a:p>
            <a:r>
              <a:rPr lang="en-GB" sz="2400" dirty="0"/>
              <a:t>Zaporozhe State University </a:t>
            </a:r>
            <a:r>
              <a:rPr lang="en-GB" sz="2400" dirty="0" err="1"/>
              <a:t>Zaporizhzhya</a:t>
            </a:r>
            <a:r>
              <a:rPr lang="en-GB" sz="2400" dirty="0"/>
              <a:t> State University </a:t>
            </a:r>
          </a:p>
          <a:p>
            <a:r>
              <a:rPr lang="en-GB" sz="2400" dirty="0" err="1">
                <a:effectLst/>
              </a:rPr>
              <a:t>Zaporizhzhya</a:t>
            </a:r>
            <a:r>
              <a:rPr lang="en-GB" sz="2400" dirty="0">
                <a:effectLst/>
              </a:rPr>
              <a:t> State </a:t>
            </a:r>
            <a:r>
              <a:rPr lang="en-GB" sz="2400" dirty="0" err="1">
                <a:effectLst/>
              </a:rPr>
              <a:t>Univ</a:t>
            </a:r>
            <a:r>
              <a:rPr lang="en-GB" sz="2400" dirty="0">
                <a:effectLst/>
              </a:rPr>
              <a:t> </a:t>
            </a:r>
            <a:r>
              <a:rPr lang="en-GB" sz="2400" dirty="0" err="1">
                <a:effectLst/>
              </a:rPr>
              <a:t>Zaporizhzhia</a:t>
            </a:r>
            <a:r>
              <a:rPr lang="en-GB" sz="2400" dirty="0">
                <a:effectLst/>
              </a:rPr>
              <a:t> State University</a:t>
            </a:r>
            <a:endParaRPr lang="ru-RU"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021" y="703"/>
            <a:ext cx="8988552" cy="492443"/>
          </a:xfrm>
          <a:prstGeom prst="rect">
            <a:avLst/>
          </a:prstGeom>
        </p:spPr>
        <p:txBody>
          <a:bodyPr vert="horz" wrap="square" lIns="0" tIns="0" rIns="0" bIns="0" rtlCol="0">
            <a:spAutoFit/>
          </a:bodyPr>
          <a:lstStyle/>
          <a:p>
            <a:pPr algn="ctr">
              <a:lnSpc>
                <a:spcPct val="100000"/>
              </a:lnSpc>
            </a:pPr>
            <a:r>
              <a:rPr lang="uk-UA" sz="3200" b="1" dirty="0"/>
              <a:t>А</a:t>
            </a:r>
            <a:r>
              <a:rPr lang="ru-RU" sz="3200" b="1" dirty="0" err="1"/>
              <a:t>нотац</a:t>
            </a:r>
            <a:r>
              <a:rPr lang="uk-UA" sz="3200" b="1" dirty="0" err="1"/>
              <a:t>ія</a:t>
            </a:r>
            <a:r>
              <a:rPr lang="uk-UA" sz="3200" b="1" dirty="0"/>
              <a:t>/</a:t>
            </a:r>
            <a:r>
              <a:rPr lang="en-GB" sz="3200" b="1" dirty="0"/>
              <a:t>abstract</a:t>
            </a:r>
            <a:r>
              <a:rPr lang="uk-UA" sz="3200" b="1" dirty="0"/>
              <a:t> (1800-2000</a:t>
            </a:r>
            <a:r>
              <a:rPr lang="en-US" sz="3200" b="1" dirty="0"/>
              <a:t> </a:t>
            </a:r>
            <a:r>
              <a:rPr lang="uk-UA" sz="3200" b="1" dirty="0"/>
              <a:t>знаків)</a:t>
            </a:r>
            <a:endParaRPr sz="3200" b="1" dirty="0"/>
          </a:p>
        </p:txBody>
      </p:sp>
      <p:sp>
        <p:nvSpPr>
          <p:cNvPr id="3" name="object 3"/>
          <p:cNvSpPr txBox="1"/>
          <p:nvPr/>
        </p:nvSpPr>
        <p:spPr>
          <a:xfrm>
            <a:off x="165847" y="554701"/>
            <a:ext cx="8884096" cy="6894195"/>
          </a:xfrm>
          <a:prstGeom prst="rect">
            <a:avLst/>
          </a:prstGeom>
        </p:spPr>
        <p:txBody>
          <a:bodyPr vert="horz" wrap="square" lIns="0" tIns="0" rIns="0" bIns="0" rtlCol="0">
            <a:spAutoFit/>
          </a:bodyPr>
          <a:lstStyle/>
          <a:p>
            <a:pPr marL="342900" lvl="1" indent="-342900">
              <a:buFont typeface="Wingdings" pitchFamily="2" charset="2"/>
              <a:buChar char="Ø"/>
              <a:tabLst>
                <a:tab pos="756920" algn="l"/>
              </a:tabLst>
            </a:pPr>
            <a:r>
              <a:rPr sz="2800" dirty="0" err="1">
                <a:latin typeface="+mj-lt"/>
                <a:cs typeface="Georgia"/>
              </a:rPr>
              <a:t>Структуроване</a:t>
            </a:r>
            <a:r>
              <a:rPr lang="uk-UA" sz="2800" dirty="0">
                <a:latin typeface="+mj-lt"/>
                <a:cs typeface="Georgia"/>
              </a:rPr>
              <a:t> - п</a:t>
            </a:r>
            <a:r>
              <a:rPr sz="2800" dirty="0" err="1">
                <a:latin typeface="+mj-lt"/>
                <a:cs typeface="Georgia"/>
              </a:rPr>
              <a:t>ередає</a:t>
            </a:r>
            <a:r>
              <a:rPr sz="2800" dirty="0">
                <a:latin typeface="+mj-lt"/>
                <a:cs typeface="Georgia"/>
              </a:rPr>
              <a:t> </a:t>
            </a:r>
            <a:r>
              <a:rPr sz="2800" dirty="0" err="1">
                <a:latin typeface="+mj-lt"/>
                <a:cs typeface="Georgia"/>
              </a:rPr>
              <a:t>структуру</a:t>
            </a:r>
            <a:r>
              <a:rPr sz="2800" spc="-160" dirty="0">
                <a:latin typeface="+mj-lt"/>
                <a:cs typeface="Georgia"/>
              </a:rPr>
              <a:t> </a:t>
            </a:r>
            <a:r>
              <a:rPr sz="2800" dirty="0" err="1">
                <a:latin typeface="+mj-lt"/>
                <a:cs typeface="Georgia"/>
              </a:rPr>
              <a:t>статті</a:t>
            </a:r>
            <a:r>
              <a:rPr lang="uk-UA" sz="2800" dirty="0">
                <a:latin typeface="+mj-lt"/>
                <a:cs typeface="Georgia"/>
              </a:rPr>
              <a:t> - д</a:t>
            </a:r>
            <a:r>
              <a:rPr lang="ru-RU" sz="2800" dirty="0" err="1">
                <a:latin typeface="+mj-lt"/>
              </a:rPr>
              <a:t>оповнює</a:t>
            </a:r>
            <a:r>
              <a:rPr lang="ru-RU" sz="2800" dirty="0">
                <a:latin typeface="+mj-lt"/>
              </a:rPr>
              <a:t> </a:t>
            </a:r>
            <a:r>
              <a:rPr lang="ru-RU" sz="2800" dirty="0" err="1">
                <a:latin typeface="+mj-lt"/>
              </a:rPr>
              <a:t>назву</a:t>
            </a:r>
            <a:r>
              <a:rPr lang="ru-RU" sz="2800" dirty="0">
                <a:latin typeface="+mj-lt"/>
              </a:rPr>
              <a:t> </a:t>
            </a:r>
            <a:r>
              <a:rPr lang="uk-UA" sz="2800" dirty="0">
                <a:latin typeface="+mj-lt"/>
                <a:cs typeface="Georgia"/>
              </a:rPr>
              <a:t>- </a:t>
            </a:r>
            <a:r>
              <a:rPr lang="ru-RU" sz="2800" dirty="0" err="1">
                <a:latin typeface="+mj-lt"/>
              </a:rPr>
              <a:t>якомога</a:t>
            </a:r>
            <a:r>
              <a:rPr lang="ru-RU" sz="2800" dirty="0">
                <a:latin typeface="+mj-lt"/>
              </a:rPr>
              <a:t> </a:t>
            </a:r>
            <a:r>
              <a:rPr lang="ru-RU" sz="2800" dirty="0" err="1">
                <a:latin typeface="+mj-lt"/>
              </a:rPr>
              <a:t>стисле</a:t>
            </a:r>
            <a:r>
              <a:rPr lang="ru-RU" sz="2800" dirty="0">
                <a:latin typeface="+mj-lt"/>
              </a:rPr>
              <a:t> - </a:t>
            </a:r>
            <a:r>
              <a:rPr lang="ru-RU" sz="2800" dirty="0" err="1">
                <a:latin typeface="+mj-lt"/>
              </a:rPr>
              <a:t>завершене</a:t>
            </a:r>
            <a:r>
              <a:rPr lang="ru-RU" sz="2800" dirty="0">
                <a:latin typeface="+mj-lt"/>
              </a:rPr>
              <a:t> </a:t>
            </a:r>
            <a:r>
              <a:rPr lang="uk-UA" sz="2800" dirty="0">
                <a:latin typeface="+mj-lt"/>
                <a:cs typeface="Georgia"/>
              </a:rPr>
              <a:t>- без</a:t>
            </a:r>
            <a:r>
              <a:rPr lang="uk-UA" sz="2800" spc="-110" dirty="0">
                <a:latin typeface="+mj-lt"/>
                <a:cs typeface="Georgia"/>
              </a:rPr>
              <a:t> </a:t>
            </a:r>
            <a:r>
              <a:rPr lang="uk-UA" sz="2800" dirty="0">
                <a:latin typeface="+mj-lt"/>
                <a:cs typeface="Georgia"/>
              </a:rPr>
              <a:t>абревіатур, літературних посилань та ілюстраційних матеріалів</a:t>
            </a:r>
            <a:endParaRPr lang="ru-RU" sz="2800" dirty="0">
              <a:latin typeface="+mj-lt"/>
            </a:endParaRPr>
          </a:p>
          <a:p>
            <a:pPr marL="342900" indent="-342900">
              <a:lnSpc>
                <a:spcPct val="100000"/>
              </a:lnSpc>
              <a:spcBef>
                <a:spcPts val="15"/>
              </a:spcBef>
              <a:buFont typeface="Wingdings" pitchFamily="2" charset="2"/>
              <a:buChar char="Ø"/>
            </a:pPr>
            <a:r>
              <a:rPr lang="uk-UA" sz="2800" dirty="0">
                <a:latin typeface="+mj-lt"/>
                <a:cs typeface="Times New Roman"/>
              </a:rPr>
              <a:t>Структура анотації</a:t>
            </a:r>
            <a:endParaRPr sz="2800" dirty="0">
              <a:latin typeface="+mj-lt"/>
              <a:cs typeface="Times New Roman"/>
            </a:endParaRPr>
          </a:p>
          <a:p>
            <a:pPr marL="630238" lvl="1" indent="-285750">
              <a:buFont typeface="Arial"/>
              <a:buChar char="–"/>
              <a:tabLst>
                <a:tab pos="358775" algn="l"/>
              </a:tabLst>
            </a:pPr>
            <a:r>
              <a:rPr lang="ru-RU" sz="2800" dirty="0" err="1">
                <a:latin typeface="+mj-lt"/>
              </a:rPr>
              <a:t>Вступне</a:t>
            </a:r>
            <a:r>
              <a:rPr lang="ru-RU" sz="2800" dirty="0">
                <a:latin typeface="+mj-lt"/>
              </a:rPr>
              <a:t> </a:t>
            </a:r>
            <a:r>
              <a:rPr lang="ru-RU" sz="2800" dirty="0" err="1">
                <a:latin typeface="+mj-lt"/>
              </a:rPr>
              <a:t>речення</a:t>
            </a:r>
            <a:r>
              <a:rPr lang="ru-RU" sz="2800" dirty="0">
                <a:latin typeface="+mj-lt"/>
              </a:rPr>
              <a:t> (</a:t>
            </a:r>
            <a:r>
              <a:rPr lang="uk-UA" sz="2800" dirty="0">
                <a:latin typeface="+mj-lt"/>
              </a:rPr>
              <a:t>місце Вашого дослідження у загальному контексті</a:t>
            </a:r>
            <a:r>
              <a:rPr lang="ru-RU" sz="2800" dirty="0">
                <a:latin typeface="+mj-lt"/>
              </a:rPr>
              <a:t>) – 1 </a:t>
            </a:r>
            <a:r>
              <a:rPr lang="ru-RU" sz="2800" dirty="0" err="1">
                <a:latin typeface="+mj-lt"/>
              </a:rPr>
              <a:t>речення</a:t>
            </a:r>
            <a:endParaRPr lang="ru-RU" sz="2800" dirty="0">
              <a:latin typeface="+mj-lt"/>
            </a:endParaRPr>
          </a:p>
          <a:p>
            <a:pPr marL="630238" lvl="1" indent="-285750">
              <a:buFont typeface="Arial"/>
              <a:buChar char="–"/>
              <a:tabLst>
                <a:tab pos="358775" algn="l"/>
              </a:tabLst>
            </a:pPr>
            <a:r>
              <a:rPr lang="ru-RU" sz="2800" dirty="0">
                <a:latin typeface="+mj-lt"/>
              </a:rPr>
              <a:t>Мета та </a:t>
            </a:r>
            <a:r>
              <a:rPr lang="ru-RU" sz="2800" dirty="0" err="1">
                <a:latin typeface="+mj-lt"/>
              </a:rPr>
              <a:t>гіпотеза</a:t>
            </a:r>
            <a:r>
              <a:rPr lang="ru-RU" sz="2800" dirty="0">
                <a:latin typeface="+mj-lt"/>
              </a:rPr>
              <a:t> </a:t>
            </a:r>
            <a:r>
              <a:rPr lang="ru-RU" sz="2800" dirty="0" err="1">
                <a:latin typeface="+mj-lt"/>
              </a:rPr>
              <a:t>дослідження</a:t>
            </a:r>
            <a:r>
              <a:rPr lang="ru-RU" sz="2800" dirty="0">
                <a:latin typeface="+mj-lt"/>
              </a:rPr>
              <a:t> – 1 </a:t>
            </a:r>
            <a:r>
              <a:rPr lang="uk-UA" sz="2800" dirty="0">
                <a:latin typeface="+mj-lt"/>
              </a:rPr>
              <a:t>речення</a:t>
            </a:r>
          </a:p>
          <a:p>
            <a:pPr marL="630238" lvl="1" indent="-285750">
              <a:lnSpc>
                <a:spcPct val="100000"/>
              </a:lnSpc>
              <a:buFont typeface="Arial"/>
              <a:buChar char="–"/>
              <a:tabLst>
                <a:tab pos="358775" algn="l"/>
              </a:tabLst>
            </a:pPr>
            <a:r>
              <a:rPr sz="2800" spc="-5" dirty="0" err="1">
                <a:latin typeface="+mj-lt"/>
                <a:cs typeface="Georgia"/>
              </a:rPr>
              <a:t>Якими</a:t>
            </a:r>
            <a:r>
              <a:rPr sz="2800" spc="-80" dirty="0">
                <a:latin typeface="+mj-lt"/>
                <a:cs typeface="Georgia"/>
              </a:rPr>
              <a:t> </a:t>
            </a:r>
            <a:r>
              <a:rPr sz="2800" dirty="0" err="1">
                <a:latin typeface="+mj-lt"/>
                <a:cs typeface="Georgia"/>
              </a:rPr>
              <a:t>методами</a:t>
            </a:r>
            <a:r>
              <a:rPr lang="uk-UA" sz="2800" dirty="0">
                <a:latin typeface="+mj-lt"/>
                <a:cs typeface="Georgia"/>
              </a:rPr>
              <a:t> (визначити місце та час, методологію) та який об'єкт досліджено? – 2 речення</a:t>
            </a:r>
            <a:endParaRPr sz="2800" dirty="0">
              <a:latin typeface="+mj-lt"/>
              <a:cs typeface="Georgia"/>
            </a:endParaRPr>
          </a:p>
          <a:p>
            <a:pPr marL="630238" lvl="1" indent="-285750">
              <a:lnSpc>
                <a:spcPct val="100000"/>
              </a:lnSpc>
              <a:buFont typeface="Arial"/>
              <a:buChar char="–"/>
              <a:tabLst>
                <a:tab pos="358775" algn="l"/>
              </a:tabLst>
            </a:pPr>
            <a:r>
              <a:rPr sz="2800" spc="-5" dirty="0" err="1">
                <a:latin typeface="+mj-lt"/>
                <a:cs typeface="Georgia"/>
              </a:rPr>
              <a:t>Що</a:t>
            </a:r>
            <a:r>
              <a:rPr sz="2800" spc="-65" dirty="0">
                <a:latin typeface="+mj-lt"/>
                <a:cs typeface="Georgia"/>
              </a:rPr>
              <a:t> </a:t>
            </a:r>
            <a:r>
              <a:rPr sz="2800" spc="-5" dirty="0" err="1">
                <a:latin typeface="+mj-lt"/>
                <a:cs typeface="Georgia"/>
              </a:rPr>
              <a:t>отримано</a:t>
            </a:r>
            <a:r>
              <a:rPr lang="uk-UA" sz="2800" spc="-5" dirty="0">
                <a:latin typeface="+mj-lt"/>
                <a:cs typeface="Georgia"/>
              </a:rPr>
              <a:t> (результати)</a:t>
            </a:r>
            <a:r>
              <a:rPr lang="en-US" sz="2800" spc="-5" dirty="0">
                <a:latin typeface="+mj-lt"/>
                <a:cs typeface="Georgia"/>
              </a:rPr>
              <a:t>?</a:t>
            </a:r>
            <a:r>
              <a:rPr lang="uk-UA" sz="2800" spc="-5" dirty="0">
                <a:latin typeface="+mj-lt"/>
                <a:cs typeface="Georgia"/>
              </a:rPr>
              <a:t> - 3-4 речення</a:t>
            </a:r>
            <a:endParaRPr sz="2800" dirty="0">
              <a:latin typeface="+mj-lt"/>
              <a:cs typeface="Georgia"/>
            </a:endParaRPr>
          </a:p>
          <a:p>
            <a:pPr marL="630238" lvl="1" indent="-285750">
              <a:lnSpc>
                <a:spcPct val="100000"/>
              </a:lnSpc>
              <a:buFont typeface="Arial"/>
              <a:buChar char="–"/>
              <a:tabLst>
                <a:tab pos="358775" algn="l"/>
              </a:tabLst>
            </a:pPr>
            <a:r>
              <a:rPr sz="2800" dirty="0">
                <a:latin typeface="+mj-lt"/>
                <a:cs typeface="Georgia"/>
              </a:rPr>
              <a:t>Як це співвідноситься з </a:t>
            </a:r>
            <a:r>
              <a:rPr sz="2800" dirty="0" err="1">
                <a:latin typeface="+mj-lt"/>
                <a:cs typeface="Georgia"/>
              </a:rPr>
              <a:t>наявними</a:t>
            </a:r>
            <a:r>
              <a:rPr sz="2800" spc="-175" dirty="0">
                <a:latin typeface="+mj-lt"/>
                <a:cs typeface="Georgia"/>
              </a:rPr>
              <a:t> </a:t>
            </a:r>
            <a:r>
              <a:rPr sz="2800" dirty="0" err="1">
                <a:latin typeface="+mj-lt"/>
                <a:cs typeface="Georgia"/>
              </a:rPr>
              <a:t>даними</a:t>
            </a:r>
            <a:r>
              <a:rPr lang="uk-UA" sz="2800" dirty="0">
                <a:latin typeface="+mj-lt"/>
                <a:cs typeface="Georgia"/>
              </a:rPr>
              <a:t>? - </a:t>
            </a:r>
            <a:r>
              <a:rPr lang="uk-UA" sz="2800" spc="-5" dirty="0">
                <a:latin typeface="+mj-lt"/>
                <a:cs typeface="Georgia"/>
              </a:rPr>
              <a:t>3-4 речення</a:t>
            </a:r>
            <a:endParaRPr lang="en-US" sz="2800" dirty="0">
              <a:latin typeface="+mj-lt"/>
              <a:cs typeface="Georgia"/>
            </a:endParaRPr>
          </a:p>
          <a:p>
            <a:pPr marL="630238" lvl="1" indent="-285750">
              <a:buFont typeface="Arial"/>
              <a:buChar char="–"/>
              <a:tabLst>
                <a:tab pos="358775" algn="l"/>
              </a:tabLst>
            </a:pPr>
            <a:r>
              <a:rPr lang="ru-RU" sz="2800" dirty="0" err="1">
                <a:latin typeface="+mj-lt"/>
              </a:rPr>
              <a:t>Які</a:t>
            </a:r>
            <a:r>
              <a:rPr lang="ru-RU" sz="2800" dirty="0">
                <a:latin typeface="+mj-lt"/>
              </a:rPr>
              <a:t> </a:t>
            </a:r>
            <a:r>
              <a:rPr lang="ru-RU" sz="2800" dirty="0" err="1">
                <a:latin typeface="+mj-lt"/>
              </a:rPr>
              <a:t>висновки</a:t>
            </a:r>
            <a:r>
              <a:rPr lang="ru-RU" sz="2800" dirty="0">
                <a:latin typeface="+mj-lt"/>
              </a:rPr>
              <a:t> і </a:t>
            </a:r>
            <a:r>
              <a:rPr lang="ru-RU" sz="2800" dirty="0" err="1">
                <a:latin typeface="+mj-lt"/>
              </a:rPr>
              <a:t>яким</a:t>
            </a:r>
            <a:r>
              <a:rPr lang="ru-RU" sz="2800" dirty="0">
                <a:latin typeface="+mj-lt"/>
              </a:rPr>
              <a:t> чином </a:t>
            </a:r>
            <a:r>
              <a:rPr lang="ru-RU" sz="2800" dirty="0" err="1">
                <a:latin typeface="+mj-lt"/>
              </a:rPr>
              <a:t>були</a:t>
            </a:r>
            <a:r>
              <a:rPr lang="ru-RU" sz="2800" dirty="0">
                <a:latin typeface="+mj-lt"/>
              </a:rPr>
              <a:t> </a:t>
            </a:r>
            <a:r>
              <a:rPr lang="ru-RU" sz="2800" dirty="0" err="1">
                <a:latin typeface="+mj-lt"/>
              </a:rPr>
              <a:t>досягнуті</a:t>
            </a:r>
            <a:r>
              <a:rPr lang="ru-RU" sz="2800" dirty="0">
                <a:latin typeface="+mj-lt"/>
              </a:rPr>
              <a:t> – 1 </a:t>
            </a:r>
            <a:r>
              <a:rPr lang="ru-RU" sz="2800" dirty="0" err="1">
                <a:latin typeface="+mj-lt"/>
              </a:rPr>
              <a:t>речення</a:t>
            </a:r>
            <a:endParaRPr lang="ru-RU" sz="2800" dirty="0">
              <a:latin typeface="+mj-lt"/>
            </a:endParaRPr>
          </a:p>
          <a:p>
            <a:pPr marL="396000" lvl="1" indent="-457200">
              <a:lnSpc>
                <a:spcPct val="90000"/>
              </a:lnSpc>
              <a:buFont typeface="Wingdings" pitchFamily="2" charset="2"/>
              <a:buChar char="Ø"/>
              <a:tabLst>
                <a:tab pos="756920" algn="l"/>
              </a:tabLst>
            </a:pPr>
            <a:r>
              <a:rPr lang="uk-UA" sz="2800" dirty="0">
                <a:solidFill>
                  <a:srgbClr val="FF0000"/>
                </a:solidFill>
                <a:latin typeface="+mj-lt"/>
              </a:rPr>
              <a:t>Типові помилки: відсутність структури; розтягнута вступна частина, але відсутня дискусійна, перевантаження цифрами.</a:t>
            </a:r>
            <a:endParaRPr lang="ru-RU" sz="2800" dirty="0">
              <a:solidFill>
                <a:srgbClr val="FF0000"/>
              </a:solidFill>
              <a:latin typeface="+mj-lt"/>
            </a:endParaRPr>
          </a:p>
        </p:txBody>
      </p:sp>
      <p:sp>
        <p:nvSpPr>
          <p:cNvPr id="4" name="Прямоугольник 3"/>
          <p:cNvSpPr/>
          <p:nvPr/>
        </p:nvSpPr>
        <p:spPr>
          <a:xfrm>
            <a:off x="394448" y="7269692"/>
            <a:ext cx="8655495" cy="1154528"/>
          </a:xfrm>
          <a:prstGeom prst="rect">
            <a:avLst/>
          </a:prstGeom>
          <a:solidFill>
            <a:schemeClr val="bg1"/>
          </a:solid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ru-RU" sz="2200" dirty="0" err="1">
                <a:solidFill>
                  <a:srgbClr val="0070C0"/>
                </a:solidFill>
                <a:latin typeface="Georgia"/>
                <a:cs typeface="Georgia"/>
              </a:rPr>
              <a:t>Саме</a:t>
            </a:r>
            <a:r>
              <a:rPr lang="ru-RU" sz="2200" dirty="0">
                <a:solidFill>
                  <a:srgbClr val="0070C0"/>
                </a:solidFill>
                <a:latin typeface="Georgia"/>
                <a:cs typeface="Georgia"/>
              </a:rPr>
              <a:t> </a:t>
            </a:r>
            <a:r>
              <a:rPr lang="ru-RU" sz="2200" dirty="0" err="1">
                <a:solidFill>
                  <a:srgbClr val="0070C0"/>
                </a:solidFill>
                <a:latin typeface="Georgia"/>
                <a:cs typeface="Georgia"/>
              </a:rPr>
              <a:t>його</a:t>
            </a:r>
            <a:r>
              <a:rPr lang="ru-RU" sz="2200" dirty="0">
                <a:solidFill>
                  <a:srgbClr val="0070C0"/>
                </a:solidFill>
                <a:latin typeface="Georgia"/>
                <a:cs typeface="Georgia"/>
              </a:rPr>
              <a:t> </a:t>
            </a:r>
            <a:r>
              <a:rPr lang="ru-RU" sz="2200" spc="-5" dirty="0" err="1">
                <a:solidFill>
                  <a:srgbClr val="0070C0"/>
                </a:solidFill>
                <a:latin typeface="Georgia"/>
                <a:cs typeface="Georgia"/>
              </a:rPr>
              <a:t>читають</a:t>
            </a:r>
            <a:r>
              <a:rPr lang="ru-RU" sz="2200" spc="-5" dirty="0">
                <a:solidFill>
                  <a:srgbClr val="0070C0"/>
                </a:solidFill>
                <a:latin typeface="Georgia"/>
                <a:cs typeface="Georgia"/>
              </a:rPr>
              <a:t> </a:t>
            </a:r>
            <a:r>
              <a:rPr lang="ru-RU" sz="2200" dirty="0">
                <a:solidFill>
                  <a:srgbClr val="0070C0"/>
                </a:solidFill>
                <a:latin typeface="Georgia"/>
                <a:cs typeface="Georgia"/>
              </a:rPr>
              <a:t>в першу</a:t>
            </a:r>
            <a:r>
              <a:rPr lang="ru-RU" sz="2200" spc="-50" dirty="0">
                <a:solidFill>
                  <a:srgbClr val="0070C0"/>
                </a:solidFill>
                <a:latin typeface="Georgia"/>
                <a:cs typeface="Georgia"/>
              </a:rPr>
              <a:t> </a:t>
            </a:r>
            <a:r>
              <a:rPr lang="ru-RU" sz="2200" spc="-5" dirty="0" err="1">
                <a:solidFill>
                  <a:srgbClr val="0070C0"/>
                </a:solidFill>
                <a:latin typeface="Georgia"/>
                <a:cs typeface="Georgia"/>
              </a:rPr>
              <a:t>чергу</a:t>
            </a:r>
            <a:r>
              <a:rPr lang="ru-RU" sz="2200" spc="-5" dirty="0">
                <a:solidFill>
                  <a:srgbClr val="0070C0"/>
                </a:solidFill>
                <a:latin typeface="Georgia"/>
                <a:cs typeface="Georgia"/>
              </a:rPr>
              <a:t>, </a:t>
            </a:r>
            <a:r>
              <a:rPr lang="ru-RU" sz="2200" spc="-5" dirty="0" err="1">
                <a:solidFill>
                  <a:srgbClr val="0070C0"/>
                </a:solidFill>
                <a:latin typeface="Georgia"/>
                <a:cs typeface="Georgia"/>
              </a:rPr>
              <a:t>якісна</a:t>
            </a:r>
            <a:r>
              <a:rPr lang="ru-RU" sz="2200" spc="-5" dirty="0">
                <a:solidFill>
                  <a:srgbClr val="0070C0"/>
                </a:solidFill>
                <a:latin typeface="Georgia"/>
                <a:cs typeface="Georgia"/>
              </a:rPr>
              <a:t> </a:t>
            </a:r>
            <a:r>
              <a:rPr lang="ru-RU" sz="2200" spc="-5" dirty="0" err="1">
                <a:solidFill>
                  <a:srgbClr val="0070C0"/>
                </a:solidFill>
                <a:latin typeface="Georgia"/>
                <a:cs typeface="Georgia"/>
              </a:rPr>
              <a:t>анотація</a:t>
            </a:r>
            <a:r>
              <a:rPr lang="ru-RU" sz="2200" spc="-5" dirty="0">
                <a:solidFill>
                  <a:srgbClr val="0070C0"/>
                </a:solidFill>
                <a:latin typeface="Georgia"/>
                <a:cs typeface="Georgia"/>
              </a:rPr>
              <a:t> </a:t>
            </a:r>
            <a:r>
              <a:rPr lang="ru-RU" sz="2200" spc="-5" dirty="0" err="1">
                <a:solidFill>
                  <a:srgbClr val="0070C0"/>
                </a:solidFill>
                <a:latin typeface="Georgia"/>
                <a:cs typeface="Georgia"/>
              </a:rPr>
              <a:t>може</a:t>
            </a:r>
            <a:r>
              <a:rPr lang="ru-RU" sz="2200" spc="-5" dirty="0">
                <a:solidFill>
                  <a:srgbClr val="0070C0"/>
                </a:solidFill>
                <a:latin typeface="Georgia"/>
                <a:cs typeface="Georgia"/>
              </a:rPr>
              <a:t> </a:t>
            </a:r>
            <a:r>
              <a:rPr lang="ru-RU" sz="2200" dirty="0" err="1">
                <a:solidFill>
                  <a:srgbClr val="0070C0"/>
                </a:solidFill>
                <a:latin typeface="Georgia"/>
                <a:cs typeface="Georgia"/>
              </a:rPr>
              <a:t>зацікавити</a:t>
            </a:r>
            <a:r>
              <a:rPr lang="ru-RU" sz="2200" dirty="0">
                <a:solidFill>
                  <a:srgbClr val="0070C0"/>
                </a:solidFill>
                <a:latin typeface="Georgia"/>
                <a:cs typeface="Georgia"/>
              </a:rPr>
              <a:t> </a:t>
            </a:r>
            <a:r>
              <a:rPr lang="ru-RU" sz="2200" dirty="0" err="1">
                <a:solidFill>
                  <a:srgbClr val="0070C0"/>
                </a:solidFill>
                <a:latin typeface="Georgia"/>
                <a:cs typeface="Georgia"/>
              </a:rPr>
              <a:t>науковця</a:t>
            </a:r>
            <a:r>
              <a:rPr lang="ru-RU" sz="2200" dirty="0">
                <a:solidFill>
                  <a:srgbClr val="0070C0"/>
                </a:solidFill>
                <a:latin typeface="Georgia"/>
                <a:cs typeface="Georgia"/>
              </a:rPr>
              <a:t> і довести  </a:t>
            </a:r>
            <a:r>
              <a:rPr lang="ru-RU" sz="2200" spc="-5" dirty="0" err="1">
                <a:solidFill>
                  <a:srgbClr val="0070C0"/>
                </a:solidFill>
                <a:latin typeface="Georgia"/>
                <a:cs typeface="Georgia"/>
              </a:rPr>
              <a:t>його</a:t>
            </a:r>
            <a:r>
              <a:rPr lang="ru-RU" sz="2200" spc="-5" dirty="0">
                <a:solidFill>
                  <a:srgbClr val="0070C0"/>
                </a:solidFill>
                <a:latin typeface="Georgia"/>
                <a:cs typeface="Georgia"/>
              </a:rPr>
              <a:t> </a:t>
            </a:r>
            <a:r>
              <a:rPr lang="ru-RU" sz="2200" dirty="0">
                <a:solidFill>
                  <a:srgbClr val="0070C0"/>
                </a:solidFill>
                <a:latin typeface="Georgia"/>
                <a:cs typeface="Georgia"/>
              </a:rPr>
              <a:t>до </a:t>
            </a:r>
            <a:r>
              <a:rPr lang="ru-RU" sz="2200" dirty="0" err="1">
                <a:solidFill>
                  <a:srgbClr val="0070C0"/>
                </a:solidFill>
                <a:latin typeface="Georgia"/>
                <a:cs typeface="Georgia"/>
              </a:rPr>
              <a:t>повного</a:t>
            </a:r>
            <a:r>
              <a:rPr lang="ru-RU" sz="2200" spc="-65" dirty="0">
                <a:solidFill>
                  <a:srgbClr val="0070C0"/>
                </a:solidFill>
                <a:latin typeface="Georgia"/>
                <a:cs typeface="Georgia"/>
              </a:rPr>
              <a:t> </a:t>
            </a:r>
            <a:r>
              <a:rPr lang="ru-RU" sz="2200" spc="-5" dirty="0">
                <a:solidFill>
                  <a:srgbClr val="0070C0"/>
                </a:solidFill>
                <a:latin typeface="Georgia"/>
                <a:cs typeface="Georgia"/>
              </a:rPr>
              <a:t>тексту та </a:t>
            </a:r>
            <a:r>
              <a:rPr lang="ru-RU" sz="2200" spc="-5" dirty="0" err="1">
                <a:solidFill>
                  <a:srgbClr val="0070C0"/>
                </a:solidFill>
                <a:latin typeface="Georgia"/>
                <a:cs typeface="Georgia"/>
              </a:rPr>
              <a:t>посилання</a:t>
            </a:r>
            <a:r>
              <a:rPr lang="ru-RU" sz="2200" spc="-5" dirty="0">
                <a:solidFill>
                  <a:srgbClr val="0070C0"/>
                </a:solidFill>
                <a:latin typeface="Georgia"/>
                <a:cs typeface="Georgia"/>
              </a:rPr>
              <a:t> на вашу роботу</a:t>
            </a:r>
            <a:endParaRPr lang="ru-RU" dirty="0">
              <a:solidFill>
                <a:srgbClr val="0070C0"/>
              </a:solidFill>
            </a:endParaRPr>
          </a:p>
        </p:txBody>
      </p:sp>
    </p:spTree>
    <p:extLst>
      <p:ext uri="{BB962C8B-B14F-4D97-AF65-F5344CB8AC3E}">
        <p14:creationId xmlns:p14="http://schemas.microsoft.com/office/powerpoint/2010/main" val="14207661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38100"/>
            <a:ext cx="8991600" cy="1107996"/>
          </a:xfrm>
        </p:spPr>
        <p:txBody>
          <a:bodyPr/>
          <a:lstStyle/>
          <a:p>
            <a:pPr algn="ctr"/>
            <a:r>
              <a:rPr lang="uk-UA" sz="3600" b="1" dirty="0"/>
              <a:t>Як підготувати якісну анотацію англійською мовою</a:t>
            </a:r>
            <a:endParaRPr lang="ru-RU" sz="3600" b="1" dirty="0"/>
          </a:p>
        </p:txBody>
      </p:sp>
      <p:sp>
        <p:nvSpPr>
          <p:cNvPr id="3" name="Текст 2"/>
          <p:cNvSpPr>
            <a:spLocks noGrp="1"/>
          </p:cNvSpPr>
          <p:nvPr>
            <p:ph type="body" idx="1"/>
          </p:nvPr>
        </p:nvSpPr>
        <p:spPr>
          <a:xfrm>
            <a:off x="304800" y="1194673"/>
            <a:ext cx="8686800" cy="5170646"/>
          </a:xfrm>
        </p:spPr>
        <p:txBody>
          <a:bodyPr/>
          <a:lstStyle/>
          <a:p>
            <a:pPr marL="457200" indent="-457200">
              <a:buFontTx/>
              <a:buChar char="-"/>
            </a:pPr>
            <a:r>
              <a:rPr lang="uk-UA" sz="2800" dirty="0"/>
              <a:t>Базові знання англійської граматики;</a:t>
            </a:r>
          </a:p>
          <a:p>
            <a:pPr marL="457200" indent="-457200">
              <a:buFontTx/>
              <a:buChar char="-"/>
            </a:pPr>
            <a:r>
              <a:rPr lang="uk-UA" sz="2800" dirty="0"/>
              <a:t>Банк академічних виразів;</a:t>
            </a:r>
          </a:p>
          <a:p>
            <a:pPr marL="457200" indent="-457200">
              <a:buFontTx/>
              <a:buChar char="-"/>
            </a:pPr>
            <a:r>
              <a:rPr lang="uk-UA" sz="2800" dirty="0"/>
              <a:t>Банк специфічних  наукових термінів та виразів складений вами;</a:t>
            </a:r>
          </a:p>
          <a:p>
            <a:pPr marL="457200" indent="-457200">
              <a:buFontTx/>
              <a:buChar char="-"/>
            </a:pPr>
            <a:r>
              <a:rPr lang="uk-UA" sz="2800" dirty="0"/>
              <a:t>Використання контекстних словників;</a:t>
            </a:r>
          </a:p>
          <a:p>
            <a:pPr marL="457200" indent="-457200">
              <a:buFontTx/>
              <a:buChar char="-"/>
            </a:pPr>
            <a:r>
              <a:rPr lang="uk-UA" sz="2800" dirty="0"/>
              <a:t>Безкоштовні засоби перевірки граматики та орфографії (наприклад: </a:t>
            </a:r>
            <a:r>
              <a:rPr lang="en-GB" sz="2800" dirty="0">
                <a:hlinkClick r:id="rId2"/>
              </a:rPr>
              <a:t>https://app.grammarly.com</a:t>
            </a:r>
            <a:r>
              <a:rPr lang="uk-UA" sz="2800" dirty="0"/>
              <a:t>)</a:t>
            </a:r>
          </a:p>
          <a:p>
            <a:pPr marL="457200" indent="-457200">
              <a:buFontTx/>
              <a:buChar char="-"/>
            </a:pPr>
            <a:r>
              <a:rPr lang="uk-UA" sz="2800" dirty="0"/>
              <a:t>Перевірте англійську анотацію </a:t>
            </a:r>
            <a:r>
              <a:rPr lang="en-GB" sz="2800" dirty="0"/>
              <a:t>Google </a:t>
            </a:r>
            <a:r>
              <a:rPr lang="uk-UA" sz="2800" dirty="0"/>
              <a:t>перекладачем </a:t>
            </a:r>
            <a:endParaRPr lang="en-GB" sz="2800" dirty="0"/>
          </a:p>
          <a:p>
            <a:pPr marL="457200" indent="-457200">
              <a:buFontTx/>
              <a:buChar char="-"/>
            </a:pPr>
            <a:r>
              <a:rPr lang="uk-UA" sz="2800" dirty="0">
                <a:solidFill>
                  <a:srgbClr val="FF0000"/>
                </a:solidFill>
              </a:rPr>
              <a:t>Не користуйтесь </a:t>
            </a:r>
            <a:r>
              <a:rPr lang="en-GB" sz="2800" dirty="0">
                <a:solidFill>
                  <a:srgbClr val="FF0000"/>
                </a:solidFill>
              </a:rPr>
              <a:t>Google </a:t>
            </a:r>
            <a:r>
              <a:rPr lang="uk-UA" sz="2800" dirty="0">
                <a:solidFill>
                  <a:srgbClr val="FF0000"/>
                </a:solidFill>
              </a:rPr>
              <a:t>перекладачем з української на англійську</a:t>
            </a:r>
            <a:endParaRPr lang="ru-RU" sz="2800" dirty="0">
              <a:solidFill>
                <a:srgbClr val="FF0000"/>
              </a:solidFill>
            </a:endParaRPr>
          </a:p>
        </p:txBody>
      </p:sp>
      <p:sp>
        <p:nvSpPr>
          <p:cNvPr id="4" name="TextBox 3"/>
          <p:cNvSpPr txBox="1"/>
          <p:nvPr/>
        </p:nvSpPr>
        <p:spPr>
          <a:xfrm>
            <a:off x="76200" y="6591300"/>
            <a:ext cx="8991600" cy="1015663"/>
          </a:xfrm>
          <a:prstGeom prst="rect">
            <a:avLst/>
          </a:prstGeom>
          <a:noFill/>
        </p:spPr>
        <p:txBody>
          <a:bodyPr wrap="square" rtlCol="0">
            <a:spAutoFit/>
          </a:bodyPr>
          <a:lstStyle/>
          <a:p>
            <a:r>
              <a:rPr lang="ru-RU" sz="2400" dirty="0" err="1">
                <a:solidFill>
                  <a:srgbClr val="7030A0"/>
                </a:solidFill>
              </a:rPr>
              <a:t>Morley</a:t>
            </a:r>
            <a:r>
              <a:rPr lang="ru-RU" sz="2400" dirty="0">
                <a:solidFill>
                  <a:srgbClr val="7030A0"/>
                </a:solidFill>
              </a:rPr>
              <a:t>, J., 2015</a:t>
            </a:r>
            <a:r>
              <a:rPr lang="en-GB" sz="2400" dirty="0">
                <a:solidFill>
                  <a:srgbClr val="7030A0"/>
                </a:solidFill>
              </a:rPr>
              <a:t>b</a:t>
            </a:r>
            <a:r>
              <a:rPr lang="ru-RU" sz="2400" dirty="0">
                <a:solidFill>
                  <a:srgbClr val="7030A0"/>
                </a:solidFill>
              </a:rPr>
              <a:t>. </a:t>
            </a:r>
            <a:r>
              <a:rPr lang="ru-RU" sz="2400" dirty="0" err="1">
                <a:solidFill>
                  <a:srgbClr val="7030A0"/>
                </a:solidFill>
              </a:rPr>
              <a:t>Academic</a:t>
            </a:r>
            <a:r>
              <a:rPr lang="ru-RU" sz="2400" dirty="0">
                <a:solidFill>
                  <a:srgbClr val="7030A0"/>
                </a:solidFill>
              </a:rPr>
              <a:t> </a:t>
            </a:r>
            <a:r>
              <a:rPr lang="ru-RU" sz="2400" dirty="0" err="1">
                <a:solidFill>
                  <a:srgbClr val="7030A0"/>
                </a:solidFill>
              </a:rPr>
              <a:t>Phrasebank</a:t>
            </a:r>
            <a:r>
              <a:rPr lang="ru-RU" sz="2400" dirty="0">
                <a:solidFill>
                  <a:srgbClr val="7030A0"/>
                </a:solidFill>
              </a:rPr>
              <a:t>. </a:t>
            </a:r>
            <a:r>
              <a:rPr lang="ru-RU" sz="2400" dirty="0" err="1">
                <a:solidFill>
                  <a:srgbClr val="7030A0"/>
                </a:solidFill>
              </a:rPr>
              <a:t>The</a:t>
            </a:r>
            <a:r>
              <a:rPr lang="ru-RU" sz="2400" dirty="0">
                <a:solidFill>
                  <a:srgbClr val="7030A0"/>
                </a:solidFill>
              </a:rPr>
              <a:t> </a:t>
            </a:r>
            <a:r>
              <a:rPr lang="ru-RU" sz="2400" dirty="0" err="1">
                <a:solidFill>
                  <a:srgbClr val="7030A0"/>
                </a:solidFill>
              </a:rPr>
              <a:t>University</a:t>
            </a:r>
            <a:r>
              <a:rPr lang="ru-RU" sz="2400" dirty="0">
                <a:solidFill>
                  <a:srgbClr val="7030A0"/>
                </a:solidFill>
              </a:rPr>
              <a:t> of </a:t>
            </a:r>
            <a:r>
              <a:rPr lang="ru-RU" sz="2400" dirty="0" err="1">
                <a:solidFill>
                  <a:srgbClr val="7030A0"/>
                </a:solidFill>
              </a:rPr>
              <a:t>Manchester</a:t>
            </a:r>
            <a:r>
              <a:rPr lang="ru-RU" sz="2400" dirty="0">
                <a:solidFill>
                  <a:srgbClr val="7030A0"/>
                </a:solidFill>
              </a:rPr>
              <a:t>.</a:t>
            </a:r>
          </a:p>
          <a:p>
            <a:r>
              <a:rPr lang="en-GB" dirty="0">
                <a:solidFill>
                  <a:srgbClr val="7030A0"/>
                </a:solidFill>
                <a:hlinkClick r:id="rId3"/>
              </a:rPr>
              <a:t>http://storage.genebang.com/file/cGF0aD11ZS8yMDE4MDcvdWUyNjM4XzEgQWNhZGVtaWMgUGhyYXNlYmFuayAyMDE1YiBlbmhhbmNlZCBlZGl0aW9uIDIucGRm</a:t>
            </a:r>
            <a:r>
              <a:rPr lang="en-GB" dirty="0">
                <a:solidFill>
                  <a:srgbClr val="7030A0"/>
                </a:solidFill>
              </a:rPr>
              <a:t> </a:t>
            </a:r>
            <a:endParaRPr lang="ru-RU" dirty="0">
              <a:solidFill>
                <a:srgbClr val="7030A0"/>
              </a:solidFill>
            </a:endParaRPr>
          </a:p>
        </p:txBody>
      </p:sp>
    </p:spTree>
    <p:extLst>
      <p:ext uri="{BB962C8B-B14F-4D97-AF65-F5344CB8AC3E}">
        <p14:creationId xmlns:p14="http://schemas.microsoft.com/office/powerpoint/2010/main" val="15489743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p:cNvSpPr>
          <p:nvPr/>
        </p:nvSpPr>
        <p:spPr>
          <a:xfrm>
            <a:off x="19050" y="1409700"/>
            <a:ext cx="8988552" cy="1595693"/>
          </a:xfrm>
          <a:prstGeom prst="rect">
            <a:avLst/>
          </a:prstGeom>
        </p:spPr>
        <p:txBody>
          <a:bodyPr vert="horz" wrap="square" lIns="0" tIns="239141" rIns="0" bIns="0" rtlCol="0">
            <a:spAutoFit/>
          </a:bodyPr>
          <a:lstStyle>
            <a:lvl1pPr>
              <a:defRPr sz="4400" b="0" i="0">
                <a:solidFill>
                  <a:schemeClr val="tx1"/>
                </a:solidFill>
                <a:latin typeface="Georgia"/>
                <a:ea typeface="+mj-ea"/>
                <a:cs typeface="Georgia"/>
              </a:defRPr>
            </a:lvl1pPr>
          </a:lstStyle>
          <a:p>
            <a:pPr marL="2894965"/>
            <a:r>
              <a:rPr lang="ru-RU" dirty="0" err="1"/>
              <a:t>Ключові</a:t>
            </a:r>
            <a:r>
              <a:rPr lang="ru-RU" dirty="0"/>
              <a:t> слова</a:t>
            </a:r>
            <a:endParaRPr lang="en-US" dirty="0"/>
          </a:p>
          <a:p>
            <a:pPr marL="2894965"/>
            <a:r>
              <a:rPr lang="en-US" dirty="0"/>
              <a:t>Key words</a:t>
            </a:r>
            <a:endParaRPr lang="ru-RU" dirty="0"/>
          </a:p>
        </p:txBody>
      </p:sp>
      <p:sp>
        <p:nvSpPr>
          <p:cNvPr id="5" name="object 3"/>
          <p:cNvSpPr txBox="1"/>
          <p:nvPr/>
        </p:nvSpPr>
        <p:spPr>
          <a:xfrm>
            <a:off x="666496" y="3009900"/>
            <a:ext cx="8020304" cy="3159839"/>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lang="uk-UA" sz="3200" dirty="0">
                <a:latin typeface="Georgia"/>
                <a:cs typeface="Georgia"/>
              </a:rPr>
              <a:t>Як правило не повторюють слова із назви</a:t>
            </a:r>
            <a:endParaRPr sz="3200" dirty="0">
              <a:latin typeface="Georgia"/>
              <a:cs typeface="Georgia"/>
            </a:endParaRPr>
          </a:p>
          <a:p>
            <a:pPr marL="355600" indent="-342900">
              <a:lnSpc>
                <a:spcPct val="100000"/>
              </a:lnSpc>
              <a:spcBef>
                <a:spcPts val="765"/>
              </a:spcBef>
              <a:buFont typeface="Arial"/>
              <a:buChar char="•"/>
              <a:tabLst>
                <a:tab pos="354965" algn="l"/>
                <a:tab pos="355600" algn="l"/>
              </a:tabLst>
            </a:pPr>
            <a:r>
              <a:rPr lang="uk-UA" sz="3200" dirty="0">
                <a:latin typeface="Georgia"/>
                <a:cs typeface="Georgia"/>
              </a:rPr>
              <a:t>Доповнюють та деталізують назву роботи</a:t>
            </a:r>
          </a:p>
          <a:p>
            <a:pPr marL="355600" indent="-342900">
              <a:lnSpc>
                <a:spcPct val="100000"/>
              </a:lnSpc>
              <a:spcBef>
                <a:spcPts val="765"/>
              </a:spcBef>
              <a:buFont typeface="Arial"/>
              <a:buChar char="•"/>
              <a:tabLst>
                <a:tab pos="354965" algn="l"/>
                <a:tab pos="355600" algn="l"/>
              </a:tabLst>
            </a:pPr>
            <a:r>
              <a:rPr lang="uk-UA" sz="3200" dirty="0">
                <a:latin typeface="Georgia"/>
                <a:cs typeface="Georgia"/>
              </a:rPr>
              <a:t>Кількість ключових слів або словосполучень -  5-6</a:t>
            </a:r>
            <a:endParaRPr sz="3200" dirty="0">
              <a:latin typeface="Georgia"/>
              <a:cs typeface="Georgia"/>
            </a:endParaRPr>
          </a:p>
        </p:txBody>
      </p:sp>
    </p:spTree>
    <p:extLst>
      <p:ext uri="{BB962C8B-B14F-4D97-AF65-F5344CB8AC3E}">
        <p14:creationId xmlns:p14="http://schemas.microsoft.com/office/powerpoint/2010/main" val="31271161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412" y="114300"/>
            <a:ext cx="8988552" cy="1354217"/>
          </a:xfrm>
        </p:spPr>
        <p:txBody>
          <a:bodyPr/>
          <a:lstStyle/>
          <a:p>
            <a:pPr algn="ctr"/>
            <a:r>
              <a:rPr lang="uk-UA" dirty="0"/>
              <a:t>Нотатки</a:t>
            </a:r>
            <a:br>
              <a:rPr lang="en-US" dirty="0"/>
            </a:br>
            <a:r>
              <a:rPr lang="en-US" dirty="0"/>
              <a:t>Highlights</a:t>
            </a:r>
            <a:endParaRPr lang="ru-RU" dirty="0"/>
          </a:p>
        </p:txBody>
      </p:sp>
      <p:sp>
        <p:nvSpPr>
          <p:cNvPr id="3" name="Текст 2"/>
          <p:cNvSpPr>
            <a:spLocks noGrp="1"/>
          </p:cNvSpPr>
          <p:nvPr>
            <p:ph type="body" idx="1"/>
          </p:nvPr>
        </p:nvSpPr>
        <p:spPr>
          <a:xfrm>
            <a:off x="403412" y="1916206"/>
            <a:ext cx="8534400" cy="4739759"/>
          </a:xfrm>
        </p:spPr>
        <p:txBody>
          <a:bodyPr/>
          <a:lstStyle/>
          <a:p>
            <a:pPr marL="457200" indent="-457200" fontAlgn="base">
              <a:spcAft>
                <a:spcPts val="1200"/>
              </a:spcAft>
              <a:buFont typeface="Arial" pitchFamily="34" charset="0"/>
              <a:buChar char="•"/>
            </a:pPr>
            <a:r>
              <a:rPr lang="uk-UA" sz="3600" dirty="0"/>
              <a:t>Як правило складаються із 3-5 коротких речень, кожне завдовжки не більше 85 знаків</a:t>
            </a:r>
            <a:r>
              <a:rPr lang="en-US" sz="3600" dirty="0"/>
              <a:t>.</a:t>
            </a:r>
          </a:p>
          <a:p>
            <a:pPr marL="457200" indent="-457200" fontAlgn="base">
              <a:spcAft>
                <a:spcPts val="1200"/>
              </a:spcAft>
              <a:buFont typeface="Arial" pitchFamily="34" charset="0"/>
              <a:buChar char="•"/>
            </a:pPr>
            <a:r>
              <a:rPr lang="uk-UA" sz="3600" dirty="0"/>
              <a:t>Не використовується </a:t>
            </a:r>
            <a:r>
              <a:rPr lang="uk-UA" sz="3600" dirty="0" err="1"/>
              <a:t>вузькоспецифічна</a:t>
            </a:r>
            <a:r>
              <a:rPr lang="uk-UA" sz="3600" dirty="0"/>
              <a:t> термінологія, скорочення </a:t>
            </a:r>
          </a:p>
          <a:p>
            <a:pPr marL="457200" indent="-457200" fontAlgn="base">
              <a:spcAft>
                <a:spcPts val="1200"/>
              </a:spcAft>
              <a:buFont typeface="Arial" pitchFamily="34" charset="0"/>
              <a:buChar char="•"/>
            </a:pPr>
            <a:r>
              <a:rPr lang="uk-UA" sz="3600" dirty="0"/>
              <a:t>Разом з </a:t>
            </a:r>
            <a:r>
              <a:rPr lang="uk-UA" sz="3600" dirty="0" err="1"/>
              <a:t>інфографікою</a:t>
            </a:r>
            <a:r>
              <a:rPr lang="uk-UA" sz="3600" dirty="0"/>
              <a:t> націлені на широку аудиторію </a:t>
            </a:r>
          </a:p>
        </p:txBody>
      </p:sp>
    </p:spTree>
    <p:extLst>
      <p:ext uri="{BB962C8B-B14F-4D97-AF65-F5344CB8AC3E}">
        <p14:creationId xmlns:p14="http://schemas.microsoft.com/office/powerpoint/2010/main" val="20529290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3" y="254253"/>
            <a:ext cx="8988552" cy="1354217"/>
          </a:xfrm>
        </p:spPr>
        <p:txBody>
          <a:bodyPr/>
          <a:lstStyle/>
          <a:p>
            <a:pPr algn="ctr"/>
            <a:r>
              <a:rPr lang="en-US" dirty="0"/>
              <a:t>Highlights - example</a:t>
            </a:r>
            <a:br>
              <a:rPr lang="en-US" dirty="0"/>
            </a:br>
            <a:endParaRPr lang="ru-RU" dirty="0"/>
          </a:p>
        </p:txBody>
      </p:sp>
      <p:sp>
        <p:nvSpPr>
          <p:cNvPr id="3" name="Текст 2"/>
          <p:cNvSpPr>
            <a:spLocks noGrp="1"/>
          </p:cNvSpPr>
          <p:nvPr>
            <p:ph type="body" idx="1"/>
          </p:nvPr>
        </p:nvSpPr>
        <p:spPr>
          <a:xfrm>
            <a:off x="431799" y="1632965"/>
            <a:ext cx="8280400" cy="5539978"/>
          </a:xfrm>
        </p:spPr>
        <p:txBody>
          <a:bodyPr/>
          <a:lstStyle/>
          <a:p>
            <a:pPr>
              <a:spcAft>
                <a:spcPts val="1200"/>
              </a:spcAft>
            </a:pPr>
            <a:r>
              <a:rPr lang="en-US" dirty="0"/>
              <a:t>•Geographic region and host species affect total mean abundance of parasites.</a:t>
            </a:r>
          </a:p>
          <a:p>
            <a:pPr>
              <a:spcAft>
                <a:spcPts val="1200"/>
              </a:spcAft>
            </a:pPr>
            <a:r>
              <a:rPr lang="en-US" dirty="0"/>
              <a:t>•The species abundance distribution in introduced hosts is lower than in native hosts.</a:t>
            </a:r>
          </a:p>
          <a:p>
            <a:pPr>
              <a:spcAft>
                <a:spcPts val="1200"/>
              </a:spcAft>
            </a:pPr>
            <a:r>
              <a:rPr lang="en-US" dirty="0"/>
              <a:t>•The community aggregation pattern might explain the success of introduced species.</a:t>
            </a:r>
          </a:p>
          <a:p>
            <a:pPr>
              <a:spcAft>
                <a:spcPts val="1200"/>
              </a:spcAft>
            </a:pPr>
            <a:r>
              <a:rPr lang="en-US" dirty="0"/>
              <a:t>•The introduced population has a higher number of uninfected hosts than native ones.</a:t>
            </a:r>
          </a:p>
          <a:p>
            <a:pPr>
              <a:spcAft>
                <a:spcPts val="1200"/>
              </a:spcAft>
            </a:pPr>
            <a:r>
              <a:rPr lang="en-US" dirty="0"/>
              <a:t>•The introduced population has a shorter parasite distribution tail than native ones.</a:t>
            </a:r>
            <a:endParaRPr lang="ru-RU" dirty="0"/>
          </a:p>
        </p:txBody>
      </p:sp>
    </p:spTree>
    <p:extLst>
      <p:ext uri="{BB962C8B-B14F-4D97-AF65-F5344CB8AC3E}">
        <p14:creationId xmlns:p14="http://schemas.microsoft.com/office/powerpoint/2010/main" val="4247945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3" y="254253"/>
            <a:ext cx="8988552" cy="1354217"/>
          </a:xfrm>
        </p:spPr>
        <p:txBody>
          <a:bodyPr/>
          <a:lstStyle/>
          <a:p>
            <a:pPr algn="ctr"/>
            <a:r>
              <a:rPr lang="uk-UA" b="1" dirty="0" err="1"/>
              <a:t>Інфографіка</a:t>
            </a:r>
            <a:br>
              <a:rPr lang="en-US" b="1" dirty="0"/>
            </a:br>
            <a:r>
              <a:rPr lang="en-US" b="1" dirty="0"/>
              <a:t>Graphical abstract</a:t>
            </a:r>
            <a:r>
              <a:rPr lang="en-US" dirty="0"/>
              <a:t> </a:t>
            </a:r>
          </a:p>
        </p:txBody>
      </p:sp>
      <p:sp>
        <p:nvSpPr>
          <p:cNvPr id="3" name="Текст 2"/>
          <p:cNvSpPr>
            <a:spLocks noGrp="1"/>
          </p:cNvSpPr>
          <p:nvPr>
            <p:ph type="body" idx="1"/>
          </p:nvPr>
        </p:nvSpPr>
        <p:spPr>
          <a:xfrm>
            <a:off x="431799" y="2171700"/>
            <a:ext cx="8280400" cy="5909310"/>
          </a:xfrm>
        </p:spPr>
        <p:txBody>
          <a:bodyPr/>
          <a:lstStyle/>
          <a:p>
            <a:r>
              <a:rPr lang="ru-RU" b="1" dirty="0" err="1"/>
              <a:t>Що</a:t>
            </a:r>
            <a:r>
              <a:rPr lang="ru-RU" b="1" dirty="0"/>
              <a:t> </a:t>
            </a:r>
            <a:r>
              <a:rPr lang="ru-RU" b="1" dirty="0" err="1"/>
              <a:t>таке</a:t>
            </a:r>
            <a:r>
              <a:rPr lang="ru-RU" b="1" dirty="0"/>
              <a:t> </a:t>
            </a:r>
            <a:r>
              <a:rPr lang="ru-RU" b="1" dirty="0" err="1"/>
              <a:t>графічна</a:t>
            </a:r>
            <a:r>
              <a:rPr lang="ru-RU" b="1" dirty="0"/>
              <a:t> </a:t>
            </a:r>
            <a:r>
              <a:rPr lang="ru-RU" b="1" dirty="0" err="1"/>
              <a:t>анотація</a:t>
            </a:r>
            <a:r>
              <a:rPr lang="ru-RU" b="1" dirty="0"/>
              <a:t>?</a:t>
            </a:r>
            <a:endParaRPr lang="ru-RU" dirty="0"/>
          </a:p>
          <a:p>
            <a:r>
              <a:rPr lang="ru-RU" dirty="0"/>
              <a:t>У </a:t>
            </a:r>
            <a:r>
              <a:rPr lang="ru-RU" dirty="0" err="1"/>
              <a:t>загальному</a:t>
            </a:r>
            <a:r>
              <a:rPr lang="ru-RU" dirty="0"/>
              <a:t> </a:t>
            </a:r>
            <a:r>
              <a:rPr lang="ru-RU" dirty="0" err="1"/>
              <a:t>розумінні</a:t>
            </a:r>
            <a:r>
              <a:rPr lang="ru-RU" dirty="0"/>
              <a:t>, </a:t>
            </a:r>
            <a:r>
              <a:rPr lang="ru-RU" dirty="0" err="1"/>
              <a:t>графічна</a:t>
            </a:r>
            <a:r>
              <a:rPr lang="ru-RU" dirty="0"/>
              <a:t> </a:t>
            </a:r>
            <a:r>
              <a:rPr lang="ru-RU" dirty="0" err="1"/>
              <a:t>анотація</a:t>
            </a:r>
            <a:r>
              <a:rPr lang="ru-RU" dirty="0"/>
              <a:t> – </a:t>
            </a:r>
            <a:r>
              <a:rPr lang="ru-RU" dirty="0" err="1"/>
              <a:t>це</a:t>
            </a:r>
            <a:r>
              <a:rPr lang="ru-RU" dirty="0"/>
              <a:t> картинка, на </a:t>
            </a:r>
            <a:r>
              <a:rPr lang="ru-RU" dirty="0" err="1"/>
              <a:t>якій</a:t>
            </a:r>
            <a:r>
              <a:rPr lang="ru-RU" dirty="0"/>
              <a:t> </a:t>
            </a:r>
            <a:r>
              <a:rPr lang="ru-RU" dirty="0" err="1"/>
              <a:t>зображено</a:t>
            </a:r>
            <a:r>
              <a:rPr lang="ru-RU" dirty="0"/>
              <a:t> </a:t>
            </a:r>
            <a:r>
              <a:rPr lang="ru-RU" dirty="0" err="1"/>
              <a:t>основні</a:t>
            </a:r>
            <a:r>
              <a:rPr lang="ru-RU" dirty="0"/>
              <a:t> </a:t>
            </a:r>
            <a:r>
              <a:rPr lang="ru-RU" dirty="0" err="1"/>
              <a:t>моменти</a:t>
            </a:r>
            <a:r>
              <a:rPr lang="ru-RU" dirty="0"/>
              <a:t> </a:t>
            </a:r>
            <a:r>
              <a:rPr lang="ru-RU" dirty="0" err="1"/>
              <a:t>Вашого</a:t>
            </a:r>
            <a:r>
              <a:rPr lang="ru-RU" dirty="0"/>
              <a:t> </a:t>
            </a:r>
            <a:r>
              <a:rPr lang="ru-RU" dirty="0" err="1"/>
              <a:t>дослідження</a:t>
            </a:r>
            <a:r>
              <a:rPr lang="ru-RU" dirty="0"/>
              <a:t>. Вона </a:t>
            </a:r>
            <a:r>
              <a:rPr lang="ru-RU" dirty="0" err="1"/>
              <a:t>подає</a:t>
            </a:r>
            <a:r>
              <a:rPr lang="ru-RU" dirty="0"/>
              <a:t> </a:t>
            </a:r>
            <a:r>
              <a:rPr lang="ru-RU" dirty="0" err="1"/>
              <a:t>інформацію</a:t>
            </a:r>
            <a:r>
              <a:rPr lang="ru-RU" dirty="0"/>
              <a:t> про </a:t>
            </a:r>
            <a:r>
              <a:rPr lang="ru-RU" dirty="0" err="1"/>
              <a:t>наукову</a:t>
            </a:r>
            <a:r>
              <a:rPr lang="ru-RU" dirty="0"/>
              <a:t> </a:t>
            </a:r>
            <a:r>
              <a:rPr lang="ru-RU" dirty="0" err="1"/>
              <a:t>статтю</a:t>
            </a:r>
            <a:r>
              <a:rPr lang="ru-RU" dirty="0"/>
              <a:t> у </a:t>
            </a:r>
            <a:r>
              <a:rPr lang="ru-RU" dirty="0" err="1"/>
              <a:t>спрощеному</a:t>
            </a:r>
            <a:r>
              <a:rPr lang="ru-RU" dirty="0"/>
              <a:t> </a:t>
            </a:r>
            <a:r>
              <a:rPr lang="ru-RU" dirty="0" err="1"/>
              <a:t>вигляді</a:t>
            </a:r>
            <a:r>
              <a:rPr lang="ru-RU" dirty="0"/>
              <a:t> та </a:t>
            </a:r>
            <a:r>
              <a:rPr lang="ru-RU" dirty="0" err="1"/>
              <a:t>допомагає</a:t>
            </a:r>
            <a:r>
              <a:rPr lang="ru-RU" dirty="0"/>
              <a:t> </a:t>
            </a:r>
            <a:r>
              <a:rPr lang="ru-RU" dirty="0" err="1"/>
              <a:t>читачам</a:t>
            </a:r>
            <a:r>
              <a:rPr lang="ru-RU" dirty="0"/>
              <a:t> </a:t>
            </a:r>
            <a:r>
              <a:rPr lang="ru-RU" dirty="0" err="1"/>
              <a:t>швидше</a:t>
            </a:r>
            <a:r>
              <a:rPr lang="ru-RU" dirty="0"/>
              <a:t> </a:t>
            </a:r>
            <a:r>
              <a:rPr lang="ru-RU" dirty="0" err="1"/>
              <a:t>зрозуміти</a:t>
            </a:r>
            <a:r>
              <a:rPr lang="ru-RU" dirty="0"/>
              <a:t> </a:t>
            </a:r>
            <a:r>
              <a:rPr lang="ru-RU" dirty="0" err="1"/>
              <a:t>її</a:t>
            </a:r>
            <a:r>
              <a:rPr lang="ru-RU" dirty="0"/>
              <a:t> </a:t>
            </a:r>
            <a:r>
              <a:rPr lang="ru-RU" dirty="0" err="1"/>
              <a:t>основні</a:t>
            </a:r>
            <a:r>
              <a:rPr lang="ru-RU" dirty="0"/>
              <a:t> </a:t>
            </a:r>
            <a:r>
              <a:rPr lang="ru-RU" dirty="0" err="1"/>
              <a:t>тези</a:t>
            </a:r>
            <a:r>
              <a:rPr lang="ru-RU" dirty="0"/>
              <a:t>. </a:t>
            </a:r>
            <a:r>
              <a:rPr lang="ru-RU" dirty="0" err="1"/>
              <a:t>Графічна</a:t>
            </a:r>
            <a:r>
              <a:rPr lang="ru-RU" dirty="0"/>
              <a:t> </a:t>
            </a:r>
            <a:r>
              <a:rPr lang="ru-RU" dirty="0" err="1"/>
              <a:t>анотація</a:t>
            </a:r>
            <a:r>
              <a:rPr lang="ru-RU" dirty="0"/>
              <a:t> </a:t>
            </a:r>
            <a:r>
              <a:rPr lang="ru-RU" dirty="0" err="1"/>
              <a:t>створюється</a:t>
            </a:r>
            <a:r>
              <a:rPr lang="ru-RU" dirty="0"/>
              <a:t> у </a:t>
            </a:r>
            <a:r>
              <a:rPr lang="ru-RU" dirty="0" err="1"/>
              <a:t>різних</a:t>
            </a:r>
            <a:r>
              <a:rPr lang="ru-RU" dirty="0"/>
              <a:t> форматах – </a:t>
            </a:r>
            <a:r>
              <a:rPr lang="ru-RU" dirty="0" err="1"/>
              <a:t>від</a:t>
            </a:r>
            <a:r>
              <a:rPr lang="ru-RU" dirty="0"/>
              <a:t> </a:t>
            </a:r>
            <a:r>
              <a:rPr lang="ru-RU" dirty="0" err="1"/>
              <a:t>звичайної</a:t>
            </a:r>
            <a:r>
              <a:rPr lang="ru-RU" dirty="0"/>
              <a:t> картинки до складного </a:t>
            </a:r>
            <a:r>
              <a:rPr lang="ru-RU" dirty="0" err="1"/>
              <a:t>графіка</a:t>
            </a:r>
            <a:r>
              <a:rPr lang="ru-RU" dirty="0"/>
              <a:t>, </a:t>
            </a:r>
            <a:r>
              <a:rPr lang="ru-RU" dirty="0" err="1"/>
              <a:t>діаграми</a:t>
            </a:r>
            <a:r>
              <a:rPr lang="ru-RU" dirty="0"/>
              <a:t> </a:t>
            </a:r>
            <a:r>
              <a:rPr lang="ru-RU" dirty="0" err="1"/>
              <a:t>чи</a:t>
            </a:r>
            <a:r>
              <a:rPr lang="ru-RU" dirty="0"/>
              <a:t> </a:t>
            </a:r>
            <a:r>
              <a:rPr lang="ru-RU" dirty="0" err="1"/>
              <a:t>інфографіки</a:t>
            </a:r>
            <a:r>
              <a:rPr lang="ru-RU" dirty="0"/>
              <a:t>.</a:t>
            </a:r>
          </a:p>
          <a:p>
            <a:endParaRPr lang="en-US" dirty="0"/>
          </a:p>
        </p:txBody>
      </p:sp>
    </p:spTree>
    <p:extLst>
      <p:ext uri="{BB962C8B-B14F-4D97-AF65-F5344CB8AC3E}">
        <p14:creationId xmlns:p14="http://schemas.microsoft.com/office/powerpoint/2010/main" val="42786163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3" y="254253"/>
            <a:ext cx="8988552" cy="1354217"/>
          </a:xfrm>
        </p:spPr>
        <p:txBody>
          <a:bodyPr/>
          <a:lstStyle/>
          <a:p>
            <a:pPr algn="ctr"/>
            <a:r>
              <a:rPr lang="uk-UA" b="1" dirty="0" err="1"/>
              <a:t>Інфографіка</a:t>
            </a:r>
            <a:br>
              <a:rPr lang="en-US" b="1" dirty="0"/>
            </a:br>
            <a:r>
              <a:rPr lang="en-US" b="1" dirty="0"/>
              <a:t>Graphical abstract</a:t>
            </a:r>
            <a:r>
              <a:rPr lang="en-US" dirty="0"/>
              <a:t> </a:t>
            </a:r>
            <a:endParaRPr lang="ru-RU" dirty="0"/>
          </a:p>
        </p:txBody>
      </p:sp>
      <p:sp>
        <p:nvSpPr>
          <p:cNvPr id="3" name="Текст 2"/>
          <p:cNvSpPr>
            <a:spLocks noGrp="1"/>
          </p:cNvSpPr>
          <p:nvPr>
            <p:ph type="body" idx="1"/>
          </p:nvPr>
        </p:nvSpPr>
        <p:spPr>
          <a:xfrm>
            <a:off x="457200" y="2247900"/>
            <a:ext cx="8280400" cy="1969770"/>
          </a:xfrm>
        </p:spPr>
        <p:txBody>
          <a:bodyPr/>
          <a:lstStyle/>
          <a:p>
            <a:pPr marL="457200" indent="-457200">
              <a:buFont typeface="Arial" pitchFamily="34" charset="0"/>
              <a:buChar char="•"/>
            </a:pPr>
            <a:r>
              <a:rPr lang="uk-UA" dirty="0"/>
              <a:t>Графічне резюме слугує ілюстрацією головної ідеї статті</a:t>
            </a:r>
            <a:r>
              <a:rPr lang="en-US" dirty="0"/>
              <a:t>. </a:t>
            </a:r>
          </a:p>
          <a:p>
            <a:pPr marL="457200" indent="-457200">
              <a:buFont typeface="Arial" pitchFamily="34" charset="0"/>
              <a:buChar char="•"/>
            </a:pPr>
            <a:r>
              <a:rPr lang="uk-UA" dirty="0"/>
              <a:t>Фізичний розмір графічного абстракту як правило складає </a:t>
            </a:r>
            <a:r>
              <a:rPr lang="en-US" dirty="0"/>
              <a:t>5 x 5 cm. </a:t>
            </a:r>
            <a:endParaRPr lang="ru-RU" dirty="0"/>
          </a:p>
        </p:txBody>
      </p:sp>
      <p:sp>
        <p:nvSpPr>
          <p:cNvPr id="4" name="AutoShape 2" descr="https://ars.els-cdn.com/content/image/1-s2.0-S0020751917302047-fx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ars.els-cdn.com/content/image/1-s2.0-S0020751917302047-fx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187" y="6549278"/>
            <a:ext cx="47625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644278"/>
            <a:ext cx="28479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1921" y="4215653"/>
            <a:ext cx="24003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3851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Декілька прикладів використання графічної анотаці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49" y="876300"/>
            <a:ext cx="9226249" cy="716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682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271653" rIns="0" bIns="0" rtlCol="0">
            <a:spAutoFit/>
          </a:bodyPr>
          <a:lstStyle/>
          <a:p>
            <a:pPr marL="501650">
              <a:lnSpc>
                <a:spcPct val="100000"/>
              </a:lnSpc>
            </a:pPr>
            <a:r>
              <a:rPr sz="4000" spc="-5" dirty="0" err="1"/>
              <a:t>Чому</a:t>
            </a:r>
            <a:r>
              <a:rPr sz="4000" spc="-5" dirty="0"/>
              <a:t> </a:t>
            </a:r>
            <a:r>
              <a:rPr sz="4000" spc="-5" dirty="0" err="1"/>
              <a:t>ви</a:t>
            </a:r>
            <a:r>
              <a:rPr sz="4000" spc="-5" dirty="0"/>
              <a:t> плануєте </a:t>
            </a:r>
            <a:r>
              <a:rPr sz="4000" spc="-5" dirty="0" err="1"/>
              <a:t>писати</a:t>
            </a:r>
            <a:r>
              <a:rPr sz="4000" spc="40" dirty="0"/>
              <a:t> </a:t>
            </a:r>
            <a:r>
              <a:rPr sz="4000" dirty="0" err="1"/>
              <a:t>статтю</a:t>
            </a:r>
            <a:r>
              <a:rPr sz="4000" dirty="0"/>
              <a:t>?</a:t>
            </a:r>
          </a:p>
        </p:txBody>
      </p:sp>
      <p:sp>
        <p:nvSpPr>
          <p:cNvPr id="4" name="object 4"/>
          <p:cNvSpPr txBox="1"/>
          <p:nvPr/>
        </p:nvSpPr>
        <p:spPr>
          <a:xfrm>
            <a:off x="685800" y="1714500"/>
            <a:ext cx="6705600" cy="2115964"/>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sz="3000" dirty="0">
                <a:latin typeface="Georgia"/>
                <a:cs typeface="Georgia"/>
              </a:rPr>
              <a:t>Прийшов</a:t>
            </a:r>
            <a:r>
              <a:rPr sz="3000" spc="-120" dirty="0">
                <a:latin typeface="Georgia"/>
                <a:cs typeface="Georgia"/>
              </a:rPr>
              <a:t> </a:t>
            </a:r>
            <a:r>
              <a:rPr sz="3000" dirty="0">
                <a:latin typeface="Georgia"/>
                <a:cs typeface="Georgia"/>
              </a:rPr>
              <a:t>час</a:t>
            </a:r>
          </a:p>
          <a:p>
            <a:pPr marL="355600" indent="-342900">
              <a:lnSpc>
                <a:spcPct val="100000"/>
              </a:lnSpc>
              <a:spcBef>
                <a:spcPts val="720"/>
              </a:spcBef>
              <a:buFont typeface="Arial"/>
              <a:buChar char="•"/>
              <a:tabLst>
                <a:tab pos="354965" algn="l"/>
                <a:tab pos="355600" algn="l"/>
              </a:tabLst>
            </a:pPr>
            <a:r>
              <a:rPr sz="3000" dirty="0">
                <a:latin typeface="Georgia"/>
                <a:cs typeface="Georgia"/>
              </a:rPr>
              <a:t>Треба для</a:t>
            </a:r>
            <a:r>
              <a:rPr sz="3000" spc="-125" dirty="0">
                <a:latin typeface="Georgia"/>
                <a:cs typeface="Georgia"/>
              </a:rPr>
              <a:t> </a:t>
            </a:r>
            <a:r>
              <a:rPr sz="3000" dirty="0">
                <a:latin typeface="Georgia"/>
                <a:cs typeface="Georgia"/>
              </a:rPr>
              <a:t>кар'єри</a:t>
            </a:r>
          </a:p>
          <a:p>
            <a:pPr marL="355600" indent="-342900">
              <a:lnSpc>
                <a:spcPct val="100000"/>
              </a:lnSpc>
              <a:spcBef>
                <a:spcPts val="720"/>
              </a:spcBef>
              <a:buFont typeface="Arial"/>
              <a:buChar char="•"/>
              <a:tabLst>
                <a:tab pos="354965" algn="l"/>
                <a:tab pos="355600" algn="l"/>
              </a:tabLst>
            </a:pPr>
            <a:r>
              <a:rPr sz="3000" dirty="0">
                <a:latin typeface="Georgia"/>
                <a:cs typeface="Georgia"/>
              </a:rPr>
              <a:t>Маю </a:t>
            </a:r>
            <a:r>
              <a:rPr sz="3000" spc="-5" dirty="0">
                <a:latin typeface="Georgia"/>
                <a:cs typeface="Georgia"/>
              </a:rPr>
              <a:t>час </a:t>
            </a:r>
            <a:r>
              <a:rPr sz="3000" dirty="0">
                <a:latin typeface="Georgia"/>
                <a:cs typeface="Georgia"/>
              </a:rPr>
              <a:t>та</a:t>
            </a:r>
            <a:r>
              <a:rPr sz="3000" spc="-65" dirty="0">
                <a:latin typeface="Georgia"/>
                <a:cs typeface="Georgia"/>
              </a:rPr>
              <a:t> </a:t>
            </a:r>
            <a:r>
              <a:rPr sz="3000" spc="-5" dirty="0">
                <a:latin typeface="Georgia"/>
                <a:cs typeface="Georgia"/>
              </a:rPr>
              <a:t>натхнення</a:t>
            </a:r>
            <a:endParaRPr sz="3000" dirty="0">
              <a:latin typeface="Georgia"/>
              <a:cs typeface="Georgia"/>
            </a:endParaRPr>
          </a:p>
          <a:p>
            <a:pPr marL="355600" indent="-342900">
              <a:lnSpc>
                <a:spcPct val="100000"/>
              </a:lnSpc>
              <a:spcBef>
                <a:spcPts val="720"/>
              </a:spcBef>
              <a:buFont typeface="Arial"/>
              <a:buChar char="•"/>
              <a:tabLst>
                <a:tab pos="354965" algn="l"/>
                <a:tab pos="355600" algn="l"/>
              </a:tabLst>
            </a:pPr>
            <a:r>
              <a:rPr lang="uk-UA" sz="3000" dirty="0">
                <a:latin typeface="Georgia"/>
                <a:cs typeface="Georgia"/>
              </a:rPr>
              <a:t>Поділитися</a:t>
            </a:r>
            <a:r>
              <a:rPr sz="3000" spc="-135" dirty="0">
                <a:latin typeface="Georgia"/>
                <a:cs typeface="Georgia"/>
              </a:rPr>
              <a:t> </a:t>
            </a:r>
            <a:r>
              <a:rPr lang="uk-UA" sz="3000" dirty="0">
                <a:latin typeface="Georgia"/>
                <a:cs typeface="Georgia"/>
              </a:rPr>
              <a:t>новими </a:t>
            </a:r>
            <a:r>
              <a:rPr lang="uk-UA" sz="3000" spc="-5" dirty="0">
                <a:latin typeface="Georgia"/>
                <a:cs typeface="Georgia"/>
              </a:rPr>
              <a:t>результатами</a:t>
            </a:r>
            <a:endParaRPr lang="uk-UA" sz="3000" dirty="0">
              <a:latin typeface="Georgia"/>
              <a:cs typeface="Georgia"/>
            </a:endParaRPr>
          </a:p>
        </p:txBody>
      </p:sp>
      <p:sp>
        <p:nvSpPr>
          <p:cNvPr id="5" name="TextBox 4"/>
          <p:cNvSpPr txBox="1"/>
          <p:nvPr/>
        </p:nvSpPr>
        <p:spPr>
          <a:xfrm>
            <a:off x="859422" y="5372100"/>
            <a:ext cx="7391400" cy="2554545"/>
          </a:xfrm>
          <a:prstGeom prst="rect">
            <a:avLst/>
          </a:prstGeom>
          <a:noFill/>
        </p:spPr>
        <p:txBody>
          <a:bodyPr wrap="square" rtlCol="0">
            <a:spAutoFit/>
          </a:bodyPr>
          <a:lstStyle/>
          <a:p>
            <a:r>
              <a:rPr lang="ru-RU" sz="3200" dirty="0">
                <a:solidFill>
                  <a:srgbClr val="FF0000"/>
                </a:solidFill>
              </a:rPr>
              <a:t>Головна мета </a:t>
            </a:r>
            <a:r>
              <a:rPr lang="ru-RU" sz="3200" dirty="0" err="1">
                <a:solidFill>
                  <a:srgbClr val="FF0000"/>
                </a:solidFill>
              </a:rPr>
              <a:t>наукової</a:t>
            </a:r>
            <a:r>
              <a:rPr lang="ru-RU" sz="3200" dirty="0">
                <a:solidFill>
                  <a:srgbClr val="FF0000"/>
                </a:solidFill>
              </a:rPr>
              <a:t> </a:t>
            </a:r>
            <a:r>
              <a:rPr lang="ru-RU" sz="3200" dirty="0" err="1">
                <a:solidFill>
                  <a:srgbClr val="FF0000"/>
                </a:solidFill>
              </a:rPr>
              <a:t>публікації</a:t>
            </a:r>
            <a:r>
              <a:rPr lang="ru-RU" sz="3200" dirty="0">
                <a:solidFill>
                  <a:srgbClr val="FF0000"/>
                </a:solidFill>
              </a:rPr>
              <a:t> - </a:t>
            </a:r>
            <a:r>
              <a:rPr lang="ru-RU" sz="3200" dirty="0" err="1">
                <a:solidFill>
                  <a:srgbClr val="FF0000"/>
                </a:solidFill>
              </a:rPr>
              <a:t>познайомити</a:t>
            </a:r>
            <a:r>
              <a:rPr lang="ru-RU" sz="3200" dirty="0">
                <a:solidFill>
                  <a:srgbClr val="FF0000"/>
                </a:solidFill>
              </a:rPr>
              <a:t> </a:t>
            </a:r>
            <a:r>
              <a:rPr lang="ru-RU" sz="3200" dirty="0" err="1">
                <a:solidFill>
                  <a:srgbClr val="FF0000"/>
                </a:solidFill>
              </a:rPr>
              <a:t>наукове</a:t>
            </a:r>
            <a:r>
              <a:rPr lang="ru-RU" sz="3200" dirty="0">
                <a:solidFill>
                  <a:srgbClr val="FF0000"/>
                </a:solidFill>
              </a:rPr>
              <a:t> </a:t>
            </a:r>
            <a:r>
              <a:rPr lang="ru-RU" sz="3200" dirty="0" err="1">
                <a:solidFill>
                  <a:srgbClr val="FF0000"/>
                </a:solidFill>
              </a:rPr>
              <a:t>товариство</a:t>
            </a:r>
            <a:r>
              <a:rPr lang="en-US" sz="3200" dirty="0">
                <a:solidFill>
                  <a:srgbClr val="FF0000"/>
                </a:solidFill>
              </a:rPr>
              <a:t>, </a:t>
            </a:r>
            <a:r>
              <a:rPr lang="uk-UA" sz="3200" dirty="0">
                <a:solidFill>
                  <a:srgbClr val="FF0000"/>
                </a:solidFill>
              </a:rPr>
              <a:t>громадськість</a:t>
            </a:r>
            <a:r>
              <a:rPr lang="ru-RU" sz="3200" dirty="0">
                <a:solidFill>
                  <a:srgbClr val="FF0000"/>
                </a:solidFill>
              </a:rPr>
              <a:t> з результатами </a:t>
            </a:r>
            <a:r>
              <a:rPr lang="ru-RU" sz="3200" dirty="0" err="1">
                <a:solidFill>
                  <a:srgbClr val="FF0000"/>
                </a:solidFill>
              </a:rPr>
              <a:t>дослідження</a:t>
            </a:r>
            <a:r>
              <a:rPr lang="ru-RU" sz="3200" dirty="0">
                <a:solidFill>
                  <a:srgbClr val="FF0000"/>
                </a:solidFill>
              </a:rPr>
              <a:t> автора, а </a:t>
            </a:r>
            <a:r>
              <a:rPr lang="ru-RU" sz="3200" dirty="0" err="1">
                <a:solidFill>
                  <a:srgbClr val="FF0000"/>
                </a:solidFill>
              </a:rPr>
              <a:t>також</a:t>
            </a:r>
            <a:r>
              <a:rPr lang="ru-RU" sz="3200" dirty="0">
                <a:solidFill>
                  <a:srgbClr val="FF0000"/>
                </a:solidFill>
              </a:rPr>
              <a:t> </a:t>
            </a:r>
            <a:r>
              <a:rPr lang="ru-RU" sz="3200" dirty="0" err="1">
                <a:solidFill>
                  <a:srgbClr val="FF0000"/>
                </a:solidFill>
              </a:rPr>
              <a:t>позначити</a:t>
            </a:r>
            <a:r>
              <a:rPr lang="ru-RU" sz="3200" dirty="0">
                <a:solidFill>
                  <a:srgbClr val="FF0000"/>
                </a:solidFill>
              </a:rPr>
              <a:t> </a:t>
            </a:r>
            <a:r>
              <a:rPr lang="ru-RU" sz="3200" dirty="0" err="1">
                <a:solidFill>
                  <a:srgbClr val="FF0000"/>
                </a:solidFill>
              </a:rPr>
              <a:t>його</a:t>
            </a:r>
            <a:r>
              <a:rPr lang="ru-RU" sz="3200" dirty="0">
                <a:solidFill>
                  <a:srgbClr val="FF0000"/>
                </a:solidFill>
              </a:rPr>
              <a:t> </a:t>
            </a:r>
            <a:r>
              <a:rPr lang="ru-RU" sz="3200" dirty="0" err="1">
                <a:solidFill>
                  <a:srgbClr val="FF0000"/>
                </a:solidFill>
              </a:rPr>
              <a:t>пріоритет</a:t>
            </a:r>
            <a:r>
              <a:rPr lang="ru-RU" sz="3200" dirty="0">
                <a:solidFill>
                  <a:srgbClr val="FF0000"/>
                </a:solidFill>
              </a:rPr>
              <a:t> в </a:t>
            </a:r>
            <a:r>
              <a:rPr lang="ru-RU" sz="3200" dirty="0" err="1">
                <a:solidFill>
                  <a:srgbClr val="FF0000"/>
                </a:solidFill>
              </a:rPr>
              <a:t>обраній</a:t>
            </a:r>
            <a:r>
              <a:rPr lang="ru-RU" sz="3200" dirty="0">
                <a:solidFill>
                  <a:srgbClr val="FF0000"/>
                </a:solidFill>
              </a:rPr>
              <a:t> </a:t>
            </a:r>
            <a:r>
              <a:rPr lang="ru-RU" sz="3200" dirty="0" err="1">
                <a:solidFill>
                  <a:srgbClr val="FF0000"/>
                </a:solidFill>
              </a:rPr>
              <a:t>сфері</a:t>
            </a:r>
            <a:r>
              <a:rPr lang="ru-RU" sz="3200" dirty="0">
                <a:solidFill>
                  <a:srgbClr val="FF0000"/>
                </a:solidFill>
              </a:rPr>
              <a:t> науки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322" y="0"/>
            <a:ext cx="8988552" cy="1354217"/>
          </a:xfrm>
        </p:spPr>
        <p:txBody>
          <a:bodyPr/>
          <a:lstStyle/>
          <a:p>
            <a:r>
              <a:rPr lang="ru-RU" dirty="0" err="1"/>
              <a:t>Поради</a:t>
            </a:r>
            <a:r>
              <a:rPr lang="ru-RU" dirty="0"/>
              <a:t> </a:t>
            </a:r>
            <a:r>
              <a:rPr lang="ru-RU" dirty="0" err="1"/>
              <a:t>спеціалістів</a:t>
            </a:r>
            <a:r>
              <a:rPr lang="ru-RU" dirty="0"/>
              <a:t> </a:t>
            </a:r>
            <a:r>
              <a:rPr lang="en-US" dirty="0"/>
              <a:t>Elsevier </a:t>
            </a:r>
            <a:r>
              <a:rPr lang="ru-RU" dirty="0" err="1"/>
              <a:t>щодо</a:t>
            </a:r>
            <a:r>
              <a:rPr lang="ru-RU" dirty="0"/>
              <a:t> </a:t>
            </a:r>
            <a:r>
              <a:rPr lang="ru-RU" dirty="0" err="1"/>
              <a:t>створення</a:t>
            </a:r>
            <a:r>
              <a:rPr lang="ru-RU" dirty="0"/>
              <a:t> </a:t>
            </a:r>
            <a:r>
              <a:rPr lang="ru-RU" dirty="0" err="1"/>
              <a:t>графічної</a:t>
            </a:r>
            <a:r>
              <a:rPr lang="ru-RU" dirty="0"/>
              <a:t> </a:t>
            </a:r>
            <a:r>
              <a:rPr lang="ru-RU" dirty="0" err="1"/>
              <a:t>анотації</a:t>
            </a:r>
            <a:endParaRPr lang="en-US" dirty="0"/>
          </a:p>
        </p:txBody>
      </p:sp>
      <p:sp>
        <p:nvSpPr>
          <p:cNvPr id="3" name="Текст 2"/>
          <p:cNvSpPr>
            <a:spLocks noGrp="1"/>
          </p:cNvSpPr>
          <p:nvPr>
            <p:ph type="body" idx="1"/>
          </p:nvPr>
        </p:nvSpPr>
        <p:spPr>
          <a:xfrm>
            <a:off x="330199" y="1382157"/>
            <a:ext cx="8483601" cy="6278642"/>
          </a:xfrm>
        </p:spPr>
        <p:txBody>
          <a:bodyPr/>
          <a:lstStyle/>
          <a:p>
            <a:pPr marL="342900" indent="-342900">
              <a:buFont typeface="Arial" panose="020B0604020202020204" pitchFamily="34" charset="0"/>
              <a:buChar char="•"/>
            </a:pPr>
            <a:r>
              <a:rPr lang="ru-RU" sz="2400" dirty="0" err="1"/>
              <a:t>Створюйте</a:t>
            </a:r>
            <a:r>
              <a:rPr lang="ru-RU" sz="2400" dirty="0"/>
              <a:t> </a:t>
            </a:r>
            <a:r>
              <a:rPr lang="ru-RU" sz="2400" dirty="0" err="1"/>
              <a:t>унікальне</a:t>
            </a:r>
            <a:r>
              <a:rPr lang="ru-RU" sz="2400" dirty="0"/>
              <a:t> </a:t>
            </a:r>
            <a:r>
              <a:rPr lang="ru-RU" sz="2400" dirty="0" err="1"/>
              <a:t>зображення</a:t>
            </a:r>
            <a:r>
              <a:rPr lang="ru-RU" sz="2400" dirty="0"/>
              <a:t>.</a:t>
            </a:r>
          </a:p>
          <a:p>
            <a:pPr marL="342900" indent="-342900">
              <a:buFont typeface="Arial" panose="020B0604020202020204" pitchFamily="34" charset="0"/>
              <a:buChar char="•"/>
            </a:pPr>
            <a:r>
              <a:rPr lang="ru-RU" sz="2400" dirty="0" err="1"/>
              <a:t>Ознайомтесь</a:t>
            </a:r>
            <a:r>
              <a:rPr lang="ru-RU" sz="2400" dirty="0"/>
              <a:t> з </a:t>
            </a:r>
            <a:r>
              <a:rPr lang="ru-RU" sz="2400" dirty="0" err="1"/>
              <a:t>вимогами</a:t>
            </a:r>
            <a:r>
              <a:rPr lang="ru-RU" sz="2400" dirty="0"/>
              <a:t> журналу.  </a:t>
            </a:r>
          </a:p>
          <a:p>
            <a:pPr marL="342900" indent="-342900">
              <a:buFont typeface="Arial" panose="020B0604020202020204" pitchFamily="34" charset="0"/>
              <a:buChar char="•"/>
            </a:pPr>
            <a:r>
              <a:rPr lang="ru-RU" sz="2400" dirty="0" err="1"/>
              <a:t>Графічна</a:t>
            </a:r>
            <a:r>
              <a:rPr lang="ru-RU" sz="2400" dirty="0"/>
              <a:t> </a:t>
            </a:r>
            <a:r>
              <a:rPr lang="ru-RU" sz="2400" dirty="0" err="1"/>
              <a:t>анотація</a:t>
            </a:r>
            <a:r>
              <a:rPr lang="ru-RU" sz="2400" dirty="0"/>
              <a:t> повинна </a:t>
            </a:r>
            <a:r>
              <a:rPr lang="ru-RU" sz="2400" dirty="0" err="1"/>
              <a:t>мати</a:t>
            </a:r>
            <a:r>
              <a:rPr lang="ru-RU" sz="2400" dirty="0"/>
              <a:t> </a:t>
            </a:r>
            <a:r>
              <a:rPr lang="ru-RU" sz="2400" dirty="0" err="1"/>
              <a:t>чітку</a:t>
            </a:r>
            <a:r>
              <a:rPr lang="ru-RU" sz="2400" dirty="0"/>
              <a:t> та </a:t>
            </a:r>
            <a:r>
              <a:rPr lang="ru-RU" sz="2400" dirty="0" err="1"/>
              <a:t>логічну</a:t>
            </a:r>
            <a:r>
              <a:rPr lang="ru-RU" sz="2400" dirty="0"/>
              <a:t> структуру </a:t>
            </a:r>
            <a:r>
              <a:rPr lang="ru-RU" sz="2400" dirty="0" err="1"/>
              <a:t>побудови</a:t>
            </a:r>
            <a:r>
              <a:rPr lang="ru-RU" sz="2400" dirty="0"/>
              <a:t>. </a:t>
            </a:r>
            <a:r>
              <a:rPr lang="ru-RU" sz="2400" dirty="0" err="1"/>
              <a:t>Потрібно</a:t>
            </a:r>
            <a:r>
              <a:rPr lang="ru-RU" sz="2400" dirty="0"/>
              <a:t> </a:t>
            </a:r>
            <a:r>
              <a:rPr lang="ru-RU" sz="2400" dirty="0" err="1"/>
              <a:t>використовувати</a:t>
            </a:r>
            <a:r>
              <a:rPr lang="ru-RU" sz="2400" dirty="0"/>
              <a:t> </a:t>
            </a:r>
            <a:r>
              <a:rPr lang="ru-RU" sz="2400" dirty="0" err="1"/>
              <a:t>мінімальну</a:t>
            </a:r>
            <a:r>
              <a:rPr lang="ru-RU" sz="2400" dirty="0"/>
              <a:t> </a:t>
            </a:r>
            <a:r>
              <a:rPr lang="ru-RU" sz="2400" dirty="0" err="1"/>
              <a:t>кількість</a:t>
            </a:r>
            <a:r>
              <a:rPr lang="ru-RU" sz="2400" dirty="0"/>
              <a:t> </a:t>
            </a:r>
            <a:r>
              <a:rPr lang="ru-RU" sz="2400" dirty="0" err="1"/>
              <a:t>елементів</a:t>
            </a:r>
            <a:r>
              <a:rPr lang="ru-RU" sz="2400" dirty="0"/>
              <a:t>, </a:t>
            </a:r>
            <a:r>
              <a:rPr lang="ru-RU" sz="2400" dirty="0" err="1"/>
              <a:t>що</a:t>
            </a:r>
            <a:r>
              <a:rPr lang="ru-RU" sz="2400" dirty="0"/>
              <a:t> </a:t>
            </a:r>
            <a:r>
              <a:rPr lang="ru-RU" sz="2400" dirty="0" err="1"/>
              <a:t>відволікають</a:t>
            </a:r>
            <a:r>
              <a:rPr lang="ru-RU" sz="2400" dirty="0"/>
              <a:t> </a:t>
            </a:r>
            <a:r>
              <a:rPr lang="ru-RU" sz="2400" dirty="0" err="1"/>
              <a:t>від</a:t>
            </a:r>
            <a:r>
              <a:rPr lang="ru-RU" sz="2400" dirty="0"/>
              <a:t> </a:t>
            </a:r>
            <a:r>
              <a:rPr lang="ru-RU" sz="2400" dirty="0" err="1"/>
              <a:t>змісту</a:t>
            </a:r>
            <a:r>
              <a:rPr lang="ru-RU" sz="2400" dirty="0"/>
              <a:t> </a:t>
            </a:r>
            <a:r>
              <a:rPr lang="ru-RU" sz="2400" dirty="0" err="1"/>
              <a:t>зображення</a:t>
            </a:r>
            <a:r>
              <a:rPr lang="ru-RU" sz="2400" dirty="0"/>
              <a:t> </a:t>
            </a:r>
            <a:r>
              <a:rPr lang="ru-RU" sz="2400" dirty="0" err="1"/>
              <a:t>або</a:t>
            </a:r>
            <a:r>
              <a:rPr lang="ru-RU" sz="2400" dirty="0"/>
              <a:t> </a:t>
            </a:r>
            <a:r>
              <a:rPr lang="ru-RU" sz="2400" dirty="0" err="1"/>
              <a:t>загромаджують</a:t>
            </a:r>
            <a:r>
              <a:rPr lang="ru-RU" sz="2400" dirty="0"/>
              <a:t> </a:t>
            </a:r>
            <a:r>
              <a:rPr lang="ru-RU" sz="2400" dirty="0" err="1"/>
              <a:t>його</a:t>
            </a:r>
            <a:r>
              <a:rPr lang="ru-RU" sz="2400" dirty="0"/>
              <a:t>.</a:t>
            </a:r>
          </a:p>
          <a:p>
            <a:pPr marL="342900" indent="-342900">
              <a:buFont typeface="Arial" panose="020B0604020202020204" pitchFamily="34" charset="0"/>
              <a:buChar char="•"/>
            </a:pPr>
            <a:r>
              <a:rPr lang="ru-RU" sz="2400" dirty="0" err="1"/>
              <a:t>Рекомендується</a:t>
            </a:r>
            <a:r>
              <a:rPr lang="ru-RU" sz="2400" dirty="0"/>
              <a:t> </a:t>
            </a:r>
            <a:r>
              <a:rPr lang="ru-RU" sz="2400" dirty="0" err="1"/>
              <a:t>створювати</a:t>
            </a:r>
            <a:r>
              <a:rPr lang="ru-RU" sz="2400" dirty="0"/>
              <a:t> </a:t>
            </a:r>
            <a:r>
              <a:rPr lang="ru-RU" sz="2400" dirty="0" err="1"/>
              <a:t>зображення</a:t>
            </a:r>
            <a:r>
              <a:rPr lang="ru-RU" sz="2400" dirty="0"/>
              <a:t> у </a:t>
            </a:r>
            <a:r>
              <a:rPr lang="ru-RU" sz="2400" dirty="0" err="1"/>
              <a:t>співвідношенні</a:t>
            </a:r>
            <a:r>
              <a:rPr lang="ru-RU" sz="2400" dirty="0"/>
              <a:t> </a:t>
            </a:r>
            <a:r>
              <a:rPr lang="ru-RU" sz="2400" dirty="0" err="1"/>
              <a:t>сторін</a:t>
            </a:r>
            <a:r>
              <a:rPr lang="ru-RU" sz="2400" dirty="0"/>
              <a:t> 500 до 200 </a:t>
            </a:r>
            <a:r>
              <a:rPr lang="ru-RU" sz="2400" dirty="0" err="1"/>
              <a:t>пікселів</a:t>
            </a:r>
            <a:r>
              <a:rPr lang="ru-RU" sz="2400" dirty="0"/>
              <a:t>, з </a:t>
            </a:r>
            <a:r>
              <a:rPr lang="ru-RU" sz="2400" dirty="0" err="1"/>
              <a:t>мінімальним</a:t>
            </a:r>
            <a:r>
              <a:rPr lang="ru-RU" sz="2400" dirty="0"/>
              <a:t> </a:t>
            </a:r>
            <a:r>
              <a:rPr lang="ru-RU" sz="2400" dirty="0" err="1"/>
              <a:t>розміром</a:t>
            </a:r>
            <a:r>
              <a:rPr lang="ru-RU" sz="2400" dirty="0"/>
              <a:t> 1328х531. </a:t>
            </a:r>
            <a:endParaRPr lang="en-US" sz="2400" dirty="0"/>
          </a:p>
          <a:p>
            <a:pPr marL="342900" indent="-342900">
              <a:buFont typeface="Arial" panose="020B0604020202020204" pitchFamily="34" charset="0"/>
              <a:buChar char="•"/>
            </a:pPr>
            <a:r>
              <a:rPr lang="ru-RU" sz="2400" dirty="0" err="1"/>
              <a:t>Варто</a:t>
            </a:r>
            <a:r>
              <a:rPr lang="ru-RU" sz="2400" dirty="0"/>
              <a:t> </a:t>
            </a:r>
            <a:r>
              <a:rPr lang="ru-RU" sz="2400" dirty="0" err="1"/>
              <a:t>використовувати</a:t>
            </a:r>
            <a:r>
              <a:rPr lang="ru-RU" sz="2400" dirty="0"/>
              <a:t> </a:t>
            </a:r>
            <a:r>
              <a:rPr lang="ru-RU" sz="2400" dirty="0" err="1"/>
              <a:t>класичні</a:t>
            </a:r>
            <a:r>
              <a:rPr lang="ru-RU" sz="2400" dirty="0"/>
              <a:t> </a:t>
            </a:r>
            <a:r>
              <a:rPr lang="ru-RU" sz="2400" dirty="0" err="1"/>
              <a:t>шрифти</a:t>
            </a:r>
            <a:r>
              <a:rPr lang="ru-RU" sz="2400" dirty="0"/>
              <a:t> великого </a:t>
            </a:r>
            <a:r>
              <a:rPr lang="ru-RU" sz="2400" dirty="0" err="1"/>
              <a:t>розміру</a:t>
            </a:r>
            <a:r>
              <a:rPr lang="ru-RU" sz="2400" dirty="0"/>
              <a:t>, </a:t>
            </a:r>
            <a:r>
              <a:rPr lang="ru-RU" sz="2400" dirty="0" err="1"/>
              <a:t>адже</a:t>
            </a:r>
            <a:r>
              <a:rPr lang="ru-RU" sz="2400" dirty="0"/>
              <a:t> </a:t>
            </a:r>
            <a:r>
              <a:rPr lang="ru-RU" sz="2400" dirty="0" err="1"/>
              <a:t>зображення</a:t>
            </a:r>
            <a:r>
              <a:rPr lang="ru-RU" sz="2400" dirty="0"/>
              <a:t> буде </a:t>
            </a:r>
            <a:r>
              <a:rPr lang="ru-RU" sz="2400" dirty="0" err="1"/>
              <a:t>зменшено</a:t>
            </a:r>
            <a:r>
              <a:rPr lang="ru-RU" sz="2400" dirty="0"/>
              <a:t> (</a:t>
            </a:r>
            <a:r>
              <a:rPr lang="en-US" sz="2400" dirty="0"/>
              <a:t>Times, Arial, Courier </a:t>
            </a:r>
            <a:r>
              <a:rPr lang="ru-RU" sz="2400" dirty="0" err="1"/>
              <a:t>чи</a:t>
            </a:r>
            <a:r>
              <a:rPr lang="ru-RU" sz="2400" dirty="0"/>
              <a:t> </a:t>
            </a:r>
            <a:r>
              <a:rPr lang="en-US" sz="2400" dirty="0"/>
              <a:t>Symbol).</a:t>
            </a:r>
          </a:p>
          <a:p>
            <a:pPr marL="342900" indent="-342900">
              <a:buFont typeface="Arial" panose="020B0604020202020204" pitchFamily="34" charset="0"/>
              <a:buChar char="•"/>
            </a:pPr>
            <a:r>
              <a:rPr lang="ru-RU" sz="2400" dirty="0" err="1"/>
              <a:t>Слід</a:t>
            </a:r>
            <a:r>
              <a:rPr lang="ru-RU" sz="2400" dirty="0"/>
              <a:t> </a:t>
            </a:r>
            <a:r>
              <a:rPr lang="ru-RU" sz="2400" dirty="0" err="1"/>
              <a:t>віддати</a:t>
            </a:r>
            <a:r>
              <a:rPr lang="ru-RU" sz="2400" dirty="0"/>
              <a:t> </a:t>
            </a:r>
            <a:r>
              <a:rPr lang="ru-RU" sz="2400" dirty="0" err="1"/>
              <a:t>перевагу</a:t>
            </a:r>
            <a:r>
              <a:rPr lang="ru-RU" sz="2400" dirty="0"/>
              <a:t> файлам типу </a:t>
            </a:r>
            <a:r>
              <a:rPr lang="en-US" sz="2400" dirty="0"/>
              <a:t>TIFF, EPS, PDF </a:t>
            </a:r>
            <a:r>
              <a:rPr lang="ru-RU" sz="2400" dirty="0" err="1"/>
              <a:t>чи</a:t>
            </a:r>
            <a:r>
              <a:rPr lang="ru-RU" sz="2400" dirty="0"/>
              <a:t> </a:t>
            </a:r>
            <a:r>
              <a:rPr lang="en-US" sz="2400" dirty="0"/>
              <a:t>MS Office, </a:t>
            </a:r>
            <a:r>
              <a:rPr lang="ru-RU" sz="2400" dirty="0" err="1"/>
              <a:t>виконуючи</a:t>
            </a:r>
            <a:r>
              <a:rPr lang="ru-RU" sz="2400" dirty="0"/>
              <a:t> </a:t>
            </a:r>
            <a:r>
              <a:rPr lang="ru-RU" sz="2400" dirty="0" err="1"/>
              <a:t>завантаження</a:t>
            </a:r>
            <a:r>
              <a:rPr lang="ru-RU" sz="2400" dirty="0"/>
              <a:t> </a:t>
            </a:r>
            <a:r>
              <a:rPr lang="ru-RU" sz="2400" dirty="0" err="1"/>
              <a:t>графічної</a:t>
            </a:r>
            <a:r>
              <a:rPr lang="ru-RU" sz="2400" dirty="0"/>
              <a:t> </a:t>
            </a:r>
            <a:r>
              <a:rPr lang="ru-RU" sz="2400" dirty="0" err="1"/>
              <a:t>анотації</a:t>
            </a:r>
            <a:r>
              <a:rPr lang="ru-RU" sz="2400" dirty="0"/>
              <a:t>.</a:t>
            </a:r>
          </a:p>
          <a:p>
            <a:pPr marL="342900" indent="-342900">
              <a:buFont typeface="Arial" panose="020B0604020202020204" pitchFamily="34" charset="0"/>
              <a:buChar char="•"/>
            </a:pPr>
            <a:r>
              <a:rPr lang="ru-RU" sz="2400" dirty="0"/>
              <a:t>Не </a:t>
            </a:r>
            <a:r>
              <a:rPr lang="ru-RU" sz="2400" dirty="0" err="1"/>
              <a:t>використовуйте</a:t>
            </a:r>
            <a:r>
              <a:rPr lang="ru-RU" sz="2400" dirty="0"/>
              <a:t> текст </a:t>
            </a:r>
            <a:r>
              <a:rPr lang="ru-RU" sz="2400" dirty="0" err="1"/>
              <a:t>чи</a:t>
            </a:r>
            <a:r>
              <a:rPr lang="ru-RU" sz="2400" dirty="0"/>
              <a:t> </a:t>
            </a:r>
            <a:r>
              <a:rPr lang="ru-RU" sz="2400" dirty="0" err="1"/>
              <a:t>графічний</a:t>
            </a:r>
            <a:r>
              <a:rPr lang="ru-RU" sz="2400" dirty="0"/>
              <a:t> </a:t>
            </a:r>
            <a:r>
              <a:rPr lang="ru-RU" sz="2400" dirty="0" err="1"/>
              <a:t>елемент</a:t>
            </a:r>
            <a:r>
              <a:rPr lang="ru-RU" sz="2400" dirty="0"/>
              <a:t>, </a:t>
            </a:r>
            <a:r>
              <a:rPr lang="ru-RU" sz="2400" dirty="0" err="1"/>
              <a:t>що</a:t>
            </a:r>
            <a:r>
              <a:rPr lang="ru-RU" sz="2400" dirty="0"/>
              <a:t> не </a:t>
            </a:r>
            <a:r>
              <a:rPr lang="ru-RU" sz="2400" dirty="0" err="1"/>
              <a:t>відображає</a:t>
            </a:r>
            <a:r>
              <a:rPr lang="ru-RU" sz="2400" dirty="0"/>
              <a:t> </a:t>
            </a:r>
            <a:r>
              <a:rPr lang="ru-RU" sz="2400" dirty="0" err="1"/>
              <a:t>суті</a:t>
            </a:r>
            <a:r>
              <a:rPr lang="ru-RU" sz="2400" dirty="0"/>
              <a:t> </a:t>
            </a:r>
            <a:r>
              <a:rPr lang="ru-RU" sz="2400" dirty="0" err="1"/>
              <a:t>дослідження</a:t>
            </a:r>
            <a:endParaRPr lang="en-US" sz="2400" dirty="0"/>
          </a:p>
        </p:txBody>
      </p:sp>
    </p:spTree>
    <p:extLst>
      <p:ext uri="{BB962C8B-B14F-4D97-AF65-F5344CB8AC3E}">
        <p14:creationId xmlns:p14="http://schemas.microsoft.com/office/powerpoint/2010/main" val="2548569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3" y="254253"/>
            <a:ext cx="8988552" cy="1846659"/>
          </a:xfrm>
        </p:spPr>
        <p:txBody>
          <a:bodyPr/>
          <a:lstStyle/>
          <a:p>
            <a:pPr algn="ctr"/>
            <a:r>
              <a:rPr lang="ru-RU" sz="4000" dirty="0" err="1"/>
              <a:t>Базовий</a:t>
            </a:r>
            <a:r>
              <a:rPr lang="ru-RU" sz="4000" dirty="0"/>
              <a:t> шаблон для </a:t>
            </a:r>
            <a:r>
              <a:rPr lang="ru-RU" sz="4000" dirty="0" err="1"/>
              <a:t>створення</a:t>
            </a:r>
            <a:r>
              <a:rPr lang="ru-RU" sz="4000" dirty="0"/>
              <a:t> </a:t>
            </a:r>
            <a:r>
              <a:rPr lang="ru-RU" sz="4000" dirty="0" err="1"/>
              <a:t>графічної</a:t>
            </a:r>
            <a:r>
              <a:rPr lang="ru-RU" sz="4000" dirty="0"/>
              <a:t> </a:t>
            </a:r>
            <a:r>
              <a:rPr lang="ru-RU" sz="4000" dirty="0" err="1"/>
              <a:t>анотації</a:t>
            </a:r>
            <a:r>
              <a:rPr lang="ru-RU" sz="4000" dirty="0"/>
              <a:t> </a:t>
            </a:r>
            <a:r>
              <a:rPr lang="ru-RU" sz="4000" dirty="0" err="1"/>
              <a:t>від</a:t>
            </a:r>
            <a:r>
              <a:rPr lang="ru-RU" sz="4000" dirty="0"/>
              <a:t> </a:t>
            </a:r>
            <a:r>
              <a:rPr lang="ru-RU" sz="4000" dirty="0" err="1"/>
              <a:t>спеціалістів</a:t>
            </a:r>
            <a:r>
              <a:rPr lang="ru-RU" sz="4000" dirty="0"/>
              <a:t> </a:t>
            </a:r>
            <a:r>
              <a:rPr lang="en-US" sz="4000" dirty="0"/>
              <a:t>Elsevier</a:t>
            </a:r>
          </a:p>
        </p:txBody>
      </p:sp>
      <p:pic>
        <p:nvPicPr>
          <p:cNvPr id="2050" name="Picture 2" descr="Базовий шаблон для створення графічної анотації від спеціалістів Elsevier"/>
          <p:cNvPicPr>
            <a:picLocks noChangeAspect="1" noChangeArrowheads="1"/>
          </p:cNvPicPr>
          <p:nvPr/>
        </p:nvPicPr>
        <p:blipFill rotWithShape="1">
          <a:blip r:embed="rId2">
            <a:extLst>
              <a:ext uri="{28A0092B-C50C-407E-A947-70E740481C1C}">
                <a14:useLocalDpi xmlns:a14="http://schemas.microsoft.com/office/drawing/2010/main" val="0"/>
              </a:ext>
            </a:extLst>
          </a:blip>
          <a:srcRect l="7156" r="9079"/>
          <a:stretch/>
        </p:blipFill>
        <p:spPr bwMode="auto">
          <a:xfrm>
            <a:off x="-1" y="2092578"/>
            <a:ext cx="9167589" cy="5794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859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29" y="114300"/>
            <a:ext cx="8988552" cy="918585"/>
          </a:xfrm>
          <a:prstGeom prst="rect">
            <a:avLst/>
          </a:prstGeom>
        </p:spPr>
        <p:txBody>
          <a:bodyPr vert="horz" wrap="square" lIns="0" tIns="239141" rIns="0" bIns="0" rtlCol="0">
            <a:spAutoFit/>
          </a:bodyPr>
          <a:lstStyle/>
          <a:p>
            <a:pPr algn="ctr">
              <a:lnSpc>
                <a:spcPct val="100000"/>
              </a:lnSpc>
            </a:pPr>
            <a:r>
              <a:rPr dirty="0" err="1"/>
              <a:t>Вст</a:t>
            </a:r>
            <a:r>
              <a:rPr spc="10" dirty="0" err="1"/>
              <a:t>у</a:t>
            </a:r>
            <a:r>
              <a:rPr spc="5" dirty="0" err="1"/>
              <a:t>п</a:t>
            </a:r>
            <a:r>
              <a:rPr lang="en-US" spc="5" dirty="0"/>
              <a:t> - Introduction</a:t>
            </a:r>
            <a:endParaRPr spc="5" dirty="0"/>
          </a:p>
        </p:txBody>
      </p:sp>
      <p:sp>
        <p:nvSpPr>
          <p:cNvPr id="3" name="object 3"/>
          <p:cNvSpPr txBox="1"/>
          <p:nvPr/>
        </p:nvSpPr>
        <p:spPr>
          <a:xfrm>
            <a:off x="228600" y="1181100"/>
            <a:ext cx="8498840" cy="7755969"/>
          </a:xfrm>
          <a:prstGeom prst="rect">
            <a:avLst/>
          </a:prstGeom>
        </p:spPr>
        <p:txBody>
          <a:bodyPr vert="horz" wrap="square" lIns="0" tIns="0" rIns="0" bIns="0" rtlCol="0">
            <a:spAutoFit/>
          </a:bodyPr>
          <a:lstStyle/>
          <a:p>
            <a:pPr marL="571500" indent="-571500">
              <a:lnSpc>
                <a:spcPct val="100000"/>
              </a:lnSpc>
              <a:spcAft>
                <a:spcPts val="1200"/>
              </a:spcAft>
              <a:buFont typeface="Wingdings" pitchFamily="2" charset="2"/>
              <a:buChar char="Ø"/>
              <a:tabLst>
                <a:tab pos="354965" algn="l"/>
                <a:tab pos="355600" algn="l"/>
              </a:tabLst>
            </a:pPr>
            <a:r>
              <a:rPr lang="ru-RU" sz="3200" dirty="0" err="1">
                <a:latin typeface="Arial" pitchFamily="34" charset="0"/>
                <a:cs typeface="Arial" pitchFamily="34" charset="0"/>
              </a:rPr>
              <a:t>Сучасний</a:t>
            </a:r>
            <a:r>
              <a:rPr lang="ru-RU" sz="3200" dirty="0">
                <a:latin typeface="Arial" pitchFamily="34" charset="0"/>
                <a:cs typeface="Arial" pitchFamily="34" charset="0"/>
              </a:rPr>
              <a:t> стан, та </a:t>
            </a:r>
            <a:r>
              <a:rPr lang="ru-RU" sz="3200" dirty="0" err="1">
                <a:latin typeface="Arial" pitchFamily="34" charset="0"/>
                <a:cs typeface="Arial" pitchFamily="34" charset="0"/>
              </a:rPr>
              <a:t>важливість</a:t>
            </a:r>
            <a:r>
              <a:rPr lang="ru-RU" sz="3200" dirty="0">
                <a:latin typeface="Arial" pitchFamily="34" charset="0"/>
                <a:cs typeface="Arial" pitchFamily="34" charset="0"/>
              </a:rPr>
              <a:t> </a:t>
            </a:r>
            <a:r>
              <a:rPr lang="ru-RU" sz="3200" dirty="0" err="1">
                <a:latin typeface="Arial" pitchFamily="34" charset="0"/>
                <a:cs typeface="Arial" pitchFamily="34" charset="0"/>
              </a:rPr>
              <a:t>проблеми</a:t>
            </a:r>
            <a:r>
              <a:rPr lang="ru-RU" sz="3200" dirty="0">
                <a:latin typeface="Arial" pitchFamily="34" charset="0"/>
                <a:cs typeface="Arial" pitchFamily="34" charset="0"/>
              </a:rPr>
              <a:t>, </a:t>
            </a:r>
            <a:r>
              <a:rPr lang="ru-RU" sz="3200" dirty="0" err="1">
                <a:latin typeface="Arial" pitchFamily="34" charset="0"/>
                <a:cs typeface="Arial" pitchFamily="34" charset="0"/>
              </a:rPr>
              <a:t>показати</a:t>
            </a:r>
            <a:r>
              <a:rPr lang="ru-RU" sz="3200" dirty="0">
                <a:latin typeface="Arial" pitchFamily="34" charset="0"/>
                <a:cs typeface="Arial" pitchFamily="34" charset="0"/>
              </a:rPr>
              <a:t> </a:t>
            </a:r>
            <a:r>
              <a:rPr lang="ru-RU" sz="3200" dirty="0" err="1">
                <a:latin typeface="Arial" pitchFamily="34" charset="0"/>
                <a:cs typeface="Arial" pitchFamily="34" charset="0"/>
              </a:rPr>
              <a:t>місце</a:t>
            </a:r>
            <a:r>
              <a:rPr lang="ru-RU" sz="3200" dirty="0">
                <a:latin typeface="Arial" pitchFamily="34" charset="0"/>
                <a:cs typeface="Arial" pitchFamily="34" charset="0"/>
              </a:rPr>
              <a:t> </a:t>
            </a:r>
            <a:r>
              <a:rPr lang="ru-RU" sz="3200" dirty="0" err="1">
                <a:latin typeface="Arial" pitchFamily="34" charset="0"/>
                <a:cs typeface="Arial" pitchFamily="34" charset="0"/>
              </a:rPr>
              <a:t>дослідження</a:t>
            </a:r>
            <a:r>
              <a:rPr lang="ru-RU" sz="3200" dirty="0">
                <a:latin typeface="Arial" pitchFamily="34" charset="0"/>
                <a:cs typeface="Arial" pitchFamily="34" charset="0"/>
              </a:rPr>
              <a:t> в </a:t>
            </a:r>
            <a:r>
              <a:rPr lang="ru-RU" sz="3200" dirty="0" err="1">
                <a:latin typeface="Arial" pitchFamily="34" charset="0"/>
                <a:cs typeface="Arial" pitchFamily="34" charset="0"/>
              </a:rPr>
              <a:t>контексті</a:t>
            </a:r>
            <a:r>
              <a:rPr lang="ru-RU" sz="3200" dirty="0">
                <a:latin typeface="Arial" pitchFamily="34" charset="0"/>
                <a:cs typeface="Arial" pitchFamily="34" charset="0"/>
              </a:rPr>
              <a:t> </a:t>
            </a:r>
            <a:r>
              <a:rPr lang="ru-RU" sz="3200" dirty="0" err="1">
                <a:latin typeface="Arial" pitchFamily="34" charset="0"/>
                <a:cs typeface="Arial" pitchFamily="34" charset="0"/>
              </a:rPr>
              <a:t>відомого</a:t>
            </a:r>
            <a:endParaRPr lang="ru-RU" sz="3200" dirty="0">
              <a:latin typeface="Arial" pitchFamily="34" charset="0"/>
              <a:cs typeface="Arial" pitchFamily="34" charset="0"/>
            </a:endParaRPr>
          </a:p>
          <a:p>
            <a:pPr marL="571500" indent="-571500">
              <a:lnSpc>
                <a:spcPct val="80000"/>
              </a:lnSpc>
              <a:spcAft>
                <a:spcPts val="1200"/>
              </a:spcAft>
              <a:buFont typeface="Wingdings" pitchFamily="2" charset="2"/>
              <a:buChar char="Ø"/>
            </a:pPr>
            <a:r>
              <a:rPr lang="uk-UA" sz="3600" dirty="0">
                <a:latin typeface="Arial" pitchFamily="34" charset="0"/>
                <a:cs typeface="Arial" pitchFamily="34" charset="0"/>
              </a:rPr>
              <a:t>Наголосіть на важливість проблеми. Чому її слід вивчати, у чому новизна вашого дослідження, яка була його мета і завдання?</a:t>
            </a:r>
          </a:p>
          <a:p>
            <a:pPr marL="571500" indent="-571500">
              <a:lnSpc>
                <a:spcPct val="80000"/>
              </a:lnSpc>
              <a:spcAft>
                <a:spcPts val="1200"/>
              </a:spcAft>
              <a:buFont typeface="Wingdings" pitchFamily="2" charset="2"/>
              <a:buChar char="Ø"/>
            </a:pPr>
            <a:r>
              <a:rPr lang="uk-UA" sz="3600" dirty="0">
                <a:latin typeface="Arial" pitchFamily="34" charset="0"/>
                <a:cs typeface="Arial" pitchFamily="34" charset="0"/>
              </a:rPr>
              <a:t>Висуваються робочі гіпотези або визначається мета</a:t>
            </a:r>
          </a:p>
          <a:p>
            <a:pPr marL="571500" indent="-571500">
              <a:lnSpc>
                <a:spcPct val="80000"/>
              </a:lnSpc>
              <a:spcAft>
                <a:spcPts val="1200"/>
              </a:spcAft>
              <a:buFont typeface="Wingdings" pitchFamily="2" charset="2"/>
              <a:buChar char="Ø"/>
            </a:pPr>
            <a:r>
              <a:rPr lang="uk-UA" sz="4000" i="1" dirty="0">
                <a:solidFill>
                  <a:srgbClr val="FF0000"/>
                </a:solidFill>
                <a:latin typeface="Arial" pitchFamily="34" charset="0"/>
                <a:cs typeface="Arial" pitchFamily="34" charset="0"/>
              </a:rPr>
              <a:t>Типові помилки:</a:t>
            </a:r>
          </a:p>
          <a:p>
            <a:pPr marL="571500" indent="-33338">
              <a:lnSpc>
                <a:spcPct val="80000"/>
              </a:lnSpc>
              <a:spcAft>
                <a:spcPts val="1200"/>
              </a:spcAft>
              <a:buFont typeface="Arial" pitchFamily="34" charset="0"/>
              <a:buChar char="•"/>
            </a:pPr>
            <a:r>
              <a:rPr lang="uk-UA" sz="3600" i="1" dirty="0">
                <a:solidFill>
                  <a:srgbClr val="FF0000"/>
                </a:solidFill>
                <a:latin typeface="Arial" pitchFamily="34" charset="0"/>
                <a:cs typeface="Arial" pitchFamily="34" charset="0"/>
              </a:rPr>
              <a:t>вказуються автори, які вивчали проблему, але не їх результати, </a:t>
            </a:r>
          </a:p>
          <a:p>
            <a:pPr marL="571500" indent="-33338">
              <a:lnSpc>
                <a:spcPct val="80000"/>
              </a:lnSpc>
              <a:spcAft>
                <a:spcPts val="1200"/>
              </a:spcAft>
              <a:buFont typeface="Arial" pitchFamily="34" charset="0"/>
              <a:buChar char="•"/>
            </a:pPr>
            <a:r>
              <a:rPr lang="uk-UA" sz="3600" i="1" dirty="0">
                <a:solidFill>
                  <a:srgbClr val="FF0000"/>
                </a:solidFill>
                <a:latin typeface="Arial" pitchFamily="34" charset="0"/>
                <a:cs typeface="Arial" pitchFamily="34" charset="0"/>
              </a:rPr>
              <a:t>вживаються загальні фрази без уточнення та посилання. </a:t>
            </a:r>
          </a:p>
          <a:p>
            <a:pPr marL="355600" indent="-342900">
              <a:lnSpc>
                <a:spcPct val="100000"/>
              </a:lnSpc>
              <a:spcAft>
                <a:spcPts val="1200"/>
              </a:spcAft>
              <a:buFont typeface="Arial"/>
              <a:buChar char="•"/>
              <a:tabLst>
                <a:tab pos="354965" algn="l"/>
                <a:tab pos="355600" algn="l"/>
              </a:tabLst>
            </a:pPr>
            <a:endParaRPr lang="ru-RU" sz="2800" dirty="0">
              <a:latin typeface="Arial" pitchFamily="34" charset="0"/>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049" y="1047510"/>
            <a:ext cx="8825751" cy="7048083"/>
          </a:xfrm>
          <a:prstGeom prst="rect">
            <a:avLst/>
          </a:prstGeom>
          <a:noFill/>
        </p:spPr>
        <p:txBody>
          <a:bodyPr wrap="square" rtlCol="0">
            <a:spAutoFit/>
          </a:bodyPr>
          <a:lstStyle/>
          <a:p>
            <a:pPr marL="285750" indent="-285750">
              <a:spcAft>
                <a:spcPts val="1200"/>
              </a:spcAft>
              <a:buFont typeface="Arial" charset="0"/>
              <a:buChar char="•"/>
            </a:pPr>
            <a:r>
              <a:rPr lang="ru-RU" sz="2800" dirty="0" err="1">
                <a:latin typeface="Arial" pitchFamily="34" charset="0"/>
                <a:cs typeface="Arial" pitchFamily="34" charset="0"/>
              </a:rPr>
              <a:t>Розпочати</a:t>
            </a:r>
            <a:r>
              <a:rPr lang="ru-RU" sz="2800" dirty="0">
                <a:latin typeface="Arial" pitchFamily="34" charset="0"/>
                <a:cs typeface="Arial" pitchFamily="34" charset="0"/>
              </a:rPr>
              <a:t> </a:t>
            </a:r>
            <a:r>
              <a:rPr lang="uk-UA" sz="2800" dirty="0">
                <a:latin typeface="Arial" pitchFamily="34" charset="0"/>
                <a:cs typeface="Arial" pitchFamily="34" charset="0"/>
              </a:rPr>
              <a:t>із загальної проблеми та перейти до конкретної тематики, своєї роботи</a:t>
            </a:r>
          </a:p>
          <a:p>
            <a:pPr marL="285750" indent="-285750">
              <a:spcAft>
                <a:spcPts val="1200"/>
              </a:spcAft>
              <a:buFont typeface="Arial" charset="0"/>
              <a:buChar char="•"/>
            </a:pPr>
            <a:r>
              <a:rPr lang="uk-UA" sz="2800" dirty="0">
                <a:latin typeface="Arial" pitchFamily="34" charset="0"/>
                <a:cs typeface="Arial" pitchFamily="34" charset="0"/>
              </a:rPr>
              <a:t>Висунути 1-3 гіпотези (для збереження інтриги, бажано щоб не всі гіпотези було підтверджено)</a:t>
            </a:r>
          </a:p>
          <a:p>
            <a:pPr marL="285750" indent="-285750">
              <a:spcAft>
                <a:spcPts val="1200"/>
              </a:spcAft>
              <a:buFont typeface="Arial" charset="0"/>
              <a:buChar char="•"/>
            </a:pPr>
            <a:r>
              <a:rPr lang="uk-UA" sz="2800" dirty="0">
                <a:latin typeface="Arial" pitchFamily="34" charset="0"/>
                <a:cs typeface="Arial" pitchFamily="34" charset="0"/>
              </a:rPr>
              <a:t>Огляд літератури за темою та висвітлення недоліків, білих плям в існуючих дослідженнях</a:t>
            </a:r>
          </a:p>
          <a:p>
            <a:pPr marL="285750" indent="-285750">
              <a:spcAft>
                <a:spcPts val="1200"/>
              </a:spcAft>
              <a:buFont typeface="Arial" charset="0"/>
              <a:buChar char="•"/>
            </a:pPr>
            <a:r>
              <a:rPr lang="uk-UA" sz="2800" dirty="0">
                <a:latin typeface="Arial" pitchFamily="34" charset="0"/>
                <a:cs typeface="Arial" pitchFamily="34" charset="0"/>
              </a:rPr>
              <a:t>В останньому параграфі, описати що саме зроблено в даній роботі.</a:t>
            </a:r>
          </a:p>
          <a:p>
            <a:pPr marL="285750" indent="-285750">
              <a:spcAft>
                <a:spcPts val="1200"/>
              </a:spcAft>
              <a:buFont typeface="Arial" charset="0"/>
              <a:buChar char="•"/>
            </a:pPr>
            <a:r>
              <a:rPr lang="uk-UA" sz="2800" dirty="0">
                <a:latin typeface="Arial" pitchFamily="34" charset="0"/>
                <a:cs typeface="Arial" pitchFamily="34" charset="0"/>
              </a:rPr>
              <a:t>Пряме цитування, як правило,  не використовується</a:t>
            </a:r>
          </a:p>
          <a:p>
            <a:pPr marL="285750" indent="-285750">
              <a:spcAft>
                <a:spcPts val="1200"/>
              </a:spcAft>
              <a:buFont typeface="Arial" charset="0"/>
              <a:buChar char="•"/>
            </a:pPr>
            <a:r>
              <a:rPr lang="uk-UA" sz="2800" i="1" dirty="0">
                <a:solidFill>
                  <a:srgbClr val="FF0000"/>
                </a:solidFill>
                <a:latin typeface="Arial" pitchFamily="34" charset="0"/>
                <a:cs typeface="Arial" pitchFamily="34" charset="0"/>
              </a:rPr>
              <a:t>Типові помилки: вступ частково, а інколи навіть повністю поза межами  основних результатів  представлених в рукописі</a:t>
            </a:r>
          </a:p>
          <a:p>
            <a:pPr marL="285750" indent="-285750">
              <a:spcAft>
                <a:spcPts val="1200"/>
              </a:spcAft>
              <a:buFont typeface="Arial" charset="0"/>
              <a:buChar char="•"/>
            </a:pPr>
            <a:r>
              <a:rPr lang="uk-UA" sz="2800" i="1" dirty="0">
                <a:solidFill>
                  <a:srgbClr val="FF0000"/>
                </a:solidFill>
                <a:latin typeface="Arial" pitchFamily="34" charset="0"/>
                <a:cs typeface="Arial" pitchFamily="34" charset="0"/>
              </a:rPr>
              <a:t>Втрачається «червона стрічка» роботи </a:t>
            </a:r>
            <a:endParaRPr lang="ru-RU" sz="2800" dirty="0">
              <a:latin typeface="Arial" pitchFamily="34" charset="0"/>
              <a:cs typeface="Arial" pitchFamily="34" charset="0"/>
            </a:endParaRPr>
          </a:p>
        </p:txBody>
      </p:sp>
      <p:sp>
        <p:nvSpPr>
          <p:cNvPr id="5" name="TextBox 4"/>
          <p:cNvSpPr txBox="1"/>
          <p:nvPr/>
        </p:nvSpPr>
        <p:spPr>
          <a:xfrm>
            <a:off x="2393575" y="293757"/>
            <a:ext cx="4212115" cy="769441"/>
          </a:xfrm>
          <a:prstGeom prst="rect">
            <a:avLst/>
          </a:prstGeom>
          <a:noFill/>
        </p:spPr>
        <p:txBody>
          <a:bodyPr wrap="none" rtlCol="0">
            <a:spAutoFit/>
          </a:bodyPr>
          <a:lstStyle/>
          <a:p>
            <a:r>
              <a:rPr lang="uk-UA" sz="4400" dirty="0"/>
              <a:t>Структура вступу</a:t>
            </a:r>
            <a:endParaRPr lang="ru-RU" sz="4400" dirty="0"/>
          </a:p>
        </p:txBody>
      </p:sp>
    </p:spTree>
    <p:extLst>
      <p:ext uri="{BB962C8B-B14F-4D97-AF65-F5344CB8AC3E}">
        <p14:creationId xmlns:p14="http://schemas.microsoft.com/office/powerpoint/2010/main" val="34064451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 y="266700"/>
            <a:ext cx="8988552" cy="1595693"/>
          </a:xfrm>
          <a:prstGeom prst="rect">
            <a:avLst/>
          </a:prstGeom>
        </p:spPr>
        <p:txBody>
          <a:bodyPr vert="horz" wrap="square" lIns="0" tIns="239141" rIns="0" bIns="0" rtlCol="0">
            <a:spAutoFit/>
          </a:bodyPr>
          <a:lstStyle/>
          <a:p>
            <a:pPr marL="174625" algn="ctr">
              <a:lnSpc>
                <a:spcPct val="100000"/>
              </a:lnSpc>
            </a:pPr>
            <a:r>
              <a:rPr lang="uk-UA" dirty="0"/>
              <a:t>Матеріал та м</a:t>
            </a:r>
            <a:r>
              <a:rPr dirty="0" err="1"/>
              <a:t>етоди</a:t>
            </a:r>
            <a:br>
              <a:rPr lang="en-US" dirty="0"/>
            </a:br>
            <a:r>
              <a:rPr lang="en-US" dirty="0"/>
              <a:t>Materials and methods </a:t>
            </a:r>
            <a:endParaRPr dirty="0"/>
          </a:p>
        </p:txBody>
      </p:sp>
      <p:sp>
        <p:nvSpPr>
          <p:cNvPr id="3" name="object 3"/>
          <p:cNvSpPr txBox="1"/>
          <p:nvPr/>
        </p:nvSpPr>
        <p:spPr>
          <a:xfrm>
            <a:off x="340659" y="4610100"/>
            <a:ext cx="8382000" cy="2954655"/>
          </a:xfrm>
          <a:prstGeom prst="rect">
            <a:avLst/>
          </a:prstGeom>
        </p:spPr>
        <p:txBody>
          <a:bodyPr vert="horz" wrap="square" lIns="0" tIns="0" rIns="0" bIns="0" rtlCol="0">
            <a:spAutoFit/>
          </a:bodyPr>
          <a:lstStyle/>
          <a:p>
            <a:pPr marL="355600" indent="-342900">
              <a:lnSpc>
                <a:spcPct val="100000"/>
              </a:lnSpc>
              <a:buFont typeface="Arial"/>
              <a:buChar char="•"/>
              <a:tabLst>
                <a:tab pos="355600" algn="l"/>
                <a:tab pos="356235" algn="l"/>
              </a:tabLst>
            </a:pPr>
            <a:r>
              <a:rPr lang="uk-UA" sz="3200" dirty="0">
                <a:latin typeface="Georgia"/>
                <a:cs typeface="Georgia"/>
              </a:rPr>
              <a:t>Спочатку надається опис матеріалу, зокрема зазначається:</a:t>
            </a:r>
          </a:p>
          <a:p>
            <a:pPr marL="723900" indent="-457200">
              <a:lnSpc>
                <a:spcPct val="100000"/>
              </a:lnSpc>
              <a:buFontTx/>
              <a:buChar char="-"/>
              <a:tabLst>
                <a:tab pos="355600" algn="l"/>
                <a:tab pos="356235" algn="l"/>
              </a:tabLst>
            </a:pPr>
            <a:r>
              <a:rPr lang="uk-UA" sz="3200" dirty="0">
                <a:latin typeface="Georgia"/>
                <a:cs typeface="Georgia"/>
              </a:rPr>
              <a:t>обсяг даних або розмір вибірки, що використано у роботі;</a:t>
            </a:r>
          </a:p>
          <a:p>
            <a:pPr marL="723900" indent="-457200">
              <a:lnSpc>
                <a:spcPct val="100000"/>
              </a:lnSpc>
              <a:buFontTx/>
              <a:buChar char="-"/>
              <a:tabLst>
                <a:tab pos="355600" algn="l"/>
                <a:tab pos="356235" algn="l"/>
              </a:tabLst>
            </a:pPr>
            <a:r>
              <a:rPr lang="uk-UA" sz="3200" dirty="0">
                <a:latin typeface="Georgia"/>
                <a:cs typeface="Georgia"/>
              </a:rPr>
              <a:t>місця збору матеріалу;</a:t>
            </a:r>
          </a:p>
          <a:p>
            <a:pPr marL="723900" indent="-457200">
              <a:lnSpc>
                <a:spcPct val="100000"/>
              </a:lnSpc>
              <a:buFontTx/>
              <a:buChar char="-"/>
              <a:tabLst>
                <a:tab pos="355600" algn="l"/>
                <a:tab pos="356235" algn="l"/>
              </a:tabLst>
            </a:pPr>
            <a:r>
              <a:rPr lang="uk-UA" sz="3200" dirty="0">
                <a:latin typeface="Georgia"/>
                <a:cs typeface="Georgia"/>
              </a:rPr>
              <a:t>деталізується об'єкт дослідження  </a:t>
            </a:r>
            <a:endParaRPr sz="3200" dirty="0">
              <a:latin typeface="Georgia"/>
              <a:cs typeface="Georgia"/>
            </a:endParaRPr>
          </a:p>
        </p:txBody>
      </p:sp>
      <p:sp>
        <p:nvSpPr>
          <p:cNvPr id="5" name="TextBox 4"/>
          <p:cNvSpPr txBox="1"/>
          <p:nvPr/>
        </p:nvSpPr>
        <p:spPr>
          <a:xfrm>
            <a:off x="3124200" y="3975847"/>
            <a:ext cx="2494594" cy="646331"/>
          </a:xfrm>
          <a:prstGeom prst="rect">
            <a:avLst/>
          </a:prstGeom>
          <a:noFill/>
        </p:spPr>
        <p:txBody>
          <a:bodyPr wrap="none" rtlCol="0">
            <a:spAutoFit/>
          </a:bodyPr>
          <a:lstStyle/>
          <a:p>
            <a:r>
              <a:rPr lang="uk-UA" sz="3600" b="1" dirty="0">
                <a:latin typeface="Georgia"/>
                <a:ea typeface="+mj-ea"/>
                <a:cs typeface="Georgia"/>
              </a:rPr>
              <a:t>Матеріал</a:t>
            </a:r>
            <a:endParaRPr lang="ru-RU" sz="3600" b="1" dirty="0">
              <a:latin typeface="Georgia"/>
              <a:ea typeface="+mj-ea"/>
              <a:cs typeface="Georgia"/>
            </a:endParaRPr>
          </a:p>
        </p:txBody>
      </p:sp>
      <p:sp>
        <p:nvSpPr>
          <p:cNvPr id="4" name="TextBox 3"/>
          <p:cNvSpPr txBox="1"/>
          <p:nvPr/>
        </p:nvSpPr>
        <p:spPr>
          <a:xfrm>
            <a:off x="445738" y="2221521"/>
            <a:ext cx="8469662" cy="1754326"/>
          </a:xfrm>
          <a:prstGeom prst="rect">
            <a:avLst/>
          </a:prstGeom>
          <a:noFill/>
        </p:spPr>
        <p:txBody>
          <a:bodyPr wrap="square" rtlCol="0">
            <a:spAutoFit/>
          </a:bodyPr>
          <a:lstStyle/>
          <a:p>
            <a:r>
              <a:rPr lang="uk-UA" sz="3600" b="1" dirty="0">
                <a:solidFill>
                  <a:srgbClr val="0070C0"/>
                </a:solidFill>
              </a:rPr>
              <a:t>Лише ті, що мають безпосереднє відношення до результатів (ані менше, ані більше)</a:t>
            </a:r>
            <a:endParaRPr lang="ru-RU" sz="3600" b="1" dirty="0">
              <a:solidFill>
                <a:srgbClr val="0070C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3" y="254253"/>
            <a:ext cx="8988552" cy="677108"/>
          </a:xfrm>
        </p:spPr>
        <p:txBody>
          <a:bodyPr/>
          <a:lstStyle/>
          <a:p>
            <a:pPr algn="ctr"/>
            <a:r>
              <a:rPr lang="uk-UA" dirty="0"/>
              <a:t>Методи дослідження</a:t>
            </a:r>
            <a:endParaRPr lang="ru-RU" dirty="0"/>
          </a:p>
        </p:txBody>
      </p:sp>
      <p:sp>
        <p:nvSpPr>
          <p:cNvPr id="3" name="Текст 2"/>
          <p:cNvSpPr>
            <a:spLocks noGrp="1"/>
          </p:cNvSpPr>
          <p:nvPr>
            <p:ph type="body" idx="1"/>
          </p:nvPr>
        </p:nvSpPr>
        <p:spPr>
          <a:xfrm>
            <a:off x="386198" y="800100"/>
            <a:ext cx="8280400" cy="5290679"/>
          </a:xfrm>
        </p:spPr>
        <p:txBody>
          <a:bodyPr/>
          <a:lstStyle/>
          <a:p>
            <a:pPr marL="355600" indent="-342900">
              <a:lnSpc>
                <a:spcPct val="100000"/>
              </a:lnSpc>
              <a:buFont typeface="Arial"/>
              <a:buChar char="•"/>
              <a:tabLst>
                <a:tab pos="355600" algn="l"/>
                <a:tab pos="356235" algn="l"/>
              </a:tabLst>
            </a:pPr>
            <a:r>
              <a:rPr lang="ru-RU" dirty="0" err="1"/>
              <a:t>Якщо</a:t>
            </a:r>
            <a:r>
              <a:rPr lang="ru-RU" dirty="0"/>
              <a:t> </a:t>
            </a:r>
            <a:r>
              <a:rPr lang="ru-RU" dirty="0" err="1"/>
              <a:t>відомі</a:t>
            </a:r>
            <a:r>
              <a:rPr lang="ru-RU" dirty="0"/>
              <a:t> – навести</a:t>
            </a:r>
            <a:r>
              <a:rPr lang="ru-RU" spc="-145" dirty="0"/>
              <a:t> </a:t>
            </a:r>
            <a:r>
              <a:rPr lang="ru-RU" dirty="0" err="1"/>
              <a:t>посилання</a:t>
            </a:r>
            <a:endParaRPr lang="ru-RU" dirty="0"/>
          </a:p>
          <a:p>
            <a:pPr marL="355600" indent="-342900">
              <a:lnSpc>
                <a:spcPct val="100000"/>
              </a:lnSpc>
              <a:spcBef>
                <a:spcPts val="360"/>
              </a:spcBef>
              <a:buFont typeface="Arial"/>
              <a:buChar char="•"/>
              <a:tabLst>
                <a:tab pos="355600" algn="l"/>
                <a:tab pos="356235" algn="l"/>
              </a:tabLst>
            </a:pPr>
            <a:r>
              <a:rPr lang="ru-RU" spc="-5" dirty="0" err="1"/>
              <a:t>Якщо</a:t>
            </a:r>
            <a:r>
              <a:rPr lang="ru-RU" spc="-5" dirty="0"/>
              <a:t> </a:t>
            </a:r>
            <a:r>
              <a:rPr lang="ru-RU" dirty="0" err="1"/>
              <a:t>змінені</a:t>
            </a:r>
            <a:r>
              <a:rPr lang="ru-RU" dirty="0"/>
              <a:t> </a:t>
            </a:r>
            <a:r>
              <a:rPr lang="ru-RU" spc="-5" dirty="0"/>
              <a:t>– </a:t>
            </a:r>
            <a:r>
              <a:rPr lang="ru-RU" dirty="0" err="1"/>
              <a:t>вказати</a:t>
            </a:r>
            <a:r>
              <a:rPr lang="ru-RU" dirty="0"/>
              <a:t> </a:t>
            </a:r>
            <a:r>
              <a:rPr lang="ru-RU" spc="-5" dirty="0" err="1"/>
              <a:t>яким</a:t>
            </a:r>
            <a:r>
              <a:rPr lang="ru-RU" spc="-80" dirty="0"/>
              <a:t> </a:t>
            </a:r>
            <a:r>
              <a:rPr lang="ru-RU" dirty="0"/>
              <a:t>чином</a:t>
            </a:r>
          </a:p>
          <a:p>
            <a:pPr marL="355600" marR="906780" indent="-342900">
              <a:lnSpc>
                <a:spcPts val="3240"/>
              </a:lnSpc>
              <a:spcBef>
                <a:spcPts val="765"/>
              </a:spcBef>
              <a:buFont typeface="Arial"/>
              <a:buChar char="•"/>
              <a:tabLst>
                <a:tab pos="355600" algn="l"/>
                <a:tab pos="356235" algn="l"/>
              </a:tabLst>
            </a:pPr>
            <a:r>
              <a:rPr lang="ru-RU" dirty="0" err="1"/>
              <a:t>Детальність</a:t>
            </a:r>
            <a:r>
              <a:rPr lang="ru-RU" dirty="0"/>
              <a:t> </a:t>
            </a:r>
            <a:r>
              <a:rPr lang="ru-RU" spc="-5" dirty="0"/>
              <a:t>– </a:t>
            </a:r>
            <a:r>
              <a:rPr lang="ru-RU" dirty="0" err="1"/>
              <a:t>щоб</a:t>
            </a:r>
            <a:r>
              <a:rPr lang="ru-RU" spc="-135" dirty="0"/>
              <a:t> </a:t>
            </a:r>
            <a:r>
              <a:rPr lang="ru-RU" dirty="0" err="1"/>
              <a:t>забезпечити</a:t>
            </a:r>
            <a:r>
              <a:rPr lang="ru-RU" dirty="0"/>
              <a:t> </a:t>
            </a:r>
            <a:r>
              <a:rPr lang="ru-RU" dirty="0" err="1"/>
              <a:t>відтворюваність</a:t>
            </a:r>
            <a:endParaRPr lang="ru-RU" dirty="0"/>
          </a:p>
          <a:p>
            <a:pPr marL="355600" marR="809625" indent="-342900">
              <a:lnSpc>
                <a:spcPct val="90000"/>
              </a:lnSpc>
              <a:spcBef>
                <a:spcPts val="720"/>
              </a:spcBef>
              <a:buFont typeface="Arial"/>
              <a:buChar char="•"/>
              <a:tabLst>
                <a:tab pos="355600" algn="l"/>
                <a:tab pos="356235" algn="l"/>
              </a:tabLst>
            </a:pPr>
            <a:r>
              <a:rPr lang="ru-RU" dirty="0" err="1"/>
              <a:t>Біоетика</a:t>
            </a:r>
            <a:r>
              <a:rPr lang="ru-RU" dirty="0"/>
              <a:t> (</a:t>
            </a:r>
            <a:r>
              <a:rPr lang="ru-RU" dirty="0" err="1"/>
              <a:t>окремий</a:t>
            </a:r>
            <a:r>
              <a:rPr lang="ru-RU" dirty="0"/>
              <a:t> параграф,  </a:t>
            </a:r>
            <a:r>
              <a:rPr lang="ru-RU" dirty="0" err="1"/>
              <a:t>інформована</a:t>
            </a:r>
            <a:r>
              <a:rPr lang="ru-RU" dirty="0"/>
              <a:t> </a:t>
            </a:r>
            <a:r>
              <a:rPr lang="ru-RU" dirty="0" err="1"/>
              <a:t>згода</a:t>
            </a:r>
            <a:r>
              <a:rPr lang="ru-RU" dirty="0"/>
              <a:t>,</a:t>
            </a:r>
            <a:r>
              <a:rPr lang="ru-RU" spc="-95" dirty="0"/>
              <a:t> </a:t>
            </a:r>
            <a:r>
              <a:rPr lang="ru-RU" dirty="0" err="1"/>
              <a:t>узгодження</a:t>
            </a:r>
            <a:r>
              <a:rPr lang="ru-RU" dirty="0"/>
              <a:t> процедур)!</a:t>
            </a:r>
          </a:p>
          <a:p>
            <a:pPr marL="355600" marR="809625" indent="-342900">
              <a:lnSpc>
                <a:spcPct val="90000"/>
              </a:lnSpc>
              <a:spcBef>
                <a:spcPts val="720"/>
              </a:spcBef>
              <a:buFont typeface="Arial"/>
              <a:buChar char="•"/>
              <a:tabLst>
                <a:tab pos="355600" algn="l"/>
                <a:tab pos="356235" algn="l"/>
              </a:tabLst>
            </a:pPr>
            <a:r>
              <a:rPr lang="ru-RU" dirty="0"/>
              <a:t>Не </a:t>
            </a:r>
            <a:r>
              <a:rPr lang="ru-RU" dirty="0" err="1"/>
              <a:t>слід</a:t>
            </a:r>
            <a:r>
              <a:rPr lang="ru-RU" dirty="0"/>
              <a:t> </a:t>
            </a:r>
            <a:r>
              <a:rPr lang="ru-RU" dirty="0" err="1"/>
              <a:t>змішувати</a:t>
            </a:r>
            <a:r>
              <a:rPr lang="ru-RU" dirty="0"/>
              <a:t> порядок </a:t>
            </a:r>
            <a:r>
              <a:rPr lang="ru-RU" dirty="0" err="1"/>
              <a:t>проведення</a:t>
            </a:r>
            <a:r>
              <a:rPr lang="ru-RU" dirty="0"/>
              <a:t> </a:t>
            </a:r>
            <a:r>
              <a:rPr lang="ru-RU" dirty="0" err="1"/>
              <a:t>експерименту</a:t>
            </a:r>
            <a:r>
              <a:rPr lang="ru-RU" dirty="0"/>
              <a:t> та </a:t>
            </a:r>
            <a:r>
              <a:rPr lang="ru-RU" dirty="0" err="1"/>
              <a:t>його</a:t>
            </a:r>
            <a:r>
              <a:rPr lang="ru-RU" dirty="0"/>
              <a:t> </a:t>
            </a:r>
            <a:r>
              <a:rPr lang="ru-RU" dirty="0" err="1"/>
              <a:t>результати</a:t>
            </a:r>
            <a:r>
              <a:rPr lang="ru-RU" dirty="0"/>
              <a:t>.</a:t>
            </a:r>
          </a:p>
          <a:p>
            <a:endParaRPr lang="ru-RU" dirty="0"/>
          </a:p>
        </p:txBody>
      </p:sp>
      <p:sp>
        <p:nvSpPr>
          <p:cNvPr id="4" name="TextBox 3"/>
          <p:cNvSpPr txBox="1"/>
          <p:nvPr/>
        </p:nvSpPr>
        <p:spPr>
          <a:xfrm>
            <a:off x="-38878" y="5600700"/>
            <a:ext cx="9130553" cy="2554545"/>
          </a:xfrm>
          <a:prstGeom prst="rect">
            <a:avLst/>
          </a:prstGeom>
          <a:noFill/>
        </p:spPr>
        <p:txBody>
          <a:bodyPr wrap="square" rtlCol="0">
            <a:spAutoFit/>
          </a:bodyPr>
          <a:lstStyle/>
          <a:p>
            <a:pPr marL="457200" indent="-457200">
              <a:buFont typeface="Wingdings" pitchFamily="2" charset="2"/>
              <a:buChar char="Ø"/>
            </a:pPr>
            <a:r>
              <a:rPr lang="ru-RU" sz="3200" dirty="0">
                <a:solidFill>
                  <a:srgbClr val="002060"/>
                </a:solidFill>
              </a:rPr>
              <a:t>Три </a:t>
            </a:r>
            <a:r>
              <a:rPr lang="ru-RU" sz="3200" dirty="0" err="1">
                <a:solidFill>
                  <a:srgbClr val="002060"/>
                </a:solidFill>
              </a:rPr>
              <a:t>основні</a:t>
            </a:r>
            <a:r>
              <a:rPr lang="ru-RU" sz="3200" dirty="0">
                <a:solidFill>
                  <a:srgbClr val="002060"/>
                </a:solidFill>
              </a:rPr>
              <a:t> </a:t>
            </a:r>
            <a:r>
              <a:rPr lang="ru-RU" sz="3200" dirty="0" err="1">
                <a:solidFill>
                  <a:srgbClr val="002060"/>
                </a:solidFill>
              </a:rPr>
              <a:t>критерії</a:t>
            </a:r>
            <a:r>
              <a:rPr lang="ru-RU" sz="3200" dirty="0">
                <a:solidFill>
                  <a:srgbClr val="002060"/>
                </a:solidFill>
              </a:rPr>
              <a:t> при </a:t>
            </a:r>
            <a:r>
              <a:rPr lang="ru-RU" sz="3200" dirty="0" err="1">
                <a:solidFill>
                  <a:srgbClr val="002060"/>
                </a:solidFill>
              </a:rPr>
              <a:t>рецензуванні</a:t>
            </a:r>
            <a:r>
              <a:rPr lang="ru-RU" sz="3200" dirty="0">
                <a:solidFill>
                  <a:srgbClr val="002060"/>
                </a:solidFill>
              </a:rPr>
              <a:t> </a:t>
            </a:r>
            <a:r>
              <a:rPr lang="ru-RU" sz="3200" dirty="0" err="1">
                <a:solidFill>
                  <a:srgbClr val="002060"/>
                </a:solidFill>
              </a:rPr>
              <a:t>Вашої</a:t>
            </a:r>
            <a:r>
              <a:rPr lang="ru-RU" sz="3200" dirty="0">
                <a:solidFill>
                  <a:srgbClr val="002060"/>
                </a:solidFill>
              </a:rPr>
              <a:t> </a:t>
            </a:r>
            <a:r>
              <a:rPr lang="ru-RU" sz="3200" dirty="0" err="1">
                <a:solidFill>
                  <a:srgbClr val="002060"/>
                </a:solidFill>
              </a:rPr>
              <a:t>статті</a:t>
            </a:r>
            <a:r>
              <a:rPr lang="ru-RU" sz="3200" dirty="0">
                <a:solidFill>
                  <a:srgbClr val="002060"/>
                </a:solidFill>
              </a:rPr>
              <a:t>:</a:t>
            </a:r>
          </a:p>
          <a:p>
            <a:pPr marL="536575" indent="-15875">
              <a:buFontTx/>
              <a:buChar char="-"/>
            </a:pPr>
            <a:r>
              <a:rPr lang="ru-RU" sz="3200" dirty="0" err="1">
                <a:solidFill>
                  <a:srgbClr val="002060"/>
                </a:solidFill>
              </a:rPr>
              <a:t>відтворюваність</a:t>
            </a:r>
            <a:r>
              <a:rPr lang="ru-RU" sz="3200" dirty="0">
                <a:solidFill>
                  <a:srgbClr val="002060"/>
                </a:solidFill>
              </a:rPr>
              <a:t> </a:t>
            </a:r>
            <a:r>
              <a:rPr lang="ru-RU" sz="3200" dirty="0" err="1">
                <a:solidFill>
                  <a:srgbClr val="002060"/>
                </a:solidFill>
              </a:rPr>
              <a:t>експерименту</a:t>
            </a:r>
            <a:endParaRPr lang="ru-RU" sz="3200" dirty="0">
              <a:solidFill>
                <a:srgbClr val="002060"/>
              </a:solidFill>
            </a:endParaRPr>
          </a:p>
          <a:p>
            <a:pPr marL="536575" indent="-15875">
              <a:buFontTx/>
              <a:buChar char="-"/>
            </a:pPr>
            <a:r>
              <a:rPr lang="ru-RU" sz="3200" dirty="0" err="1">
                <a:solidFill>
                  <a:srgbClr val="002060"/>
                </a:solidFill>
              </a:rPr>
              <a:t>методи</a:t>
            </a:r>
            <a:r>
              <a:rPr lang="ru-RU" sz="3200" dirty="0">
                <a:solidFill>
                  <a:srgbClr val="002060"/>
                </a:solidFill>
              </a:rPr>
              <a:t> лабораторного </a:t>
            </a:r>
            <a:r>
              <a:rPr lang="ru-RU" sz="3200" dirty="0" err="1">
                <a:solidFill>
                  <a:srgbClr val="002060"/>
                </a:solidFill>
              </a:rPr>
              <a:t>аналізу</a:t>
            </a:r>
            <a:endParaRPr lang="ru-RU" sz="3200" dirty="0">
              <a:solidFill>
                <a:srgbClr val="002060"/>
              </a:solidFill>
            </a:endParaRPr>
          </a:p>
          <a:p>
            <a:pPr marL="536575" indent="-15875">
              <a:buFontTx/>
              <a:buChar char="-"/>
            </a:pPr>
            <a:r>
              <a:rPr lang="ru-RU" sz="3200" dirty="0" err="1">
                <a:solidFill>
                  <a:srgbClr val="002060"/>
                </a:solidFill>
              </a:rPr>
              <a:t>методи</a:t>
            </a:r>
            <a:r>
              <a:rPr lang="ru-RU" sz="3200" dirty="0">
                <a:solidFill>
                  <a:srgbClr val="002060"/>
                </a:solidFill>
              </a:rPr>
              <a:t> </a:t>
            </a:r>
            <a:r>
              <a:rPr lang="ru-RU" sz="3200" dirty="0" err="1">
                <a:solidFill>
                  <a:srgbClr val="002060"/>
                </a:solidFill>
              </a:rPr>
              <a:t>статобробки</a:t>
            </a:r>
            <a:endParaRPr lang="ru-RU" sz="3200" dirty="0">
              <a:solidFill>
                <a:srgbClr val="002060"/>
              </a:solidFill>
            </a:endParaRPr>
          </a:p>
        </p:txBody>
      </p:sp>
    </p:spTree>
    <p:extLst>
      <p:ext uri="{BB962C8B-B14F-4D97-AF65-F5344CB8AC3E}">
        <p14:creationId xmlns:p14="http://schemas.microsoft.com/office/powerpoint/2010/main" val="29591733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483" y="190500"/>
            <a:ext cx="8988552" cy="677108"/>
          </a:xfrm>
        </p:spPr>
        <p:txBody>
          <a:bodyPr/>
          <a:lstStyle/>
          <a:p>
            <a:pPr algn="ctr"/>
            <a:r>
              <a:rPr lang="uk-UA" b="1" dirty="0"/>
              <a:t>Методи</a:t>
            </a:r>
            <a:endParaRPr lang="ru-RU" dirty="0"/>
          </a:p>
        </p:txBody>
      </p:sp>
      <p:sp>
        <p:nvSpPr>
          <p:cNvPr id="3" name="Текст 2"/>
          <p:cNvSpPr>
            <a:spLocks noGrp="1"/>
          </p:cNvSpPr>
          <p:nvPr>
            <p:ph type="body" idx="1"/>
          </p:nvPr>
        </p:nvSpPr>
        <p:spPr>
          <a:xfrm>
            <a:off x="381000" y="1104900"/>
            <a:ext cx="8280400" cy="6894195"/>
          </a:xfrm>
        </p:spPr>
        <p:txBody>
          <a:bodyPr/>
          <a:lstStyle/>
          <a:p>
            <a:pPr marL="457200" indent="-457200">
              <a:buFont typeface="Wingdings" pitchFamily="2" charset="2"/>
              <a:buChar char="Ø"/>
            </a:pPr>
            <a:r>
              <a:rPr lang="ru-RU" dirty="0" err="1"/>
              <a:t>Рецензенти</a:t>
            </a:r>
            <a:r>
              <a:rPr lang="ru-RU" dirty="0"/>
              <a:t> </a:t>
            </a:r>
            <a:r>
              <a:rPr lang="ru-RU" dirty="0" err="1"/>
              <a:t>рекомендують</a:t>
            </a:r>
            <a:r>
              <a:rPr lang="ru-RU" dirty="0"/>
              <a:t> </a:t>
            </a:r>
            <a:r>
              <a:rPr lang="ru-RU" dirty="0" err="1"/>
              <a:t>використовувати</a:t>
            </a:r>
            <a:r>
              <a:rPr lang="ru-RU" dirty="0"/>
              <a:t> тест </a:t>
            </a:r>
            <a:r>
              <a:rPr lang="en-GB" dirty="0"/>
              <a:t>ANOVA, MANOVA</a:t>
            </a:r>
            <a:r>
              <a:rPr lang="uk-UA" dirty="0"/>
              <a:t>, </a:t>
            </a:r>
            <a:r>
              <a:rPr lang="en-US" dirty="0"/>
              <a:t>ANCOVA, </a:t>
            </a:r>
            <a:r>
              <a:rPr lang="uk-UA" dirty="0"/>
              <a:t>лінійну регресію, метод </a:t>
            </a:r>
            <a:r>
              <a:rPr lang="uk-UA" dirty="0" err="1"/>
              <a:t>бутстрєп</a:t>
            </a:r>
            <a:r>
              <a:rPr lang="uk-UA" dirty="0"/>
              <a:t> аналізу.</a:t>
            </a:r>
          </a:p>
          <a:p>
            <a:pPr marL="457200" indent="-457200">
              <a:buFont typeface="Wingdings" pitchFamily="2" charset="2"/>
              <a:buChar char="Ø"/>
            </a:pPr>
            <a:r>
              <a:rPr lang="ru-RU" dirty="0" err="1"/>
              <a:t>Виконайте</a:t>
            </a:r>
            <a:r>
              <a:rPr lang="ru-RU" dirty="0"/>
              <a:t> </a:t>
            </a:r>
            <a:r>
              <a:rPr lang="ru-RU" dirty="0" err="1"/>
              <a:t>перевірку</a:t>
            </a:r>
            <a:r>
              <a:rPr lang="ru-RU" dirty="0"/>
              <a:t> </a:t>
            </a:r>
            <a:r>
              <a:rPr lang="ru-RU" dirty="0" err="1"/>
              <a:t>вибірок</a:t>
            </a:r>
            <a:r>
              <a:rPr lang="ru-RU" dirty="0"/>
              <a:t> на </a:t>
            </a:r>
            <a:r>
              <a:rPr lang="ru-RU" dirty="0" err="1"/>
              <a:t>нормальність</a:t>
            </a:r>
            <a:r>
              <a:rPr lang="ru-RU" dirty="0"/>
              <a:t> </a:t>
            </a:r>
            <a:r>
              <a:rPr lang="ru-RU" dirty="0" err="1"/>
              <a:t>розподілу</a:t>
            </a:r>
            <a:endParaRPr lang="ru-RU" dirty="0"/>
          </a:p>
          <a:p>
            <a:pPr marL="457200" indent="-457200">
              <a:buFont typeface="Wingdings" pitchFamily="2" charset="2"/>
              <a:buChar char="Ø"/>
            </a:pPr>
            <a:r>
              <a:rPr lang="ru-RU" dirty="0"/>
              <a:t>Не рекомендовано </a:t>
            </a:r>
            <a:r>
              <a:rPr lang="ru-RU" dirty="0" err="1"/>
              <a:t>використовувати</a:t>
            </a:r>
            <a:r>
              <a:rPr lang="ru-RU" dirty="0"/>
              <a:t> </a:t>
            </a:r>
            <a:r>
              <a:rPr lang="ru-RU" dirty="0" err="1"/>
              <a:t>критерій</a:t>
            </a:r>
            <a:r>
              <a:rPr lang="ru-RU" dirty="0"/>
              <a:t> Стьюдента</a:t>
            </a:r>
          </a:p>
          <a:p>
            <a:pPr marL="457200" indent="-457200">
              <a:buFont typeface="Wingdings" pitchFamily="2" charset="2"/>
              <a:buChar char="Ø"/>
            </a:pPr>
            <a:r>
              <a:rPr lang="uk-UA" i="1" dirty="0">
                <a:solidFill>
                  <a:srgbClr val="FF0000"/>
                </a:solidFill>
                <a:latin typeface="Arial" pitchFamily="34" charset="0"/>
                <a:cs typeface="Arial" pitchFamily="34" charset="0"/>
              </a:rPr>
              <a:t>Типові помилки – це в</a:t>
            </a:r>
            <a:r>
              <a:rPr lang="uk-UA" i="1" dirty="0">
                <a:solidFill>
                  <a:srgbClr val="FF0000"/>
                </a:solidFill>
              </a:rPr>
              <a:t>ідсутність: </a:t>
            </a:r>
          </a:p>
          <a:p>
            <a:pPr marL="457200" indent="-457200">
              <a:buFont typeface="Arial" pitchFamily="34" charset="0"/>
              <a:buChar char="•"/>
            </a:pPr>
            <a:r>
              <a:rPr lang="uk-UA" i="1" dirty="0">
                <a:solidFill>
                  <a:srgbClr val="FF0000"/>
                </a:solidFill>
              </a:rPr>
              <a:t>перевірки вибірки на закон розподілу; </a:t>
            </a:r>
          </a:p>
          <a:p>
            <a:pPr marL="457200" indent="-457200">
              <a:buFont typeface="Arial" pitchFamily="34" charset="0"/>
              <a:buChar char="•"/>
            </a:pPr>
            <a:r>
              <a:rPr lang="uk-UA" i="1" dirty="0">
                <a:solidFill>
                  <a:srgbClr val="FF0000"/>
                </a:solidFill>
              </a:rPr>
              <a:t>обґрунтування щодо застосування того або іншого статистичного методу;</a:t>
            </a:r>
          </a:p>
          <a:p>
            <a:pPr marL="457200" indent="-457200">
              <a:buFont typeface="Arial" pitchFamily="34" charset="0"/>
              <a:buChar char="•"/>
            </a:pPr>
            <a:r>
              <a:rPr lang="uk-UA" i="1" dirty="0">
                <a:solidFill>
                  <a:srgbClr val="FF0000"/>
                </a:solidFill>
              </a:rPr>
              <a:t>перевірки залишків моделі </a:t>
            </a:r>
            <a:endParaRPr lang="ru-RU" i="1" dirty="0">
              <a:solidFill>
                <a:srgbClr val="FF0000"/>
              </a:solidFill>
            </a:endParaRPr>
          </a:p>
        </p:txBody>
      </p:sp>
    </p:spTree>
    <p:extLst>
      <p:ext uri="{BB962C8B-B14F-4D97-AF65-F5344CB8AC3E}">
        <p14:creationId xmlns:p14="http://schemas.microsoft.com/office/powerpoint/2010/main" val="16320183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723" y="254253"/>
            <a:ext cx="8988552" cy="918585"/>
          </a:xfrm>
          <a:prstGeom prst="rect">
            <a:avLst/>
          </a:prstGeom>
        </p:spPr>
        <p:txBody>
          <a:bodyPr vert="horz" wrap="square" lIns="0" tIns="239141" rIns="0" bIns="0" rtlCol="0">
            <a:spAutoFit/>
          </a:bodyPr>
          <a:lstStyle/>
          <a:p>
            <a:pPr marL="95250" algn="ctr">
              <a:lnSpc>
                <a:spcPct val="100000"/>
              </a:lnSpc>
            </a:pPr>
            <a:r>
              <a:rPr dirty="0" err="1"/>
              <a:t>Результати</a:t>
            </a:r>
            <a:r>
              <a:rPr lang="en-US" dirty="0"/>
              <a:t> - </a:t>
            </a:r>
            <a:r>
              <a:rPr lang="en-US" dirty="0" err="1"/>
              <a:t>Resutls</a:t>
            </a:r>
            <a:endParaRPr dirty="0"/>
          </a:p>
        </p:txBody>
      </p:sp>
      <p:sp>
        <p:nvSpPr>
          <p:cNvPr id="3" name="object 3"/>
          <p:cNvSpPr txBox="1"/>
          <p:nvPr/>
        </p:nvSpPr>
        <p:spPr>
          <a:xfrm>
            <a:off x="457200" y="1257300"/>
            <a:ext cx="8305800" cy="6812121"/>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lang="uk-UA" sz="3200" dirty="0">
                <a:latin typeface="Georgia"/>
                <a:cs typeface="Georgia"/>
              </a:rPr>
              <a:t>Розділ поєднано зі «вступом» і пояснює, як результати досліджень підтверджують позитивні результати тестування основної наукової гіпотези.</a:t>
            </a:r>
          </a:p>
          <a:p>
            <a:pPr marL="355600" indent="-342900">
              <a:lnSpc>
                <a:spcPct val="100000"/>
              </a:lnSpc>
              <a:buFont typeface="Arial"/>
              <a:buChar char="•"/>
              <a:tabLst>
                <a:tab pos="354965" algn="l"/>
                <a:tab pos="355600" algn="l"/>
              </a:tabLst>
            </a:pPr>
            <a:r>
              <a:rPr lang="uk-UA" sz="3200" dirty="0">
                <a:latin typeface="Georgia"/>
                <a:cs typeface="Georgia"/>
              </a:rPr>
              <a:t>Допускається використання</a:t>
            </a:r>
            <a:r>
              <a:rPr sz="3200" dirty="0">
                <a:latin typeface="Georgia"/>
                <a:cs typeface="Georgia"/>
              </a:rPr>
              <a:t> </a:t>
            </a:r>
            <a:r>
              <a:rPr sz="3200" dirty="0" err="1">
                <a:latin typeface="Georgia"/>
                <a:cs typeface="Georgia"/>
              </a:rPr>
              <a:t>не</a:t>
            </a:r>
            <a:r>
              <a:rPr sz="3200" dirty="0">
                <a:latin typeface="Georgia"/>
                <a:cs typeface="Georgia"/>
              </a:rPr>
              <a:t> </a:t>
            </a:r>
            <a:r>
              <a:rPr sz="3200" dirty="0" err="1">
                <a:latin typeface="Georgia"/>
                <a:cs typeface="Georgia"/>
              </a:rPr>
              <a:t>хронологічн</a:t>
            </a:r>
            <a:r>
              <a:rPr lang="uk-UA" sz="3200" dirty="0" err="1">
                <a:latin typeface="Georgia"/>
                <a:cs typeface="Georgia"/>
              </a:rPr>
              <a:t>ого</a:t>
            </a:r>
            <a:r>
              <a:rPr sz="3200" dirty="0">
                <a:latin typeface="Georgia"/>
                <a:cs typeface="Georgia"/>
              </a:rPr>
              <a:t>, а</a:t>
            </a:r>
            <a:r>
              <a:rPr sz="3200" spc="-85" dirty="0">
                <a:latin typeface="Georgia"/>
                <a:cs typeface="Georgia"/>
              </a:rPr>
              <a:t> </a:t>
            </a:r>
            <a:r>
              <a:rPr sz="3200" dirty="0" err="1">
                <a:latin typeface="Georgia"/>
                <a:cs typeface="Georgia"/>
              </a:rPr>
              <a:t>логічн</a:t>
            </a:r>
            <a:r>
              <a:rPr lang="uk-UA" sz="3200" dirty="0" err="1">
                <a:latin typeface="Georgia"/>
                <a:cs typeface="Georgia"/>
              </a:rPr>
              <a:t>ого</a:t>
            </a:r>
            <a:r>
              <a:rPr lang="uk-UA" sz="3200" dirty="0">
                <a:latin typeface="Georgia"/>
                <a:cs typeface="Georgia"/>
              </a:rPr>
              <a:t> </a:t>
            </a:r>
            <a:r>
              <a:rPr sz="3200" dirty="0" err="1">
                <a:latin typeface="Georgia"/>
                <a:cs typeface="Georgia"/>
              </a:rPr>
              <a:t>опис</a:t>
            </a:r>
            <a:r>
              <a:rPr lang="uk-UA" sz="3200" dirty="0">
                <a:latin typeface="Georgia"/>
                <a:cs typeface="Georgia"/>
              </a:rPr>
              <a:t>у</a:t>
            </a:r>
            <a:endParaRPr sz="3200" dirty="0">
              <a:latin typeface="Georgia"/>
              <a:cs typeface="Georgia"/>
            </a:endParaRPr>
          </a:p>
          <a:p>
            <a:pPr marL="355600" indent="-342900">
              <a:lnSpc>
                <a:spcPct val="100000"/>
              </a:lnSpc>
              <a:spcBef>
                <a:spcPts val="765"/>
              </a:spcBef>
              <a:buFont typeface="Arial"/>
              <a:buChar char="•"/>
              <a:tabLst>
                <a:tab pos="354965" algn="l"/>
                <a:tab pos="355600" algn="l"/>
              </a:tabLst>
            </a:pPr>
            <a:r>
              <a:rPr sz="3200" dirty="0">
                <a:solidFill>
                  <a:srgbClr val="FF0000"/>
                </a:solidFill>
                <a:latin typeface="Georgia"/>
                <a:cs typeface="Georgia"/>
              </a:rPr>
              <a:t>Основні, а не все що було</a:t>
            </a:r>
            <a:r>
              <a:rPr sz="3200" spc="-70" dirty="0">
                <a:solidFill>
                  <a:srgbClr val="FF0000"/>
                </a:solidFill>
                <a:latin typeface="Georgia"/>
                <a:cs typeface="Georgia"/>
              </a:rPr>
              <a:t> </a:t>
            </a:r>
            <a:r>
              <a:rPr sz="3200" dirty="0">
                <a:solidFill>
                  <a:srgbClr val="FF0000"/>
                </a:solidFill>
                <a:latin typeface="Georgia"/>
                <a:cs typeface="Georgia"/>
              </a:rPr>
              <a:t>зроблено</a:t>
            </a:r>
          </a:p>
          <a:p>
            <a:pPr marL="355600" marR="5080" indent="-342900">
              <a:lnSpc>
                <a:spcPct val="100000"/>
              </a:lnSpc>
              <a:spcBef>
                <a:spcPts val="765"/>
              </a:spcBef>
              <a:buFont typeface="Arial"/>
              <a:buChar char="•"/>
              <a:tabLst>
                <a:tab pos="354965" algn="l"/>
                <a:tab pos="355600" algn="l"/>
              </a:tabLst>
            </a:pPr>
            <a:r>
              <a:rPr sz="3200" dirty="0">
                <a:latin typeface="Georgia"/>
                <a:cs typeface="Georgia"/>
              </a:rPr>
              <a:t>Ілюструвати мінімально</a:t>
            </a:r>
            <a:r>
              <a:rPr sz="3200" spc="-80" dirty="0">
                <a:latin typeface="Georgia"/>
                <a:cs typeface="Georgia"/>
              </a:rPr>
              <a:t> </a:t>
            </a:r>
            <a:r>
              <a:rPr sz="3200" dirty="0">
                <a:latin typeface="Georgia"/>
                <a:cs typeface="Georgia"/>
              </a:rPr>
              <a:t>необхідними  зведеними даними </a:t>
            </a:r>
            <a:r>
              <a:rPr sz="3200" spc="-5" dirty="0">
                <a:latin typeface="Georgia"/>
                <a:cs typeface="Georgia"/>
              </a:rPr>
              <a:t>(</a:t>
            </a:r>
            <a:r>
              <a:rPr sz="3200" spc="-5" dirty="0" err="1">
                <a:latin typeface="Georgia"/>
                <a:cs typeface="Georgia"/>
              </a:rPr>
              <a:t>вихідні</a:t>
            </a:r>
            <a:r>
              <a:rPr sz="3200" spc="-5" dirty="0">
                <a:latin typeface="Georgia"/>
                <a:cs typeface="Georgia"/>
              </a:rPr>
              <a:t> </a:t>
            </a:r>
            <a:r>
              <a:rPr lang="uk-UA" sz="3200" spc="-5" dirty="0">
                <a:latin typeface="Georgia"/>
                <a:cs typeface="Georgia"/>
              </a:rPr>
              <a:t>або проміжні </a:t>
            </a:r>
            <a:r>
              <a:rPr sz="3200" dirty="0" err="1">
                <a:latin typeface="Georgia"/>
                <a:cs typeface="Georgia"/>
              </a:rPr>
              <a:t>дані</a:t>
            </a:r>
            <a:r>
              <a:rPr sz="3200" dirty="0">
                <a:latin typeface="Georgia"/>
                <a:cs typeface="Georgia"/>
              </a:rPr>
              <a:t>  можуть </a:t>
            </a:r>
            <a:r>
              <a:rPr sz="3200" spc="-5" dirty="0">
                <a:latin typeface="Georgia"/>
                <a:cs typeface="Georgia"/>
              </a:rPr>
              <a:t>бути </a:t>
            </a:r>
            <a:r>
              <a:rPr sz="3200" dirty="0">
                <a:latin typeface="Georgia"/>
                <a:cs typeface="Georgia"/>
              </a:rPr>
              <a:t>в </a:t>
            </a:r>
            <a:r>
              <a:rPr sz="3200" dirty="0" err="1">
                <a:latin typeface="Georgia"/>
                <a:cs typeface="Georgia"/>
              </a:rPr>
              <a:t>додаткових</a:t>
            </a:r>
            <a:r>
              <a:rPr sz="3200" spc="-40" dirty="0">
                <a:latin typeface="Georgia"/>
                <a:cs typeface="Georgia"/>
              </a:rPr>
              <a:t> </a:t>
            </a:r>
            <a:r>
              <a:rPr sz="3200" dirty="0" err="1">
                <a:latin typeface="Georgia"/>
                <a:cs typeface="Georgia"/>
              </a:rPr>
              <a:t>матеріалах</a:t>
            </a:r>
            <a:r>
              <a:rPr lang="uk-UA" sz="3200" dirty="0">
                <a:latin typeface="Georgia"/>
                <a:cs typeface="Georgia"/>
              </a:rPr>
              <a:t>)</a:t>
            </a:r>
          </a:p>
          <a:p>
            <a:pPr marL="355600" marR="5080" indent="-342900">
              <a:lnSpc>
                <a:spcPct val="100000"/>
              </a:lnSpc>
              <a:spcBef>
                <a:spcPts val="765"/>
              </a:spcBef>
              <a:buFont typeface="Arial"/>
              <a:buChar char="•"/>
              <a:tabLst>
                <a:tab pos="354965" algn="l"/>
                <a:tab pos="355600" algn="l"/>
              </a:tabLst>
            </a:pPr>
            <a:r>
              <a:rPr lang="uk-UA" sz="3200" dirty="0">
                <a:solidFill>
                  <a:srgbClr val="FF0000"/>
                </a:solidFill>
                <a:latin typeface="Georgia"/>
                <a:cs typeface="Georgia"/>
              </a:rPr>
              <a:t>Не містить посилань на літературу</a:t>
            </a:r>
          </a:p>
          <a:p>
            <a:pPr marL="355600" marR="5080" indent="-342900">
              <a:lnSpc>
                <a:spcPct val="100000"/>
              </a:lnSpc>
              <a:spcBef>
                <a:spcPts val="765"/>
              </a:spcBef>
              <a:buFont typeface="Arial"/>
              <a:buChar char="•"/>
              <a:tabLst>
                <a:tab pos="354965" algn="l"/>
                <a:tab pos="355600" algn="l"/>
              </a:tabLst>
            </a:pPr>
            <a:r>
              <a:rPr lang="uk-UA" sz="3200" dirty="0">
                <a:solidFill>
                  <a:srgbClr val="FF0000"/>
                </a:solidFill>
                <a:latin typeface="Georgia"/>
                <a:cs typeface="Georgia"/>
              </a:rPr>
              <a:t>Не змішувати дискусію з результатами</a:t>
            </a:r>
            <a:endParaRPr sz="3200" dirty="0">
              <a:solidFill>
                <a:srgbClr val="FF0000"/>
              </a:solidFill>
              <a:latin typeface="Georgia"/>
              <a:cs typeface="Georgi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42900"/>
            <a:ext cx="8988552" cy="677108"/>
          </a:xfrm>
        </p:spPr>
        <p:txBody>
          <a:bodyPr/>
          <a:lstStyle/>
          <a:p>
            <a:pPr algn="ctr"/>
            <a:r>
              <a:rPr lang="uk-UA" dirty="0"/>
              <a:t>Результати</a:t>
            </a:r>
            <a:endParaRPr lang="ru-RU" dirty="0"/>
          </a:p>
        </p:txBody>
      </p:sp>
      <p:sp>
        <p:nvSpPr>
          <p:cNvPr id="3" name="Текст 2"/>
          <p:cNvSpPr>
            <a:spLocks noGrp="1"/>
          </p:cNvSpPr>
          <p:nvPr>
            <p:ph type="body" idx="1"/>
          </p:nvPr>
        </p:nvSpPr>
        <p:spPr>
          <a:xfrm>
            <a:off x="309282" y="1409700"/>
            <a:ext cx="8377518" cy="5647700"/>
          </a:xfrm>
        </p:spPr>
        <p:txBody>
          <a:bodyPr/>
          <a:lstStyle/>
          <a:p>
            <a:pPr marL="457200" lvl="0" indent="-457200">
              <a:spcAft>
                <a:spcPts val="600"/>
              </a:spcAft>
              <a:buFont typeface="Wingdings" pitchFamily="2" charset="2"/>
              <a:buChar char="Ø"/>
            </a:pPr>
            <a:r>
              <a:rPr lang="uk-UA" dirty="0"/>
              <a:t>Перед формуванням ілюстраційних матеріалів потрібно точно визначити, на яке з поставлених питань статті буде відповідати та чи інша таблиця або рисунок. </a:t>
            </a:r>
            <a:endParaRPr lang="ru-RU" dirty="0"/>
          </a:p>
          <a:p>
            <a:pPr marL="457200" indent="-457200">
              <a:spcAft>
                <a:spcPts val="600"/>
              </a:spcAft>
              <a:buFont typeface="Wingdings" pitchFamily="2" charset="2"/>
              <a:buChar char="Ø"/>
            </a:pPr>
            <a:r>
              <a:rPr lang="uk-UA" dirty="0"/>
              <a:t>Мають бути висвітлені  лише ті результати, які підтверджують або відхиляють гіпотезу/відповідають меті. </a:t>
            </a:r>
          </a:p>
          <a:p>
            <a:pPr marL="457200" indent="-457200">
              <a:spcAft>
                <a:spcPts val="600"/>
              </a:spcAft>
              <a:buFont typeface="Wingdings" pitchFamily="2" charset="2"/>
              <a:buChar char="Ø"/>
            </a:pPr>
            <a:r>
              <a:rPr lang="uk-UA" dirty="0">
                <a:solidFill>
                  <a:srgbClr val="FF0000"/>
                </a:solidFill>
              </a:rPr>
              <a:t>Таблиці не повинні дублювати вже наведені в тексті дані.</a:t>
            </a:r>
            <a:endParaRPr lang="ru-RU" dirty="0">
              <a:solidFill>
                <a:srgbClr val="FF0000"/>
              </a:solidFill>
            </a:endParaRPr>
          </a:p>
          <a:p>
            <a:pPr marL="457200" lvl="0" indent="-457200">
              <a:spcAft>
                <a:spcPts val="600"/>
              </a:spcAft>
              <a:buFont typeface="Wingdings" pitchFamily="2" charset="2"/>
              <a:buChar char="Ø"/>
            </a:pPr>
            <a:endParaRPr lang="ru-RU" dirty="0"/>
          </a:p>
        </p:txBody>
      </p:sp>
    </p:spTree>
    <p:extLst>
      <p:ext uri="{BB962C8B-B14F-4D97-AF65-F5344CB8AC3E}">
        <p14:creationId xmlns:p14="http://schemas.microsoft.com/office/powerpoint/2010/main" val="40670225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90500"/>
            <a:ext cx="8988552" cy="677108"/>
          </a:xfrm>
        </p:spPr>
        <p:txBody>
          <a:bodyPr/>
          <a:lstStyle/>
          <a:p>
            <a:pPr algn="ctr"/>
            <a:r>
              <a:rPr lang="uk-UA" b="1" dirty="0"/>
              <a:t>Обговорення</a:t>
            </a:r>
            <a:r>
              <a:rPr lang="ru-RU" b="1" dirty="0"/>
              <a:t> –</a:t>
            </a:r>
            <a:r>
              <a:rPr lang="en-GB" b="1" dirty="0"/>
              <a:t>Discussion </a:t>
            </a:r>
            <a:endParaRPr lang="ru-RU" b="1" dirty="0"/>
          </a:p>
        </p:txBody>
      </p:sp>
      <p:sp>
        <p:nvSpPr>
          <p:cNvPr id="3" name="Текст 2"/>
          <p:cNvSpPr>
            <a:spLocks noGrp="1"/>
          </p:cNvSpPr>
          <p:nvPr>
            <p:ph type="body" idx="1"/>
          </p:nvPr>
        </p:nvSpPr>
        <p:spPr>
          <a:xfrm>
            <a:off x="354106" y="1181100"/>
            <a:ext cx="8763000" cy="6632585"/>
          </a:xfrm>
        </p:spPr>
        <p:txBody>
          <a:bodyPr/>
          <a:lstStyle/>
          <a:p>
            <a:pPr marL="457200" lvl="0" indent="-457200">
              <a:spcAft>
                <a:spcPts val="600"/>
              </a:spcAft>
              <a:buFont typeface="Wingdings" pitchFamily="2" charset="2"/>
              <a:buChar char="Ø"/>
            </a:pPr>
            <a:r>
              <a:rPr lang="uk-UA" dirty="0"/>
              <a:t>Дискусія вважається найважливішим елементом наукової статті. </a:t>
            </a:r>
            <a:endParaRPr lang="ru-RU" dirty="0"/>
          </a:p>
          <a:p>
            <a:pPr marL="457200" lvl="0" indent="-457200">
              <a:spcAft>
                <a:spcPts val="600"/>
              </a:spcAft>
              <a:buFont typeface="Wingdings" pitchFamily="2" charset="2"/>
              <a:buChar char="Ø"/>
            </a:pPr>
            <a:r>
              <a:rPr lang="uk-UA" dirty="0"/>
              <a:t>Стисла, має максимально доводити правоту точки зору автора, узагальнюючи результати власних досліджень та дані інших авторів щодо підтвердження тієї чи іншої наукової гіпотези (від конкретного — до загального). </a:t>
            </a:r>
            <a:endParaRPr lang="ru-RU" dirty="0"/>
          </a:p>
          <a:p>
            <a:pPr marL="457200" lvl="0" indent="-457200">
              <a:spcAft>
                <a:spcPts val="600"/>
              </a:spcAft>
              <a:buFont typeface="Wingdings" pitchFamily="2" charset="2"/>
              <a:buChar char="Ø"/>
            </a:pPr>
            <a:r>
              <a:rPr lang="uk-UA" dirty="0"/>
              <a:t>Конкретні результати досліджень мають бути точно поєднані з відповідями на конкретно-поставлені запитання наукової гіпотези автора у «Вступі»</a:t>
            </a:r>
          </a:p>
          <a:p>
            <a:pPr marL="457200" indent="-457200">
              <a:spcAft>
                <a:spcPts val="600"/>
              </a:spcAft>
              <a:buFont typeface="Wingdings" pitchFamily="2" charset="2"/>
              <a:buChar char="Ø"/>
            </a:pPr>
            <a:r>
              <a:rPr lang="uk-UA" dirty="0">
                <a:solidFill>
                  <a:srgbClr val="C00000"/>
                </a:solidFill>
              </a:rPr>
              <a:t>Не </a:t>
            </a:r>
            <a:r>
              <a:rPr lang="uk-UA" dirty="0" err="1">
                <a:solidFill>
                  <a:srgbClr val="C00000"/>
                </a:solidFill>
              </a:rPr>
              <a:t>повторєю</a:t>
            </a:r>
            <a:r>
              <a:rPr lang="uk-UA" spc="-75" dirty="0">
                <a:solidFill>
                  <a:srgbClr val="C00000"/>
                </a:solidFill>
              </a:rPr>
              <a:t> </a:t>
            </a:r>
            <a:r>
              <a:rPr lang="uk-UA" dirty="0">
                <a:solidFill>
                  <a:srgbClr val="C00000"/>
                </a:solidFill>
              </a:rPr>
              <a:t>результати</a:t>
            </a:r>
            <a:endParaRPr lang="uk-UA" dirty="0"/>
          </a:p>
        </p:txBody>
      </p:sp>
    </p:spTree>
    <p:extLst>
      <p:ext uri="{BB962C8B-B14F-4D97-AF65-F5344CB8AC3E}">
        <p14:creationId xmlns:p14="http://schemas.microsoft.com/office/powerpoint/2010/main" val="1293151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56C50A-E389-4EB4-9027-3F04910E6ABF}"/>
              </a:ext>
            </a:extLst>
          </p:cNvPr>
          <p:cNvSpPr txBox="1"/>
          <p:nvPr/>
        </p:nvSpPr>
        <p:spPr>
          <a:xfrm>
            <a:off x="533400" y="1333500"/>
            <a:ext cx="8077200" cy="4832092"/>
          </a:xfrm>
          <a:prstGeom prst="rect">
            <a:avLst/>
          </a:prstGeom>
          <a:noFill/>
        </p:spPr>
        <p:txBody>
          <a:bodyPr wrap="square">
            <a:spAutoFit/>
          </a:bodyPr>
          <a:lstStyle/>
          <a:p>
            <a:pPr marL="342900" indent="-342900">
              <a:buFont typeface="Wingdings" panose="05000000000000000000" pitchFamily="2" charset="2"/>
              <a:buChar char="Ø"/>
            </a:pPr>
            <a:r>
              <a:rPr lang="ru-RU" sz="2800" b="0" i="0" dirty="0">
                <a:solidFill>
                  <a:srgbClr val="000000"/>
                </a:solidFill>
                <a:effectLst/>
                <a:latin typeface="TimesNewRomanPSMT"/>
              </a:rPr>
              <a:t>Основою </a:t>
            </a:r>
            <a:r>
              <a:rPr lang="ru-RU" sz="2800" b="0" i="0" dirty="0" err="1">
                <a:solidFill>
                  <a:srgbClr val="000000"/>
                </a:solidFill>
                <a:effectLst/>
                <a:latin typeface="TimesNewRomanPSMT"/>
              </a:rPr>
              <a:t>академічного</a:t>
            </a:r>
            <a:r>
              <a:rPr lang="ru-RU" sz="2800" b="0" i="0" dirty="0">
                <a:solidFill>
                  <a:srgbClr val="000000"/>
                </a:solidFill>
                <a:effectLst/>
                <a:latin typeface="TimesNewRomanPSMT"/>
              </a:rPr>
              <a:t> письма є </a:t>
            </a:r>
            <a:r>
              <a:rPr lang="ru-RU" sz="2800" b="0" i="0" dirty="0" err="1">
                <a:solidFill>
                  <a:srgbClr val="000000"/>
                </a:solidFill>
                <a:effectLst/>
                <a:latin typeface="TimesNewRomanPSMT"/>
              </a:rPr>
              <a:t>металінгвістичні</a:t>
            </a:r>
            <a:r>
              <a:rPr lang="ru-RU" sz="2800" b="0" i="0" dirty="0">
                <a:solidFill>
                  <a:srgbClr val="000000"/>
                </a:solidFill>
                <a:effectLst/>
                <a:latin typeface="TimesNewRomanPSMT"/>
              </a:rPr>
              <a:t> </a:t>
            </a:r>
            <a:r>
              <a:rPr lang="ru-RU" sz="2800" b="0" i="0" dirty="0" err="1">
                <a:solidFill>
                  <a:srgbClr val="000000"/>
                </a:solidFill>
                <a:effectLst/>
                <a:latin typeface="TimesNewRomanPSMT"/>
              </a:rPr>
              <a:t>вміння</a:t>
            </a:r>
            <a:r>
              <a:rPr lang="ru-RU" sz="2800" b="0" i="0" dirty="0">
                <a:solidFill>
                  <a:srgbClr val="000000"/>
                </a:solidFill>
                <a:effectLst/>
                <a:latin typeface="TimesNewRomanPSMT"/>
              </a:rPr>
              <a:t> і </a:t>
            </a:r>
            <a:r>
              <a:rPr lang="ru-RU" sz="2800" b="0" i="0" dirty="0" err="1">
                <a:solidFill>
                  <a:srgbClr val="000000"/>
                </a:solidFill>
                <a:effectLst/>
                <a:latin typeface="TimesNewRomanPSMT"/>
              </a:rPr>
              <a:t>навички</a:t>
            </a:r>
            <a:r>
              <a:rPr lang="ru-RU" sz="2800" b="0" i="0" dirty="0">
                <a:solidFill>
                  <a:srgbClr val="000000"/>
                </a:solidFill>
                <a:effectLst/>
                <a:latin typeface="TimesNewRomanPSMT"/>
              </a:rPr>
              <a:t>, </a:t>
            </a:r>
            <a:r>
              <a:rPr lang="ru-RU" sz="2800" b="0" i="0" dirty="0" err="1">
                <a:solidFill>
                  <a:srgbClr val="000000"/>
                </a:solidFill>
                <a:effectLst/>
                <a:latin typeface="TimesNewRomanPSMT"/>
              </a:rPr>
              <a:t>тобто</a:t>
            </a:r>
            <a:r>
              <a:rPr lang="ru-RU" sz="2800" b="0" i="0" dirty="0">
                <a:solidFill>
                  <a:srgbClr val="000000"/>
                </a:solidFill>
                <a:effectLst/>
                <a:latin typeface="TimesNewRomanPSMT"/>
              </a:rPr>
              <a:t> </a:t>
            </a:r>
            <a:r>
              <a:rPr lang="ru-RU" sz="2800" b="1" i="1" dirty="0" err="1">
                <a:solidFill>
                  <a:srgbClr val="000000"/>
                </a:solidFill>
                <a:effectLst/>
                <a:latin typeface="TimesNewRomanPSMT"/>
              </a:rPr>
              <a:t>вміння</a:t>
            </a:r>
            <a:r>
              <a:rPr lang="ru-RU" sz="2800" b="1" i="1" dirty="0">
                <a:solidFill>
                  <a:srgbClr val="000000"/>
                </a:solidFill>
                <a:effectLst/>
                <a:latin typeface="TimesNewRomanPSMT"/>
              </a:rPr>
              <a:t> </a:t>
            </a:r>
            <a:r>
              <a:rPr lang="ru-RU" sz="2800" b="1" i="1" dirty="0" err="1">
                <a:solidFill>
                  <a:srgbClr val="000000"/>
                </a:solidFill>
                <a:effectLst/>
                <a:latin typeface="TimesNewRomanPSMT"/>
              </a:rPr>
              <a:t>читати</a:t>
            </a:r>
            <a:r>
              <a:rPr lang="ru-RU" sz="2800" b="1" i="1" dirty="0">
                <a:solidFill>
                  <a:srgbClr val="000000"/>
                </a:solidFill>
                <a:effectLst/>
                <a:latin typeface="TimesNewRomanPSMT"/>
              </a:rPr>
              <a:t> і </a:t>
            </a:r>
            <a:r>
              <a:rPr lang="ru-RU" sz="2800" b="1" i="1" dirty="0" err="1">
                <a:solidFill>
                  <a:srgbClr val="000000"/>
                </a:solidFill>
                <a:effectLst/>
                <a:latin typeface="TimesNewRomanPSMT"/>
              </a:rPr>
              <a:t>розуміти</a:t>
            </a:r>
            <a:r>
              <a:rPr lang="ru-RU" sz="2800" b="1" i="1" dirty="0">
                <a:solidFill>
                  <a:srgbClr val="000000"/>
                </a:solidFill>
                <a:effectLst/>
                <a:latin typeface="TimesNewRomanPSMT"/>
              </a:rPr>
              <a:t> текст, </a:t>
            </a:r>
            <a:r>
              <a:rPr lang="ru-RU" sz="2800" b="1" i="1" dirty="0" err="1">
                <a:solidFill>
                  <a:srgbClr val="000000"/>
                </a:solidFill>
                <a:effectLst/>
                <a:latin typeface="TimesNewRomanPSMT"/>
              </a:rPr>
              <a:t>аналізувати</a:t>
            </a:r>
            <a:r>
              <a:rPr lang="ru-RU" sz="2800" b="1" i="1" dirty="0">
                <a:solidFill>
                  <a:srgbClr val="000000"/>
                </a:solidFill>
                <a:effectLst/>
                <a:latin typeface="TimesNewRomanPSMT"/>
              </a:rPr>
              <a:t> </a:t>
            </a:r>
            <a:r>
              <a:rPr lang="ru-RU" sz="2800" b="1" i="1" dirty="0" err="1">
                <a:solidFill>
                  <a:srgbClr val="000000"/>
                </a:solidFill>
                <a:effectLst/>
                <a:latin typeface="TimesNewRomanPSMT"/>
              </a:rPr>
              <a:t>його</a:t>
            </a:r>
            <a:r>
              <a:rPr lang="ru-RU" sz="2800" b="1" i="1" dirty="0">
                <a:solidFill>
                  <a:srgbClr val="000000"/>
                </a:solidFill>
                <a:effectLst/>
                <a:latin typeface="TimesNewRomanPSMT"/>
              </a:rPr>
              <a:t>, </a:t>
            </a:r>
            <a:r>
              <a:rPr lang="ru-RU" sz="2800" b="1" i="1" dirty="0" err="1">
                <a:solidFill>
                  <a:srgbClr val="000000"/>
                </a:solidFill>
                <a:effectLst/>
                <a:latin typeface="TimesNewRomanPSMT"/>
              </a:rPr>
              <a:t>читати</a:t>
            </a:r>
            <a:r>
              <a:rPr lang="ru-RU" sz="2800" b="1" i="1" dirty="0">
                <a:solidFill>
                  <a:srgbClr val="000000"/>
                </a:solidFill>
                <a:effectLst/>
                <a:latin typeface="TimesNewRomanPSMT"/>
              </a:rPr>
              <a:t> </a:t>
            </a:r>
            <a:r>
              <a:rPr lang="ru-RU" sz="2800" b="1" i="1" dirty="0" err="1">
                <a:solidFill>
                  <a:srgbClr val="000000"/>
                </a:solidFill>
                <a:effectLst/>
                <a:latin typeface="TimesNewRomanPSMT"/>
              </a:rPr>
              <a:t>написане</a:t>
            </a:r>
            <a:r>
              <a:rPr lang="ru-RU" sz="2800" b="1" i="1" dirty="0">
                <a:solidFill>
                  <a:srgbClr val="000000"/>
                </a:solidFill>
                <a:effectLst/>
                <a:latin typeface="TimesNewRomanPSMT"/>
              </a:rPr>
              <a:t> критично, </a:t>
            </a:r>
            <a:r>
              <a:rPr lang="ru-RU" sz="2800" b="1" i="1" dirty="0" err="1">
                <a:solidFill>
                  <a:srgbClr val="000000"/>
                </a:solidFill>
                <a:effectLst/>
                <a:latin typeface="TimesNewRomanPSMT"/>
              </a:rPr>
              <a:t>формулювати</a:t>
            </a:r>
            <a:r>
              <a:rPr lang="ru-RU" sz="2800" b="1" i="1" dirty="0">
                <a:solidFill>
                  <a:srgbClr val="000000"/>
                </a:solidFill>
                <a:effectLst/>
                <a:latin typeface="TimesNewRomanPSMT"/>
              </a:rPr>
              <a:t> </a:t>
            </a:r>
            <a:r>
              <a:rPr lang="ru-RU" sz="2800" b="1" i="1" dirty="0" err="1">
                <a:solidFill>
                  <a:srgbClr val="000000"/>
                </a:solidFill>
                <a:effectLst/>
                <a:latin typeface="TimesNewRomanPSMT"/>
              </a:rPr>
              <a:t>індивідуальну</a:t>
            </a:r>
            <a:r>
              <a:rPr lang="ru-RU" sz="2800" b="1" i="1" dirty="0">
                <a:solidFill>
                  <a:srgbClr val="000000"/>
                </a:solidFill>
                <a:effectLst/>
                <a:latin typeface="TimesNewRomanPSMT"/>
              </a:rPr>
              <a:t>, </a:t>
            </a:r>
            <a:r>
              <a:rPr lang="ru-RU" sz="2800" b="1" i="1" dirty="0" err="1">
                <a:solidFill>
                  <a:srgbClr val="000000"/>
                </a:solidFill>
                <a:effectLst/>
                <a:latin typeface="TimesNewRomanPSMT"/>
              </a:rPr>
              <a:t>авторську</a:t>
            </a:r>
            <a:r>
              <a:rPr lang="ru-RU" sz="2800" b="1" i="1" dirty="0">
                <a:solidFill>
                  <a:srgbClr val="000000"/>
                </a:solidFill>
                <a:effectLst/>
                <a:latin typeface="TimesNewRomanPSMT"/>
              </a:rPr>
              <a:t> і </a:t>
            </a:r>
            <a:r>
              <a:rPr lang="ru-RU" sz="2800" b="1" i="1" dirty="0" err="1">
                <a:solidFill>
                  <a:srgbClr val="000000"/>
                </a:solidFill>
                <a:effectLst/>
                <a:latin typeface="TimesNewRomanPSMT"/>
              </a:rPr>
              <a:t>конкретну</a:t>
            </a:r>
            <a:r>
              <a:rPr lang="ru-RU" sz="2800" b="1" i="1" dirty="0">
                <a:solidFill>
                  <a:srgbClr val="000000"/>
                </a:solidFill>
                <a:effectLst/>
                <a:latin typeface="TimesNewRomanPSMT"/>
              </a:rPr>
              <a:t> </a:t>
            </a:r>
            <a:r>
              <a:rPr lang="ru-RU" sz="2800" b="1" i="1" dirty="0" err="1">
                <a:solidFill>
                  <a:srgbClr val="000000"/>
                </a:solidFill>
                <a:effectLst/>
                <a:latin typeface="TimesNewRomanPSMT"/>
              </a:rPr>
              <a:t>позицію</a:t>
            </a:r>
            <a:r>
              <a:rPr lang="ru-RU" sz="2800" b="0" i="0" dirty="0">
                <a:solidFill>
                  <a:srgbClr val="000000"/>
                </a:solidFill>
                <a:effectLst/>
                <a:latin typeface="TimesNewRomanPSMT"/>
              </a:rPr>
              <a:t> </a:t>
            </a:r>
            <a:r>
              <a:rPr lang="ru-RU" sz="2800" b="0" i="0" dirty="0" err="1">
                <a:solidFill>
                  <a:srgbClr val="000000"/>
                </a:solidFill>
                <a:effectLst/>
                <a:latin typeface="TimesNewRomanPSMT"/>
              </a:rPr>
              <a:t>тощо</a:t>
            </a:r>
            <a:r>
              <a:rPr lang="ru-RU" sz="2800" b="0" i="0" dirty="0">
                <a:solidFill>
                  <a:srgbClr val="000000"/>
                </a:solidFill>
                <a:effectLst/>
                <a:latin typeface="TimesNewRomanPSMT"/>
              </a:rPr>
              <a:t>.</a:t>
            </a:r>
            <a:r>
              <a:rPr lang="ru-RU" sz="2800" dirty="0"/>
              <a:t> </a:t>
            </a:r>
          </a:p>
          <a:p>
            <a:pPr marL="342900" indent="-342900">
              <a:buFont typeface="Wingdings" panose="05000000000000000000" pitchFamily="2" charset="2"/>
              <a:buChar char="Ø"/>
            </a:pPr>
            <a:endParaRPr lang="ru-RU" sz="2800" dirty="0"/>
          </a:p>
          <a:p>
            <a:pPr marL="342900" indent="-342900">
              <a:buFont typeface="Wingdings" panose="05000000000000000000" pitchFamily="2" charset="2"/>
              <a:buChar char="Ø"/>
            </a:pPr>
            <a:r>
              <a:rPr lang="ru-RU" sz="2800" b="0" i="0" dirty="0" err="1">
                <a:solidFill>
                  <a:srgbClr val="000000"/>
                </a:solidFill>
                <a:effectLst/>
                <a:latin typeface="TimesNewRomanPSMT"/>
              </a:rPr>
              <a:t>Академічне</a:t>
            </a:r>
            <a:r>
              <a:rPr lang="ru-RU" sz="2800" b="0" i="0" dirty="0">
                <a:solidFill>
                  <a:srgbClr val="000000"/>
                </a:solidFill>
                <a:effectLst/>
                <a:latin typeface="TimesNewRomanPSMT"/>
              </a:rPr>
              <a:t> письмо </a:t>
            </a:r>
            <a:r>
              <a:rPr lang="ru-RU" sz="2800" b="0" i="0" dirty="0" err="1">
                <a:solidFill>
                  <a:srgbClr val="000000"/>
                </a:solidFill>
                <a:effectLst/>
                <a:latin typeface="TimesNewRomanPSMT"/>
              </a:rPr>
              <a:t>має</a:t>
            </a:r>
            <a:r>
              <a:rPr lang="ru-RU" sz="2800" b="0" i="0" dirty="0">
                <a:solidFill>
                  <a:srgbClr val="000000"/>
                </a:solidFill>
                <a:effectLst/>
                <a:latin typeface="TimesNewRomanPSMT"/>
              </a:rPr>
              <a:t> </a:t>
            </a:r>
            <a:r>
              <a:rPr lang="ru-RU" sz="2800" b="0" i="0" dirty="0" err="1">
                <a:solidFill>
                  <a:srgbClr val="000000"/>
                </a:solidFill>
                <a:effectLst/>
                <a:latin typeface="TimesNewRomanPSMT"/>
              </a:rPr>
              <a:t>навчити</a:t>
            </a:r>
            <a:r>
              <a:rPr lang="ru-RU" sz="2800" b="0" i="0" dirty="0">
                <a:solidFill>
                  <a:srgbClr val="000000"/>
                </a:solidFill>
                <a:effectLst/>
                <a:latin typeface="TimesNewRomanPSMT"/>
              </a:rPr>
              <a:t> </a:t>
            </a:r>
            <a:r>
              <a:rPr lang="ru-RU" sz="2800" b="1" i="1" dirty="0" err="1">
                <a:solidFill>
                  <a:srgbClr val="000000"/>
                </a:solidFill>
                <a:effectLst/>
                <a:latin typeface="TimesNewRomanPSMT"/>
              </a:rPr>
              <a:t>висловлювати</a:t>
            </a:r>
            <a:r>
              <a:rPr lang="ru-RU" sz="2800" b="1" i="1" dirty="0">
                <a:solidFill>
                  <a:srgbClr val="000000"/>
                </a:solidFill>
                <a:effectLst/>
                <a:latin typeface="TimesNewRomanPSMT"/>
              </a:rPr>
              <a:t> та </a:t>
            </a:r>
            <a:r>
              <a:rPr lang="ru-RU" sz="2800" b="1" i="1" dirty="0" err="1">
                <a:solidFill>
                  <a:srgbClr val="000000"/>
                </a:solidFill>
                <a:effectLst/>
                <a:latin typeface="TimesNewRomanPSMT"/>
              </a:rPr>
              <a:t>обґрунтовувати</a:t>
            </a:r>
            <a:r>
              <a:rPr lang="ru-RU" sz="2800" b="1" i="1" dirty="0">
                <a:solidFill>
                  <a:srgbClr val="000000"/>
                </a:solidFill>
                <a:effectLst/>
                <a:latin typeface="TimesNewRomanPSMT"/>
              </a:rPr>
              <a:t> </a:t>
            </a:r>
            <a:r>
              <a:rPr lang="ru-RU" sz="2800" b="1" i="1" dirty="0" err="1">
                <a:solidFill>
                  <a:srgbClr val="000000"/>
                </a:solidFill>
                <a:effectLst/>
                <a:latin typeface="TimesNewRomanPSMT"/>
              </a:rPr>
              <a:t>свої</a:t>
            </a:r>
            <a:r>
              <a:rPr lang="ru-RU" sz="2800" b="1" i="1" dirty="0">
                <a:solidFill>
                  <a:srgbClr val="000000"/>
                </a:solidFill>
                <a:effectLst/>
                <a:latin typeface="TimesNewRomanPSMT"/>
              </a:rPr>
              <a:t> </a:t>
            </a:r>
            <a:r>
              <a:rPr lang="ru-RU" sz="2800" b="1" i="1" dirty="0" err="1">
                <a:solidFill>
                  <a:srgbClr val="000000"/>
                </a:solidFill>
                <a:effectLst/>
                <a:latin typeface="TimesNewRomanPSMT"/>
              </a:rPr>
              <a:t>власні</a:t>
            </a:r>
            <a:r>
              <a:rPr lang="ru-RU" sz="2800" b="1" i="1" dirty="0">
                <a:solidFill>
                  <a:srgbClr val="000000"/>
                </a:solidFill>
                <a:effectLst/>
                <a:latin typeface="TimesNewRomanPSMT"/>
              </a:rPr>
              <a:t> </a:t>
            </a:r>
            <a:r>
              <a:rPr lang="ru-RU" sz="2800" b="1" i="1" dirty="0" err="1">
                <a:solidFill>
                  <a:srgbClr val="000000"/>
                </a:solidFill>
                <a:effectLst/>
                <a:latin typeface="TimesNewRomanPSMT"/>
              </a:rPr>
              <a:t>ідеї</a:t>
            </a:r>
            <a:r>
              <a:rPr lang="ru-RU" sz="2800" b="1" i="1" dirty="0">
                <a:solidFill>
                  <a:srgbClr val="000000"/>
                </a:solidFill>
                <a:effectLst/>
                <a:latin typeface="TimesNewRomanPSMT"/>
              </a:rPr>
              <a:t> за </a:t>
            </a:r>
            <a:r>
              <a:rPr lang="ru-RU" sz="2800" b="1" i="1" dirty="0" err="1">
                <a:solidFill>
                  <a:srgbClr val="000000"/>
                </a:solidFill>
                <a:effectLst/>
                <a:latin typeface="TimesNewRomanPSMT"/>
              </a:rPr>
              <a:t>допомогою</a:t>
            </a:r>
            <a:r>
              <a:rPr lang="ru-RU" sz="2800" b="1" i="1" dirty="0">
                <a:solidFill>
                  <a:srgbClr val="000000"/>
                </a:solidFill>
                <a:effectLst/>
                <a:latin typeface="TimesNewRomanPSMT"/>
              </a:rPr>
              <a:t> короткого, </a:t>
            </a:r>
            <a:r>
              <a:rPr lang="ru-RU" sz="2800" b="1" i="1" dirty="0" err="1">
                <a:solidFill>
                  <a:srgbClr val="000000"/>
                </a:solidFill>
                <a:effectLst/>
                <a:latin typeface="TimesNewRomanPSMT"/>
              </a:rPr>
              <a:t>переконливого</a:t>
            </a:r>
            <a:r>
              <a:rPr lang="ru-RU" sz="2800" b="1" i="1" dirty="0">
                <a:solidFill>
                  <a:srgbClr val="000000"/>
                </a:solidFill>
                <a:effectLst/>
                <a:latin typeface="TimesNewRomanPSMT"/>
              </a:rPr>
              <a:t> і </a:t>
            </a:r>
            <a:r>
              <a:rPr lang="ru-RU" sz="2800" b="1" i="1" dirty="0" err="1">
                <a:solidFill>
                  <a:srgbClr val="000000"/>
                </a:solidFill>
                <a:effectLst/>
                <a:latin typeface="TimesNewRomanPSMT"/>
              </a:rPr>
              <a:t>зручно</a:t>
            </a:r>
            <a:r>
              <a:rPr lang="ru-RU" sz="2800" b="1" i="1" dirty="0">
                <a:solidFill>
                  <a:srgbClr val="000000"/>
                </a:solidFill>
                <a:effectLst/>
                <a:latin typeface="TimesNewRomanPSMT"/>
              </a:rPr>
              <a:t> </a:t>
            </a:r>
            <a:r>
              <a:rPr lang="ru-RU" sz="2800" b="1" i="1" dirty="0" err="1">
                <a:solidFill>
                  <a:srgbClr val="000000"/>
                </a:solidFill>
                <a:effectLst/>
                <a:latin typeface="TimesNewRomanPSMT"/>
              </a:rPr>
              <a:t>організованого</a:t>
            </a:r>
            <a:r>
              <a:rPr lang="ru-RU" sz="2800" b="1" i="1" dirty="0">
                <a:solidFill>
                  <a:srgbClr val="000000"/>
                </a:solidFill>
                <a:effectLst/>
                <a:latin typeface="TimesNewRomanPSMT"/>
              </a:rPr>
              <a:t> </a:t>
            </a:r>
            <a:r>
              <a:rPr lang="ru-RU" sz="2800" b="1" i="1" dirty="0" err="1">
                <a:solidFill>
                  <a:srgbClr val="000000"/>
                </a:solidFill>
                <a:effectLst/>
                <a:latin typeface="TimesNewRomanPSMT"/>
              </a:rPr>
              <a:t>наукового</a:t>
            </a:r>
            <a:r>
              <a:rPr lang="ru-RU" sz="2800" b="1" i="1" dirty="0">
                <a:solidFill>
                  <a:srgbClr val="000000"/>
                </a:solidFill>
                <a:effectLst/>
                <a:latin typeface="TimesNewRomanPSMT"/>
              </a:rPr>
              <a:t> тексту</a:t>
            </a:r>
            <a:r>
              <a:rPr lang="ru-RU" sz="2800" b="1" i="1" dirty="0"/>
              <a:t> </a:t>
            </a:r>
            <a:endParaRPr lang="en-GB" sz="2800" b="1" i="1" dirty="0"/>
          </a:p>
        </p:txBody>
      </p:sp>
      <p:sp>
        <p:nvSpPr>
          <p:cNvPr id="6" name="TextBox 5">
            <a:extLst>
              <a:ext uri="{FF2B5EF4-FFF2-40B4-BE49-F238E27FC236}">
                <a16:creationId xmlns:a16="http://schemas.microsoft.com/office/drawing/2014/main" id="{BA70909C-E01E-4AFF-BABC-79C2DFC014B4}"/>
              </a:ext>
            </a:extLst>
          </p:cNvPr>
          <p:cNvSpPr txBox="1"/>
          <p:nvPr/>
        </p:nvSpPr>
        <p:spPr>
          <a:xfrm>
            <a:off x="76200" y="190500"/>
            <a:ext cx="9194761" cy="584775"/>
          </a:xfrm>
          <a:prstGeom prst="rect">
            <a:avLst/>
          </a:prstGeom>
          <a:noFill/>
        </p:spPr>
        <p:txBody>
          <a:bodyPr wrap="square" rtlCol="0">
            <a:spAutoFit/>
          </a:bodyPr>
          <a:lstStyle/>
          <a:p>
            <a:r>
              <a:rPr lang="ru-RU" sz="3200" dirty="0">
                <a:solidFill>
                  <a:srgbClr val="000000"/>
                </a:solidFill>
                <a:effectLst/>
                <a:latin typeface="Arial" panose="020B0604020202020204" pitchFamily="34" charset="0"/>
                <a:cs typeface="Arial" panose="020B0604020202020204" pitchFamily="34" charset="0"/>
              </a:rPr>
              <a:t>ОСНОВНІ ЗАСАДИ АКАДЕМІЧНОГО ПИСЬМ</a:t>
            </a:r>
            <a:r>
              <a:rPr lang="uk-UA" sz="3200" dirty="0">
                <a:solidFill>
                  <a:srgbClr val="000000"/>
                </a:solidFill>
                <a:effectLst/>
                <a:latin typeface="Arial" panose="020B0604020202020204" pitchFamily="34" charset="0"/>
                <a:cs typeface="Arial" panose="020B0604020202020204" pitchFamily="34" charset="0"/>
              </a:rPr>
              <a:t>А</a:t>
            </a:r>
            <a:r>
              <a:rPr lang="ru-RU" sz="3200" dirty="0">
                <a:latin typeface="Arial" panose="020B0604020202020204" pitchFamily="34" charset="0"/>
                <a:cs typeface="Arial" panose="020B0604020202020204" pitchFamily="34" charset="0"/>
              </a:rPr>
              <a:t> </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61673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445" y="0"/>
            <a:ext cx="8988552" cy="918585"/>
          </a:xfrm>
          <a:prstGeom prst="rect">
            <a:avLst/>
          </a:prstGeom>
        </p:spPr>
        <p:txBody>
          <a:bodyPr vert="horz" wrap="square" lIns="0" tIns="239141" rIns="0" bIns="0" rtlCol="0">
            <a:spAutoFit/>
          </a:bodyPr>
          <a:lstStyle/>
          <a:p>
            <a:pPr marL="4763" indent="-4763" algn="ctr">
              <a:lnSpc>
                <a:spcPct val="100000"/>
              </a:lnSpc>
            </a:pPr>
            <a:r>
              <a:rPr dirty="0" err="1"/>
              <a:t>Обговорення</a:t>
            </a:r>
            <a:r>
              <a:rPr lang="en-US" dirty="0"/>
              <a:t> –Discussion </a:t>
            </a:r>
            <a:endParaRPr dirty="0"/>
          </a:p>
        </p:txBody>
      </p:sp>
      <p:sp>
        <p:nvSpPr>
          <p:cNvPr id="3" name="object 3"/>
          <p:cNvSpPr txBox="1"/>
          <p:nvPr/>
        </p:nvSpPr>
        <p:spPr>
          <a:xfrm>
            <a:off x="76200" y="1129105"/>
            <a:ext cx="8956361" cy="3939540"/>
          </a:xfrm>
          <a:prstGeom prst="rect">
            <a:avLst/>
          </a:prstGeom>
        </p:spPr>
        <p:txBody>
          <a:bodyPr vert="horz" wrap="square" lIns="0" tIns="0" rIns="0" bIns="0" rtlCol="0">
            <a:spAutoFit/>
          </a:bodyPr>
          <a:lstStyle/>
          <a:p>
            <a:pPr marL="457200" indent="-457200">
              <a:buFont typeface="Wingdings" pitchFamily="2" charset="2"/>
              <a:buChar char="Ø"/>
            </a:pPr>
            <a:r>
              <a:rPr lang="uk-UA" sz="3200" i="1" dirty="0">
                <a:solidFill>
                  <a:srgbClr val="FF0000"/>
                </a:solidFill>
                <a:latin typeface="+mj-lt"/>
                <a:cs typeface="Arial" pitchFamily="34" charset="0"/>
              </a:rPr>
              <a:t>Типові помилки:</a:t>
            </a:r>
          </a:p>
          <a:p>
            <a:pPr marL="627063" lvl="0" indent="-268288">
              <a:buFont typeface="Arial" pitchFamily="34" charset="0"/>
              <a:buChar char="•"/>
            </a:pPr>
            <a:r>
              <a:rPr lang="uk-UA" sz="3200" dirty="0">
                <a:solidFill>
                  <a:srgbClr val="FF0000"/>
                </a:solidFill>
                <a:latin typeface="+mj-lt"/>
              </a:rPr>
              <a:t>Слабка дискусія, за рахунок не достатнього огляду та співставлення з раніше відомими результатами</a:t>
            </a:r>
          </a:p>
          <a:p>
            <a:pPr marL="627063" indent="-268288">
              <a:buFont typeface="Arial" pitchFamily="34" charset="0"/>
              <a:buChar char="•"/>
            </a:pPr>
            <a:r>
              <a:rPr lang="uk-UA" sz="3200" dirty="0">
                <a:solidFill>
                  <a:srgbClr val="FF0000"/>
                </a:solidFill>
                <a:latin typeface="+mj-lt"/>
                <a:cs typeface="Georgia"/>
              </a:rPr>
              <a:t>Штучні обмеження і слабкість автора при обговоренні отриманих результатів призводять до непереконливості їх значення і загальної достовірності викладених матеріалів</a:t>
            </a:r>
            <a:r>
              <a:rPr lang="uk-UA" sz="3200" dirty="0">
                <a:latin typeface="+mj-lt"/>
                <a:cs typeface="Georgia"/>
              </a:rPr>
              <a:t>.</a:t>
            </a:r>
          </a:p>
        </p:txBody>
      </p:sp>
      <p:sp>
        <p:nvSpPr>
          <p:cNvPr id="4" name="TextBox 3"/>
          <p:cNvSpPr txBox="1"/>
          <p:nvPr/>
        </p:nvSpPr>
        <p:spPr>
          <a:xfrm>
            <a:off x="374114" y="5600700"/>
            <a:ext cx="8646161" cy="1815882"/>
          </a:xfrm>
          <a:prstGeom prst="rect">
            <a:avLst/>
          </a:prstGeom>
          <a:noFill/>
        </p:spPr>
        <p:txBody>
          <a:bodyPr wrap="square" rtlCol="0">
            <a:spAutoFit/>
          </a:bodyPr>
          <a:lstStyle/>
          <a:p>
            <a:pPr marL="342900" indent="-342900" algn="just">
              <a:buFont typeface="Arial" pitchFamily="34" charset="0"/>
              <a:buChar char="•"/>
            </a:pPr>
            <a:r>
              <a:rPr lang="uk-UA" sz="2800" dirty="0">
                <a:latin typeface="Georgia"/>
                <a:cs typeface="Georgia"/>
              </a:rPr>
              <a:t>Для побудови цікавої дискусії обговоріть та оцініть протиріччя деяких отриманих Вами результатів, обговоріть будь-які неочікувано-винайдені результати.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342900"/>
            <a:ext cx="7010400" cy="677108"/>
          </a:xfrm>
        </p:spPr>
        <p:txBody>
          <a:bodyPr/>
          <a:lstStyle/>
          <a:p>
            <a:pPr algn="ctr"/>
            <a:r>
              <a:rPr lang="en-GB" dirty="0"/>
              <a:t>Discussion section</a:t>
            </a:r>
            <a:endParaRPr lang="ru-RU" dirty="0"/>
          </a:p>
        </p:txBody>
      </p:sp>
      <p:sp>
        <p:nvSpPr>
          <p:cNvPr id="3" name="Текст 2"/>
          <p:cNvSpPr>
            <a:spLocks noGrp="1"/>
          </p:cNvSpPr>
          <p:nvPr>
            <p:ph type="body" idx="1"/>
          </p:nvPr>
        </p:nvSpPr>
        <p:spPr>
          <a:xfrm>
            <a:off x="457200" y="1104900"/>
            <a:ext cx="7957312" cy="4431983"/>
          </a:xfrm>
        </p:spPr>
        <p:txBody>
          <a:bodyPr/>
          <a:lstStyle/>
          <a:p>
            <a:r>
              <a:rPr lang="en-US" dirty="0"/>
              <a:t>“</a:t>
            </a:r>
            <a:r>
              <a:rPr lang="ru-RU" dirty="0"/>
              <a:t>The </a:t>
            </a:r>
            <a:r>
              <a:rPr lang="ru-RU" dirty="0" err="1"/>
              <a:t>Discussion</a:t>
            </a:r>
            <a:r>
              <a:rPr lang="ru-RU" dirty="0"/>
              <a:t> </a:t>
            </a:r>
            <a:r>
              <a:rPr lang="ru-RU" dirty="0" err="1"/>
              <a:t>should</a:t>
            </a:r>
            <a:r>
              <a:rPr lang="ru-RU" dirty="0"/>
              <a:t> </a:t>
            </a:r>
            <a:r>
              <a:rPr lang="ru-RU" dirty="0" err="1"/>
              <a:t>first</a:t>
            </a:r>
            <a:r>
              <a:rPr lang="ru-RU" dirty="0"/>
              <a:t> </a:t>
            </a:r>
            <a:r>
              <a:rPr lang="ru-RU" dirty="0" err="1"/>
              <a:t>start</a:t>
            </a:r>
            <a:r>
              <a:rPr lang="ru-RU" dirty="0"/>
              <a:t> </a:t>
            </a:r>
            <a:r>
              <a:rPr lang="ru-RU" dirty="0" err="1"/>
              <a:t>with</a:t>
            </a:r>
            <a:r>
              <a:rPr lang="ru-RU" dirty="0"/>
              <a:t> a </a:t>
            </a:r>
            <a:r>
              <a:rPr lang="ru-RU" dirty="0" err="1"/>
              <a:t>brief</a:t>
            </a:r>
            <a:r>
              <a:rPr lang="ru-RU" dirty="0"/>
              <a:t> </a:t>
            </a:r>
            <a:r>
              <a:rPr lang="ru-RU" dirty="0" err="1"/>
              <a:t>recall</a:t>
            </a:r>
            <a:r>
              <a:rPr lang="ru-RU" dirty="0"/>
              <a:t> of </a:t>
            </a:r>
            <a:r>
              <a:rPr lang="ru-RU" dirty="0" err="1"/>
              <a:t>the</a:t>
            </a:r>
            <a:r>
              <a:rPr lang="ru-RU" dirty="0"/>
              <a:t> </a:t>
            </a:r>
            <a:r>
              <a:rPr lang="ru-RU" dirty="0" err="1"/>
              <a:t>main</a:t>
            </a:r>
            <a:r>
              <a:rPr lang="ru-RU" dirty="0"/>
              <a:t> </a:t>
            </a:r>
            <a:r>
              <a:rPr lang="ru-RU" dirty="0" err="1"/>
              <a:t>objective</a:t>
            </a:r>
            <a:r>
              <a:rPr lang="ru-RU" dirty="0"/>
              <a:t> and </a:t>
            </a:r>
            <a:r>
              <a:rPr lang="ru-RU" dirty="0" err="1"/>
              <a:t>main</a:t>
            </a:r>
            <a:r>
              <a:rPr lang="ru-RU" dirty="0"/>
              <a:t> </a:t>
            </a:r>
            <a:r>
              <a:rPr lang="ru-RU" dirty="0" err="1"/>
              <a:t>expectations</a:t>
            </a:r>
            <a:r>
              <a:rPr lang="ru-RU" dirty="0"/>
              <a:t>, </a:t>
            </a:r>
            <a:r>
              <a:rPr lang="ru-RU" dirty="0" err="1"/>
              <a:t>followed</a:t>
            </a:r>
            <a:r>
              <a:rPr lang="ru-RU" dirty="0"/>
              <a:t> </a:t>
            </a:r>
            <a:r>
              <a:rPr lang="ru-RU" dirty="0" err="1"/>
              <a:t>by</a:t>
            </a:r>
            <a:r>
              <a:rPr lang="ru-RU" dirty="0"/>
              <a:t> </a:t>
            </a:r>
            <a:r>
              <a:rPr lang="ru-RU" dirty="0" err="1"/>
              <a:t>the</a:t>
            </a:r>
            <a:r>
              <a:rPr lang="ru-RU" dirty="0"/>
              <a:t> </a:t>
            </a:r>
            <a:r>
              <a:rPr lang="ru-RU" dirty="0" err="1"/>
              <a:t>main</a:t>
            </a:r>
            <a:r>
              <a:rPr lang="ru-RU" dirty="0"/>
              <a:t> </a:t>
            </a:r>
            <a:r>
              <a:rPr lang="ru-RU" dirty="0" err="1"/>
              <a:t>results</a:t>
            </a:r>
            <a:r>
              <a:rPr lang="ru-RU" dirty="0"/>
              <a:t>, </a:t>
            </a:r>
            <a:r>
              <a:rPr lang="ru-RU" dirty="0" err="1"/>
              <a:t>Different</a:t>
            </a:r>
            <a:r>
              <a:rPr lang="ru-RU" dirty="0"/>
              <a:t> </a:t>
            </a:r>
            <a:r>
              <a:rPr lang="ru-RU" dirty="0" err="1"/>
              <a:t>points</a:t>
            </a:r>
            <a:r>
              <a:rPr lang="ru-RU" dirty="0"/>
              <a:t> </a:t>
            </a:r>
            <a:r>
              <a:rPr lang="ru-RU" dirty="0" err="1"/>
              <a:t>can</a:t>
            </a:r>
            <a:r>
              <a:rPr lang="ru-RU" dirty="0"/>
              <a:t> </a:t>
            </a:r>
            <a:r>
              <a:rPr lang="ru-RU" dirty="0" err="1"/>
              <a:t>be</a:t>
            </a:r>
            <a:r>
              <a:rPr lang="ru-RU" dirty="0"/>
              <a:t> </a:t>
            </a:r>
            <a:r>
              <a:rPr lang="ru-RU" dirty="0" err="1"/>
              <a:t>discussed</a:t>
            </a:r>
            <a:r>
              <a:rPr lang="ru-RU" dirty="0"/>
              <a:t>, </a:t>
            </a:r>
            <a:r>
              <a:rPr lang="ru-RU" dirty="0" err="1"/>
              <a:t>first</a:t>
            </a:r>
            <a:r>
              <a:rPr lang="ru-RU" dirty="0"/>
              <a:t> </a:t>
            </a:r>
            <a:r>
              <a:rPr lang="ru-RU" dirty="0" err="1"/>
              <a:t>in</a:t>
            </a:r>
            <a:r>
              <a:rPr lang="ru-RU" dirty="0"/>
              <a:t> </a:t>
            </a:r>
            <a:r>
              <a:rPr lang="ru-RU" dirty="0" err="1"/>
              <a:t>relation</a:t>
            </a:r>
            <a:r>
              <a:rPr lang="ru-RU" dirty="0"/>
              <a:t> </a:t>
            </a:r>
            <a:r>
              <a:rPr lang="ru-RU" dirty="0" err="1"/>
              <a:t>with</a:t>
            </a:r>
            <a:r>
              <a:rPr lang="ru-RU" dirty="0"/>
              <a:t> </a:t>
            </a:r>
            <a:r>
              <a:rPr lang="ru-RU" dirty="0" err="1"/>
              <a:t>the</a:t>
            </a:r>
            <a:r>
              <a:rPr lang="ru-RU" dirty="0"/>
              <a:t> </a:t>
            </a:r>
            <a:r>
              <a:rPr lang="ru-RU" dirty="0" err="1"/>
              <a:t>concepts</a:t>
            </a:r>
            <a:r>
              <a:rPr lang="ru-RU" dirty="0"/>
              <a:t>/</a:t>
            </a:r>
            <a:r>
              <a:rPr lang="ru-RU" dirty="0" err="1"/>
              <a:t>hypotheses</a:t>
            </a:r>
            <a:r>
              <a:rPr lang="ru-RU" dirty="0"/>
              <a:t> </a:t>
            </a:r>
            <a:r>
              <a:rPr lang="ru-RU" dirty="0" err="1"/>
              <a:t>presented</a:t>
            </a:r>
            <a:r>
              <a:rPr lang="ru-RU" dirty="0"/>
              <a:t> </a:t>
            </a:r>
            <a:r>
              <a:rPr lang="ru-RU" dirty="0" err="1"/>
              <a:t>in</a:t>
            </a:r>
            <a:r>
              <a:rPr lang="ru-RU" dirty="0"/>
              <a:t> </a:t>
            </a:r>
            <a:r>
              <a:rPr lang="ru-RU" dirty="0" err="1"/>
              <a:t>the</a:t>
            </a:r>
            <a:r>
              <a:rPr lang="ru-RU" dirty="0"/>
              <a:t> </a:t>
            </a:r>
            <a:r>
              <a:rPr lang="ru-RU" dirty="0" err="1"/>
              <a:t>Introduction</a:t>
            </a:r>
            <a:r>
              <a:rPr lang="ru-RU" dirty="0"/>
              <a:t>, </a:t>
            </a:r>
            <a:r>
              <a:rPr lang="ru-RU" dirty="0" err="1"/>
              <a:t>then</a:t>
            </a:r>
            <a:r>
              <a:rPr lang="ru-RU" dirty="0"/>
              <a:t>, and </a:t>
            </a:r>
            <a:r>
              <a:rPr lang="ru-RU" dirty="0" err="1"/>
              <a:t>only</a:t>
            </a:r>
            <a:r>
              <a:rPr lang="ru-RU" dirty="0"/>
              <a:t> </a:t>
            </a:r>
            <a:r>
              <a:rPr lang="ru-RU" dirty="0" err="1"/>
              <a:t>after</a:t>
            </a:r>
            <a:r>
              <a:rPr lang="ru-RU" dirty="0"/>
              <a:t>, </a:t>
            </a:r>
            <a:r>
              <a:rPr lang="ru-RU" dirty="0" err="1"/>
              <a:t>for</a:t>
            </a:r>
            <a:r>
              <a:rPr lang="ru-RU" dirty="0"/>
              <a:t> </a:t>
            </a:r>
            <a:r>
              <a:rPr lang="ru-RU" dirty="0" err="1"/>
              <a:t>new</a:t>
            </a:r>
            <a:r>
              <a:rPr lang="ru-RU" dirty="0"/>
              <a:t> </a:t>
            </a:r>
            <a:r>
              <a:rPr lang="ru-RU" dirty="0" err="1"/>
              <a:t>points</a:t>
            </a:r>
            <a:r>
              <a:rPr lang="en-US" dirty="0"/>
              <a:t>”</a:t>
            </a:r>
          </a:p>
          <a:p>
            <a:r>
              <a:rPr lang="en-US" b="1" i="1" dirty="0"/>
              <a:t>Serge Morand</a:t>
            </a:r>
            <a:endParaRPr lang="uk-UA" b="1" i="1" dirty="0"/>
          </a:p>
          <a:p>
            <a:r>
              <a:rPr lang="en-US" sz="2800" i="1" dirty="0"/>
              <a:t>Evolutionary ecologist</a:t>
            </a:r>
            <a:endParaRPr lang="ru-RU" sz="2800" i="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4076700"/>
            <a:ext cx="3429000" cy="4262247"/>
          </a:xfrm>
          <a:prstGeom prst="rect">
            <a:avLst/>
          </a:prstGeom>
        </p:spPr>
      </p:pic>
    </p:spTree>
    <p:extLst>
      <p:ext uri="{BB962C8B-B14F-4D97-AF65-F5344CB8AC3E}">
        <p14:creationId xmlns:p14="http://schemas.microsoft.com/office/powerpoint/2010/main" val="8540257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342900"/>
            <a:ext cx="7772400" cy="677108"/>
          </a:xfrm>
        </p:spPr>
        <p:txBody>
          <a:bodyPr/>
          <a:lstStyle/>
          <a:p>
            <a:pPr algn="ctr" eaLnBrk="1" hangingPunct="1"/>
            <a:r>
              <a:rPr lang="uk-UA" b="1" dirty="0"/>
              <a:t>Висновки</a:t>
            </a:r>
            <a:r>
              <a:rPr lang="en-US" b="1" dirty="0"/>
              <a:t> - Conclusions</a:t>
            </a:r>
            <a:endParaRPr lang="ru-RU" b="1" dirty="0"/>
          </a:p>
        </p:txBody>
      </p:sp>
      <p:sp>
        <p:nvSpPr>
          <p:cNvPr id="14339" name="Rectangle 3"/>
          <p:cNvSpPr>
            <a:spLocks noGrp="1" noChangeArrowheads="1"/>
          </p:cNvSpPr>
          <p:nvPr>
            <p:ph type="body" idx="4294967295"/>
          </p:nvPr>
        </p:nvSpPr>
        <p:spPr>
          <a:xfrm>
            <a:off x="457200" y="1104900"/>
            <a:ext cx="8458200" cy="7201972"/>
          </a:xfrm>
          <a:prstGeom prst="rect">
            <a:avLst/>
          </a:prstGeom>
        </p:spPr>
        <p:txBody>
          <a:bodyPr/>
          <a:lstStyle/>
          <a:p>
            <a:pPr marL="285750" indent="-285750" eaLnBrk="1" hangingPunct="1">
              <a:buFont typeface="Arial" pitchFamily="34" charset="0"/>
              <a:buChar char="•"/>
            </a:pPr>
            <a:r>
              <a:rPr lang="uk-UA" sz="3600" dirty="0">
                <a:latin typeface="Times New Roman" pitchFamily="18" charset="0"/>
              </a:rPr>
              <a:t>Коротко охарактеризуйте одержані результати</a:t>
            </a:r>
          </a:p>
          <a:p>
            <a:pPr marL="285750" indent="-285750" eaLnBrk="1" hangingPunct="1">
              <a:buFont typeface="Arial" pitchFamily="34" charset="0"/>
              <a:buChar char="•"/>
            </a:pPr>
            <a:r>
              <a:rPr lang="uk-UA" sz="3600" dirty="0">
                <a:latin typeface="Times New Roman" pitchFamily="18" charset="0"/>
              </a:rPr>
              <a:t>Висновок</a:t>
            </a:r>
          </a:p>
          <a:p>
            <a:pPr marL="801688" indent="-354013" eaLnBrk="1" hangingPunct="1"/>
            <a:r>
              <a:rPr lang="ru-RU" sz="3600" dirty="0">
                <a:latin typeface="Times New Roman" pitchFamily="18" charset="0"/>
              </a:rPr>
              <a:t>- </a:t>
            </a:r>
            <a:r>
              <a:rPr lang="ru-RU" sz="3600" dirty="0" err="1">
                <a:latin typeface="Times New Roman" pitchFamily="18" charset="0"/>
              </a:rPr>
              <a:t>це</a:t>
            </a:r>
            <a:r>
              <a:rPr lang="ru-RU" sz="3600" dirty="0">
                <a:latin typeface="Times New Roman" pitchFamily="18" charset="0"/>
              </a:rPr>
              <a:t> </a:t>
            </a:r>
            <a:r>
              <a:rPr lang="ru-RU" sz="3600" dirty="0" err="1">
                <a:latin typeface="Times New Roman" pitchFamily="18" charset="0"/>
              </a:rPr>
              <a:t>щось</a:t>
            </a:r>
            <a:r>
              <a:rPr lang="ru-RU" sz="3600" dirty="0">
                <a:latin typeface="Times New Roman" pitchFamily="18" charset="0"/>
              </a:rPr>
              <a:t> </a:t>
            </a:r>
            <a:r>
              <a:rPr lang="ru-RU" sz="3600" dirty="0" err="1">
                <a:latin typeface="Times New Roman" pitchFamily="18" charset="0"/>
              </a:rPr>
              <a:t>нове</a:t>
            </a:r>
            <a:r>
              <a:rPr lang="ru-RU" sz="3600" dirty="0">
                <a:latin typeface="Times New Roman" pitchFamily="18" charset="0"/>
              </a:rPr>
              <a:t>, а не </a:t>
            </a:r>
            <a:r>
              <a:rPr lang="uk-UA" sz="3600" dirty="0">
                <a:latin typeface="Times New Roman" pitchFamily="18" charset="0"/>
              </a:rPr>
              <a:t>перефразоване</a:t>
            </a:r>
            <a:r>
              <a:rPr lang="ru-RU" sz="3600" dirty="0">
                <a:latin typeface="Times New Roman" pitchFamily="18" charset="0"/>
              </a:rPr>
              <a:t> «</a:t>
            </a:r>
            <a:r>
              <a:rPr lang="uk-UA" sz="3600" dirty="0">
                <a:latin typeface="Times New Roman" pitchFamily="18" charset="0"/>
              </a:rPr>
              <a:t>Обговорення</a:t>
            </a:r>
            <a:r>
              <a:rPr lang="ru-RU" sz="3600" dirty="0">
                <a:latin typeface="Times New Roman" pitchFamily="18" charset="0"/>
              </a:rPr>
              <a:t>»</a:t>
            </a:r>
          </a:p>
          <a:p>
            <a:pPr marL="801688" indent="-354013" eaLnBrk="1" hangingPunct="1"/>
            <a:r>
              <a:rPr lang="ru-RU" sz="3600" dirty="0">
                <a:latin typeface="Times New Roman" pitchFamily="18" charset="0"/>
              </a:rPr>
              <a:t>- </a:t>
            </a:r>
            <a:r>
              <a:rPr lang="ru-RU" sz="3600" dirty="0" err="1">
                <a:latin typeface="Times New Roman" pitchFamily="18" charset="0"/>
              </a:rPr>
              <a:t>це</a:t>
            </a:r>
            <a:r>
              <a:rPr lang="ru-RU" sz="3600" dirty="0">
                <a:latin typeface="Times New Roman" pitchFamily="18" charset="0"/>
              </a:rPr>
              <a:t> </a:t>
            </a:r>
            <a:r>
              <a:rPr lang="ru-RU" sz="3600" dirty="0" err="1">
                <a:latin typeface="Times New Roman" pitchFamily="18" charset="0"/>
              </a:rPr>
              <a:t>перспективи</a:t>
            </a:r>
            <a:r>
              <a:rPr lang="ru-RU" sz="3600" dirty="0">
                <a:latin typeface="Times New Roman" pitchFamily="18" charset="0"/>
              </a:rPr>
              <a:t> </a:t>
            </a:r>
            <a:r>
              <a:rPr lang="ru-RU" sz="3600" dirty="0" err="1">
                <a:latin typeface="Times New Roman" pitchFamily="18" charset="0"/>
              </a:rPr>
              <a:t>подальших</a:t>
            </a:r>
            <a:r>
              <a:rPr lang="ru-RU" sz="3600" dirty="0">
                <a:latin typeface="Times New Roman" pitchFamily="18" charset="0"/>
              </a:rPr>
              <a:t> </a:t>
            </a:r>
            <a:r>
              <a:rPr lang="ru-RU" sz="3600" dirty="0" err="1">
                <a:latin typeface="Times New Roman" pitchFamily="18" charset="0"/>
              </a:rPr>
              <a:t>досліджень</a:t>
            </a:r>
            <a:r>
              <a:rPr lang="ru-RU" sz="3600" dirty="0">
                <a:latin typeface="Times New Roman" pitchFamily="18" charset="0"/>
              </a:rPr>
              <a:t>, </a:t>
            </a:r>
          </a:p>
          <a:p>
            <a:pPr marL="801688" indent="-354013" eaLnBrk="1" hangingPunct="1"/>
            <a:r>
              <a:rPr lang="ru-RU" sz="3600" dirty="0">
                <a:latin typeface="Times New Roman" pitchFamily="18" charset="0"/>
              </a:rPr>
              <a:t>- </a:t>
            </a:r>
            <a:r>
              <a:rPr lang="ru-RU" sz="3600" dirty="0" err="1">
                <a:latin typeface="Times New Roman" pitchFamily="18" charset="0"/>
              </a:rPr>
              <a:t>це</a:t>
            </a:r>
            <a:r>
              <a:rPr lang="ru-RU" sz="3600" dirty="0">
                <a:latin typeface="Times New Roman" pitchFamily="18" charset="0"/>
              </a:rPr>
              <a:t> </a:t>
            </a:r>
            <a:r>
              <a:rPr lang="ru-RU" sz="3600" dirty="0" err="1">
                <a:latin typeface="Times New Roman" pitchFamily="18" charset="0"/>
              </a:rPr>
              <a:t>Ваші</a:t>
            </a:r>
            <a:r>
              <a:rPr lang="ru-RU" sz="3600" dirty="0">
                <a:latin typeface="Times New Roman" pitchFamily="18" charset="0"/>
              </a:rPr>
              <a:t> думки, </a:t>
            </a:r>
            <a:r>
              <a:rPr lang="ru-RU" sz="3600" dirty="0" err="1">
                <a:latin typeface="Times New Roman" pitchFamily="18" charset="0"/>
              </a:rPr>
              <a:t>які</a:t>
            </a:r>
            <a:r>
              <a:rPr lang="ru-RU" sz="3600" dirty="0">
                <a:latin typeface="Times New Roman" pitchFamily="18" charset="0"/>
              </a:rPr>
              <a:t> </a:t>
            </a:r>
            <a:r>
              <a:rPr lang="ru-RU" sz="3600" dirty="0" err="1">
                <a:latin typeface="Times New Roman" pitchFamily="18" charset="0"/>
              </a:rPr>
              <a:t>повинні</a:t>
            </a:r>
            <a:r>
              <a:rPr lang="ru-RU" sz="3600" dirty="0">
                <a:latin typeface="Times New Roman" pitchFamily="18" charset="0"/>
              </a:rPr>
              <a:t> </a:t>
            </a:r>
            <a:r>
              <a:rPr lang="ru-RU" sz="3600" dirty="0" err="1">
                <a:latin typeface="Times New Roman" pitchFamily="18" charset="0"/>
              </a:rPr>
              <a:t>запам'ятатися</a:t>
            </a:r>
            <a:r>
              <a:rPr lang="ru-RU" sz="3600" dirty="0">
                <a:latin typeface="Times New Roman" pitchFamily="18" charset="0"/>
              </a:rPr>
              <a:t> </a:t>
            </a:r>
            <a:r>
              <a:rPr lang="ru-RU" sz="3600" dirty="0" err="1">
                <a:latin typeface="Times New Roman" pitchFamily="18" charset="0"/>
              </a:rPr>
              <a:t>читачеві</a:t>
            </a:r>
            <a:r>
              <a:rPr lang="ru-RU" sz="3600" dirty="0">
                <a:latin typeface="Times New Roman" pitchFamily="18" charset="0"/>
              </a:rPr>
              <a:t>. </a:t>
            </a:r>
          </a:p>
          <a:p>
            <a:pPr marL="571500" indent="-571500" eaLnBrk="1" hangingPunct="1">
              <a:buFont typeface="Arial" pitchFamily="34" charset="0"/>
              <a:buChar char="•"/>
            </a:pPr>
            <a:r>
              <a:rPr lang="uk-UA" sz="3600" dirty="0">
                <a:solidFill>
                  <a:srgbClr val="FF0000"/>
                </a:solidFill>
                <a:latin typeface="Times New Roman" pitchFamily="18" charset="0"/>
              </a:rPr>
              <a:t>Не повторюйте Анотацію;</a:t>
            </a:r>
          </a:p>
          <a:p>
            <a:pPr marL="571500" indent="-571500" eaLnBrk="1" hangingPunct="1">
              <a:buFont typeface="Arial" pitchFamily="34" charset="0"/>
              <a:buChar char="•"/>
            </a:pPr>
            <a:r>
              <a:rPr lang="uk-UA" sz="3600" dirty="0">
                <a:solidFill>
                  <a:srgbClr val="FF0000"/>
                </a:solidFill>
                <a:latin typeface="Times New Roman" pitchFamily="18" charset="0"/>
              </a:rPr>
              <a:t>Не змішуйте з Обговоренням;</a:t>
            </a:r>
          </a:p>
          <a:p>
            <a:pPr marL="571500" indent="-571500" eaLnBrk="1" hangingPunct="1">
              <a:buFont typeface="Arial" pitchFamily="34" charset="0"/>
              <a:buChar char="•"/>
            </a:pPr>
            <a:r>
              <a:rPr lang="ru-RU" sz="3600" dirty="0">
                <a:solidFill>
                  <a:srgbClr val="FF0000"/>
                </a:solidFill>
                <a:latin typeface="Times New Roman" pitchFamily="18" charset="0"/>
              </a:rPr>
              <a:t>Не </a:t>
            </a:r>
            <a:r>
              <a:rPr lang="ru-RU" sz="3600" dirty="0" err="1">
                <a:solidFill>
                  <a:srgbClr val="FF0000"/>
                </a:solidFill>
                <a:latin typeface="Times New Roman" pitchFamily="18" charset="0"/>
              </a:rPr>
              <a:t>можна</a:t>
            </a:r>
            <a:r>
              <a:rPr lang="ru-RU" sz="3600" dirty="0">
                <a:solidFill>
                  <a:srgbClr val="FF0000"/>
                </a:solidFill>
                <a:latin typeface="Times New Roman" pitchFamily="18" charset="0"/>
              </a:rPr>
              <a:t> </a:t>
            </a:r>
            <a:r>
              <a:rPr lang="ru-RU" sz="3600" dirty="0" err="1">
                <a:solidFill>
                  <a:srgbClr val="FF0000"/>
                </a:solidFill>
                <a:latin typeface="Times New Roman" pitchFamily="18" charset="0"/>
              </a:rPr>
              <a:t>писати</a:t>
            </a:r>
            <a:r>
              <a:rPr lang="ru-RU" sz="3600" dirty="0">
                <a:solidFill>
                  <a:srgbClr val="FF0000"/>
                </a:solidFill>
                <a:latin typeface="Times New Roman" pitchFamily="18" charset="0"/>
              </a:rPr>
              <a:t> в </a:t>
            </a:r>
            <a:r>
              <a:rPr lang="ru-RU" sz="3600" dirty="0" err="1">
                <a:solidFill>
                  <a:srgbClr val="FF0000"/>
                </a:solidFill>
                <a:latin typeface="Times New Roman" pitchFamily="18" charset="0"/>
              </a:rPr>
              <a:t>кінці</a:t>
            </a:r>
            <a:r>
              <a:rPr lang="ru-RU" sz="3600" dirty="0">
                <a:solidFill>
                  <a:srgbClr val="FF0000"/>
                </a:solidFill>
                <a:latin typeface="Times New Roman" pitchFamily="18" charset="0"/>
              </a:rPr>
              <a:t> </a:t>
            </a:r>
            <a:r>
              <a:rPr lang="ru-RU" sz="3600" dirty="0" err="1">
                <a:solidFill>
                  <a:srgbClr val="FF0000"/>
                </a:solidFill>
                <a:latin typeface="Times New Roman" pitchFamily="18" charset="0"/>
              </a:rPr>
              <a:t>статті</a:t>
            </a:r>
            <a:r>
              <a:rPr lang="ru-RU" sz="3600" dirty="0">
                <a:solidFill>
                  <a:srgbClr val="FF0000"/>
                </a:solidFill>
                <a:latin typeface="Times New Roman" pitchFamily="18" charset="0"/>
              </a:rPr>
              <a:t> </a:t>
            </a:r>
            <a:r>
              <a:rPr lang="ru-RU" sz="3600" dirty="0" err="1">
                <a:solidFill>
                  <a:srgbClr val="FF0000"/>
                </a:solidFill>
                <a:latin typeface="Times New Roman" pitchFamily="18" charset="0"/>
              </a:rPr>
              <a:t>висновки</a:t>
            </a:r>
            <a:r>
              <a:rPr lang="ru-RU" sz="3600" dirty="0">
                <a:solidFill>
                  <a:srgbClr val="FF0000"/>
                </a:solidFill>
                <a:latin typeface="Times New Roman" pitchFamily="18" charset="0"/>
              </a:rPr>
              <a:t> за </a:t>
            </a:r>
            <a:r>
              <a:rPr lang="ru-RU" sz="3600" dirty="0" err="1">
                <a:solidFill>
                  <a:srgbClr val="FF0000"/>
                </a:solidFill>
                <a:latin typeface="Times New Roman" pitchFamily="18" charset="0"/>
              </a:rPr>
              <a:t>зразком</a:t>
            </a:r>
            <a:r>
              <a:rPr lang="ru-RU" sz="3600" dirty="0">
                <a:solidFill>
                  <a:srgbClr val="FF0000"/>
                </a:solidFill>
                <a:latin typeface="Times New Roman" pitchFamily="18" charset="0"/>
              </a:rPr>
              <a:t> </a:t>
            </a:r>
            <a:r>
              <a:rPr lang="ru-RU" sz="3600" dirty="0" err="1">
                <a:solidFill>
                  <a:srgbClr val="FF0000"/>
                </a:solidFill>
                <a:latin typeface="Times New Roman" pitchFamily="18" charset="0"/>
              </a:rPr>
              <a:t>дисертаційних</a:t>
            </a:r>
            <a:r>
              <a:rPr lang="ru-RU" sz="3600" dirty="0">
                <a:latin typeface="Times New Roman" pitchFamily="18" charset="0"/>
              </a:rPr>
              <a:t>.</a:t>
            </a:r>
          </a:p>
        </p:txBody>
      </p:sp>
    </p:spTree>
    <p:extLst>
      <p:ext uri="{BB962C8B-B14F-4D97-AF65-F5344CB8AC3E}">
        <p14:creationId xmlns:p14="http://schemas.microsoft.com/office/powerpoint/2010/main" val="9640399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723" y="254253"/>
            <a:ext cx="8988552" cy="1231106"/>
          </a:xfrm>
          <a:prstGeom prst="rect">
            <a:avLst/>
          </a:prstGeom>
        </p:spPr>
        <p:txBody>
          <a:bodyPr vert="horz" wrap="square" lIns="0" tIns="0" rIns="0" bIns="0" rtlCol="0">
            <a:spAutoFit/>
          </a:bodyPr>
          <a:lstStyle/>
          <a:p>
            <a:pPr marL="1270" algn="ctr">
              <a:lnSpc>
                <a:spcPct val="100000"/>
              </a:lnSpc>
            </a:pPr>
            <a:r>
              <a:rPr sz="4000" spc="-5" dirty="0"/>
              <a:t>Навіщо </a:t>
            </a:r>
            <a:r>
              <a:rPr sz="4000" dirty="0"/>
              <a:t>потрібен</a:t>
            </a:r>
            <a:r>
              <a:rPr sz="4000" spc="-20" dirty="0"/>
              <a:t> </a:t>
            </a:r>
            <a:r>
              <a:rPr sz="4000" spc="-5" dirty="0"/>
              <a:t>список</a:t>
            </a:r>
            <a:endParaRPr sz="4000" dirty="0"/>
          </a:p>
          <a:p>
            <a:pPr marL="1270" algn="ctr">
              <a:lnSpc>
                <a:spcPct val="100000"/>
              </a:lnSpc>
            </a:pPr>
            <a:r>
              <a:rPr sz="4000" spc="-5" dirty="0" err="1"/>
              <a:t>літератури</a:t>
            </a:r>
            <a:r>
              <a:rPr lang="en-US" sz="4000" spc="-5" dirty="0"/>
              <a:t> - References</a:t>
            </a:r>
            <a:endParaRPr sz="4000" dirty="0"/>
          </a:p>
        </p:txBody>
      </p:sp>
      <p:sp>
        <p:nvSpPr>
          <p:cNvPr id="3" name="object 3"/>
          <p:cNvSpPr txBox="1"/>
          <p:nvPr/>
        </p:nvSpPr>
        <p:spPr>
          <a:xfrm>
            <a:off x="535940" y="1888744"/>
            <a:ext cx="7578090" cy="3960058"/>
          </a:xfrm>
          <a:prstGeom prst="rect">
            <a:avLst/>
          </a:prstGeom>
        </p:spPr>
        <p:txBody>
          <a:bodyPr vert="horz" wrap="square" lIns="0" tIns="0" rIns="0" bIns="0" rtlCol="0">
            <a:spAutoFit/>
          </a:bodyPr>
          <a:lstStyle/>
          <a:p>
            <a:pPr marL="355600" indent="-342900">
              <a:lnSpc>
                <a:spcPct val="100000"/>
              </a:lnSpc>
              <a:buFont typeface="Arial"/>
              <a:buChar char="•"/>
              <a:tabLst>
                <a:tab pos="354965" algn="l"/>
                <a:tab pos="355600" algn="l"/>
              </a:tabLst>
            </a:pPr>
            <a:r>
              <a:rPr sz="3200" dirty="0">
                <a:latin typeface="Georgia"/>
                <a:cs typeface="Georgia"/>
              </a:rPr>
              <a:t>Аргументувати</a:t>
            </a:r>
            <a:r>
              <a:rPr sz="3200" spc="-60" dirty="0">
                <a:latin typeface="Georgia"/>
                <a:cs typeface="Georgia"/>
              </a:rPr>
              <a:t> </a:t>
            </a:r>
            <a:r>
              <a:rPr sz="3200" spc="-5" dirty="0">
                <a:latin typeface="Georgia"/>
                <a:cs typeface="Georgia"/>
              </a:rPr>
              <a:t>ідею</a:t>
            </a:r>
            <a:endParaRPr sz="3200" dirty="0">
              <a:latin typeface="Georgia"/>
              <a:cs typeface="Georgia"/>
            </a:endParaRPr>
          </a:p>
          <a:p>
            <a:pPr marL="355600" indent="-342900">
              <a:lnSpc>
                <a:spcPct val="100000"/>
              </a:lnSpc>
              <a:spcBef>
                <a:spcPts val="765"/>
              </a:spcBef>
              <a:buFont typeface="Arial"/>
              <a:buChar char="•"/>
              <a:tabLst>
                <a:tab pos="354965" algn="l"/>
                <a:tab pos="355600" algn="l"/>
              </a:tabLst>
            </a:pPr>
            <a:r>
              <a:rPr sz="3200" dirty="0">
                <a:latin typeface="Georgia"/>
                <a:cs typeface="Georgia"/>
              </a:rPr>
              <a:t>Співставити з світовими</a:t>
            </a:r>
            <a:r>
              <a:rPr sz="3200" spc="-55" dirty="0">
                <a:latin typeface="Georgia"/>
                <a:cs typeface="Georgia"/>
              </a:rPr>
              <a:t> </a:t>
            </a:r>
            <a:r>
              <a:rPr sz="3200" dirty="0">
                <a:latin typeface="Georgia"/>
                <a:cs typeface="Georgia"/>
              </a:rPr>
              <a:t>аналогами</a:t>
            </a:r>
          </a:p>
          <a:p>
            <a:pPr marL="355600" indent="-342900">
              <a:lnSpc>
                <a:spcPct val="100000"/>
              </a:lnSpc>
              <a:spcBef>
                <a:spcPts val="770"/>
              </a:spcBef>
              <a:buFont typeface="Arial"/>
              <a:buChar char="•"/>
              <a:tabLst>
                <a:tab pos="354965" algn="l"/>
                <a:tab pos="355600" algn="l"/>
              </a:tabLst>
            </a:pPr>
            <a:r>
              <a:rPr sz="3200" dirty="0">
                <a:latin typeface="Georgia"/>
                <a:cs typeface="Georgia"/>
              </a:rPr>
              <a:t>Означити місце даного</a:t>
            </a:r>
            <a:r>
              <a:rPr sz="3200" spc="-80" dirty="0">
                <a:latin typeface="Georgia"/>
                <a:cs typeface="Georgia"/>
              </a:rPr>
              <a:t> </a:t>
            </a:r>
            <a:r>
              <a:rPr sz="3200" dirty="0">
                <a:latin typeface="Georgia"/>
                <a:cs typeface="Georgia"/>
              </a:rPr>
              <a:t>дослідження</a:t>
            </a:r>
          </a:p>
          <a:p>
            <a:pPr marL="355600" indent="-342900">
              <a:lnSpc>
                <a:spcPct val="100000"/>
              </a:lnSpc>
              <a:spcBef>
                <a:spcPts val="765"/>
              </a:spcBef>
              <a:buFont typeface="Arial"/>
              <a:buChar char="•"/>
              <a:tabLst>
                <a:tab pos="354965" algn="l"/>
                <a:tab pos="355600" algn="l"/>
              </a:tabLst>
            </a:pPr>
            <a:r>
              <a:rPr sz="3200" dirty="0">
                <a:latin typeface="Georgia"/>
                <a:cs typeface="Georgia"/>
              </a:rPr>
              <a:t>Запобігти</a:t>
            </a:r>
            <a:r>
              <a:rPr sz="3200" spc="-90" dirty="0">
                <a:latin typeface="Georgia"/>
                <a:cs typeface="Georgia"/>
              </a:rPr>
              <a:t> </a:t>
            </a:r>
            <a:r>
              <a:rPr sz="3200" dirty="0">
                <a:latin typeface="Georgia"/>
                <a:cs typeface="Georgia"/>
              </a:rPr>
              <a:t>плагіату</a:t>
            </a:r>
          </a:p>
          <a:p>
            <a:pPr marL="355600" indent="-342900">
              <a:lnSpc>
                <a:spcPct val="100000"/>
              </a:lnSpc>
              <a:spcBef>
                <a:spcPts val="770"/>
              </a:spcBef>
              <a:buFont typeface="Arial"/>
              <a:buChar char="•"/>
              <a:tabLst>
                <a:tab pos="354965" algn="l"/>
                <a:tab pos="355600" algn="l"/>
              </a:tabLst>
            </a:pPr>
            <a:r>
              <a:rPr sz="3200" dirty="0">
                <a:latin typeface="Georgia"/>
                <a:cs typeface="Georgia"/>
              </a:rPr>
              <a:t>Для журналу і вченого =</a:t>
            </a:r>
            <a:r>
              <a:rPr sz="3200" spc="-75" dirty="0">
                <a:latin typeface="Georgia"/>
                <a:cs typeface="Georgia"/>
              </a:rPr>
              <a:t> </a:t>
            </a:r>
            <a:r>
              <a:rPr sz="3200" dirty="0">
                <a:latin typeface="Georgia"/>
                <a:cs typeface="Georgia"/>
              </a:rPr>
              <a:t>визнання</a:t>
            </a:r>
          </a:p>
          <a:p>
            <a:pPr marL="355600" marR="5080" indent="-342900">
              <a:lnSpc>
                <a:spcPct val="100000"/>
              </a:lnSpc>
              <a:spcBef>
                <a:spcPts val="765"/>
              </a:spcBef>
              <a:buFont typeface="Arial"/>
              <a:buChar char="•"/>
              <a:tabLst>
                <a:tab pos="354965" algn="l"/>
                <a:tab pos="355600" algn="l"/>
              </a:tabLst>
            </a:pPr>
            <a:r>
              <a:rPr sz="3200" dirty="0">
                <a:solidFill>
                  <a:srgbClr val="C00000"/>
                </a:solidFill>
                <a:latin typeface="Georgia"/>
                <a:cs typeface="Georgia"/>
              </a:rPr>
              <a:t>Часто вказані </a:t>
            </a:r>
            <a:r>
              <a:rPr sz="3200" spc="-5" dirty="0">
                <a:solidFill>
                  <a:srgbClr val="C00000"/>
                </a:solidFill>
                <a:latin typeface="Georgia"/>
                <a:cs typeface="Georgia"/>
              </a:rPr>
              <a:t>лише </a:t>
            </a:r>
            <a:r>
              <a:rPr sz="3200" dirty="0">
                <a:solidFill>
                  <a:srgbClr val="C00000"/>
                </a:solidFill>
                <a:latin typeface="Georgia"/>
                <a:cs typeface="Georgia"/>
              </a:rPr>
              <a:t>власні роботи</a:t>
            </a:r>
            <a:r>
              <a:rPr sz="3200" spc="-60" dirty="0">
                <a:solidFill>
                  <a:srgbClr val="C00000"/>
                </a:solidFill>
                <a:latin typeface="Georgia"/>
                <a:cs typeface="Georgia"/>
              </a:rPr>
              <a:t> </a:t>
            </a:r>
            <a:r>
              <a:rPr sz="3200" dirty="0">
                <a:solidFill>
                  <a:srgbClr val="C00000"/>
                </a:solidFill>
                <a:latin typeface="Georgia"/>
                <a:cs typeface="Georgia"/>
              </a:rPr>
              <a:t>або  </a:t>
            </a:r>
            <a:r>
              <a:rPr sz="3200" spc="-5" dirty="0">
                <a:solidFill>
                  <a:srgbClr val="C00000"/>
                </a:solidFill>
                <a:latin typeface="Georgia"/>
                <a:cs typeface="Georgia"/>
              </a:rPr>
              <a:t>дуже </a:t>
            </a:r>
            <a:r>
              <a:rPr sz="3200" dirty="0">
                <a:solidFill>
                  <a:srgbClr val="C00000"/>
                </a:solidFill>
                <a:latin typeface="Georgia"/>
                <a:cs typeface="Georgia"/>
              </a:rPr>
              <a:t>“старі” </a:t>
            </a:r>
            <a:r>
              <a:rPr lang="uk-UA" sz="3200" dirty="0">
                <a:solidFill>
                  <a:srgbClr val="C00000"/>
                </a:solidFill>
                <a:latin typeface="Georgia"/>
                <a:cs typeface="Georgia"/>
              </a:rPr>
              <a:t>статті</a:t>
            </a:r>
            <a:r>
              <a:rPr sz="3200" dirty="0">
                <a:solidFill>
                  <a:srgbClr val="C00000"/>
                </a:solidFill>
                <a:latin typeface="Georgia"/>
                <a:cs typeface="Georgia"/>
              </a:rPr>
              <a:t> з</a:t>
            </a:r>
            <a:r>
              <a:rPr sz="3200" spc="-55" dirty="0">
                <a:solidFill>
                  <a:srgbClr val="C00000"/>
                </a:solidFill>
                <a:latin typeface="Georgia"/>
                <a:cs typeface="Georgia"/>
              </a:rPr>
              <a:t> </a:t>
            </a:r>
            <a:r>
              <a:rPr sz="3200" dirty="0">
                <a:solidFill>
                  <a:srgbClr val="C00000"/>
                </a:solidFill>
                <a:latin typeface="Georgia"/>
                <a:cs typeface="Georgia"/>
              </a:rPr>
              <a:t>помилками</a:t>
            </a:r>
            <a:endParaRPr sz="3200" dirty="0">
              <a:latin typeface="Georgia"/>
              <a:cs typeface="Georgia"/>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0" y="33618"/>
            <a:ext cx="7772400" cy="677108"/>
          </a:xfrm>
        </p:spPr>
        <p:txBody>
          <a:bodyPr/>
          <a:lstStyle/>
          <a:p>
            <a:pPr algn="ctr" eaLnBrk="1" hangingPunct="1"/>
            <a:r>
              <a:rPr lang="uk-UA" b="1" dirty="0"/>
              <a:t>Список літератури</a:t>
            </a:r>
            <a:endParaRPr lang="ru-RU" b="1" dirty="0"/>
          </a:p>
        </p:txBody>
      </p:sp>
      <p:sp>
        <p:nvSpPr>
          <p:cNvPr id="15363" name="Rectangle 3"/>
          <p:cNvSpPr>
            <a:spLocks noGrp="1" noChangeArrowheads="1"/>
          </p:cNvSpPr>
          <p:nvPr>
            <p:ph type="body" idx="4294967295"/>
          </p:nvPr>
        </p:nvSpPr>
        <p:spPr>
          <a:xfrm>
            <a:off x="53788" y="876300"/>
            <a:ext cx="9144000" cy="8082213"/>
          </a:xfrm>
          <a:prstGeom prst="rect">
            <a:avLst/>
          </a:prstGeom>
        </p:spPr>
        <p:txBody>
          <a:bodyPr/>
          <a:lstStyle/>
          <a:p>
            <a:pPr marL="571500" indent="-571500" eaLnBrk="1" hangingPunct="1">
              <a:lnSpc>
                <a:spcPct val="90000"/>
              </a:lnSpc>
              <a:spcAft>
                <a:spcPts val="600"/>
              </a:spcAft>
              <a:buFont typeface="Wingdings" pitchFamily="2" charset="2"/>
              <a:buChar char="Ø"/>
            </a:pPr>
            <a:r>
              <a:rPr lang="uk-UA" sz="3600" dirty="0">
                <a:latin typeface="Times New Roman" pitchFamily="18" charset="0"/>
              </a:rPr>
              <a:t>Загальні рекомендації:</a:t>
            </a:r>
          </a:p>
          <a:p>
            <a:pPr marL="904875" indent="-457200" eaLnBrk="1" hangingPunct="1">
              <a:lnSpc>
                <a:spcPct val="90000"/>
              </a:lnSpc>
              <a:spcAft>
                <a:spcPts val="600"/>
              </a:spcAft>
              <a:buFont typeface="Arial" pitchFamily="34" charset="0"/>
              <a:buChar char="•"/>
            </a:pPr>
            <a:r>
              <a:rPr lang="uk-UA" sz="2800" dirty="0">
                <a:latin typeface="Times New Roman" pitchFamily="18" charset="0"/>
              </a:rPr>
              <a:t>Обмежуйтеся лише необхідними і достатніми цитуваннями; </a:t>
            </a:r>
          </a:p>
          <a:p>
            <a:pPr marL="904875" indent="-457200" eaLnBrk="1" hangingPunct="1">
              <a:lnSpc>
                <a:spcPct val="90000"/>
              </a:lnSpc>
              <a:spcAft>
                <a:spcPts val="600"/>
              </a:spcAft>
              <a:buFont typeface="Arial" pitchFamily="34" charset="0"/>
              <a:buChar char="•"/>
            </a:pPr>
            <a:r>
              <a:rPr lang="uk-UA" sz="2800" dirty="0">
                <a:latin typeface="Times New Roman" pitchFamily="18" charset="0"/>
              </a:rPr>
              <a:t>Цитуйте лише ті роботи, які ви прочитали повністю;</a:t>
            </a:r>
          </a:p>
          <a:p>
            <a:pPr marL="904875" indent="-457200" eaLnBrk="1" hangingPunct="1">
              <a:lnSpc>
                <a:spcPct val="90000"/>
              </a:lnSpc>
              <a:spcAft>
                <a:spcPts val="600"/>
              </a:spcAft>
              <a:buFont typeface="Arial" pitchFamily="34" charset="0"/>
              <a:buChar char="•"/>
            </a:pPr>
            <a:r>
              <a:rPr lang="uk-UA" sz="2800" dirty="0">
                <a:latin typeface="Times New Roman" pitchFamily="18" charset="0"/>
              </a:rPr>
              <a:t>Бажано використовувати лише реферовані і рецензовані джерела;</a:t>
            </a:r>
          </a:p>
          <a:p>
            <a:pPr marL="904875" indent="-457200" eaLnBrk="1" hangingPunct="1">
              <a:lnSpc>
                <a:spcPct val="90000"/>
              </a:lnSpc>
              <a:spcAft>
                <a:spcPts val="600"/>
              </a:spcAft>
              <a:buFont typeface="Arial" pitchFamily="34" charset="0"/>
              <a:buChar char="•"/>
            </a:pPr>
            <a:r>
              <a:rPr lang="uk-UA" sz="2800" dirty="0">
                <a:latin typeface="Times New Roman" pitchFamily="18" charset="0"/>
              </a:rPr>
              <a:t>«Сіра» література лише у дуже обмеженій кількості. Публікація - це науковий продукт, що має різну якість.</a:t>
            </a:r>
          </a:p>
          <a:p>
            <a:pPr marL="571500" indent="-571500">
              <a:lnSpc>
                <a:spcPct val="90000"/>
              </a:lnSpc>
              <a:spcAft>
                <a:spcPts val="600"/>
              </a:spcAft>
              <a:buFont typeface="Wingdings" pitchFamily="2" charset="2"/>
              <a:buChar char="Ø"/>
            </a:pPr>
            <a:r>
              <a:rPr lang="ru-RU" sz="3600" dirty="0">
                <a:solidFill>
                  <a:srgbClr val="C00000"/>
                </a:solidFill>
              </a:rPr>
              <a:t>Недопустима практика:</a:t>
            </a:r>
          </a:p>
          <a:p>
            <a:pPr marL="571500" indent="-212725">
              <a:lnSpc>
                <a:spcPct val="90000"/>
              </a:lnSpc>
              <a:spcAft>
                <a:spcPts val="600"/>
              </a:spcAft>
              <a:buFont typeface="Arial" pitchFamily="34" charset="0"/>
              <a:buChar char="•"/>
            </a:pPr>
            <a:r>
              <a:rPr lang="ru-RU" sz="2800" dirty="0" err="1">
                <a:solidFill>
                  <a:srgbClr val="C00000"/>
                </a:solidFill>
              </a:rPr>
              <a:t>Переважне</a:t>
            </a:r>
            <a:r>
              <a:rPr lang="ru-RU" sz="2800" dirty="0">
                <a:solidFill>
                  <a:srgbClr val="C00000"/>
                </a:solidFill>
              </a:rPr>
              <a:t> </a:t>
            </a:r>
            <a:r>
              <a:rPr lang="ru-RU" sz="2800" dirty="0" err="1">
                <a:solidFill>
                  <a:srgbClr val="C00000"/>
                </a:solidFill>
              </a:rPr>
              <a:t>цитування</a:t>
            </a:r>
            <a:r>
              <a:rPr lang="ru-RU" sz="2800" dirty="0">
                <a:solidFill>
                  <a:srgbClr val="C00000"/>
                </a:solidFill>
              </a:rPr>
              <a:t> </a:t>
            </a:r>
            <a:r>
              <a:rPr lang="ru-RU" sz="2800" dirty="0" err="1">
                <a:solidFill>
                  <a:srgbClr val="C00000"/>
                </a:solidFill>
              </a:rPr>
              <a:t>власних</a:t>
            </a:r>
            <a:r>
              <a:rPr lang="ru-RU" sz="2800" dirty="0">
                <a:solidFill>
                  <a:srgbClr val="C00000"/>
                </a:solidFill>
              </a:rPr>
              <a:t> </a:t>
            </a:r>
            <a:r>
              <a:rPr lang="ru-RU" sz="2800" dirty="0" err="1">
                <a:solidFill>
                  <a:srgbClr val="C00000"/>
                </a:solidFill>
              </a:rPr>
              <a:t>праць</a:t>
            </a:r>
            <a:r>
              <a:rPr lang="ru-RU" sz="2800" spc="-60" dirty="0">
                <a:solidFill>
                  <a:srgbClr val="C00000"/>
                </a:solidFill>
              </a:rPr>
              <a:t>;</a:t>
            </a:r>
          </a:p>
          <a:p>
            <a:pPr marL="571500" indent="-212725">
              <a:lnSpc>
                <a:spcPct val="90000"/>
              </a:lnSpc>
              <a:spcAft>
                <a:spcPts val="600"/>
              </a:spcAft>
              <a:buFont typeface="Arial" pitchFamily="34" charset="0"/>
              <a:buChar char="•"/>
            </a:pPr>
            <a:r>
              <a:rPr lang="uk-UA" sz="2800" dirty="0" err="1">
                <a:solidFill>
                  <a:srgbClr val="C00000"/>
                </a:solidFill>
              </a:rPr>
              <a:t>Перецитування</a:t>
            </a:r>
            <a:r>
              <a:rPr lang="uk-UA" sz="2800" dirty="0">
                <a:solidFill>
                  <a:srgbClr val="C00000"/>
                </a:solidFill>
              </a:rPr>
              <a:t> з інших джерел;</a:t>
            </a:r>
          </a:p>
          <a:p>
            <a:pPr marL="571500" indent="-212725">
              <a:lnSpc>
                <a:spcPct val="90000"/>
              </a:lnSpc>
              <a:spcAft>
                <a:spcPts val="600"/>
              </a:spcAft>
              <a:buFont typeface="Arial" pitchFamily="34" charset="0"/>
              <a:buChar char="•"/>
            </a:pPr>
            <a:r>
              <a:rPr lang="uk-UA" sz="2800" dirty="0">
                <a:solidFill>
                  <a:srgbClr val="C00000"/>
                </a:solidFill>
              </a:rPr>
              <a:t>Переважання в списку </a:t>
            </a:r>
            <a:r>
              <a:rPr lang="ru-RU" sz="2800" dirty="0">
                <a:solidFill>
                  <a:srgbClr val="C00000"/>
                </a:solidFill>
              </a:rPr>
              <a:t>«</a:t>
            </a:r>
            <a:r>
              <a:rPr lang="ru-RU" sz="2800" dirty="0" err="1">
                <a:solidFill>
                  <a:srgbClr val="C00000"/>
                </a:solidFill>
              </a:rPr>
              <a:t>застарілих</a:t>
            </a:r>
            <a:r>
              <a:rPr lang="ru-RU" sz="2800" dirty="0">
                <a:solidFill>
                  <a:srgbClr val="C00000"/>
                </a:solidFill>
              </a:rPr>
              <a:t>» </a:t>
            </a:r>
            <a:r>
              <a:rPr lang="ru-RU" sz="2800" dirty="0" err="1">
                <a:solidFill>
                  <a:srgbClr val="C00000"/>
                </a:solidFill>
              </a:rPr>
              <a:t>праць</a:t>
            </a:r>
            <a:r>
              <a:rPr lang="ru-RU" sz="2800" dirty="0">
                <a:solidFill>
                  <a:srgbClr val="C00000"/>
                </a:solidFill>
              </a:rPr>
              <a:t>, </a:t>
            </a:r>
            <a:r>
              <a:rPr lang="uk-UA" sz="2800" dirty="0">
                <a:solidFill>
                  <a:srgbClr val="C00000"/>
                </a:solidFill>
              </a:rPr>
              <a:t>вторинної та третинної літератури.</a:t>
            </a:r>
          </a:p>
          <a:p>
            <a:pPr marL="571500" indent="-212725">
              <a:lnSpc>
                <a:spcPct val="90000"/>
              </a:lnSpc>
              <a:spcAft>
                <a:spcPts val="600"/>
              </a:spcAft>
              <a:buFont typeface="Arial" pitchFamily="34" charset="0"/>
              <a:buChar char="•"/>
            </a:pPr>
            <a:r>
              <a:rPr lang="uk-UA" sz="2800" dirty="0">
                <a:solidFill>
                  <a:srgbClr val="FF0000"/>
                </a:solidFill>
              </a:rPr>
              <a:t>Шахрайські або завідомо неточні посилання прирівнюються до неетичної поведінки і є неприйнятними. </a:t>
            </a:r>
            <a:endParaRPr lang="ru-RU" sz="2800" dirty="0">
              <a:solidFill>
                <a:srgbClr val="FF0000"/>
              </a:solidFill>
            </a:endParaRPr>
          </a:p>
          <a:p>
            <a:pPr marL="571500" indent="-571500" eaLnBrk="1" hangingPunct="1">
              <a:lnSpc>
                <a:spcPct val="90000"/>
              </a:lnSpc>
              <a:spcAft>
                <a:spcPts val="600"/>
              </a:spcAft>
              <a:buFont typeface="Wingdings" pitchFamily="2" charset="2"/>
              <a:buChar char="Ø"/>
            </a:pPr>
            <a:endParaRPr lang="uk-UA" sz="3600" dirty="0">
              <a:latin typeface="Times New Roman" pitchFamily="18" charset="0"/>
            </a:endParaRPr>
          </a:p>
        </p:txBody>
      </p:sp>
    </p:spTree>
    <p:extLst>
      <p:ext uri="{BB962C8B-B14F-4D97-AF65-F5344CB8AC3E}">
        <p14:creationId xmlns:p14="http://schemas.microsoft.com/office/powerpoint/2010/main" val="9469830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3" y="254253"/>
            <a:ext cx="8988552" cy="677108"/>
          </a:xfrm>
        </p:spPr>
        <p:txBody>
          <a:bodyPr/>
          <a:lstStyle/>
          <a:p>
            <a:r>
              <a:rPr lang="ru-RU" dirty="0" err="1"/>
              <a:t>Класифікації</a:t>
            </a:r>
            <a:r>
              <a:rPr lang="ru-RU" dirty="0"/>
              <a:t> </a:t>
            </a:r>
            <a:r>
              <a:rPr lang="ru-RU" dirty="0" err="1"/>
              <a:t>наукових</a:t>
            </a:r>
            <a:r>
              <a:rPr lang="ru-RU" dirty="0"/>
              <a:t> </a:t>
            </a:r>
            <a:r>
              <a:rPr lang="ru-RU" dirty="0" err="1"/>
              <a:t>публікацій</a:t>
            </a:r>
            <a:endParaRPr lang="ru-RU" dirty="0"/>
          </a:p>
        </p:txBody>
      </p:sp>
      <p:sp>
        <p:nvSpPr>
          <p:cNvPr id="4" name="Трапеция 3"/>
          <p:cNvSpPr/>
          <p:nvPr/>
        </p:nvSpPr>
        <p:spPr>
          <a:xfrm rot="10800000">
            <a:off x="990600" y="1181100"/>
            <a:ext cx="7239000" cy="28194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ru-RU" dirty="0"/>
          </a:p>
        </p:txBody>
      </p:sp>
      <p:sp>
        <p:nvSpPr>
          <p:cNvPr id="5" name="Трапеция 4"/>
          <p:cNvSpPr/>
          <p:nvPr/>
        </p:nvSpPr>
        <p:spPr>
          <a:xfrm rot="10800000">
            <a:off x="1704972" y="4000500"/>
            <a:ext cx="5791203" cy="22860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Трапеция 5"/>
          <p:cNvSpPr/>
          <p:nvPr/>
        </p:nvSpPr>
        <p:spPr>
          <a:xfrm rot="10800000">
            <a:off x="2285998" y="6286500"/>
            <a:ext cx="4648202" cy="1905002"/>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1781174" y="1409700"/>
            <a:ext cx="5762626" cy="2554545"/>
          </a:xfrm>
          <a:prstGeom prst="rect">
            <a:avLst/>
          </a:prstGeom>
          <a:noFill/>
        </p:spPr>
        <p:txBody>
          <a:bodyPr wrap="square" rtlCol="0">
            <a:spAutoFit/>
          </a:bodyPr>
          <a:lstStyle/>
          <a:p>
            <a:pPr algn="ctr"/>
            <a:r>
              <a:rPr lang="uk-UA"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Первинна</a:t>
            </a:r>
          </a:p>
          <a:p>
            <a:pPr algn="ctr"/>
            <a:r>
              <a:rPr lang="ru-RU"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описує</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оригінальне</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дослідження</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і </a:t>
            </a:r>
            <a:r>
              <a:rPr lang="ru-RU"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опублікована</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в </a:t>
            </a:r>
            <a:r>
              <a:rPr lang="ru-RU"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рецензованому</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журналі</a:t>
            </a: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p>
          <a:p>
            <a:pPr algn="ctr"/>
            <a:r>
              <a:rPr lang="uk-UA" sz="3200" dirty="0">
                <a:ln w="18415" cmpd="sng">
                  <a:solidFill>
                    <a:srgbClr val="FFFFFF"/>
                  </a:solidFill>
                  <a:prstDash val="solid"/>
                </a:ln>
                <a:solidFill>
                  <a:srgbClr val="FFFFFF"/>
                </a:solidFill>
                <a:effectLst>
                  <a:outerShdw blurRad="63500" dir="3600000" algn="tl" rotWithShape="0">
                    <a:srgbClr val="000000">
                      <a:alpha val="70000"/>
                    </a:srgbClr>
                  </a:outerShdw>
                </a:effectLst>
              </a:rPr>
              <a:t>патент</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extBox 9"/>
          <p:cNvSpPr txBox="1"/>
          <p:nvPr/>
        </p:nvSpPr>
        <p:spPr>
          <a:xfrm>
            <a:off x="1819273" y="4000501"/>
            <a:ext cx="5724527" cy="1569660"/>
          </a:xfrm>
          <a:prstGeom prst="rect">
            <a:avLst/>
          </a:prstGeom>
          <a:noFill/>
        </p:spPr>
        <p:txBody>
          <a:bodyPr wrap="square" rtlCol="0">
            <a:spAutoFit/>
          </a:bodyPr>
          <a:lstStyle/>
          <a:p>
            <a:pPr algn="ctr"/>
            <a:r>
              <a:rPr lang="uk-UA"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Вторинна</a:t>
            </a:r>
          </a:p>
          <a:p>
            <a:pPr algn="ctr"/>
            <a:r>
              <a:rPr lang="ru-RU"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оглядові</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статті</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матеріали</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конференцій</a:t>
            </a:r>
            <a:r>
              <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32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монографії</a:t>
            </a:r>
            <a:endParaRPr lang="ru-RU"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Box 10"/>
          <p:cNvSpPr txBox="1"/>
          <p:nvPr/>
        </p:nvSpPr>
        <p:spPr>
          <a:xfrm>
            <a:off x="2057400" y="6438900"/>
            <a:ext cx="5029200" cy="1384995"/>
          </a:xfrm>
          <a:prstGeom prst="rect">
            <a:avLst/>
          </a:prstGeom>
          <a:noFill/>
        </p:spPr>
        <p:txBody>
          <a:bodyPr wrap="square" rtlCol="0">
            <a:spAutoFit/>
          </a:bodyPr>
          <a:lstStyle/>
          <a:p>
            <a:pPr algn="ctr"/>
            <a:r>
              <a:rPr lang="uk-UA" sz="2800" b="1" dirty="0">
                <a:ln w="18415" cmpd="sng">
                  <a:solidFill>
                    <a:srgbClr val="FFFFFF"/>
                  </a:solidFill>
                  <a:prstDash val="solid"/>
                </a:ln>
                <a:solidFill>
                  <a:srgbClr val="FFFFFF"/>
                </a:solidFill>
                <a:effectLst>
                  <a:outerShdw blurRad="63500" dir="3600000" algn="tl" rotWithShape="0">
                    <a:srgbClr val="000000">
                      <a:alpha val="70000"/>
                    </a:srgbClr>
                  </a:outerShdw>
                </a:effectLst>
              </a:rPr>
              <a:t>Третинна</a:t>
            </a:r>
          </a:p>
          <a:p>
            <a:pPr algn="ctr"/>
            <a:r>
              <a:rPr lang="ru-RU"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енциклопедії</a:t>
            </a:r>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підручники</a:t>
            </a:r>
            <a:r>
              <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словники та </a:t>
            </a:r>
            <a:r>
              <a:rPr lang="ru-RU"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ін</a:t>
            </a:r>
            <a:endParaRPr lang="ru-R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2410752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2273"/>
          <a:stretch/>
        </p:blipFill>
        <p:spPr bwMode="auto">
          <a:xfrm>
            <a:off x="0" y="905492"/>
            <a:ext cx="9144000" cy="751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77724" y="20171"/>
            <a:ext cx="8988552" cy="1008529"/>
          </a:xfrm>
        </p:spPr>
        <p:txBody>
          <a:bodyPr/>
          <a:lstStyle/>
          <a:p>
            <a:pPr algn="ctr"/>
            <a:r>
              <a:rPr lang="uk-UA" sz="3600" dirty="0"/>
              <a:t>Пріоритетність використання інформаційних джерел</a:t>
            </a:r>
            <a:endParaRPr lang="ru-RU" sz="3600" dirty="0"/>
          </a:p>
        </p:txBody>
      </p:sp>
    </p:spTree>
    <p:extLst>
      <p:ext uri="{BB962C8B-B14F-4D97-AF65-F5344CB8AC3E}">
        <p14:creationId xmlns:p14="http://schemas.microsoft.com/office/powerpoint/2010/main" val="2300983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419100"/>
            <a:ext cx="7772400" cy="677108"/>
          </a:xfrm>
        </p:spPr>
        <p:txBody>
          <a:bodyPr/>
          <a:lstStyle/>
          <a:p>
            <a:pPr algn="ctr" eaLnBrk="1" hangingPunct="1"/>
            <a:r>
              <a:rPr lang="uk-UA" b="1" dirty="0"/>
              <a:t>Список літератури</a:t>
            </a:r>
            <a:endParaRPr lang="ru-RU" b="1" dirty="0"/>
          </a:p>
        </p:txBody>
      </p:sp>
      <p:sp>
        <p:nvSpPr>
          <p:cNvPr id="15363" name="Rectangle 3"/>
          <p:cNvSpPr>
            <a:spLocks noGrp="1" noChangeArrowheads="1"/>
          </p:cNvSpPr>
          <p:nvPr>
            <p:ph type="body" idx="4294967295"/>
          </p:nvPr>
        </p:nvSpPr>
        <p:spPr>
          <a:xfrm>
            <a:off x="381000" y="1257300"/>
            <a:ext cx="8229600" cy="6943439"/>
          </a:xfrm>
          <a:prstGeom prst="rect">
            <a:avLst/>
          </a:prstGeom>
        </p:spPr>
        <p:txBody>
          <a:bodyPr/>
          <a:lstStyle/>
          <a:p>
            <a:pPr marL="571500" indent="-571500" eaLnBrk="1" hangingPunct="1">
              <a:lnSpc>
                <a:spcPct val="90000"/>
              </a:lnSpc>
              <a:spcAft>
                <a:spcPts val="600"/>
              </a:spcAft>
              <a:buFont typeface="Wingdings" pitchFamily="2" charset="2"/>
              <a:buChar char="Ø"/>
            </a:pPr>
            <a:r>
              <a:rPr lang="uk-UA" sz="3600" dirty="0">
                <a:latin typeface="Times New Roman" pitchFamily="18" charset="0"/>
              </a:rPr>
              <a:t>Обмежуйтеся лише необхідними і достатніми цитуваннями. </a:t>
            </a:r>
          </a:p>
          <a:p>
            <a:pPr marL="571500" indent="-571500" eaLnBrk="1" hangingPunct="1">
              <a:lnSpc>
                <a:spcPct val="90000"/>
              </a:lnSpc>
              <a:spcAft>
                <a:spcPts val="600"/>
              </a:spcAft>
              <a:buFont typeface="Wingdings" pitchFamily="2" charset="2"/>
              <a:buChar char="Ø"/>
            </a:pPr>
            <a:r>
              <a:rPr lang="uk-UA" sz="3600" dirty="0">
                <a:latin typeface="Times New Roman" pitchFamily="18" charset="0"/>
              </a:rPr>
              <a:t>Цитуйте лише ті роботи, які ви прочитали повністю</a:t>
            </a:r>
          </a:p>
          <a:p>
            <a:pPr marL="571500" indent="-571500" eaLnBrk="1" hangingPunct="1">
              <a:lnSpc>
                <a:spcPct val="90000"/>
              </a:lnSpc>
              <a:spcAft>
                <a:spcPts val="600"/>
              </a:spcAft>
              <a:buFont typeface="Wingdings" pitchFamily="2" charset="2"/>
              <a:buChar char="Ø"/>
            </a:pPr>
            <a:r>
              <a:rPr lang="uk-UA" sz="3600" dirty="0">
                <a:latin typeface="Times New Roman" pitchFamily="18" charset="0"/>
              </a:rPr>
              <a:t>Цитування повинне бути однозначним і точним</a:t>
            </a:r>
          </a:p>
          <a:p>
            <a:pPr marL="571500" indent="-571500" eaLnBrk="1" hangingPunct="1">
              <a:lnSpc>
                <a:spcPct val="90000"/>
              </a:lnSpc>
              <a:spcAft>
                <a:spcPts val="600"/>
              </a:spcAft>
              <a:buFont typeface="Wingdings" pitchFamily="2" charset="2"/>
              <a:buChar char="Ø"/>
            </a:pPr>
            <a:r>
              <a:rPr lang="uk-UA" sz="3600" dirty="0">
                <a:latin typeface="Times New Roman" pitchFamily="18" charset="0"/>
              </a:rPr>
              <a:t>Бажано використовувати лише реферовані і рецензовані джерела</a:t>
            </a:r>
          </a:p>
          <a:p>
            <a:pPr marL="571500" indent="-571500" eaLnBrk="1" hangingPunct="1">
              <a:lnSpc>
                <a:spcPct val="90000"/>
              </a:lnSpc>
              <a:spcAft>
                <a:spcPts val="600"/>
              </a:spcAft>
              <a:buFont typeface="Wingdings" pitchFamily="2" charset="2"/>
              <a:buChar char="Ø"/>
            </a:pPr>
            <a:r>
              <a:rPr lang="uk-UA" sz="3600" dirty="0">
                <a:latin typeface="Times New Roman" pitchFamily="18" charset="0"/>
              </a:rPr>
              <a:t>«Сіра» література у дуже обмеженій кількості</a:t>
            </a:r>
          </a:p>
          <a:p>
            <a:pPr marL="571500" indent="-571500" eaLnBrk="1" hangingPunct="1">
              <a:lnSpc>
                <a:spcPct val="90000"/>
              </a:lnSpc>
              <a:spcAft>
                <a:spcPts val="600"/>
              </a:spcAft>
              <a:buFont typeface="Wingdings" pitchFamily="2" charset="2"/>
              <a:buChar char="Ø"/>
            </a:pPr>
            <a:r>
              <a:rPr lang="uk-UA" sz="3600" dirty="0">
                <a:latin typeface="Times New Roman" pitchFamily="18" charset="0"/>
              </a:rPr>
              <a:t>Публікація - це науковий продукт що має різну якість </a:t>
            </a:r>
            <a:r>
              <a:rPr lang="uk-UA" sz="2800" dirty="0">
                <a:latin typeface="Times New Roman" pitchFamily="18" charset="0"/>
              </a:rPr>
              <a:t>(порівняти на прикладі авто)</a:t>
            </a:r>
            <a:r>
              <a:rPr lang="uk-UA" sz="3600" dirty="0">
                <a:latin typeface="Times New Roman" pitchFamily="18" charset="0"/>
              </a:rPr>
              <a:t> </a:t>
            </a:r>
          </a:p>
          <a:p>
            <a:pPr marL="571500" indent="-571500" eaLnBrk="1" hangingPunct="1">
              <a:lnSpc>
                <a:spcPct val="90000"/>
              </a:lnSpc>
              <a:spcAft>
                <a:spcPts val="600"/>
              </a:spcAft>
              <a:buFont typeface="Wingdings" pitchFamily="2" charset="2"/>
              <a:buChar char="Ø"/>
            </a:pPr>
            <a:r>
              <a:rPr lang="uk-UA" sz="3600" dirty="0">
                <a:latin typeface="Times New Roman" pitchFamily="18" charset="0"/>
              </a:rPr>
              <a:t>Кожен журнал має свій стиль списку!!</a:t>
            </a:r>
            <a:endParaRPr lang="ru-RU" sz="3600" dirty="0">
              <a:latin typeface="Times New Roman" pitchFamily="18" charset="0"/>
            </a:endParaRPr>
          </a:p>
        </p:txBody>
      </p:sp>
    </p:spTree>
    <p:extLst>
      <p:ext uri="{BB962C8B-B14F-4D97-AF65-F5344CB8AC3E}">
        <p14:creationId xmlns:p14="http://schemas.microsoft.com/office/powerpoint/2010/main" val="31696757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19100"/>
            <a:ext cx="8988552" cy="677108"/>
          </a:xfrm>
        </p:spPr>
        <p:txBody>
          <a:bodyPr/>
          <a:lstStyle/>
          <a:p>
            <a:pPr algn="ctr"/>
            <a:r>
              <a:rPr lang="uk-UA" dirty="0"/>
              <a:t>Оформлення списку літератури</a:t>
            </a:r>
            <a:endParaRPr lang="ru-RU" dirty="0"/>
          </a:p>
        </p:txBody>
      </p:sp>
      <p:sp>
        <p:nvSpPr>
          <p:cNvPr id="3" name="Текст 2"/>
          <p:cNvSpPr>
            <a:spLocks noGrp="1"/>
          </p:cNvSpPr>
          <p:nvPr>
            <p:ph type="body" idx="1"/>
          </p:nvPr>
        </p:nvSpPr>
        <p:spPr>
          <a:xfrm>
            <a:off x="431800" y="1096208"/>
            <a:ext cx="8280400" cy="3447098"/>
          </a:xfrm>
        </p:spPr>
        <p:txBody>
          <a:bodyPr/>
          <a:lstStyle/>
          <a:p>
            <a:r>
              <a:rPr lang="uk-UA" dirty="0"/>
              <a:t>Використовуйте менеджери посилань!</a:t>
            </a:r>
          </a:p>
          <a:p>
            <a:pPr marL="457200" indent="-457200">
              <a:buFontTx/>
              <a:buChar char="-"/>
            </a:pPr>
            <a:r>
              <a:rPr lang="en-US" dirty="0"/>
              <a:t>Mendeley </a:t>
            </a:r>
            <a:r>
              <a:rPr lang="en-US" dirty="0">
                <a:hlinkClick r:id="rId2"/>
              </a:rPr>
              <a:t>http://www.mendeley.com/</a:t>
            </a:r>
            <a:r>
              <a:rPr lang="en-US" dirty="0"/>
              <a:t> </a:t>
            </a:r>
          </a:p>
          <a:p>
            <a:pPr marL="457200" indent="-457200">
              <a:buFontTx/>
              <a:buChar char="-"/>
            </a:pPr>
            <a:r>
              <a:rPr lang="en-US" dirty="0"/>
              <a:t>EndNote </a:t>
            </a:r>
            <a:r>
              <a:rPr lang="en-US" dirty="0">
                <a:hlinkClick r:id="rId3"/>
              </a:rPr>
              <a:t>http://endnote.com/</a:t>
            </a:r>
            <a:r>
              <a:rPr lang="en-US" dirty="0"/>
              <a:t> </a:t>
            </a:r>
          </a:p>
          <a:p>
            <a:pPr marL="457200" indent="-457200">
              <a:buFontTx/>
              <a:buChar char="-"/>
            </a:pPr>
            <a:r>
              <a:rPr lang="en-GB" dirty="0" err="1"/>
              <a:t>Grafiati</a:t>
            </a:r>
            <a:r>
              <a:rPr lang="en-GB" dirty="0"/>
              <a:t> </a:t>
            </a:r>
            <a:r>
              <a:rPr lang="en-GB" dirty="0">
                <a:hlinkClick r:id="rId4"/>
              </a:rPr>
              <a:t>https://www.grafiati.com/uk/</a:t>
            </a:r>
            <a:r>
              <a:rPr lang="en-GB" dirty="0"/>
              <a:t> </a:t>
            </a:r>
            <a:endParaRPr lang="uk-UA" dirty="0"/>
          </a:p>
          <a:p>
            <a:r>
              <a:rPr lang="uk-UA" dirty="0" err="1"/>
              <a:t>Менделей</a:t>
            </a:r>
            <a:r>
              <a:rPr lang="uk-UA" dirty="0"/>
              <a:t> Десктоп </a:t>
            </a:r>
            <a:r>
              <a:rPr lang="en-US" dirty="0">
                <a:hlinkClick r:id="rId5"/>
              </a:rPr>
              <a:t>https://www.mendeley.com/autoupdates/installers/1.19.8</a:t>
            </a:r>
            <a:r>
              <a:rPr lang="uk-UA" dirty="0"/>
              <a:t> </a:t>
            </a:r>
            <a:endParaRPr lang="ru-RU" dirty="0"/>
          </a:p>
        </p:txBody>
      </p:sp>
      <p:sp>
        <p:nvSpPr>
          <p:cNvPr id="5" name="TextBox 4">
            <a:extLst>
              <a:ext uri="{FF2B5EF4-FFF2-40B4-BE49-F238E27FC236}">
                <a16:creationId xmlns:a16="http://schemas.microsoft.com/office/drawing/2014/main" id="{FA4E6511-8774-9E9F-262B-5F5B9174E4DC}"/>
              </a:ext>
            </a:extLst>
          </p:cNvPr>
          <p:cNvSpPr txBox="1"/>
          <p:nvPr/>
        </p:nvSpPr>
        <p:spPr>
          <a:xfrm>
            <a:off x="5316" y="7982094"/>
            <a:ext cx="9249199" cy="369332"/>
          </a:xfrm>
          <a:prstGeom prst="rect">
            <a:avLst/>
          </a:prstGeom>
          <a:noFill/>
        </p:spPr>
        <p:txBody>
          <a:bodyPr wrap="none" rtlCol="0">
            <a:spAutoFit/>
          </a:bodyPr>
          <a:lstStyle/>
          <a:p>
            <a:r>
              <a:rPr lang="en-US" dirty="0"/>
              <a:t>https://raw.githubusercontent.com/myshevchuk/dstu-csl/refs/heads/master/dstu-8302-2015.csl</a:t>
            </a:r>
          </a:p>
        </p:txBody>
      </p:sp>
      <p:sp>
        <p:nvSpPr>
          <p:cNvPr id="6" name="TextBox 5">
            <a:extLst>
              <a:ext uri="{FF2B5EF4-FFF2-40B4-BE49-F238E27FC236}">
                <a16:creationId xmlns:a16="http://schemas.microsoft.com/office/drawing/2014/main" id="{AF3F1826-F1D5-8548-DA14-3ABF560027B8}"/>
              </a:ext>
            </a:extLst>
          </p:cNvPr>
          <p:cNvSpPr txBox="1"/>
          <p:nvPr/>
        </p:nvSpPr>
        <p:spPr>
          <a:xfrm>
            <a:off x="2294763" y="7536007"/>
            <a:ext cx="4399025" cy="461665"/>
          </a:xfrm>
          <a:prstGeom prst="rect">
            <a:avLst/>
          </a:prstGeom>
          <a:noFill/>
        </p:spPr>
        <p:txBody>
          <a:bodyPr wrap="none" rtlCol="0">
            <a:spAutoFit/>
          </a:bodyPr>
          <a:lstStyle/>
          <a:p>
            <a:r>
              <a:rPr lang="en-US" sz="2400" dirty="0"/>
              <a:t>CSL file to the Ukrainian standard </a:t>
            </a:r>
          </a:p>
        </p:txBody>
      </p:sp>
      <p:pic>
        <p:nvPicPr>
          <p:cNvPr id="12" name="Picture 11">
            <a:extLst>
              <a:ext uri="{FF2B5EF4-FFF2-40B4-BE49-F238E27FC236}">
                <a16:creationId xmlns:a16="http://schemas.microsoft.com/office/drawing/2014/main" id="{94363F8C-7240-AC75-F93C-4F9B5F8EF659}"/>
              </a:ext>
            </a:extLst>
          </p:cNvPr>
          <p:cNvPicPr>
            <a:picLocks noChangeAspect="1"/>
          </p:cNvPicPr>
          <p:nvPr/>
        </p:nvPicPr>
        <p:blipFill>
          <a:blip r:embed="rId6"/>
          <a:stretch>
            <a:fillRect/>
          </a:stretch>
        </p:blipFill>
        <p:spPr>
          <a:xfrm>
            <a:off x="2328481" y="4683914"/>
            <a:ext cx="5401437" cy="2793140"/>
          </a:xfrm>
          <a:prstGeom prst="rect">
            <a:avLst/>
          </a:prstGeom>
        </p:spPr>
      </p:pic>
      <p:cxnSp>
        <p:nvCxnSpPr>
          <p:cNvPr id="14" name="Straight Arrow Connector 13">
            <a:extLst>
              <a:ext uri="{FF2B5EF4-FFF2-40B4-BE49-F238E27FC236}">
                <a16:creationId xmlns:a16="http://schemas.microsoft.com/office/drawing/2014/main" id="{E72001AE-DC21-B285-4665-E8427EB6D7C7}"/>
              </a:ext>
            </a:extLst>
          </p:cNvPr>
          <p:cNvCxnSpPr/>
          <p:nvPr/>
        </p:nvCxnSpPr>
        <p:spPr>
          <a:xfrm flipH="1">
            <a:off x="4343400" y="4229100"/>
            <a:ext cx="1371600" cy="7620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642434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14300"/>
            <a:ext cx="8228075" cy="677108"/>
          </a:xfrm>
        </p:spPr>
        <p:txBody>
          <a:bodyPr/>
          <a:lstStyle/>
          <a:p>
            <a:r>
              <a:rPr lang="uk-UA" dirty="0"/>
              <a:t>Рекомендована література</a:t>
            </a:r>
            <a:endParaRPr lang="ru-RU" dirty="0"/>
          </a:p>
        </p:txBody>
      </p:sp>
      <p:sp>
        <p:nvSpPr>
          <p:cNvPr id="6" name="TextBox 5">
            <a:extLst>
              <a:ext uri="{FF2B5EF4-FFF2-40B4-BE49-F238E27FC236}">
                <a16:creationId xmlns:a16="http://schemas.microsoft.com/office/drawing/2014/main" id="{33DCD175-C33E-CE62-3EB9-74794600320E}"/>
              </a:ext>
            </a:extLst>
          </p:cNvPr>
          <p:cNvSpPr txBox="1"/>
          <p:nvPr/>
        </p:nvSpPr>
        <p:spPr>
          <a:xfrm>
            <a:off x="419100" y="971460"/>
            <a:ext cx="8305800" cy="7251537"/>
          </a:xfrm>
          <a:prstGeom prst="rect">
            <a:avLst/>
          </a:prstGeom>
          <a:noFill/>
        </p:spPr>
        <p:txBody>
          <a:bodyPr wrap="square" rtlCol="0">
            <a:spAutoFit/>
          </a:bodyPr>
          <a:lstStyle/>
          <a:p>
            <a:pPr marL="406400" indent="-406400">
              <a:lnSpc>
                <a:spcPct val="115000"/>
              </a:lnSpc>
              <a:spcAft>
                <a:spcPts val="800"/>
              </a:spcAft>
            </a:pPr>
            <a:r>
              <a:rPr lang="en-US" sz="1200" kern="0" dirty="0">
                <a:effectLst/>
                <a:latin typeface="Aptos" panose="020B0004020202020204" pitchFamily="34" charset="0"/>
                <a:ea typeface="Aptos" panose="020B0004020202020204" pitchFamily="34" charset="0"/>
                <a:cs typeface="Times New Roman" panose="02020603050405020304" pitchFamily="18" charset="0"/>
              </a:rPr>
              <a:t>(1)	Wu, J.; Sanchez-Diaz, I.; Yang, Y.; Qu, X. Why Is Your Paper Rejected? Lessons Learned from over 5000 Rejected Transportation Papers. </a:t>
            </a:r>
            <a:r>
              <a:rPr lang="en-US" sz="1200" i="1" kern="0" dirty="0" err="1">
                <a:effectLst/>
                <a:latin typeface="Aptos" panose="020B0004020202020204" pitchFamily="34" charset="0"/>
                <a:ea typeface="Aptos" panose="020B0004020202020204" pitchFamily="34" charset="0"/>
                <a:cs typeface="Times New Roman" panose="02020603050405020304" pitchFamily="18" charset="0"/>
              </a:rPr>
              <a:t>Commun</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 Transp. Res.</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b="1" kern="0" dirty="0">
                <a:effectLst/>
                <a:latin typeface="Aptos" panose="020B0004020202020204" pitchFamily="34" charset="0"/>
                <a:ea typeface="Aptos" panose="020B0004020202020204" pitchFamily="34" charset="0"/>
                <a:cs typeface="Times New Roman" panose="02020603050405020304" pitchFamily="18" charset="0"/>
              </a:rPr>
              <a:t>2024</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4</a:t>
            </a:r>
            <a:r>
              <a:rPr lang="en-US" sz="1200" kern="0" dirty="0">
                <a:effectLst/>
                <a:latin typeface="Aptos" panose="020B0004020202020204" pitchFamily="34" charset="0"/>
                <a:ea typeface="Aptos" panose="020B0004020202020204" pitchFamily="34" charset="0"/>
                <a:cs typeface="Times New Roman" panose="02020603050405020304" pitchFamily="18" charset="0"/>
              </a:rPr>
              <a:t>, 100129. https://doi.org/10.1016/j.commtr.2024.100129.</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406400" indent="-406400">
              <a:lnSpc>
                <a:spcPct val="115000"/>
              </a:lnSpc>
              <a:spcAft>
                <a:spcPts val="800"/>
              </a:spcAft>
            </a:pPr>
            <a:r>
              <a:rPr lang="en-US" sz="1200" kern="0" dirty="0">
                <a:effectLst/>
                <a:latin typeface="Aptos" panose="020B0004020202020204" pitchFamily="34" charset="0"/>
                <a:ea typeface="Aptos" panose="020B0004020202020204" pitchFamily="34" charset="0"/>
                <a:cs typeface="Times New Roman" panose="02020603050405020304" pitchFamily="18" charset="0"/>
              </a:rPr>
              <a:t>(2)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Buriak</a:t>
            </a:r>
            <a:r>
              <a:rPr lang="en-US" sz="1200" kern="0" dirty="0">
                <a:effectLst/>
                <a:latin typeface="Aptos" panose="020B0004020202020204" pitchFamily="34" charset="0"/>
                <a:ea typeface="Aptos" panose="020B0004020202020204" pitchFamily="34" charset="0"/>
                <a:cs typeface="Times New Roman" panose="02020603050405020304" pitchFamily="18" charset="0"/>
              </a:rPr>
              <a:t>, J. M.; et al. Best Practices for Using AI When Writing Scientific Manuscripts. </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ACS Nano</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b="1" kern="0" dirty="0">
                <a:effectLst/>
                <a:latin typeface="Aptos" panose="020B0004020202020204" pitchFamily="34" charset="0"/>
                <a:ea typeface="Aptos" panose="020B0004020202020204" pitchFamily="34" charset="0"/>
                <a:cs typeface="Times New Roman" panose="02020603050405020304" pitchFamily="18" charset="0"/>
              </a:rPr>
              <a:t>2023</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17</a:t>
            </a:r>
            <a:r>
              <a:rPr lang="en-US" sz="1200" kern="0" dirty="0">
                <a:effectLst/>
                <a:latin typeface="Aptos" panose="020B0004020202020204" pitchFamily="34" charset="0"/>
                <a:ea typeface="Aptos" panose="020B0004020202020204" pitchFamily="34" charset="0"/>
                <a:cs typeface="Times New Roman" panose="02020603050405020304" pitchFamily="18" charset="0"/>
              </a:rPr>
              <a:t> (5), 4091–4093. https://doi.org/10.1021/acsnano.3c01544.</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406400" indent="-406400">
              <a:lnSpc>
                <a:spcPct val="115000"/>
              </a:lnSpc>
              <a:spcAft>
                <a:spcPts val="800"/>
              </a:spcAft>
            </a:pPr>
            <a:r>
              <a:rPr lang="en-US" sz="1200" kern="0" dirty="0">
                <a:effectLst/>
                <a:latin typeface="Aptos" panose="020B0004020202020204" pitchFamily="34" charset="0"/>
                <a:ea typeface="Aptos" panose="020B0004020202020204" pitchFamily="34" charset="0"/>
                <a:cs typeface="Times New Roman" panose="02020603050405020304" pitchFamily="18" charset="0"/>
              </a:rPr>
              <a:t>(3)	Biswas, S. S. ChatGPT for Research and Publication: A Step-by-Step Guide. </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J. </a:t>
            </a:r>
            <a:r>
              <a:rPr lang="en-US" sz="1200" i="1" kern="0" dirty="0" err="1">
                <a:effectLst/>
                <a:latin typeface="Aptos" panose="020B0004020202020204" pitchFamily="34" charset="0"/>
                <a:ea typeface="Aptos" panose="020B0004020202020204" pitchFamily="34" charset="0"/>
                <a:cs typeface="Times New Roman" panose="02020603050405020304" pitchFamily="18" charset="0"/>
              </a:rPr>
              <a:t>Pediatr</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0" dirty="0" err="1">
                <a:effectLst/>
                <a:latin typeface="Aptos" panose="020B0004020202020204" pitchFamily="34" charset="0"/>
                <a:ea typeface="Aptos" panose="020B0004020202020204" pitchFamily="34" charset="0"/>
                <a:cs typeface="Times New Roman" panose="02020603050405020304" pitchFamily="18" charset="0"/>
              </a:rPr>
              <a:t>Pharmacol</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0" dirty="0" err="1">
                <a:effectLst/>
                <a:latin typeface="Aptos" panose="020B0004020202020204" pitchFamily="34" charset="0"/>
                <a:ea typeface="Aptos" panose="020B0004020202020204" pitchFamily="34" charset="0"/>
                <a:cs typeface="Times New Roman" panose="02020603050405020304" pitchFamily="18" charset="0"/>
              </a:rPr>
              <a:t>Ther</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b="1" kern="0" dirty="0">
                <a:effectLst/>
                <a:latin typeface="Aptos" panose="020B0004020202020204" pitchFamily="34" charset="0"/>
                <a:ea typeface="Aptos" panose="020B0004020202020204" pitchFamily="34" charset="0"/>
                <a:cs typeface="Times New Roman" panose="02020603050405020304" pitchFamily="18" charset="0"/>
              </a:rPr>
              <a:t>2023</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28</a:t>
            </a:r>
            <a:r>
              <a:rPr lang="en-US" sz="1200" kern="0" dirty="0">
                <a:effectLst/>
                <a:latin typeface="Aptos" panose="020B0004020202020204" pitchFamily="34" charset="0"/>
                <a:ea typeface="Aptos" panose="020B0004020202020204" pitchFamily="34" charset="0"/>
                <a:cs typeface="Times New Roman" panose="02020603050405020304" pitchFamily="18" charset="0"/>
              </a:rPr>
              <a:t> (6), 576–584. https://doi.org/10.5863/1551-6776-28.6.576.</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406400" indent="-406400">
              <a:lnSpc>
                <a:spcPct val="115000"/>
              </a:lnSpc>
              <a:spcAft>
                <a:spcPts val="800"/>
              </a:spcAft>
            </a:pPr>
            <a:r>
              <a:rPr lang="en-US" sz="1200" kern="0" dirty="0">
                <a:effectLst/>
                <a:latin typeface="Aptos" panose="020B0004020202020204" pitchFamily="34" charset="0"/>
                <a:ea typeface="Aptos" panose="020B0004020202020204" pitchFamily="34" charset="0"/>
                <a:cs typeface="Times New Roman" panose="02020603050405020304" pitchFamily="18" charset="0"/>
              </a:rPr>
              <a:t>(4)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Hites</a:t>
            </a:r>
            <a:r>
              <a:rPr lang="en-US" sz="1200" kern="0" dirty="0">
                <a:effectLst/>
                <a:latin typeface="Aptos" panose="020B0004020202020204" pitchFamily="34" charset="0"/>
                <a:ea typeface="Aptos" panose="020B0004020202020204" pitchFamily="34" charset="0"/>
                <a:cs typeface="Times New Roman" panose="02020603050405020304" pitchFamily="18" charset="0"/>
              </a:rPr>
              <a:t>, R. A. How to Convince an Editor to Accept Your Paper Quickly. </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Sci. Total Environ.</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b="1" kern="0" dirty="0">
                <a:effectLst/>
                <a:latin typeface="Aptos" panose="020B0004020202020204" pitchFamily="34" charset="0"/>
                <a:ea typeface="Aptos" panose="020B0004020202020204" pitchFamily="34" charset="0"/>
                <a:cs typeface="Times New Roman" panose="02020603050405020304" pitchFamily="18" charset="0"/>
              </a:rPr>
              <a:t>2021</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798</a:t>
            </a:r>
            <a:r>
              <a:rPr lang="en-US" sz="1200" kern="0" dirty="0">
                <a:effectLst/>
                <a:latin typeface="Aptos" panose="020B0004020202020204" pitchFamily="34" charset="0"/>
                <a:ea typeface="Aptos" panose="020B0004020202020204" pitchFamily="34" charset="0"/>
                <a:cs typeface="Times New Roman" panose="02020603050405020304" pitchFamily="18" charset="0"/>
              </a:rPr>
              <a:t>, 149243. https://doi.org/10.1016/j.scitotenv.2021.149243.</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406400" indent="-406400">
              <a:lnSpc>
                <a:spcPct val="115000"/>
              </a:lnSpc>
              <a:spcAft>
                <a:spcPts val="800"/>
              </a:spcAft>
            </a:pPr>
            <a:r>
              <a:rPr lang="en-US" sz="1200" kern="0" dirty="0">
                <a:effectLst/>
                <a:latin typeface="Aptos" panose="020B0004020202020204" pitchFamily="34" charset="0"/>
                <a:ea typeface="Aptos" panose="020B0004020202020204" pitchFamily="34" charset="0"/>
                <a:cs typeface="Times New Roman" panose="02020603050405020304" pitchFamily="18" charset="0"/>
              </a:rPr>
              <a:t>(5)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Мартинюк</a:t>
            </a:r>
            <a:r>
              <a:rPr lang="en-US" sz="1200" kern="0" dirty="0">
                <a:effectLst/>
                <a:latin typeface="Aptos" panose="020B0004020202020204" pitchFamily="34" charset="0"/>
                <a:ea typeface="Aptos" panose="020B0004020202020204" pitchFamily="34" charset="0"/>
                <a:cs typeface="Times New Roman" panose="02020603050405020304" pitchFamily="18" charset="0"/>
              </a:rPr>
              <a:t>, О. М. </a:t>
            </a:r>
            <a:r>
              <a:rPr lang="en-US" sz="1200" i="1" kern="0" dirty="0" err="1">
                <a:effectLst/>
                <a:latin typeface="Aptos" panose="020B0004020202020204" pitchFamily="34" charset="0"/>
                <a:ea typeface="Aptos" panose="020B0004020202020204" pitchFamily="34" charset="0"/>
                <a:cs typeface="Times New Roman" panose="02020603050405020304" pitchFamily="18" charset="0"/>
              </a:rPr>
              <a:t>Академічне</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0" dirty="0" err="1">
                <a:effectLst/>
                <a:latin typeface="Aptos" panose="020B0004020202020204" pitchFamily="34" charset="0"/>
                <a:ea typeface="Aptos" panose="020B0004020202020204" pitchFamily="34" charset="0"/>
                <a:cs typeface="Times New Roman" panose="02020603050405020304" pitchFamily="18" charset="0"/>
              </a:rPr>
              <a:t>Письмо</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0" dirty="0" err="1">
                <a:effectLst/>
                <a:latin typeface="Aptos" panose="020B0004020202020204" pitchFamily="34" charset="0"/>
                <a:ea typeface="Aptos" panose="020B0004020202020204" pitchFamily="34" charset="0"/>
                <a:cs typeface="Times New Roman" panose="02020603050405020304" pitchFamily="18" charset="0"/>
              </a:rPr>
              <a:t>Конспект</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0" dirty="0" err="1">
                <a:effectLst/>
                <a:latin typeface="Aptos" panose="020B0004020202020204" pitchFamily="34" charset="0"/>
                <a:ea typeface="Aptos" panose="020B0004020202020204" pitchFamily="34" charset="0"/>
                <a:cs typeface="Times New Roman" panose="02020603050405020304" pitchFamily="18" charset="0"/>
              </a:rPr>
              <a:t>Лекцій</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Вежа</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Луцьк</a:t>
            </a:r>
            <a:r>
              <a:rPr lang="en-US" sz="1200" kern="0" dirty="0">
                <a:effectLst/>
                <a:latin typeface="Aptos" panose="020B0004020202020204" pitchFamily="34" charset="0"/>
                <a:ea typeface="Aptos" panose="020B0004020202020204" pitchFamily="34" charset="0"/>
                <a:cs typeface="Times New Roman" panose="02020603050405020304" pitchFamily="18" charset="0"/>
              </a:rPr>
              <a:t>, 2021.</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406400" indent="-406400">
              <a:lnSpc>
                <a:spcPct val="115000"/>
              </a:lnSpc>
              <a:spcAft>
                <a:spcPts val="800"/>
              </a:spcAft>
            </a:pPr>
            <a:r>
              <a:rPr lang="en-US" sz="1200" kern="0" dirty="0">
                <a:effectLst/>
                <a:latin typeface="Aptos" panose="020B0004020202020204" pitchFamily="34" charset="0"/>
                <a:ea typeface="Aptos" panose="020B0004020202020204" pitchFamily="34" charset="0"/>
                <a:cs typeface="Times New Roman" panose="02020603050405020304" pitchFamily="18" charset="0"/>
              </a:rPr>
              <a:t>(6)	Morley, J. </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Academic </a:t>
            </a:r>
            <a:r>
              <a:rPr lang="en-US" sz="1200" i="1" kern="0" dirty="0" err="1">
                <a:effectLst/>
                <a:latin typeface="Aptos" panose="020B0004020202020204" pitchFamily="34" charset="0"/>
                <a:ea typeface="Aptos" panose="020B0004020202020204" pitchFamily="34" charset="0"/>
                <a:cs typeface="Times New Roman" panose="02020603050405020304" pitchFamily="18" charset="0"/>
              </a:rPr>
              <a:t>Phrasebank</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 A Compendium of Commonly Used Phrasal Elements in Academic English</a:t>
            </a:r>
            <a:r>
              <a:rPr lang="en-US" sz="1200" kern="0" dirty="0">
                <a:effectLst/>
                <a:latin typeface="Aptos" panose="020B0004020202020204" pitchFamily="34" charset="0"/>
                <a:ea typeface="Aptos" panose="020B0004020202020204" pitchFamily="34" charset="0"/>
                <a:cs typeface="Times New Roman" panose="02020603050405020304" pitchFamily="18" charset="0"/>
              </a:rPr>
              <a:t>, Navigable.; 2020.</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406400" indent="-406400">
              <a:lnSpc>
                <a:spcPct val="115000"/>
              </a:lnSpc>
              <a:spcAft>
                <a:spcPts val="800"/>
              </a:spcAft>
            </a:pPr>
            <a:r>
              <a:rPr lang="en-US" sz="1200" kern="0" dirty="0">
                <a:effectLst/>
                <a:latin typeface="Aptos" panose="020B0004020202020204" pitchFamily="34" charset="0"/>
                <a:ea typeface="Aptos" panose="020B0004020202020204" pitchFamily="34" charset="0"/>
                <a:cs typeface="Times New Roman" panose="02020603050405020304" pitchFamily="18" charset="0"/>
              </a:rPr>
              <a:t>(7)	Brennan, N. M. 100 Research Rules of the Game. </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Accounting, Audit. Account. J.</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b="1" kern="0" dirty="0">
                <a:effectLst/>
                <a:latin typeface="Aptos" panose="020B0004020202020204" pitchFamily="34" charset="0"/>
                <a:ea typeface="Aptos" panose="020B0004020202020204" pitchFamily="34" charset="0"/>
                <a:cs typeface="Times New Roman" panose="02020603050405020304" pitchFamily="18" charset="0"/>
              </a:rPr>
              <a:t>2019</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32</a:t>
            </a:r>
            <a:r>
              <a:rPr lang="en-US" sz="1200" kern="0" dirty="0">
                <a:effectLst/>
                <a:latin typeface="Aptos" panose="020B0004020202020204" pitchFamily="34" charset="0"/>
                <a:ea typeface="Aptos" panose="020B0004020202020204" pitchFamily="34" charset="0"/>
                <a:cs typeface="Times New Roman" panose="02020603050405020304" pitchFamily="18" charset="0"/>
              </a:rPr>
              <a:t> (2), 691–706. https://doi.org/10.1108/AAAJ-02-2019-032.</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406400" indent="-406400">
              <a:lnSpc>
                <a:spcPct val="115000"/>
              </a:lnSpc>
              <a:spcAft>
                <a:spcPts val="800"/>
              </a:spcAft>
            </a:pPr>
            <a:r>
              <a:rPr lang="en-US" sz="1200" kern="0" dirty="0">
                <a:effectLst/>
                <a:latin typeface="Aptos" panose="020B0004020202020204" pitchFamily="34" charset="0"/>
                <a:ea typeface="Aptos" panose="020B0004020202020204" pitchFamily="34" charset="0"/>
                <a:cs typeface="Times New Roman" panose="02020603050405020304" pitchFamily="18" charset="0"/>
              </a:rPr>
              <a:t>(8)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Ревуцька</a:t>
            </a:r>
            <a:r>
              <a:rPr lang="en-US" sz="1200" kern="0" dirty="0">
                <a:effectLst/>
                <a:latin typeface="Aptos" panose="020B0004020202020204" pitchFamily="34" charset="0"/>
                <a:ea typeface="Aptos" panose="020B0004020202020204" pitchFamily="34" charset="0"/>
                <a:cs typeface="Times New Roman" panose="02020603050405020304" pitchFamily="18" charset="0"/>
              </a:rPr>
              <a:t>, С. К.;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Зінченко</a:t>
            </a:r>
            <a:r>
              <a:rPr lang="en-US" sz="1200" kern="0" dirty="0">
                <a:effectLst/>
                <a:latin typeface="Aptos" panose="020B0004020202020204" pitchFamily="34" charset="0"/>
                <a:ea typeface="Aptos" panose="020B0004020202020204" pitchFamily="34" charset="0"/>
                <a:cs typeface="Times New Roman" panose="02020603050405020304" pitchFamily="18" charset="0"/>
              </a:rPr>
              <a:t>, В. М. </a:t>
            </a:r>
            <a:r>
              <a:rPr lang="en-US" sz="1200" i="1" kern="0" dirty="0" err="1">
                <a:effectLst/>
                <a:latin typeface="Aptos" panose="020B0004020202020204" pitchFamily="34" charset="0"/>
                <a:ea typeface="Aptos" panose="020B0004020202020204" pitchFamily="34" charset="0"/>
                <a:cs typeface="Times New Roman" panose="02020603050405020304" pitchFamily="18" charset="0"/>
              </a:rPr>
              <a:t>Академічне</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0" dirty="0" err="1">
                <a:effectLst/>
                <a:latin typeface="Aptos" panose="020B0004020202020204" pitchFamily="34" charset="0"/>
                <a:ea typeface="Aptos" panose="020B0004020202020204" pitchFamily="34" charset="0"/>
                <a:cs typeface="Times New Roman" panose="02020603050405020304" pitchFamily="18" charset="0"/>
              </a:rPr>
              <a:t>Письмо</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Кривий</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Ріг</a:t>
            </a:r>
            <a:r>
              <a:rPr lang="en-US" sz="1200" kern="0" dirty="0">
                <a:effectLst/>
                <a:latin typeface="Aptos" panose="020B0004020202020204" pitchFamily="34" charset="0"/>
                <a:ea typeface="Aptos" panose="020B0004020202020204" pitchFamily="34" charset="0"/>
                <a:cs typeface="Times New Roman" panose="02020603050405020304" pitchFamily="18" charset="0"/>
              </a:rPr>
              <a:t>, 2019.</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406400" indent="-406400">
              <a:lnSpc>
                <a:spcPct val="115000"/>
              </a:lnSpc>
              <a:spcAft>
                <a:spcPts val="800"/>
              </a:spcAft>
            </a:pPr>
            <a:r>
              <a:rPr lang="en-US" sz="1200" kern="0" dirty="0">
                <a:effectLst/>
                <a:latin typeface="Aptos" panose="020B0004020202020204" pitchFamily="34" charset="0"/>
                <a:ea typeface="Aptos" panose="020B0004020202020204" pitchFamily="34" charset="0"/>
                <a:cs typeface="Times New Roman" panose="02020603050405020304" pitchFamily="18" charset="0"/>
              </a:rPr>
              <a:t>(9)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Gewin</a:t>
            </a:r>
            <a:r>
              <a:rPr lang="en-US" sz="1200" kern="0" dirty="0">
                <a:effectLst/>
                <a:latin typeface="Aptos" panose="020B0004020202020204" pitchFamily="34" charset="0"/>
                <a:ea typeface="Aptos" panose="020B0004020202020204" pitchFamily="34" charset="0"/>
                <a:cs typeface="Times New Roman" panose="02020603050405020304" pitchFamily="18" charset="0"/>
              </a:rPr>
              <a:t>, V. How to Write a First-Class Paper. </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Nature</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b="1" kern="0" dirty="0">
                <a:effectLst/>
                <a:latin typeface="Aptos" panose="020B0004020202020204" pitchFamily="34" charset="0"/>
                <a:ea typeface="Aptos" panose="020B0004020202020204" pitchFamily="34" charset="0"/>
                <a:cs typeface="Times New Roman" panose="02020603050405020304" pitchFamily="18" charset="0"/>
              </a:rPr>
              <a:t>2018</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555</a:t>
            </a:r>
            <a:r>
              <a:rPr lang="en-US" sz="1200" kern="0" dirty="0">
                <a:effectLst/>
                <a:latin typeface="Aptos" panose="020B0004020202020204" pitchFamily="34" charset="0"/>
                <a:ea typeface="Aptos" panose="020B0004020202020204" pitchFamily="34" charset="0"/>
                <a:cs typeface="Times New Roman" panose="02020603050405020304" pitchFamily="18" charset="0"/>
              </a:rPr>
              <a:t> (7694), 129–130. https://doi.org/10.1038/d41586-018-02404-4.</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406400" indent="-406400">
              <a:lnSpc>
                <a:spcPct val="115000"/>
              </a:lnSpc>
              <a:spcAft>
                <a:spcPts val="800"/>
              </a:spcAft>
            </a:pPr>
            <a:r>
              <a:rPr lang="en-US" sz="1200" kern="0" dirty="0">
                <a:effectLst/>
                <a:latin typeface="Aptos" panose="020B0004020202020204" pitchFamily="34" charset="0"/>
                <a:ea typeface="Aptos" panose="020B0004020202020204" pitchFamily="34" charset="0"/>
                <a:cs typeface="Times New Roman" panose="02020603050405020304" pitchFamily="18" charset="0"/>
              </a:rPr>
              <a:t>(10)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Bornmann</a:t>
            </a:r>
            <a:r>
              <a:rPr lang="en-US" sz="1200" kern="0" dirty="0">
                <a:effectLst/>
                <a:latin typeface="Aptos" panose="020B0004020202020204" pitchFamily="34" charset="0"/>
                <a:ea typeface="Aptos" panose="020B0004020202020204" pitchFamily="34" charset="0"/>
                <a:cs typeface="Times New Roman" panose="02020603050405020304" pitchFamily="18" charset="0"/>
              </a:rPr>
              <a:t>, L.; Adams, J.;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Leydesdorff</a:t>
            </a:r>
            <a:r>
              <a:rPr lang="en-US" sz="1200" kern="0" dirty="0">
                <a:effectLst/>
                <a:latin typeface="Aptos" panose="020B0004020202020204" pitchFamily="34" charset="0"/>
                <a:ea typeface="Aptos" panose="020B0004020202020204" pitchFamily="34" charset="0"/>
                <a:cs typeface="Times New Roman" panose="02020603050405020304" pitchFamily="18" charset="0"/>
              </a:rPr>
              <a:t>, L. The Negative Effects of Citing with a National Orientation in Terms of Recognition: National and International Citations in Natural-Sciences Papers from Germany, the Netherlands, and the UK. </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J. </a:t>
            </a:r>
            <a:r>
              <a:rPr lang="en-US" sz="1200" i="1" kern="0" dirty="0" err="1">
                <a:effectLst/>
                <a:latin typeface="Aptos" panose="020B0004020202020204" pitchFamily="34" charset="0"/>
                <a:ea typeface="Aptos" panose="020B0004020202020204" pitchFamily="34" charset="0"/>
                <a:cs typeface="Times New Roman" panose="02020603050405020304" pitchFamily="18" charset="0"/>
              </a:rPr>
              <a:t>Informetr</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b="1" kern="0" dirty="0">
                <a:effectLst/>
                <a:latin typeface="Aptos" panose="020B0004020202020204" pitchFamily="34" charset="0"/>
                <a:ea typeface="Aptos" panose="020B0004020202020204" pitchFamily="34" charset="0"/>
                <a:cs typeface="Times New Roman" panose="02020603050405020304" pitchFamily="18" charset="0"/>
              </a:rPr>
              <a:t>2018</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12</a:t>
            </a:r>
            <a:r>
              <a:rPr lang="en-US" sz="1200" kern="0" dirty="0">
                <a:effectLst/>
                <a:latin typeface="Aptos" panose="020B0004020202020204" pitchFamily="34" charset="0"/>
                <a:ea typeface="Aptos" panose="020B0004020202020204" pitchFamily="34" charset="0"/>
                <a:cs typeface="Times New Roman" panose="02020603050405020304" pitchFamily="18" charset="0"/>
              </a:rPr>
              <a:t> (3), 931–949. https://doi.org/10.1016/j.joi.2018.07.009.</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406400" indent="-406400">
              <a:lnSpc>
                <a:spcPct val="115000"/>
              </a:lnSpc>
              <a:spcAft>
                <a:spcPts val="800"/>
              </a:spcAft>
            </a:pPr>
            <a:r>
              <a:rPr lang="en-US" sz="1200" kern="0" dirty="0">
                <a:effectLst/>
                <a:latin typeface="Aptos" panose="020B0004020202020204" pitchFamily="34" charset="0"/>
                <a:ea typeface="Aptos" panose="020B0004020202020204" pitchFamily="34" charset="0"/>
                <a:cs typeface="Times New Roman" panose="02020603050405020304" pitchFamily="18" charset="0"/>
              </a:rPr>
              <a:t>(11)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Вернигора</a:t>
            </a:r>
            <a:r>
              <a:rPr lang="en-US" sz="1200" kern="0" dirty="0">
                <a:effectLst/>
                <a:latin typeface="Aptos" panose="020B0004020202020204" pitchFamily="34" charset="0"/>
                <a:ea typeface="Aptos" panose="020B0004020202020204" pitchFamily="34" charset="0"/>
                <a:cs typeface="Times New Roman" panose="02020603050405020304" pitchFamily="18" charset="0"/>
              </a:rPr>
              <a:t>, Н. М.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Жанри</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Наукової</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Періодики</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0" dirty="0" err="1">
                <a:effectLst/>
                <a:latin typeface="Aptos" panose="020B0004020202020204" pitchFamily="34" charset="0"/>
                <a:ea typeface="Aptos" panose="020B0004020202020204" pitchFamily="34" charset="0"/>
                <a:cs typeface="Times New Roman" panose="02020603050405020304" pitchFamily="18" charset="0"/>
              </a:rPr>
              <a:t>Інтегровані</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0" dirty="0" err="1">
                <a:effectLst/>
                <a:latin typeface="Aptos" panose="020B0004020202020204" pitchFamily="34" charset="0"/>
                <a:ea typeface="Aptos" panose="020B0004020202020204" pitchFamily="34" charset="0"/>
                <a:cs typeface="Times New Roman" panose="02020603050405020304" pitchFamily="18" charset="0"/>
              </a:rPr>
              <a:t>комунікації</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b="1" kern="0" dirty="0">
                <a:effectLst/>
                <a:latin typeface="Aptos" panose="020B0004020202020204" pitchFamily="34" charset="0"/>
                <a:ea typeface="Aptos" panose="020B0004020202020204" pitchFamily="34" charset="0"/>
                <a:cs typeface="Times New Roman" panose="02020603050405020304" pitchFamily="18" charset="0"/>
              </a:rPr>
              <a:t>2016</a:t>
            </a:r>
            <a:r>
              <a:rPr lang="en-US" sz="1200" kern="0" dirty="0">
                <a:effectLst/>
                <a:latin typeface="Aptos" panose="020B0004020202020204" pitchFamily="34" charset="0"/>
                <a:ea typeface="Aptos" panose="020B0004020202020204" pitchFamily="34" charset="0"/>
                <a:cs typeface="Times New Roman" panose="02020603050405020304" pitchFamily="18" charset="0"/>
              </a:rPr>
              <a: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406400" indent="-406400">
              <a:lnSpc>
                <a:spcPct val="115000"/>
              </a:lnSpc>
              <a:spcAft>
                <a:spcPts val="800"/>
              </a:spcAft>
            </a:pPr>
            <a:r>
              <a:rPr lang="en-US" sz="1200" kern="0" dirty="0">
                <a:effectLst/>
                <a:latin typeface="Aptos" panose="020B0004020202020204" pitchFamily="34" charset="0"/>
                <a:ea typeface="Aptos" panose="020B0004020202020204" pitchFamily="34" charset="0"/>
                <a:cs typeface="Times New Roman" panose="02020603050405020304" pitchFamily="18" charset="0"/>
              </a:rPr>
              <a:t>(12)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Ecarnot</a:t>
            </a:r>
            <a:r>
              <a:rPr lang="en-US" sz="1200" kern="0" dirty="0">
                <a:effectLst/>
                <a:latin typeface="Aptos" panose="020B0004020202020204" pitchFamily="34" charset="0"/>
                <a:ea typeface="Aptos" panose="020B0004020202020204" pitchFamily="34" charset="0"/>
                <a:cs typeface="Times New Roman" panose="02020603050405020304" pitchFamily="18" charset="0"/>
              </a:rPr>
              <a:t>, F.;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Seronde</a:t>
            </a:r>
            <a:r>
              <a:rPr lang="en-US" sz="1200" kern="0" dirty="0">
                <a:effectLst/>
                <a:latin typeface="Aptos" panose="020B0004020202020204" pitchFamily="34" charset="0"/>
                <a:ea typeface="Aptos" panose="020B0004020202020204" pitchFamily="34" charset="0"/>
                <a:cs typeface="Times New Roman" panose="02020603050405020304" pitchFamily="18" charset="0"/>
              </a:rPr>
              <a:t>, M.-F.;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Chopard</a:t>
            </a:r>
            <a:r>
              <a:rPr lang="en-US" sz="1200" kern="0" dirty="0">
                <a:effectLst/>
                <a:latin typeface="Aptos" panose="020B0004020202020204" pitchFamily="34" charset="0"/>
                <a:ea typeface="Aptos" panose="020B0004020202020204" pitchFamily="34" charset="0"/>
                <a:cs typeface="Times New Roman" panose="02020603050405020304" pitchFamily="18" charset="0"/>
              </a:rPr>
              <a:t>, R.; Schiele, F.;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Meneveau</a:t>
            </a:r>
            <a:r>
              <a:rPr lang="en-US" sz="1200" kern="0" dirty="0">
                <a:effectLst/>
                <a:latin typeface="Aptos" panose="020B0004020202020204" pitchFamily="34" charset="0"/>
                <a:ea typeface="Aptos" panose="020B0004020202020204" pitchFamily="34" charset="0"/>
                <a:cs typeface="Times New Roman" panose="02020603050405020304" pitchFamily="18" charset="0"/>
              </a:rPr>
              <a:t>, N. Writing a Scientific Article: A Step-by-Step Guide for Beginners. </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Eur. </a:t>
            </a:r>
            <a:r>
              <a:rPr lang="en-US" sz="1200" i="1" kern="0" dirty="0" err="1">
                <a:effectLst/>
                <a:latin typeface="Aptos" panose="020B0004020202020204" pitchFamily="34" charset="0"/>
                <a:ea typeface="Aptos" panose="020B0004020202020204" pitchFamily="34" charset="0"/>
                <a:cs typeface="Times New Roman" panose="02020603050405020304" pitchFamily="18" charset="0"/>
              </a:rPr>
              <a:t>Geriatr</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 Med.</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b="1" kern="0" dirty="0">
                <a:effectLst/>
                <a:latin typeface="Aptos" panose="020B0004020202020204" pitchFamily="34" charset="0"/>
                <a:ea typeface="Aptos" panose="020B0004020202020204" pitchFamily="34" charset="0"/>
                <a:cs typeface="Times New Roman" panose="02020603050405020304" pitchFamily="18" charset="0"/>
              </a:rPr>
              <a:t>2015</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6</a:t>
            </a:r>
            <a:r>
              <a:rPr lang="en-US" sz="1200" kern="0" dirty="0">
                <a:effectLst/>
                <a:latin typeface="Aptos" panose="020B0004020202020204" pitchFamily="34" charset="0"/>
                <a:ea typeface="Aptos" panose="020B0004020202020204" pitchFamily="34" charset="0"/>
                <a:cs typeface="Times New Roman" panose="02020603050405020304" pitchFamily="18" charset="0"/>
              </a:rPr>
              <a:t> (6), 573–579. https://doi.org/10.1016/j.eurger.2015.08.005.</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406400" indent="-406400">
              <a:lnSpc>
                <a:spcPct val="115000"/>
              </a:lnSpc>
              <a:spcAft>
                <a:spcPts val="800"/>
              </a:spcAft>
            </a:pPr>
            <a:r>
              <a:rPr lang="en-US" sz="1200" kern="0" dirty="0">
                <a:effectLst/>
                <a:latin typeface="Aptos" panose="020B0004020202020204" pitchFamily="34" charset="0"/>
                <a:ea typeface="Aptos" panose="020B0004020202020204" pitchFamily="34" charset="0"/>
                <a:cs typeface="Times New Roman" panose="02020603050405020304" pitchFamily="18" charset="0"/>
              </a:rPr>
              <a:t>(13)	Deng, B. Papers with Shorter Titles Get More Citations. </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Nature</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b="1" kern="0" dirty="0">
                <a:effectLst/>
                <a:latin typeface="Aptos" panose="020B0004020202020204" pitchFamily="34" charset="0"/>
                <a:ea typeface="Aptos" panose="020B0004020202020204" pitchFamily="34" charset="0"/>
                <a:cs typeface="Times New Roman" panose="02020603050405020304" pitchFamily="18" charset="0"/>
              </a:rPr>
              <a:t>2015</a:t>
            </a:r>
            <a:r>
              <a:rPr lang="en-US" sz="1200" kern="0" dirty="0">
                <a:effectLst/>
                <a:latin typeface="Aptos" panose="020B0004020202020204" pitchFamily="34" charset="0"/>
                <a:ea typeface="Aptos" panose="020B0004020202020204" pitchFamily="34" charset="0"/>
                <a:cs typeface="Times New Roman" panose="02020603050405020304" pitchFamily="18" charset="0"/>
              </a:rPr>
              <a:t>. https://doi.org/10.1038/nature.2015.18246.</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406400" indent="-406400">
              <a:lnSpc>
                <a:spcPct val="115000"/>
              </a:lnSpc>
              <a:spcAft>
                <a:spcPts val="800"/>
              </a:spcAft>
            </a:pPr>
            <a:r>
              <a:rPr lang="en-US" sz="1200" kern="0" dirty="0">
                <a:effectLst/>
                <a:latin typeface="Aptos" panose="020B0004020202020204" pitchFamily="34" charset="0"/>
                <a:ea typeface="Aptos" panose="020B0004020202020204" pitchFamily="34" charset="0"/>
                <a:cs typeface="Times New Roman" panose="02020603050405020304" pitchFamily="18" charset="0"/>
              </a:rPr>
              <a:t>(14)	Andrade, C. How to Write a Good Abstract for a Scientific Paper or Conference Presentation. </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Indian J. Psychiatry</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b="1" kern="0" dirty="0">
                <a:effectLst/>
                <a:latin typeface="Aptos" panose="020B0004020202020204" pitchFamily="34" charset="0"/>
                <a:ea typeface="Aptos" panose="020B0004020202020204" pitchFamily="34" charset="0"/>
                <a:cs typeface="Times New Roman" panose="02020603050405020304" pitchFamily="18" charset="0"/>
              </a:rPr>
              <a:t>2011</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53</a:t>
            </a:r>
            <a:r>
              <a:rPr lang="en-US" sz="1200" kern="0" dirty="0">
                <a:effectLst/>
                <a:latin typeface="Aptos" panose="020B0004020202020204" pitchFamily="34" charset="0"/>
                <a:ea typeface="Aptos" panose="020B0004020202020204" pitchFamily="34" charset="0"/>
                <a:cs typeface="Times New Roman" panose="02020603050405020304" pitchFamily="18" charset="0"/>
              </a:rPr>
              <a:t> (2), 172. https://doi.org/10.4103/0019-5545.82558.</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406400" indent="-406400">
              <a:lnSpc>
                <a:spcPct val="115000"/>
              </a:lnSpc>
              <a:spcAft>
                <a:spcPts val="800"/>
              </a:spcAft>
            </a:pPr>
            <a:r>
              <a:rPr lang="en-US" sz="1200" kern="0" dirty="0">
                <a:effectLst/>
                <a:latin typeface="Aptos" panose="020B0004020202020204" pitchFamily="34" charset="0"/>
                <a:ea typeface="Aptos" panose="020B0004020202020204" pitchFamily="34" charset="0"/>
                <a:cs typeface="Times New Roman" panose="02020603050405020304" pitchFamily="18" charset="0"/>
              </a:rPr>
              <a:t>(15)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Пономаренко</a:t>
            </a:r>
            <a:r>
              <a:rPr lang="en-US" sz="1200" kern="0" dirty="0">
                <a:effectLst/>
                <a:latin typeface="Aptos" panose="020B0004020202020204" pitchFamily="34" charset="0"/>
                <a:ea typeface="Aptos" panose="020B0004020202020204" pitchFamily="34" charset="0"/>
                <a:cs typeface="Times New Roman" panose="02020603050405020304" pitchFamily="18" charset="0"/>
              </a:rPr>
              <a:t>, Л. А. </a:t>
            </a:r>
            <a:r>
              <a:rPr lang="en-US" sz="1200" i="1" kern="0" dirty="0" err="1">
                <a:effectLst/>
                <a:latin typeface="Aptos" panose="020B0004020202020204" pitchFamily="34" charset="0"/>
                <a:ea typeface="Aptos" panose="020B0004020202020204" pitchFamily="34" charset="0"/>
                <a:cs typeface="Times New Roman" panose="02020603050405020304" pitchFamily="18" charset="0"/>
              </a:rPr>
              <a:t>Як</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0" dirty="0" err="1">
                <a:effectLst/>
                <a:latin typeface="Aptos" panose="020B0004020202020204" pitchFamily="34" charset="0"/>
                <a:ea typeface="Aptos" panose="020B0004020202020204" pitchFamily="34" charset="0"/>
                <a:cs typeface="Times New Roman" panose="02020603050405020304" pitchFamily="18" charset="0"/>
              </a:rPr>
              <a:t>Підготувати</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 і </a:t>
            </a:r>
            <a:r>
              <a:rPr lang="en-US" sz="1200" i="1" kern="0" dirty="0" err="1">
                <a:effectLst/>
                <a:latin typeface="Aptos" panose="020B0004020202020204" pitchFamily="34" charset="0"/>
                <a:ea typeface="Aptos" panose="020B0004020202020204" pitchFamily="34" charset="0"/>
                <a:cs typeface="Times New Roman" panose="02020603050405020304" pitchFamily="18" charset="0"/>
              </a:rPr>
              <a:t>Захистити</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0" dirty="0" err="1">
                <a:effectLst/>
                <a:latin typeface="Aptos" panose="020B0004020202020204" pitchFamily="34" charset="0"/>
                <a:ea typeface="Aptos" panose="020B0004020202020204" pitchFamily="34" charset="0"/>
                <a:cs typeface="Times New Roman" panose="02020603050405020304" pitchFamily="18" charset="0"/>
              </a:rPr>
              <a:t>Дисертацію</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0" dirty="0" err="1">
                <a:effectLst/>
                <a:latin typeface="Aptos" panose="020B0004020202020204" pitchFamily="34" charset="0"/>
                <a:ea typeface="Aptos" panose="020B0004020202020204" pitchFamily="34" charset="0"/>
                <a:cs typeface="Times New Roman" panose="02020603050405020304" pitchFamily="18" charset="0"/>
              </a:rPr>
              <a:t>На</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0" dirty="0" err="1">
                <a:effectLst/>
                <a:latin typeface="Aptos" panose="020B0004020202020204" pitchFamily="34" charset="0"/>
                <a:ea typeface="Aptos" panose="020B0004020202020204" pitchFamily="34" charset="0"/>
                <a:cs typeface="Times New Roman" panose="02020603050405020304" pitchFamily="18" charset="0"/>
              </a:rPr>
              <a:t>Здобуття</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0" dirty="0" err="1">
                <a:effectLst/>
                <a:latin typeface="Aptos" panose="020B0004020202020204" pitchFamily="34" charset="0"/>
                <a:ea typeface="Aptos" panose="020B0004020202020204" pitchFamily="34" charset="0"/>
                <a:cs typeface="Times New Roman" panose="02020603050405020304" pitchFamily="18" charset="0"/>
              </a:rPr>
              <a:t>Наукового</a:t>
            </a:r>
            <a:r>
              <a:rPr lang="en-US" sz="1200" i="1"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i="1" kern="0" dirty="0" err="1">
                <a:effectLst/>
                <a:latin typeface="Aptos" panose="020B0004020202020204" pitchFamily="34" charset="0"/>
                <a:ea typeface="Aptos" panose="020B0004020202020204" pitchFamily="34" charset="0"/>
                <a:cs typeface="Times New Roman" panose="02020603050405020304" pitchFamily="18" charset="0"/>
              </a:rPr>
              <a:t>Ступеня</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Редакція</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Бюлетеня</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Вищої</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атестаційної</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комісії</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України</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Видавництво</a:t>
            </a:r>
            <a:r>
              <a:rPr lang="en-US" sz="1200" kern="0" dirty="0">
                <a:effectLst/>
                <a:latin typeface="Aptos" panose="020B0004020202020204" pitchFamily="34" charset="0"/>
                <a:ea typeface="Aptos" panose="020B0004020202020204" pitchFamily="34" charset="0"/>
                <a:cs typeface="Times New Roman" panose="02020603050405020304" pitchFamily="18" charset="0"/>
              </a:rPr>
              <a:t> «</a:t>
            </a:r>
            <a:r>
              <a:rPr lang="en-US" sz="1200" kern="0" dirty="0" err="1">
                <a:effectLst/>
                <a:latin typeface="Aptos" panose="020B0004020202020204" pitchFamily="34" charset="0"/>
                <a:ea typeface="Aptos" panose="020B0004020202020204" pitchFamily="34" charset="0"/>
                <a:cs typeface="Times New Roman" panose="02020603050405020304" pitchFamily="18" charset="0"/>
              </a:rPr>
              <a:t>Толока</a:t>
            </a:r>
            <a:r>
              <a:rPr lang="en-US" sz="1200" kern="0" dirty="0">
                <a:effectLst/>
                <a:latin typeface="Aptos" panose="020B0004020202020204" pitchFamily="34" charset="0"/>
                <a:ea typeface="Aptos" panose="020B0004020202020204" pitchFamily="34" charset="0"/>
                <a:cs typeface="Times New Roman" panose="02020603050405020304" pitchFamily="18" charset="0"/>
              </a:rPr>
              <a:t>»: К., 2005.</a:t>
            </a:r>
            <a:endParaRPr lang="en-US" sz="1200" dirty="0"/>
          </a:p>
        </p:txBody>
      </p:sp>
    </p:spTree>
    <p:extLst>
      <p:ext uri="{BB962C8B-B14F-4D97-AF65-F5344CB8AC3E}">
        <p14:creationId xmlns:p14="http://schemas.microsoft.com/office/powerpoint/2010/main" val="3008972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636569-EBE6-4D66-AD71-A4F951C0B27F}"/>
              </a:ext>
            </a:extLst>
          </p:cNvPr>
          <p:cNvSpPr>
            <a:spLocks noGrp="1"/>
          </p:cNvSpPr>
          <p:nvPr>
            <p:ph type="title"/>
          </p:nvPr>
        </p:nvSpPr>
        <p:spPr>
          <a:xfrm>
            <a:off x="416366" y="190500"/>
            <a:ext cx="8456675" cy="1477328"/>
          </a:xfrm>
        </p:spPr>
        <p:txBody>
          <a:bodyPr/>
          <a:lstStyle/>
          <a:p>
            <a:r>
              <a:rPr lang="ru-RU" sz="3200" b="0" i="0" dirty="0" err="1">
                <a:solidFill>
                  <a:srgbClr val="000000"/>
                </a:solidFill>
                <a:effectLst/>
                <a:latin typeface="TimesNewRomanPSMT"/>
              </a:rPr>
              <a:t>Західні</a:t>
            </a:r>
            <a:r>
              <a:rPr lang="ru-RU" sz="3200" b="0" i="0" dirty="0">
                <a:solidFill>
                  <a:srgbClr val="000000"/>
                </a:solidFill>
                <a:effectLst/>
                <a:latin typeface="TimesNewRomanPSMT"/>
              </a:rPr>
              <a:t> </a:t>
            </a:r>
            <a:r>
              <a:rPr lang="ru-RU" sz="3200" b="0" i="0" dirty="0" err="1">
                <a:solidFill>
                  <a:srgbClr val="000000"/>
                </a:solidFill>
                <a:effectLst/>
                <a:latin typeface="TimesNewRomanPSMT"/>
              </a:rPr>
              <a:t>фахівці</a:t>
            </a:r>
            <a:r>
              <a:rPr lang="ru-RU" sz="3200" b="0" i="0" dirty="0">
                <a:solidFill>
                  <a:srgbClr val="000000"/>
                </a:solidFill>
                <a:effectLst/>
                <a:latin typeface="TimesNewRomanPSMT"/>
              </a:rPr>
              <a:t> </a:t>
            </a:r>
            <a:r>
              <a:rPr lang="ru-RU" sz="3200" b="0" i="0" dirty="0" err="1">
                <a:solidFill>
                  <a:srgbClr val="000000"/>
                </a:solidFill>
                <a:effectLst/>
                <a:latin typeface="TimesNewRomanPSMT"/>
              </a:rPr>
              <a:t>виділяють</a:t>
            </a:r>
            <a:r>
              <a:rPr lang="ru-RU" sz="3200" b="0" i="0" dirty="0">
                <a:solidFill>
                  <a:srgbClr val="000000"/>
                </a:solidFill>
                <a:effectLst/>
                <a:latin typeface="TimesNewRomanPSMT"/>
              </a:rPr>
              <a:t> три </a:t>
            </a:r>
            <a:r>
              <a:rPr lang="ru-RU" sz="3200" b="0" i="0" dirty="0" err="1">
                <a:solidFill>
                  <a:srgbClr val="000000"/>
                </a:solidFill>
                <a:effectLst/>
                <a:latin typeface="TimesNewRomanPSMT"/>
              </a:rPr>
              <a:t>підгрупи</a:t>
            </a:r>
            <a:r>
              <a:rPr lang="ru-RU" sz="3200" b="0" i="0" dirty="0">
                <a:solidFill>
                  <a:srgbClr val="000000"/>
                </a:solidFill>
                <a:effectLst/>
                <a:latin typeface="TimesNewRomanPSMT"/>
              </a:rPr>
              <a:t> </a:t>
            </a:r>
            <a:r>
              <a:rPr lang="ru-RU" sz="3200" b="0" i="0" dirty="0" err="1">
                <a:solidFill>
                  <a:srgbClr val="000000"/>
                </a:solidFill>
                <a:effectLst/>
                <a:latin typeface="TimesNewRomanPSMT"/>
              </a:rPr>
              <a:t>вмінь</a:t>
            </a:r>
            <a:r>
              <a:rPr lang="ru-RU" sz="3200" b="0" i="0" dirty="0">
                <a:solidFill>
                  <a:srgbClr val="000000"/>
                </a:solidFill>
                <a:effectLst/>
                <a:latin typeface="TimesNewRomanPSMT"/>
              </a:rPr>
              <a:t>, </a:t>
            </a:r>
            <a:r>
              <a:rPr lang="ru-RU" sz="3200" b="0" i="0" dirty="0" err="1">
                <a:solidFill>
                  <a:srgbClr val="000000"/>
                </a:solidFill>
                <a:effectLst/>
                <a:latin typeface="TimesNewRomanPSMT"/>
              </a:rPr>
              <a:t>необхідних</a:t>
            </a:r>
            <a:r>
              <a:rPr lang="ru-RU" sz="3200" b="0" i="0" dirty="0">
                <a:solidFill>
                  <a:srgbClr val="000000"/>
                </a:solidFill>
                <a:effectLst/>
                <a:latin typeface="TimesNewRomanPSMT"/>
              </a:rPr>
              <a:t> для </a:t>
            </a:r>
            <a:r>
              <a:rPr lang="ru-RU" sz="3200" b="0" i="0" dirty="0" err="1">
                <a:solidFill>
                  <a:srgbClr val="000000"/>
                </a:solidFill>
                <a:effectLst/>
                <a:latin typeface="TimesNewRomanPSMT"/>
              </a:rPr>
              <a:t>успішного</a:t>
            </a:r>
            <a:r>
              <a:rPr lang="ru-RU" sz="3200" b="0" i="0" dirty="0">
                <a:solidFill>
                  <a:srgbClr val="000000"/>
                </a:solidFill>
                <a:effectLst/>
                <a:latin typeface="TimesNewRomanPSMT"/>
              </a:rPr>
              <a:t> </a:t>
            </a:r>
            <a:r>
              <a:rPr lang="ru-RU" sz="3200" b="0" i="0" dirty="0" err="1">
                <a:solidFill>
                  <a:srgbClr val="000000"/>
                </a:solidFill>
                <a:effectLst/>
                <a:latin typeface="TimesNewRomanPSMT"/>
              </a:rPr>
              <a:t>оволодіння</a:t>
            </a:r>
            <a:r>
              <a:rPr lang="ru-RU" sz="3200" b="0" i="0" dirty="0">
                <a:solidFill>
                  <a:srgbClr val="000000"/>
                </a:solidFill>
                <a:effectLst/>
                <a:latin typeface="TimesNewRomanPSMT"/>
              </a:rPr>
              <a:t> </a:t>
            </a:r>
            <a:r>
              <a:rPr lang="ru-RU" sz="3200" b="0" i="0" dirty="0" err="1">
                <a:solidFill>
                  <a:srgbClr val="000000"/>
                </a:solidFill>
                <a:effectLst/>
                <a:latin typeface="TimesNewRomanPSMT"/>
              </a:rPr>
              <a:t>навичками</a:t>
            </a:r>
            <a:r>
              <a:rPr lang="ru-RU" sz="3200" b="0" i="0" dirty="0">
                <a:solidFill>
                  <a:srgbClr val="000000"/>
                </a:solidFill>
                <a:effectLst/>
                <a:latin typeface="TimesNewRomanPSMT"/>
              </a:rPr>
              <a:t> </a:t>
            </a:r>
            <a:r>
              <a:rPr lang="ru-RU" sz="3200" b="0" i="0" dirty="0" err="1">
                <a:solidFill>
                  <a:srgbClr val="000000"/>
                </a:solidFill>
                <a:effectLst/>
                <a:latin typeface="TimesNewRomanPSMT"/>
              </a:rPr>
              <a:t>академічного</a:t>
            </a:r>
            <a:r>
              <a:rPr lang="ru-RU" sz="3200" b="0" i="0" dirty="0">
                <a:solidFill>
                  <a:srgbClr val="000000"/>
                </a:solidFill>
                <a:effectLst/>
                <a:latin typeface="TimesNewRomanPSMT"/>
              </a:rPr>
              <a:t> письма:</a:t>
            </a:r>
            <a:endParaRPr lang="en-GB" sz="3200" dirty="0"/>
          </a:p>
        </p:txBody>
      </p:sp>
      <p:sp>
        <p:nvSpPr>
          <p:cNvPr id="3" name="Текст 2">
            <a:extLst>
              <a:ext uri="{FF2B5EF4-FFF2-40B4-BE49-F238E27FC236}">
                <a16:creationId xmlns:a16="http://schemas.microsoft.com/office/drawing/2014/main" id="{9FD33D68-D416-4095-A3A4-9BEBC495867A}"/>
              </a:ext>
            </a:extLst>
          </p:cNvPr>
          <p:cNvSpPr>
            <a:spLocks noGrp="1"/>
          </p:cNvSpPr>
          <p:nvPr>
            <p:ph type="body" idx="1"/>
          </p:nvPr>
        </p:nvSpPr>
        <p:spPr>
          <a:xfrm>
            <a:off x="504503" y="2781300"/>
            <a:ext cx="8280400" cy="3877985"/>
          </a:xfrm>
        </p:spPr>
        <p:txBody>
          <a:bodyPr/>
          <a:lstStyle/>
          <a:p>
            <a:pPr algn="just"/>
            <a:r>
              <a:rPr lang="ru-RU" sz="2800" b="0" i="0" dirty="0">
                <a:solidFill>
                  <a:srgbClr val="000000"/>
                </a:solidFill>
                <a:effectLst/>
                <a:latin typeface="Wingdings-Regular"/>
              </a:rPr>
              <a:t> </a:t>
            </a:r>
            <a:r>
              <a:rPr lang="ru-RU" sz="2800" b="1" i="0" dirty="0" err="1">
                <a:solidFill>
                  <a:srgbClr val="000000"/>
                </a:solidFill>
                <a:effectLst/>
                <a:latin typeface="TimesNewRomanPS-BoldMT"/>
              </a:rPr>
              <a:t>академічна</a:t>
            </a:r>
            <a:r>
              <a:rPr lang="ru-RU" sz="2800" b="1" i="0" dirty="0">
                <a:solidFill>
                  <a:srgbClr val="000000"/>
                </a:solidFill>
                <a:effectLst/>
                <a:latin typeface="TimesNewRomanPS-BoldMT"/>
              </a:rPr>
              <a:t> </a:t>
            </a:r>
            <a:r>
              <a:rPr lang="ru-RU" sz="2800" b="1" i="0" dirty="0" err="1">
                <a:solidFill>
                  <a:srgbClr val="000000"/>
                </a:solidFill>
                <a:effectLst/>
                <a:latin typeface="TimesNewRomanPS-BoldMT"/>
              </a:rPr>
              <a:t>грамотність</a:t>
            </a:r>
            <a:r>
              <a:rPr lang="ru-RU" sz="2800" b="1" i="0" dirty="0">
                <a:solidFill>
                  <a:srgbClr val="000000"/>
                </a:solidFill>
                <a:effectLst/>
                <a:latin typeface="TimesNewRomanPS-BoldMT"/>
              </a:rPr>
              <a:t> </a:t>
            </a:r>
            <a:r>
              <a:rPr lang="ru-RU" sz="2800" b="0" i="0" dirty="0">
                <a:solidFill>
                  <a:srgbClr val="000000"/>
                </a:solidFill>
                <a:effectLst/>
                <a:latin typeface="TimesNewRomanPSMT"/>
              </a:rPr>
              <a:t>(</a:t>
            </a:r>
            <a:r>
              <a:rPr lang="ru-RU" sz="2800" b="0" i="0" dirty="0" err="1">
                <a:solidFill>
                  <a:srgbClr val="000000"/>
                </a:solidFill>
                <a:effectLst/>
                <a:latin typeface="TimesNewRomanPSMT"/>
              </a:rPr>
              <a:t>читання</a:t>
            </a:r>
            <a:r>
              <a:rPr lang="ru-RU" sz="2800" b="0" i="0" dirty="0">
                <a:solidFill>
                  <a:srgbClr val="000000"/>
                </a:solidFill>
                <a:effectLst/>
                <a:latin typeface="TimesNewRomanPSMT"/>
              </a:rPr>
              <a:t>, </a:t>
            </a:r>
            <a:r>
              <a:rPr lang="ru-RU" sz="2800" b="0" i="0" dirty="0" err="1">
                <a:solidFill>
                  <a:srgbClr val="000000"/>
                </a:solidFill>
                <a:effectLst/>
                <a:latin typeface="TimesNewRomanPSMT"/>
              </a:rPr>
              <a:t>усна</a:t>
            </a:r>
            <a:r>
              <a:rPr lang="ru-RU" sz="2800" b="0" i="0" dirty="0">
                <a:solidFill>
                  <a:srgbClr val="000000"/>
                </a:solidFill>
                <a:effectLst/>
                <a:latin typeface="TimesNewRomanPSMT"/>
              </a:rPr>
              <a:t> і </a:t>
            </a:r>
            <a:r>
              <a:rPr lang="ru-RU" sz="2800" b="0" i="0" dirty="0" err="1">
                <a:solidFill>
                  <a:srgbClr val="000000"/>
                </a:solidFill>
                <a:effectLst/>
                <a:latin typeface="TimesNewRomanPSMT"/>
              </a:rPr>
              <a:t>письмова</a:t>
            </a:r>
            <a:r>
              <a:rPr lang="ru-RU" sz="2800" b="0" i="0" dirty="0">
                <a:solidFill>
                  <a:srgbClr val="000000"/>
                </a:solidFill>
                <a:effectLst/>
                <a:latin typeface="TimesNewRomanPSMT"/>
              </a:rPr>
              <a:t> </a:t>
            </a:r>
            <a:r>
              <a:rPr lang="ru-RU" sz="2800" b="0" i="0" dirty="0" err="1">
                <a:solidFill>
                  <a:srgbClr val="000000"/>
                </a:solidFill>
                <a:effectLst/>
                <a:latin typeface="TimesNewRomanPSMT"/>
              </a:rPr>
              <a:t>мова</a:t>
            </a:r>
            <a:r>
              <a:rPr lang="ru-RU" sz="2800" b="0" i="0" dirty="0">
                <a:solidFill>
                  <a:srgbClr val="000000"/>
                </a:solidFill>
                <a:effectLst/>
                <a:latin typeface="TimesNewRomanPSMT"/>
              </a:rPr>
              <a:t> з </a:t>
            </a:r>
            <a:r>
              <a:rPr lang="ru-RU" sz="2800" b="0" i="0" dirty="0" err="1">
                <a:solidFill>
                  <a:srgbClr val="000000"/>
                </a:solidFill>
                <a:effectLst/>
                <a:latin typeface="TimesNewRomanPSMT"/>
              </a:rPr>
              <a:t>урахуванням</a:t>
            </a:r>
            <a:r>
              <a:rPr lang="ru-RU" sz="2800" b="0" i="0" dirty="0">
                <a:solidFill>
                  <a:srgbClr val="000000"/>
                </a:solidFill>
                <a:effectLst/>
                <a:latin typeface="TimesNewRomanPSMT"/>
              </a:rPr>
              <a:t> мети </a:t>
            </a:r>
            <a:r>
              <a:rPr lang="ru-RU" sz="2800" b="0" i="0" dirty="0" err="1">
                <a:solidFill>
                  <a:srgbClr val="000000"/>
                </a:solidFill>
                <a:effectLst/>
                <a:latin typeface="TimesNewRomanPSMT"/>
              </a:rPr>
              <a:t>висловлювання</a:t>
            </a:r>
            <a:r>
              <a:rPr lang="ru-RU" sz="2800" b="0" i="0" dirty="0">
                <a:solidFill>
                  <a:srgbClr val="000000"/>
                </a:solidFill>
                <a:effectLst/>
                <a:latin typeface="TimesNewRomanPSMT"/>
              </a:rPr>
              <a:t>; </a:t>
            </a:r>
            <a:r>
              <a:rPr lang="ru-RU" sz="2800" b="0" i="0" dirty="0" err="1">
                <a:solidFill>
                  <a:srgbClr val="000000"/>
                </a:solidFill>
                <a:effectLst/>
                <a:latin typeface="TimesNewRomanPSMT"/>
              </a:rPr>
              <a:t>вираження</a:t>
            </a:r>
            <a:r>
              <a:rPr lang="ru-RU" sz="2800" b="0" i="0" dirty="0">
                <a:solidFill>
                  <a:srgbClr val="000000"/>
                </a:solidFill>
                <a:effectLst/>
                <a:latin typeface="TimesNewRomanPSMT"/>
              </a:rPr>
              <a:t> думок за </a:t>
            </a:r>
            <a:r>
              <a:rPr lang="ru-RU" sz="2800" b="0" i="0" dirty="0" err="1">
                <a:solidFill>
                  <a:srgbClr val="000000"/>
                </a:solidFill>
                <a:effectLst/>
                <a:latin typeface="TimesNewRomanPSMT"/>
              </a:rPr>
              <a:t>допомогою</a:t>
            </a:r>
            <a:r>
              <a:rPr lang="ru-RU" sz="2800" b="0" i="0" dirty="0">
                <a:solidFill>
                  <a:srgbClr val="000000"/>
                </a:solidFill>
                <a:effectLst/>
                <a:latin typeface="TimesNewRomanPSMT"/>
              </a:rPr>
              <a:t> </a:t>
            </a:r>
            <a:r>
              <a:rPr lang="ru-RU" sz="2800" b="0" i="0" dirty="0" err="1">
                <a:solidFill>
                  <a:srgbClr val="000000"/>
                </a:solidFill>
                <a:effectLst/>
                <a:latin typeface="TimesNewRomanPSMT"/>
              </a:rPr>
              <a:t>інструментарію</a:t>
            </a:r>
            <a:r>
              <a:rPr lang="ru-RU" sz="2800" b="0" i="0" dirty="0">
                <a:solidFill>
                  <a:srgbClr val="000000"/>
                </a:solidFill>
                <a:effectLst/>
                <a:latin typeface="TimesNewRomanPSMT"/>
              </a:rPr>
              <a:t> </a:t>
            </a:r>
            <a:r>
              <a:rPr lang="ru-RU" sz="2800" b="0" i="0" dirty="0" err="1">
                <a:solidFill>
                  <a:srgbClr val="000000"/>
                </a:solidFill>
                <a:effectLst/>
                <a:latin typeface="TimesNewRomanPSMT"/>
              </a:rPr>
              <a:t>дискусій</a:t>
            </a:r>
            <a:r>
              <a:rPr lang="ru-RU" sz="2800" b="0" i="0" dirty="0">
                <a:solidFill>
                  <a:srgbClr val="000000"/>
                </a:solidFill>
                <a:effectLst/>
                <a:latin typeface="TimesNewRomanPSMT"/>
              </a:rPr>
              <a:t> і </a:t>
            </a:r>
            <a:r>
              <a:rPr lang="ru-RU" sz="2800" b="0" i="0" dirty="0" err="1">
                <a:solidFill>
                  <a:srgbClr val="000000"/>
                </a:solidFill>
                <a:effectLst/>
                <a:latin typeface="TimesNewRomanPSMT"/>
              </a:rPr>
              <a:t>досліджень</a:t>
            </a:r>
            <a:r>
              <a:rPr lang="ru-RU" sz="2800" b="0" i="0" dirty="0">
                <a:solidFill>
                  <a:srgbClr val="000000"/>
                </a:solidFill>
                <a:effectLst/>
                <a:latin typeface="TimesNewRomanPSMT"/>
              </a:rPr>
              <a:t>);</a:t>
            </a:r>
          </a:p>
          <a:p>
            <a:pPr algn="just"/>
            <a:r>
              <a:rPr lang="ru-RU" sz="2800" b="0" i="0" dirty="0">
                <a:solidFill>
                  <a:srgbClr val="000000"/>
                </a:solidFill>
                <a:effectLst/>
                <a:latin typeface="Wingdings-Regular"/>
              </a:rPr>
              <a:t> </a:t>
            </a:r>
            <a:r>
              <a:rPr lang="ru-RU" sz="2800" b="1" i="0" dirty="0" err="1">
                <a:solidFill>
                  <a:srgbClr val="000000"/>
                </a:solidFill>
                <a:effectLst/>
                <a:latin typeface="TimesNewRomanPS-BoldMT"/>
              </a:rPr>
              <a:t>інформаційна</a:t>
            </a:r>
            <a:r>
              <a:rPr lang="ru-RU" sz="2800" b="1" i="0" dirty="0">
                <a:solidFill>
                  <a:srgbClr val="000000"/>
                </a:solidFill>
                <a:effectLst/>
                <a:latin typeface="TimesNewRomanPS-BoldMT"/>
              </a:rPr>
              <a:t> </a:t>
            </a:r>
            <a:r>
              <a:rPr lang="ru-RU" sz="2800" b="1" i="0" dirty="0" err="1">
                <a:solidFill>
                  <a:srgbClr val="000000"/>
                </a:solidFill>
                <a:effectLst/>
                <a:latin typeface="TimesNewRomanPS-BoldMT"/>
              </a:rPr>
              <a:t>грамотність</a:t>
            </a:r>
            <a:r>
              <a:rPr lang="ru-RU" sz="2800" b="1" i="0" dirty="0">
                <a:solidFill>
                  <a:srgbClr val="000000"/>
                </a:solidFill>
                <a:effectLst/>
                <a:latin typeface="TimesNewRomanPS-BoldMT"/>
              </a:rPr>
              <a:t> </a:t>
            </a:r>
            <a:r>
              <a:rPr lang="ru-RU" sz="2800" b="0" i="0" dirty="0">
                <a:solidFill>
                  <a:srgbClr val="000000"/>
                </a:solidFill>
                <a:effectLst/>
                <a:latin typeface="TimesNewRomanPSMT"/>
              </a:rPr>
              <a:t>(</a:t>
            </a:r>
            <a:r>
              <a:rPr lang="ru-RU" sz="2800" b="0" i="0" dirty="0" err="1">
                <a:solidFill>
                  <a:srgbClr val="000000"/>
                </a:solidFill>
                <a:effectLst/>
                <a:latin typeface="TimesNewRomanPSMT"/>
              </a:rPr>
              <a:t>визначення</a:t>
            </a:r>
            <a:r>
              <a:rPr lang="ru-RU" sz="2800" b="0" i="0" dirty="0">
                <a:solidFill>
                  <a:srgbClr val="000000"/>
                </a:solidFill>
                <a:effectLst/>
                <a:latin typeface="TimesNewRomanPSMT"/>
              </a:rPr>
              <a:t> </a:t>
            </a:r>
            <a:r>
              <a:rPr lang="ru-RU" sz="2800" b="0" i="0" dirty="0" err="1">
                <a:solidFill>
                  <a:srgbClr val="000000"/>
                </a:solidFill>
                <a:effectLst/>
                <a:latin typeface="TimesNewRomanPSMT"/>
              </a:rPr>
              <a:t>інформаційних</a:t>
            </a:r>
            <a:r>
              <a:rPr lang="ru-RU" sz="2800" b="0" i="0" dirty="0">
                <a:solidFill>
                  <a:srgbClr val="000000"/>
                </a:solidFill>
                <a:effectLst/>
                <a:latin typeface="TimesNewRomanPSMT"/>
              </a:rPr>
              <a:t> потреб і </a:t>
            </a:r>
            <a:r>
              <a:rPr lang="ru-RU" sz="2800" b="0" i="0" dirty="0" err="1">
                <a:solidFill>
                  <a:srgbClr val="000000"/>
                </a:solidFill>
                <a:effectLst/>
                <a:latin typeface="TimesNewRomanPSMT"/>
              </a:rPr>
              <a:t>пошук</a:t>
            </a:r>
            <a:r>
              <a:rPr lang="ru-RU" sz="2800" b="0" i="0" dirty="0">
                <a:solidFill>
                  <a:srgbClr val="000000"/>
                </a:solidFill>
                <a:effectLst/>
                <a:latin typeface="TimesNewRomanPSMT"/>
              </a:rPr>
              <a:t> </a:t>
            </a:r>
            <a:r>
              <a:rPr lang="ru-RU" sz="2800" b="0" i="0" dirty="0" err="1">
                <a:solidFill>
                  <a:srgbClr val="000000"/>
                </a:solidFill>
                <a:effectLst/>
                <a:latin typeface="TimesNewRomanPSMT"/>
              </a:rPr>
              <a:t>джерел</a:t>
            </a:r>
            <a:r>
              <a:rPr lang="ru-RU" sz="2800" b="0" i="0" dirty="0">
                <a:solidFill>
                  <a:srgbClr val="000000"/>
                </a:solidFill>
                <a:effectLst/>
                <a:latin typeface="TimesNewRomanPSMT"/>
              </a:rPr>
              <a:t> </a:t>
            </a:r>
            <a:r>
              <a:rPr lang="ru-RU" sz="2800" b="0" i="0" dirty="0" err="1">
                <a:solidFill>
                  <a:srgbClr val="000000"/>
                </a:solidFill>
                <a:effectLst/>
                <a:latin typeface="TimesNewRomanPSMT"/>
              </a:rPr>
              <a:t>інформації</a:t>
            </a:r>
            <a:r>
              <a:rPr lang="ru-RU" sz="2800" b="0" i="0" dirty="0">
                <a:solidFill>
                  <a:srgbClr val="000000"/>
                </a:solidFill>
                <a:effectLst/>
                <a:latin typeface="TimesNewRomanPSMT"/>
              </a:rPr>
              <a:t>; </a:t>
            </a:r>
            <a:r>
              <a:rPr lang="ru-RU" sz="2800" b="0" i="0" dirty="0" err="1">
                <a:solidFill>
                  <a:srgbClr val="000000"/>
                </a:solidFill>
                <a:effectLst/>
                <a:latin typeface="TimesNewRomanPSMT"/>
              </a:rPr>
              <a:t>їх</a:t>
            </a:r>
            <a:r>
              <a:rPr lang="ru-RU" sz="2800" b="0" i="0" dirty="0">
                <a:solidFill>
                  <a:srgbClr val="000000"/>
                </a:solidFill>
                <a:effectLst/>
                <a:latin typeface="TimesNewRomanPSMT"/>
              </a:rPr>
              <a:t> </a:t>
            </a:r>
            <a:r>
              <a:rPr lang="ru-RU" sz="2800" b="0" i="0" dirty="0" err="1">
                <a:solidFill>
                  <a:srgbClr val="000000"/>
                </a:solidFill>
                <a:effectLst/>
                <a:latin typeface="TimesNewRomanPSMT"/>
              </a:rPr>
              <a:t>оцінка</a:t>
            </a:r>
            <a:r>
              <a:rPr lang="ru-RU" sz="2800" b="0" i="0" dirty="0">
                <a:solidFill>
                  <a:srgbClr val="000000"/>
                </a:solidFill>
                <a:effectLst/>
                <a:latin typeface="TimesNewRomanPSMT"/>
              </a:rPr>
              <a:t> і </a:t>
            </a:r>
            <a:r>
              <a:rPr lang="ru-RU" sz="2800" b="0" i="0" dirty="0" err="1">
                <a:solidFill>
                  <a:srgbClr val="000000"/>
                </a:solidFill>
                <a:effectLst/>
                <a:latin typeface="TimesNewRomanPSMT"/>
              </a:rPr>
              <a:t>переробка</a:t>
            </a:r>
            <a:r>
              <a:rPr lang="ru-RU" sz="2800" b="0" i="0" dirty="0">
                <a:solidFill>
                  <a:srgbClr val="000000"/>
                </a:solidFill>
                <a:effectLst/>
                <a:latin typeface="TimesNewRomanPSMT"/>
              </a:rPr>
              <a:t>);</a:t>
            </a:r>
          </a:p>
          <a:p>
            <a:pPr algn="just"/>
            <a:r>
              <a:rPr lang="ru-RU" sz="2800" b="0" i="0" dirty="0">
                <a:solidFill>
                  <a:srgbClr val="000000"/>
                </a:solidFill>
                <a:effectLst/>
                <a:latin typeface="Wingdings-Regular"/>
              </a:rPr>
              <a:t> </a:t>
            </a:r>
            <a:r>
              <a:rPr lang="ru-RU" sz="2800" b="1" i="0" dirty="0" err="1">
                <a:solidFill>
                  <a:srgbClr val="000000"/>
                </a:solidFill>
                <a:effectLst/>
                <a:latin typeface="TimesNewRomanPS-BoldMT"/>
              </a:rPr>
              <a:t>міжкультурна</a:t>
            </a:r>
            <a:r>
              <a:rPr lang="ru-RU" sz="2800" b="1" i="0" dirty="0">
                <a:solidFill>
                  <a:srgbClr val="000000"/>
                </a:solidFill>
                <a:effectLst/>
                <a:latin typeface="TimesNewRomanPS-BoldMT"/>
              </a:rPr>
              <a:t> </a:t>
            </a:r>
            <a:r>
              <a:rPr lang="ru-RU" sz="2800" b="1" i="0" dirty="0" err="1">
                <a:solidFill>
                  <a:srgbClr val="000000"/>
                </a:solidFill>
                <a:effectLst/>
                <a:latin typeface="TimesNewRomanPS-BoldMT"/>
              </a:rPr>
              <a:t>грамотність</a:t>
            </a:r>
            <a:r>
              <a:rPr lang="ru-RU" sz="2800" b="1" i="0" dirty="0">
                <a:solidFill>
                  <a:srgbClr val="000000"/>
                </a:solidFill>
                <a:effectLst/>
                <a:latin typeface="TimesNewRomanPS-BoldMT"/>
              </a:rPr>
              <a:t> </a:t>
            </a:r>
            <a:r>
              <a:rPr lang="ru-RU" sz="2800" b="0" i="0" dirty="0">
                <a:solidFill>
                  <a:srgbClr val="000000"/>
                </a:solidFill>
                <a:effectLst/>
                <a:latin typeface="TimesNewRomanPSMT"/>
              </a:rPr>
              <a:t>(</a:t>
            </a:r>
            <a:r>
              <a:rPr lang="ru-RU" sz="2800" b="0" i="0" dirty="0" err="1">
                <a:solidFill>
                  <a:srgbClr val="000000"/>
                </a:solidFill>
                <a:effectLst/>
                <a:latin typeface="TimesNewRomanPSMT"/>
              </a:rPr>
              <a:t>знання</a:t>
            </a:r>
            <a:r>
              <a:rPr lang="ru-RU" sz="2800" b="0" i="0" dirty="0">
                <a:solidFill>
                  <a:srgbClr val="000000"/>
                </a:solidFill>
                <a:effectLst/>
                <a:latin typeface="TimesNewRomanPSMT"/>
              </a:rPr>
              <a:t> про </a:t>
            </a:r>
            <a:r>
              <a:rPr lang="ru-RU" sz="2800" b="0" i="0" dirty="0" err="1">
                <a:solidFill>
                  <a:srgbClr val="000000"/>
                </a:solidFill>
                <a:effectLst/>
                <a:latin typeface="TimesNewRomanPSMT"/>
              </a:rPr>
              <a:t>різні</a:t>
            </a:r>
            <a:r>
              <a:rPr lang="ru-RU" sz="2800" b="0" i="0" dirty="0">
                <a:solidFill>
                  <a:srgbClr val="000000"/>
                </a:solidFill>
                <a:effectLst/>
                <a:latin typeface="TimesNewRomanPSMT"/>
              </a:rPr>
              <a:t> </a:t>
            </a:r>
            <a:r>
              <a:rPr lang="ru-RU" sz="2800" b="0" i="0" dirty="0" err="1">
                <a:solidFill>
                  <a:srgbClr val="000000"/>
                </a:solidFill>
                <a:effectLst/>
                <a:latin typeface="TimesNewRomanPSMT"/>
              </a:rPr>
              <a:t>культури</a:t>
            </a:r>
            <a:r>
              <a:rPr lang="ru-RU" sz="2800" b="0" i="0" dirty="0">
                <a:solidFill>
                  <a:srgbClr val="000000"/>
                </a:solidFill>
                <a:effectLst/>
                <a:latin typeface="TimesNewRomanPSMT"/>
              </a:rPr>
              <a:t>, </a:t>
            </a:r>
            <a:r>
              <a:rPr lang="ru-RU" sz="2800" b="0" i="0" dirty="0" err="1">
                <a:solidFill>
                  <a:srgbClr val="000000"/>
                </a:solidFill>
                <a:effectLst/>
                <a:latin typeface="TimesNewRomanPSMT"/>
              </a:rPr>
              <a:t>зокрема</a:t>
            </a:r>
            <a:r>
              <a:rPr lang="ru-RU" sz="2800" b="0" i="0" dirty="0">
                <a:solidFill>
                  <a:srgbClr val="000000"/>
                </a:solidFill>
                <a:effectLst/>
                <a:latin typeface="TimesNewRomanPSMT"/>
              </a:rPr>
              <a:t> про </a:t>
            </a:r>
            <a:r>
              <a:rPr lang="ru-RU" sz="2800" b="0" i="0" dirty="0" err="1">
                <a:solidFill>
                  <a:srgbClr val="000000"/>
                </a:solidFill>
                <a:effectLst/>
                <a:latin typeface="TimesNewRomanPSMT"/>
              </a:rPr>
              <a:t>традиції</a:t>
            </a:r>
            <a:r>
              <a:rPr lang="ru-RU" sz="2800" b="0" i="0" dirty="0">
                <a:solidFill>
                  <a:srgbClr val="000000"/>
                </a:solidFill>
                <a:effectLst/>
                <a:latin typeface="TimesNewRomanPSMT"/>
              </a:rPr>
              <a:t> і </a:t>
            </a:r>
            <a:r>
              <a:rPr lang="ru-RU" sz="2800" b="0" i="0" dirty="0" err="1">
                <a:solidFill>
                  <a:srgbClr val="000000"/>
                </a:solidFill>
                <a:effectLst/>
                <a:latin typeface="TimesNewRomanPSMT"/>
              </a:rPr>
              <a:t>цінності</a:t>
            </a:r>
            <a:r>
              <a:rPr lang="ru-RU" sz="2800" b="0" i="0" dirty="0">
                <a:solidFill>
                  <a:srgbClr val="000000"/>
                </a:solidFill>
                <a:effectLst/>
                <a:latin typeface="TimesNewRomanPSMT"/>
              </a:rPr>
              <a:t>).</a:t>
            </a:r>
            <a:r>
              <a:rPr lang="ru-RU" sz="2800" dirty="0"/>
              <a:t> </a:t>
            </a:r>
            <a:endParaRPr lang="en-GB" sz="2800" dirty="0"/>
          </a:p>
        </p:txBody>
      </p:sp>
    </p:spTree>
    <p:extLst>
      <p:ext uri="{BB962C8B-B14F-4D97-AF65-F5344CB8AC3E}">
        <p14:creationId xmlns:p14="http://schemas.microsoft.com/office/powerpoint/2010/main" val="17508566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09600" y="1943100"/>
            <a:ext cx="7607987" cy="918585"/>
          </a:xfrm>
          <a:prstGeom prst="rect">
            <a:avLst/>
          </a:prstGeom>
        </p:spPr>
        <p:txBody>
          <a:bodyPr vert="horz" wrap="square" lIns="0" tIns="239141" rIns="0" bIns="0" rtlCol="0">
            <a:spAutoFit/>
          </a:bodyPr>
          <a:lstStyle/>
          <a:p>
            <a:pPr marL="470534">
              <a:lnSpc>
                <a:spcPct val="100000"/>
              </a:lnSpc>
            </a:pPr>
            <a:r>
              <a:rPr dirty="0"/>
              <a:t>Дякую за</a:t>
            </a:r>
            <a:r>
              <a:rPr spc="-110" dirty="0"/>
              <a:t> </a:t>
            </a:r>
            <a:r>
              <a:rPr dirty="0"/>
              <a:t>увагу!</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На зображенні може бути: blueprint та текст">
            <a:extLst>
              <a:ext uri="{FF2B5EF4-FFF2-40B4-BE49-F238E27FC236}">
                <a16:creationId xmlns:a16="http://schemas.microsoft.com/office/drawing/2014/main" id="{DA03F54D-646C-47BA-A05B-FFC716747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5" y="0"/>
            <a:ext cx="6951663" cy="845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875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25103</TotalTime>
  <Words>5648</Words>
  <Application>Microsoft Office PowerPoint</Application>
  <PresentationFormat>Custom</PresentationFormat>
  <Paragraphs>641</Paragraphs>
  <Slides>80</Slides>
  <Notes>6</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80</vt:i4>
      </vt:variant>
    </vt:vector>
  </HeadingPairs>
  <TitlesOfParts>
    <vt:vector size="100" baseType="lpstr">
      <vt:lpstr>__DM_Sans_f581c2</vt:lpstr>
      <vt:lpstr>-apple-system</vt:lpstr>
      <vt:lpstr>Aptos</vt:lpstr>
      <vt:lpstr>Arial</vt:lpstr>
      <vt:lpstr>Calibri</vt:lpstr>
      <vt:lpstr>Cambria</vt:lpstr>
      <vt:lpstr>Georgia</vt:lpstr>
      <vt:lpstr>MyriadPro-Regular</vt:lpstr>
      <vt:lpstr>Open Sans</vt:lpstr>
      <vt:lpstr>Source Sans Pro Web</vt:lpstr>
      <vt:lpstr>Symbol</vt:lpstr>
      <vt:lpstr>Times New Roman</vt:lpstr>
      <vt:lpstr>TimesNewRomanPS-BoldMT</vt:lpstr>
      <vt:lpstr>TimesNewRomanPSMT</vt:lpstr>
      <vt:lpstr>UkrainianPeterburg</vt:lpstr>
      <vt:lpstr>UkrainianPeterburgBoldItalic</vt:lpstr>
      <vt:lpstr>UkrainianPeterburgItalic</vt:lpstr>
      <vt:lpstr>Wingdings</vt:lpstr>
      <vt:lpstr>Wingdings-Regular</vt:lpstr>
      <vt:lpstr>Office Theme</vt:lpstr>
      <vt:lpstr>Підготовка наукової публікації</vt:lpstr>
      <vt:lpstr>PowerPoint Presentation</vt:lpstr>
      <vt:lpstr>Теж саме, але з гумором</vt:lpstr>
      <vt:lpstr>Замість вступу</vt:lpstr>
      <vt:lpstr>PowerPoint Presentation</vt:lpstr>
      <vt:lpstr>Чому ви плануєте писати статтю?</vt:lpstr>
      <vt:lpstr>PowerPoint Presentation</vt:lpstr>
      <vt:lpstr>Західні фахівці виділяють три підгрупи вмінь, необхідних для успішного оволодіння навичками академічного письма:</vt:lpstr>
      <vt:lpstr>PowerPoint Presentation</vt:lpstr>
      <vt:lpstr>Сучасне поняття академічної грамотності</vt:lpstr>
      <vt:lpstr>Тривимірна модель Білла Гріна </vt:lpstr>
      <vt:lpstr>Наукові статті виконують такі функції</vt:lpstr>
      <vt:lpstr>Різновиди читання текстів</vt:lpstr>
      <vt:lpstr>Залежно від обсягу викладеного матеріалу та спрямованості дослідження наукові статті поділяють на дослідницькі, оглядові та повідомлення</vt:lpstr>
      <vt:lpstr>Визначитися з форматом публікації</vt:lpstr>
      <vt:lpstr>Формат публікації</vt:lpstr>
      <vt:lpstr>Визначитися з темою</vt:lpstr>
      <vt:lpstr>Визначитися з журналом</vt:lpstr>
      <vt:lpstr>На шляху до опублікування наукової праці у рейтингових виданнях існує дві головні проблеми:</vt:lpstr>
      <vt:lpstr>Чи достатньо знати англійську на рівні B2-С2 щоб написати статтю на англійській мові? </vt:lpstr>
      <vt:lpstr>Про що думає редактор отримавши рукопис від автора з поганим англійським (poor English)?</vt:lpstr>
      <vt:lpstr>Уникайте поширених проблем</vt:lpstr>
      <vt:lpstr>Спрощуйте вашу мову</vt:lpstr>
      <vt:lpstr>Уникайте довгих речень</vt:lpstr>
      <vt:lpstr>Перед написанням роботи</vt:lpstr>
      <vt:lpstr>Сім кроків до підготовки першої чернетки</vt:lpstr>
      <vt:lpstr>Чотири кроки до підготовки кінцевого варінту рукопису</vt:lpstr>
      <vt:lpstr>Деякі секрети написання якісної роботи</vt:lpstr>
      <vt:lpstr>Використання Великих Мовних Моделей (ВММ), таких як ChatGPT</vt:lpstr>
      <vt:lpstr>Рекомендації щодо використання мовних AI-ботів для наукової комунікації:</vt:lpstr>
      <vt:lpstr>PowerPoint Presentation</vt:lpstr>
      <vt:lpstr>Структура експериментальної статті</vt:lpstr>
      <vt:lpstr>Як з'явився стандарт IMRAD?</vt:lpstr>
      <vt:lpstr>PowerPoint Presentation</vt:lpstr>
      <vt:lpstr>PowerPoint Presentation</vt:lpstr>
      <vt:lpstr>Організація ідей у науковій статті</vt:lpstr>
      <vt:lpstr>Організація наукової статті</vt:lpstr>
      <vt:lpstr>Підготовка рукопису Німецька концепція «червоної стрічки»</vt:lpstr>
      <vt:lpstr>Структура оглядової статті</vt:lpstr>
      <vt:lpstr>PowerPoint Presentation</vt:lpstr>
      <vt:lpstr>PowerPoint Presentation</vt:lpstr>
      <vt:lpstr>PowerPoint Presentation</vt:lpstr>
      <vt:lpstr>PowerPoint Presentation</vt:lpstr>
      <vt:lpstr>Ілюстраційні матеріали до оглядової статті</vt:lpstr>
      <vt:lpstr>Схематична презентація матеріалу оглядової статті</vt:lpstr>
      <vt:lpstr>Приведення літературних джерел у табличну форму</vt:lpstr>
      <vt:lpstr>Таблична та графічна презентація одного й того самого матеріалу</vt:lpstr>
      <vt:lpstr>Структура дисертаційної роботи</vt:lpstr>
      <vt:lpstr>Назва статті – Title </vt:lpstr>
      <vt:lpstr>Автори</vt:lpstr>
      <vt:lpstr>Назва установи!</vt:lpstr>
      <vt:lpstr>Анотація/abstract (1800-2000 знаків)</vt:lpstr>
      <vt:lpstr>Як підготувати якісну анотацію англійською мовою</vt:lpstr>
      <vt:lpstr>PowerPoint Presentation</vt:lpstr>
      <vt:lpstr>Нотатки Highlights</vt:lpstr>
      <vt:lpstr>Highlights - example </vt:lpstr>
      <vt:lpstr>Інфографіка Graphical abstract </vt:lpstr>
      <vt:lpstr>Інфографіка Graphical abstract </vt:lpstr>
      <vt:lpstr>PowerPoint Presentation</vt:lpstr>
      <vt:lpstr>Поради спеціалістів Elsevier щодо створення графічної анотації</vt:lpstr>
      <vt:lpstr>Базовий шаблон для створення графічної анотації від спеціалістів Elsevier</vt:lpstr>
      <vt:lpstr>Вступ - Introduction</vt:lpstr>
      <vt:lpstr>PowerPoint Presentation</vt:lpstr>
      <vt:lpstr>Матеріал та методи Materials and methods </vt:lpstr>
      <vt:lpstr>Методи дослідження</vt:lpstr>
      <vt:lpstr>Методи</vt:lpstr>
      <vt:lpstr>Результати - Resutls</vt:lpstr>
      <vt:lpstr>Результати</vt:lpstr>
      <vt:lpstr>Обговорення –Discussion </vt:lpstr>
      <vt:lpstr>Обговорення –Discussion </vt:lpstr>
      <vt:lpstr>Discussion section</vt:lpstr>
      <vt:lpstr>Висновки - Conclusions</vt:lpstr>
      <vt:lpstr>Навіщо потрібен список літератури - References</vt:lpstr>
      <vt:lpstr>Список літератури</vt:lpstr>
      <vt:lpstr>Класифікації наукових публікацій</vt:lpstr>
      <vt:lpstr>Пріоритетність використання інформаційних джерел</vt:lpstr>
      <vt:lpstr>Список літератури</vt:lpstr>
      <vt:lpstr>Оформлення списку літератури</vt:lpstr>
      <vt:lpstr>Рекомендована література</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Стаття очима автора і видавця. Як написати так щоб тебе надрукували</dc:title>
  <dc:creator>U6038836</dc:creator>
  <cp:lastModifiedBy>Vladimir Sarabeev</cp:lastModifiedBy>
  <cp:revision>245</cp:revision>
  <dcterms:created xsi:type="dcterms:W3CDTF">2017-05-10T19:02:18Z</dcterms:created>
  <dcterms:modified xsi:type="dcterms:W3CDTF">2026-03-30T13:35:10Z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2017-04-03T00:00:00Z</vt:filetime>
  </property>
  <property fmtid="{D5CDD505-2E9C-101B-9397-08002B2CF9AE}" pid="3" name="Creator">
    <vt:lpwstr>Microsoft® Office PowerPoint® 2007</vt:lpwstr>
  </property>
  <property fmtid="{D5CDD505-2E9C-101B-9397-08002B2CF9AE}" pid="4" name="LastSaved">
    <vt:filetime>2017-05-10T00:00:00Z</vt:filetime>
  </property>
</Properties>
</file>