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74" r:id="rId2"/>
    <p:sldId id="357" r:id="rId3"/>
    <p:sldId id="358" r:id="rId4"/>
    <p:sldId id="359" r:id="rId5"/>
    <p:sldId id="371" r:id="rId6"/>
    <p:sldId id="360" r:id="rId7"/>
    <p:sldId id="361" r:id="rId8"/>
    <p:sldId id="362" r:id="rId9"/>
    <p:sldId id="363" r:id="rId10"/>
    <p:sldId id="365" r:id="rId11"/>
    <p:sldId id="366" r:id="rId12"/>
    <p:sldId id="367" r:id="rId13"/>
    <p:sldId id="368" r:id="rId14"/>
    <p:sldId id="372" r:id="rId15"/>
    <p:sldId id="369" r:id="rId16"/>
    <p:sldId id="370" r:id="rId17"/>
    <p:sldId id="373" r:id="rId18"/>
    <p:sldId id="298" r:id="rId19"/>
  </p:sldIdLst>
  <p:sldSz cx="9144000" cy="8458200"/>
  <p:notesSz cx="9144000" cy="84582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9" autoAdjust="0"/>
    <p:restoredTop sz="94671" autoAdjust="0"/>
  </p:normalViewPr>
  <p:slideViewPr>
    <p:cSldViewPr>
      <p:cViewPr varScale="1">
        <p:scale>
          <a:sx n="66" d="100"/>
          <a:sy n="66" d="100"/>
        </p:scale>
        <p:origin x="1944" y="4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4222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4222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374E7-ADC9-4E8C-89ED-A65A70C84BE4}" type="datetimeFigureOut">
              <a:rPr lang="ru-RU" smtClean="0"/>
              <a:t>02.12.2023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635000"/>
            <a:ext cx="3429000" cy="3171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4017963"/>
            <a:ext cx="7315200" cy="38052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034338"/>
            <a:ext cx="3962400" cy="4222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8034338"/>
            <a:ext cx="3962400" cy="4222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5D898C-0FC5-436C-81A5-205A4C0611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4595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FC59AA8-ABD7-4A31-96C5-95596C4C92D7}" type="slidenum">
              <a:rPr lang="uk-UA" smtClean="0">
                <a:latin typeface="Arial" pitchFamily="34" charset="0"/>
              </a:rPr>
              <a:pPr eaLnBrk="1" hangingPunct="1"/>
              <a:t>2</a:t>
            </a:fld>
            <a:endParaRPr lang="uk-UA">
              <a:latin typeface="Arial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24000" y="634365"/>
            <a:ext cx="6096000" cy="3171825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uk-UA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F84EFFE-2B54-43A8-BBAB-DA8B8698160C}" type="slidenum">
              <a:rPr lang="uk-UA" smtClean="0">
                <a:latin typeface="Arial" pitchFamily="34" charset="0"/>
              </a:rPr>
              <a:pPr eaLnBrk="1" hangingPunct="1"/>
              <a:t>4</a:t>
            </a:fld>
            <a:endParaRPr lang="uk-UA">
              <a:latin typeface="Arial" pitchFamily="34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24000" y="634365"/>
            <a:ext cx="6096000" cy="3171825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uk-UA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5D898C-0FC5-436C-81A5-205A4C0611A7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7048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27000" y="0"/>
            <a:ext cx="6616700" cy="127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7723" y="254253"/>
            <a:ext cx="8988552" cy="1838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1799" y="1632965"/>
            <a:ext cx="8280400" cy="2829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354217"/>
          </a:xfrm>
        </p:spPr>
        <p:txBody>
          <a:bodyPr/>
          <a:lstStyle/>
          <a:p>
            <a:pPr algn="ctr"/>
            <a:r>
              <a:rPr lang="uk-UA" dirty="0"/>
              <a:t>Модуль 4</a:t>
            </a:r>
            <a:br>
              <a:rPr lang="uk-UA" dirty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477328"/>
          </a:xfrm>
        </p:spPr>
        <p:txBody>
          <a:bodyPr/>
          <a:lstStyle/>
          <a:p>
            <a:r>
              <a:rPr lang="uk-UA" dirty="0"/>
              <a:t>Подача наукової публікації, спілкування з редактором та рецензування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2958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724" y="254254"/>
            <a:ext cx="8988552" cy="918585"/>
          </a:xfrm>
          <a:prstGeom prst="rect">
            <a:avLst/>
          </a:prstGeom>
        </p:spPr>
        <p:txBody>
          <a:bodyPr vert="horz" wrap="square" lIns="0" tIns="239141" rIns="0" bIns="0" rtlCol="0">
            <a:spAutoFit/>
          </a:bodyPr>
          <a:lstStyle/>
          <a:p>
            <a:pPr marL="1985010">
              <a:lnSpc>
                <a:spcPct val="100000"/>
              </a:lnSpc>
            </a:pPr>
            <a:r>
              <a:rPr dirty="0"/>
              <a:t>Які бувають</a:t>
            </a:r>
            <a:r>
              <a:rPr spc="-60" dirty="0"/>
              <a:t> </a:t>
            </a:r>
            <a:r>
              <a:rPr dirty="0"/>
              <a:t>статті?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8600" y="1806194"/>
            <a:ext cx="8669936" cy="28725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Georgia"/>
                <a:cs typeface="Georgia"/>
              </a:rPr>
              <a:t>Хороші, </a:t>
            </a:r>
            <a:r>
              <a:rPr sz="3200" dirty="0" err="1">
                <a:latin typeface="Georgia"/>
                <a:cs typeface="Georgia"/>
              </a:rPr>
              <a:t>добре</a:t>
            </a:r>
            <a:r>
              <a:rPr sz="3200" spc="-100" dirty="0">
                <a:latin typeface="Georgia"/>
                <a:cs typeface="Georgia"/>
              </a:rPr>
              <a:t> </a:t>
            </a:r>
            <a:r>
              <a:rPr sz="3200" dirty="0" err="1">
                <a:latin typeface="Georgia"/>
                <a:cs typeface="Georgia"/>
              </a:rPr>
              <a:t>написані</a:t>
            </a:r>
            <a:r>
              <a:rPr lang="en-GB" sz="3200" dirty="0">
                <a:latin typeface="Georgia"/>
                <a:cs typeface="Georgia"/>
              </a:rPr>
              <a:t>    -- Accept</a:t>
            </a:r>
            <a:endParaRPr sz="3200" dirty="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00AF50"/>
                </a:solidFill>
                <a:latin typeface="Georgia"/>
                <a:cs typeface="Georgia"/>
              </a:rPr>
              <a:t>Хороші, </a:t>
            </a:r>
            <a:r>
              <a:rPr sz="3200" dirty="0" err="1">
                <a:solidFill>
                  <a:srgbClr val="00AF50"/>
                </a:solidFill>
                <a:latin typeface="Georgia"/>
                <a:cs typeface="Georgia"/>
              </a:rPr>
              <a:t>погано</a:t>
            </a:r>
            <a:r>
              <a:rPr sz="3200" spc="-85" dirty="0">
                <a:solidFill>
                  <a:srgbClr val="00AF50"/>
                </a:solidFill>
                <a:latin typeface="Georgia"/>
                <a:cs typeface="Georgia"/>
              </a:rPr>
              <a:t> </a:t>
            </a:r>
            <a:r>
              <a:rPr sz="3200" dirty="0" err="1">
                <a:solidFill>
                  <a:srgbClr val="00AF50"/>
                </a:solidFill>
                <a:latin typeface="Georgia"/>
                <a:cs typeface="Georgia"/>
              </a:rPr>
              <a:t>написані</a:t>
            </a:r>
            <a:r>
              <a:rPr lang="en-GB" sz="3200" dirty="0">
                <a:solidFill>
                  <a:srgbClr val="00AF50"/>
                </a:solidFill>
                <a:latin typeface="Georgia"/>
                <a:cs typeface="Georgia"/>
              </a:rPr>
              <a:t>  -- </a:t>
            </a:r>
            <a:r>
              <a:rPr lang="en-GB" sz="3200" spc="-5" dirty="0">
                <a:latin typeface="Georgia"/>
                <a:cs typeface="Georgia"/>
              </a:rPr>
              <a:t>Minor</a:t>
            </a:r>
            <a:r>
              <a:rPr lang="en-GB" sz="3200" spc="-75" dirty="0">
                <a:latin typeface="Georgia"/>
                <a:cs typeface="Georgia"/>
              </a:rPr>
              <a:t> </a:t>
            </a:r>
            <a:r>
              <a:rPr lang="en-GB" sz="3200" spc="-5" dirty="0">
                <a:latin typeface="Georgia"/>
                <a:cs typeface="Georgia"/>
              </a:rPr>
              <a:t>Revision </a:t>
            </a:r>
            <a:endParaRPr sz="3200" dirty="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 err="1">
                <a:latin typeface="Georgia"/>
                <a:cs typeface="Georgia"/>
              </a:rPr>
              <a:t>Погані</a:t>
            </a:r>
            <a:r>
              <a:rPr sz="3200" dirty="0">
                <a:latin typeface="Georgia"/>
                <a:cs typeface="Georgia"/>
              </a:rPr>
              <a:t>, </a:t>
            </a:r>
            <a:r>
              <a:rPr sz="3200" dirty="0" err="1">
                <a:latin typeface="Georgia"/>
                <a:cs typeface="Georgia"/>
              </a:rPr>
              <a:t>добре</a:t>
            </a:r>
            <a:r>
              <a:rPr sz="3200" spc="-80" dirty="0">
                <a:latin typeface="Georgia"/>
                <a:cs typeface="Georgia"/>
              </a:rPr>
              <a:t> </a:t>
            </a:r>
            <a:r>
              <a:rPr sz="3200" dirty="0" err="1">
                <a:latin typeface="Georgia"/>
                <a:cs typeface="Georgia"/>
              </a:rPr>
              <a:t>написані</a:t>
            </a:r>
            <a:r>
              <a:rPr lang="en-GB" sz="3200" dirty="0">
                <a:latin typeface="Georgia"/>
                <a:cs typeface="Georgia"/>
              </a:rPr>
              <a:t>      -- </a:t>
            </a:r>
            <a:r>
              <a:rPr lang="en-GB" sz="3200" spc="-5" dirty="0">
                <a:latin typeface="Georgia"/>
                <a:cs typeface="Georgia"/>
              </a:rPr>
              <a:t>Major </a:t>
            </a:r>
            <a:r>
              <a:rPr lang="en-GB" sz="3200" dirty="0">
                <a:latin typeface="Georgia"/>
                <a:cs typeface="Georgia"/>
              </a:rPr>
              <a:t>Revision </a:t>
            </a:r>
            <a:endParaRPr sz="3200" dirty="0">
              <a:latin typeface="Georgia"/>
              <a:cs typeface="Georgia"/>
            </a:endParaRPr>
          </a:p>
          <a:p>
            <a:pPr marL="355600" indent="-342900"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Georgia"/>
                <a:cs typeface="Georgia"/>
              </a:rPr>
              <a:t>Погані, </a:t>
            </a:r>
            <a:r>
              <a:rPr sz="3200" dirty="0" err="1">
                <a:latin typeface="Georgia"/>
                <a:cs typeface="Georgia"/>
              </a:rPr>
              <a:t>погано</a:t>
            </a:r>
            <a:r>
              <a:rPr sz="3200" spc="-70" dirty="0">
                <a:latin typeface="Georgia"/>
                <a:cs typeface="Georgia"/>
              </a:rPr>
              <a:t> </a:t>
            </a:r>
            <a:r>
              <a:rPr sz="3200" dirty="0" err="1">
                <a:latin typeface="Georgia"/>
                <a:cs typeface="Georgia"/>
              </a:rPr>
              <a:t>написані</a:t>
            </a:r>
            <a:r>
              <a:rPr lang="en-GB" sz="3200" dirty="0">
                <a:latin typeface="Georgia"/>
                <a:cs typeface="Georgia"/>
              </a:rPr>
              <a:t>    -- Reject</a:t>
            </a: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endParaRPr sz="3200" dirty="0">
              <a:latin typeface="Georgia"/>
              <a:cs typeface="Georgi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163577" y="4457700"/>
            <a:ext cx="3600450" cy="26734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142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724" y="254254"/>
            <a:ext cx="8988552" cy="918585"/>
          </a:xfrm>
          <a:prstGeom prst="rect">
            <a:avLst/>
          </a:prstGeom>
        </p:spPr>
        <p:txBody>
          <a:bodyPr vert="horz" wrap="square" lIns="0" tIns="239141" rIns="0" bIns="0" rtlCol="0">
            <a:spAutoFit/>
          </a:bodyPr>
          <a:lstStyle/>
          <a:p>
            <a:pPr marL="1401445">
              <a:lnSpc>
                <a:spcPct val="100000"/>
              </a:lnSpc>
            </a:pPr>
            <a:r>
              <a:rPr dirty="0"/>
              <a:t>Що автору дає</a:t>
            </a:r>
            <a:r>
              <a:rPr spc="-75" dirty="0"/>
              <a:t> </a:t>
            </a:r>
            <a:r>
              <a:rPr dirty="0"/>
              <a:t>рецензія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2000" y="1790700"/>
            <a:ext cx="6322059" cy="51501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 err="1">
                <a:latin typeface="Georgia"/>
                <a:cs typeface="Georgia"/>
              </a:rPr>
              <a:t>Зіпсований</a:t>
            </a:r>
            <a:r>
              <a:rPr sz="3200" spc="-75" dirty="0">
                <a:latin typeface="Georgia"/>
                <a:cs typeface="Georgia"/>
              </a:rPr>
              <a:t> </a:t>
            </a:r>
            <a:r>
              <a:rPr sz="3200" dirty="0" err="1">
                <a:latin typeface="Georgia"/>
                <a:cs typeface="Georgia"/>
              </a:rPr>
              <a:t>настрій</a:t>
            </a:r>
            <a:endParaRPr lang="uk-UA" sz="3200" dirty="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sz="3200" dirty="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Georgia"/>
                <a:cs typeface="Georgia"/>
              </a:rPr>
              <a:t>Погляд </a:t>
            </a:r>
            <a:r>
              <a:rPr sz="3200" spc="-5" dirty="0" err="1">
                <a:latin typeface="Georgia"/>
                <a:cs typeface="Georgia"/>
              </a:rPr>
              <a:t>зі</a:t>
            </a:r>
            <a:r>
              <a:rPr sz="3200" spc="-85" dirty="0">
                <a:latin typeface="Georgia"/>
                <a:cs typeface="Georgia"/>
              </a:rPr>
              <a:t> </a:t>
            </a:r>
            <a:r>
              <a:rPr sz="3200" dirty="0" err="1">
                <a:latin typeface="Georgia"/>
                <a:cs typeface="Georgia"/>
              </a:rPr>
              <a:t>сторони</a:t>
            </a:r>
            <a:endParaRPr lang="uk-UA" sz="3200" dirty="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  <a:tabLst>
                <a:tab pos="354965" algn="l"/>
                <a:tab pos="355600" algn="l"/>
              </a:tabLst>
            </a:pPr>
            <a:endParaRPr sz="3200" dirty="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Georgia"/>
                <a:cs typeface="Georgia"/>
              </a:rPr>
              <a:t>Визначення </a:t>
            </a:r>
            <a:r>
              <a:rPr sz="3200" dirty="0" err="1">
                <a:latin typeface="Georgia"/>
                <a:cs typeface="Georgia"/>
              </a:rPr>
              <a:t>слабких</a:t>
            </a:r>
            <a:r>
              <a:rPr sz="3200" spc="-100" dirty="0">
                <a:latin typeface="Georgia"/>
                <a:cs typeface="Georgia"/>
              </a:rPr>
              <a:t> </a:t>
            </a:r>
            <a:r>
              <a:rPr sz="3200" dirty="0" err="1">
                <a:latin typeface="Georgia"/>
                <a:cs typeface="Georgia"/>
              </a:rPr>
              <a:t>сторін</a:t>
            </a:r>
            <a:endParaRPr lang="uk-UA" sz="3200" dirty="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  <a:tabLst>
                <a:tab pos="354965" algn="l"/>
                <a:tab pos="355600" algn="l"/>
              </a:tabLst>
            </a:pPr>
            <a:endParaRPr sz="3200" dirty="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Georgia"/>
                <a:cs typeface="Georgia"/>
              </a:rPr>
              <a:t>Напрямки </a:t>
            </a:r>
            <a:r>
              <a:rPr sz="3200" dirty="0" err="1">
                <a:latin typeface="Georgia"/>
                <a:cs typeface="Georgia"/>
              </a:rPr>
              <a:t>подальшої</a:t>
            </a:r>
            <a:r>
              <a:rPr sz="3200" spc="-105" dirty="0">
                <a:latin typeface="Georgia"/>
                <a:cs typeface="Georgia"/>
              </a:rPr>
              <a:t> </a:t>
            </a:r>
            <a:r>
              <a:rPr sz="3200" dirty="0" err="1">
                <a:latin typeface="Georgia"/>
                <a:cs typeface="Georgia"/>
              </a:rPr>
              <a:t>роботи</a:t>
            </a:r>
            <a:endParaRPr lang="uk-UA" sz="3200" dirty="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  <a:tabLst>
                <a:tab pos="354965" algn="l"/>
                <a:tab pos="355600" algn="l"/>
              </a:tabLst>
            </a:pPr>
            <a:endParaRPr sz="3200" dirty="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Georgia"/>
                <a:cs typeface="Georgia"/>
              </a:rPr>
              <a:t>БЕЗЦІННИЙ</a:t>
            </a:r>
            <a:r>
              <a:rPr sz="3200" spc="-80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ДОСВІД</a:t>
            </a:r>
          </a:p>
        </p:txBody>
      </p:sp>
    </p:spTree>
    <p:extLst>
      <p:ext uri="{BB962C8B-B14F-4D97-AF65-F5344CB8AC3E}">
        <p14:creationId xmlns:p14="http://schemas.microsoft.com/office/powerpoint/2010/main" val="282171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724" y="254254"/>
            <a:ext cx="8988552" cy="918585"/>
          </a:xfrm>
          <a:prstGeom prst="rect">
            <a:avLst/>
          </a:prstGeom>
        </p:spPr>
        <p:txBody>
          <a:bodyPr vert="horz" wrap="square" lIns="0" tIns="239141" rIns="0" bIns="0" rtlCol="0">
            <a:spAutoFit/>
          </a:bodyPr>
          <a:lstStyle/>
          <a:p>
            <a:pPr marL="1515745">
              <a:lnSpc>
                <a:spcPct val="100000"/>
              </a:lnSpc>
            </a:pPr>
            <a:r>
              <a:rPr dirty="0"/>
              <a:t>Як пережити</a:t>
            </a:r>
            <a:r>
              <a:rPr spc="-70" dirty="0"/>
              <a:t> </a:t>
            </a:r>
            <a:r>
              <a:rPr dirty="0"/>
              <a:t>рецензію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1" y="1879853"/>
            <a:ext cx="7858125" cy="40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Georgia"/>
                <a:cs typeface="Georgia"/>
              </a:rPr>
              <a:t>Подякувати що ії</a:t>
            </a:r>
            <a:r>
              <a:rPr sz="2800" spc="-2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написали</a:t>
            </a:r>
            <a:endParaRPr sz="28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Georgia"/>
                <a:cs typeface="Georgia"/>
              </a:rPr>
              <a:t>Прочитати і піти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відпочити</a:t>
            </a:r>
            <a:endParaRPr sz="2800">
              <a:latin typeface="Georgia"/>
              <a:cs typeface="Georgia"/>
            </a:endParaRPr>
          </a:p>
          <a:p>
            <a:pPr marL="355600" marR="979805" indent="-3429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Georgia"/>
                <a:cs typeface="Georgia"/>
              </a:rPr>
              <a:t>Продумати чому могли виникнути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такі  запитання</a:t>
            </a:r>
            <a:endParaRPr sz="28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Georgia"/>
                <a:cs typeface="Georgia"/>
              </a:rPr>
              <a:t>Вас </a:t>
            </a:r>
            <a:r>
              <a:rPr sz="2800" spc="-5" dirty="0">
                <a:latin typeface="Georgia"/>
                <a:cs typeface="Georgia"/>
              </a:rPr>
              <a:t>персонально ніхто не хотів</a:t>
            </a:r>
            <a:r>
              <a:rPr sz="2800" spc="3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образити</a:t>
            </a:r>
            <a:endParaRPr sz="28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Georgia"/>
                <a:cs typeface="Georgia"/>
              </a:rPr>
              <a:t>Подумати </a:t>
            </a:r>
            <a:r>
              <a:rPr sz="2800" spc="-10" dirty="0">
                <a:latin typeface="Georgia"/>
                <a:cs typeface="Georgia"/>
              </a:rPr>
              <a:t>що </a:t>
            </a:r>
            <a:r>
              <a:rPr sz="2800" spc="-5" dirty="0">
                <a:latin typeface="Georgia"/>
                <a:cs typeface="Georgia"/>
              </a:rPr>
              <a:t>можна і варто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виправити</a:t>
            </a:r>
            <a:endParaRPr sz="2800">
              <a:latin typeface="Georgia"/>
              <a:cs typeface="Georgia"/>
            </a:endParaRPr>
          </a:p>
          <a:p>
            <a:pPr marL="355600" marR="5080" indent="-3429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Georgia"/>
                <a:cs typeface="Georgia"/>
              </a:rPr>
              <a:t>Оцінити чи можете допрацювати публікацію  або варто відкликати і шукати інше видання</a:t>
            </a:r>
            <a:endParaRPr sz="280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5378011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724" y="254254"/>
            <a:ext cx="8988552" cy="918585"/>
          </a:xfrm>
          <a:prstGeom prst="rect">
            <a:avLst/>
          </a:prstGeom>
        </p:spPr>
        <p:txBody>
          <a:bodyPr vert="horz" wrap="square" lIns="0" tIns="239141" rIns="0" bIns="0" rtlCol="0">
            <a:spAutoFit/>
          </a:bodyPr>
          <a:lstStyle/>
          <a:p>
            <a:pPr marL="1584325">
              <a:lnSpc>
                <a:spcPct val="100000"/>
              </a:lnSpc>
            </a:pPr>
            <a:r>
              <a:rPr dirty="0"/>
              <a:t>Відповідь на</a:t>
            </a:r>
            <a:r>
              <a:rPr spc="-60" dirty="0"/>
              <a:t> </a:t>
            </a:r>
            <a:r>
              <a:rPr dirty="0"/>
              <a:t>рецензію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53869" y="1453221"/>
            <a:ext cx="7998459" cy="25648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Georgia"/>
                <a:cs typeface="Georgia"/>
              </a:rPr>
              <a:t>Аргументовані відповіді на всі  запитання та помічені у тексті</a:t>
            </a:r>
            <a:r>
              <a:rPr sz="3200" spc="-60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зміни,  </a:t>
            </a:r>
            <a:r>
              <a:rPr sz="3200" dirty="0" err="1">
                <a:latin typeface="Georgia"/>
                <a:cs typeface="Georgia"/>
              </a:rPr>
              <a:t>відповідь</a:t>
            </a:r>
            <a:r>
              <a:rPr sz="3200" dirty="0">
                <a:latin typeface="Georgia"/>
                <a:cs typeface="Georgia"/>
              </a:rPr>
              <a:t> </a:t>
            </a:r>
            <a:r>
              <a:rPr sz="3200" dirty="0" err="1">
                <a:latin typeface="Georgia"/>
                <a:cs typeface="Georgia"/>
              </a:rPr>
              <a:t>редактор</a:t>
            </a:r>
            <a:r>
              <a:rPr lang="uk-UA" sz="3200" dirty="0">
                <a:latin typeface="Georgia"/>
                <a:cs typeface="Georgia"/>
              </a:rPr>
              <a:t>у</a:t>
            </a:r>
            <a:endParaRPr sz="3200" dirty="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Georgia"/>
                <a:cs typeface="Georgia"/>
              </a:rPr>
              <a:t>В означені в правилах для</a:t>
            </a:r>
            <a:r>
              <a:rPr sz="3200" spc="-105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авторів</a:t>
            </a:r>
          </a:p>
          <a:p>
            <a:pPr marL="355600">
              <a:lnSpc>
                <a:spcPct val="100000"/>
              </a:lnSpc>
            </a:pPr>
            <a:r>
              <a:rPr sz="3200" dirty="0">
                <a:latin typeface="Georgia"/>
                <a:cs typeface="Georgia"/>
              </a:rPr>
              <a:t>строки</a:t>
            </a:r>
          </a:p>
        </p:txBody>
      </p:sp>
      <p:sp>
        <p:nvSpPr>
          <p:cNvPr id="4" name="object 4"/>
          <p:cNvSpPr/>
          <p:nvPr/>
        </p:nvSpPr>
        <p:spPr>
          <a:xfrm>
            <a:off x="1981200" y="4229100"/>
            <a:ext cx="6173851" cy="40972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436989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56456"/>
            <a:ext cx="8229600" cy="796044"/>
          </a:xfrm>
        </p:spPr>
        <p:txBody>
          <a:bodyPr>
            <a:normAutofit fontScale="90000"/>
          </a:bodyPr>
          <a:lstStyle/>
          <a:p>
            <a:r>
              <a:rPr lang="en-US" dirty="0"/>
              <a:t>Responses to reviews (phrase bank)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76128" y="838200"/>
            <a:ext cx="9036496" cy="76581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en-GB" sz="2500" dirty="0">
                <a:solidFill>
                  <a:srgbClr val="FF0000"/>
                </a:solidFill>
              </a:rPr>
              <a:t>In the new version of the manuscript we attract more attention to this issue.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sz="2500" dirty="0">
                <a:solidFill>
                  <a:srgbClr val="FF0000"/>
                </a:solidFill>
              </a:rPr>
              <a:t>Done, the new concept with regard to ……………. has been proposed here.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sz="2500" dirty="0">
                <a:solidFill>
                  <a:srgbClr val="FF0000"/>
                </a:solidFill>
              </a:rPr>
              <a:t>Done, the new version of the manuscript includes explanation ……. in the Introduction, M&amp;M and discussion sections.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sz="2500" dirty="0">
                <a:solidFill>
                  <a:srgbClr val="FF0000"/>
                </a:solidFill>
              </a:rPr>
              <a:t>Done partially. We do not quite agree.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sz="2500" dirty="0">
                <a:solidFill>
                  <a:srgbClr val="FF0000"/>
                </a:solidFill>
              </a:rPr>
              <a:t>Done, the result section has been rewrote, changes concern about 80% of the text.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sz="2500" dirty="0">
                <a:solidFill>
                  <a:srgbClr val="FF0000"/>
                </a:solidFill>
              </a:rPr>
              <a:t>Done, the minor comments accepted, where it was need sentences rephrased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sz="2500" dirty="0">
                <a:solidFill>
                  <a:srgbClr val="FF0000"/>
                </a:solidFill>
              </a:rPr>
              <a:t>The entire text was revised; a number of sentences and paragraphs were modified and simplified.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sz="2500" dirty="0">
                <a:solidFill>
                  <a:srgbClr val="FF0000"/>
                </a:solidFill>
              </a:rPr>
              <a:t>Subheadings have been introduced in the result and M&amp;M sections to improve the flow of the text.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sz="2500" dirty="0">
                <a:solidFill>
                  <a:srgbClr val="FF0000"/>
                </a:solidFill>
              </a:rPr>
              <a:t>Accepted, processes have been listed </a:t>
            </a:r>
          </a:p>
          <a:p>
            <a:pPr marL="342900" lvl="0" indent="-342900">
              <a:buFont typeface="Wingdings" pitchFamily="2" charset="2"/>
              <a:buChar char="ü"/>
            </a:pPr>
            <a:r>
              <a:rPr lang="en-GB" sz="2500" dirty="0">
                <a:solidFill>
                  <a:srgbClr val="FF0000"/>
                </a:solidFill>
              </a:rPr>
              <a:t>The </a:t>
            </a:r>
            <a:r>
              <a:rPr lang="uk-UA" sz="2500" dirty="0">
                <a:solidFill>
                  <a:srgbClr val="FF0000"/>
                </a:solidFill>
              </a:rPr>
              <a:t>…………</a:t>
            </a:r>
            <a:r>
              <a:rPr lang="en-GB" sz="2500" dirty="0">
                <a:solidFill>
                  <a:srgbClr val="FF0000"/>
                </a:solidFill>
              </a:rPr>
              <a:t> has been added in the manuscript, which is presented in Appendix A;</a:t>
            </a:r>
            <a:r>
              <a:rPr lang="en-US" sz="2500" dirty="0">
                <a:solidFill>
                  <a:srgbClr val="FF0000"/>
                </a:solidFill>
              </a:rPr>
              <a:t> </a:t>
            </a:r>
          </a:p>
          <a:p>
            <a:pPr marL="342900" lvl="0" indent="-342900">
              <a:buFont typeface="Wingdings" pitchFamily="2" charset="2"/>
              <a:buChar char="ü"/>
            </a:pPr>
            <a:r>
              <a:rPr lang="en-US" sz="2500" dirty="0">
                <a:solidFill>
                  <a:srgbClr val="FF0000"/>
                </a:solidFill>
              </a:rPr>
              <a:t>The effect of </a:t>
            </a:r>
            <a:r>
              <a:rPr lang="uk-UA" sz="2500" dirty="0">
                <a:solidFill>
                  <a:srgbClr val="FF0000"/>
                </a:solidFill>
              </a:rPr>
              <a:t>………….. </a:t>
            </a:r>
            <a:r>
              <a:rPr lang="en-US" sz="2500" dirty="0">
                <a:solidFill>
                  <a:srgbClr val="FF0000"/>
                </a:solidFill>
              </a:rPr>
              <a:t>has been discussed.</a:t>
            </a:r>
            <a:endParaRPr lang="ru-RU" sz="25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8598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724" y="254254"/>
            <a:ext cx="8988552" cy="918585"/>
          </a:xfrm>
          <a:prstGeom prst="rect">
            <a:avLst/>
          </a:prstGeom>
        </p:spPr>
        <p:txBody>
          <a:bodyPr vert="horz" wrap="square" lIns="0" tIns="239141" rIns="0" bIns="0" rtlCol="0">
            <a:spAutoFit/>
          </a:bodyPr>
          <a:lstStyle/>
          <a:p>
            <a:pPr marL="3207385">
              <a:lnSpc>
                <a:spcPct val="100000"/>
              </a:lnSpc>
            </a:pPr>
            <a:r>
              <a:rPr dirty="0"/>
              <a:t>Алгоритм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431799" y="1632965"/>
            <a:ext cx="8280400" cy="28725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9740" indent="-342900">
              <a:lnSpc>
                <a:spcPct val="100000"/>
              </a:lnSpc>
              <a:buFont typeface="Arial"/>
              <a:buChar char="•"/>
              <a:tabLst>
                <a:tab pos="459105" algn="l"/>
                <a:tab pos="459740" algn="l"/>
              </a:tabLst>
            </a:pPr>
            <a:r>
              <a:rPr dirty="0"/>
              <a:t>Виконали чудову</a:t>
            </a:r>
            <a:r>
              <a:rPr spc="-90" dirty="0"/>
              <a:t> </a:t>
            </a:r>
            <a:r>
              <a:rPr dirty="0"/>
              <a:t>роботу</a:t>
            </a:r>
          </a:p>
          <a:p>
            <a:pPr marL="45974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459105" algn="l"/>
                <a:tab pos="459740" algn="l"/>
              </a:tabLst>
            </a:pPr>
            <a:r>
              <a:rPr dirty="0"/>
              <a:t>Обрали</a:t>
            </a:r>
            <a:r>
              <a:rPr spc="-105" dirty="0"/>
              <a:t> </a:t>
            </a:r>
            <a:r>
              <a:rPr dirty="0"/>
              <a:t>видання</a:t>
            </a:r>
          </a:p>
          <a:p>
            <a:pPr marL="45974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459105" algn="l"/>
                <a:tab pos="459740" algn="l"/>
              </a:tabLst>
            </a:pPr>
            <a:r>
              <a:rPr dirty="0"/>
              <a:t>Оформили, подали </a:t>
            </a:r>
            <a:r>
              <a:rPr spc="-5" dirty="0"/>
              <a:t>до</a:t>
            </a:r>
            <a:r>
              <a:rPr spc="-75" dirty="0"/>
              <a:t> </a:t>
            </a:r>
            <a:r>
              <a:rPr dirty="0"/>
              <a:t>редакції</a:t>
            </a:r>
          </a:p>
          <a:p>
            <a:pPr marL="45974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459105" algn="l"/>
                <a:tab pos="459740" algn="l"/>
              </a:tabLst>
            </a:pPr>
            <a:r>
              <a:rPr dirty="0"/>
              <a:t>Переконали</a:t>
            </a:r>
            <a:r>
              <a:rPr spc="-85" dirty="0"/>
              <a:t> </a:t>
            </a:r>
            <a:r>
              <a:rPr dirty="0"/>
              <a:t>рецензента</a:t>
            </a:r>
          </a:p>
          <a:p>
            <a:pPr marL="45974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459105" algn="l"/>
                <a:tab pos="459740" algn="l"/>
              </a:tabLst>
            </a:pPr>
            <a:r>
              <a:rPr dirty="0"/>
              <a:t>Показати свою роботу </a:t>
            </a:r>
            <a:r>
              <a:rPr sz="2400" dirty="0"/>
              <a:t>(ідентифікатори</a:t>
            </a:r>
            <a:r>
              <a:rPr sz="2400" spc="-90" dirty="0"/>
              <a:t> </a:t>
            </a:r>
            <a:r>
              <a:rPr sz="2400" dirty="0"/>
              <a:t>автора)</a:t>
            </a: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5168984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323850" y="7524276"/>
            <a:ext cx="151130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uk-UA">
                <a:latin typeface="Arial" pitchFamily="34" charset="0"/>
              </a:rPr>
              <a:t>Виконання досліджень</a:t>
            </a:r>
          </a:p>
        </p:txBody>
      </p: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1908177" y="6457210"/>
            <a:ext cx="14398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uk-UA">
                <a:latin typeface="Arial" pitchFamily="34" charset="0"/>
              </a:rPr>
              <a:t>Підготовка публікації</a:t>
            </a:r>
          </a:p>
        </p:txBody>
      </p:sp>
      <p:sp>
        <p:nvSpPr>
          <p:cNvPr id="17412" name="Text Box 6"/>
          <p:cNvSpPr txBox="1">
            <a:spLocks noChangeArrowheads="1"/>
          </p:cNvSpPr>
          <p:nvPr/>
        </p:nvSpPr>
        <p:spPr bwMode="auto">
          <a:xfrm>
            <a:off x="3059113" y="5027931"/>
            <a:ext cx="16573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uk-UA">
                <a:latin typeface="Arial" pitchFamily="34" charset="0"/>
              </a:rPr>
              <a:t>Подання</a:t>
            </a:r>
            <a:r>
              <a:rPr lang="en-US">
                <a:latin typeface="Arial" pitchFamily="34" charset="0"/>
              </a:rPr>
              <a:t> </a:t>
            </a:r>
            <a:r>
              <a:rPr lang="ru-RU"/>
              <a:t>(</a:t>
            </a:r>
            <a:r>
              <a:rPr lang="en-US"/>
              <a:t>Submission</a:t>
            </a:r>
            <a:r>
              <a:rPr lang="ru-RU"/>
              <a:t>)</a:t>
            </a:r>
            <a:endParaRPr lang="uk-UA">
              <a:latin typeface="Arial" pitchFamily="34" charset="0"/>
            </a:endParaRPr>
          </a:p>
        </p:txBody>
      </p:sp>
      <p:sp>
        <p:nvSpPr>
          <p:cNvPr id="17413" name="Text Box 7"/>
          <p:cNvSpPr txBox="1">
            <a:spLocks noChangeArrowheads="1"/>
          </p:cNvSpPr>
          <p:nvPr/>
        </p:nvSpPr>
        <p:spPr bwMode="auto">
          <a:xfrm>
            <a:off x="4787900" y="3794444"/>
            <a:ext cx="1511301" cy="69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uk-UA">
                <a:latin typeface="Arial" pitchFamily="34" charset="0"/>
              </a:rPr>
              <a:t>Рецензія</a:t>
            </a:r>
          </a:p>
          <a:p>
            <a:pPr eaLnBrk="1" hangingPunct="1">
              <a:spcBef>
                <a:spcPct val="50000"/>
              </a:spcBef>
            </a:pPr>
            <a:r>
              <a:rPr lang="uk-UA" sz="1400">
                <a:latin typeface="Arial" pitchFamily="34" charset="0"/>
              </a:rPr>
              <a:t>(</a:t>
            </a:r>
            <a:r>
              <a:rPr lang="en-AU" sz="1400">
                <a:latin typeface="Arial" pitchFamily="34" charset="0"/>
              </a:rPr>
              <a:t>Peer-review</a:t>
            </a:r>
            <a:r>
              <a:rPr lang="uk-UA" sz="1400">
                <a:latin typeface="Arial" pitchFamily="34" charset="0"/>
              </a:rPr>
              <a:t>)</a:t>
            </a:r>
          </a:p>
        </p:txBody>
      </p:sp>
      <p:sp>
        <p:nvSpPr>
          <p:cNvPr id="17414" name="Text Box 8"/>
          <p:cNvSpPr txBox="1">
            <a:spLocks noChangeArrowheads="1"/>
          </p:cNvSpPr>
          <p:nvPr/>
        </p:nvSpPr>
        <p:spPr bwMode="auto">
          <a:xfrm>
            <a:off x="5219700" y="2905550"/>
            <a:ext cx="33845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uk-UA">
                <a:latin typeface="Arial" pitchFamily="34" charset="0"/>
              </a:rPr>
              <a:t>Кінцева правка</a:t>
            </a:r>
            <a:r>
              <a:rPr lang="en-US">
                <a:latin typeface="Arial" pitchFamily="34" charset="0"/>
              </a:rPr>
              <a:t> (Proof reading)</a:t>
            </a:r>
            <a:endParaRPr lang="uk-UA">
              <a:latin typeface="Arial" pitchFamily="34" charset="0"/>
            </a:endParaRPr>
          </a:p>
        </p:txBody>
      </p:sp>
      <p:sp>
        <p:nvSpPr>
          <p:cNvPr id="17415" name="Text Box 9"/>
          <p:cNvSpPr txBox="1">
            <a:spLocks noChangeArrowheads="1"/>
          </p:cNvSpPr>
          <p:nvPr/>
        </p:nvSpPr>
        <p:spPr bwMode="auto">
          <a:xfrm>
            <a:off x="6927852" y="4172321"/>
            <a:ext cx="111280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uk-UA">
                <a:latin typeface="Arial" pitchFamily="34" charset="0"/>
              </a:rPr>
              <a:t>Корекція</a:t>
            </a:r>
          </a:p>
        </p:txBody>
      </p:sp>
      <p:sp>
        <p:nvSpPr>
          <p:cNvPr id="17416" name="AutoShape 10"/>
          <p:cNvSpPr>
            <a:spLocks noChangeArrowheads="1"/>
          </p:cNvSpPr>
          <p:nvPr/>
        </p:nvSpPr>
        <p:spPr bwMode="auto">
          <a:xfrm flipH="1">
            <a:off x="4932364" y="4771445"/>
            <a:ext cx="2592387" cy="622618"/>
          </a:xfrm>
          <a:prstGeom prst="curvedUpArrow">
            <a:avLst>
              <a:gd name="adj1" fmla="val 102704"/>
              <a:gd name="adj2" fmla="val 205409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17417" name="AutoShape 11"/>
          <p:cNvSpPr>
            <a:spLocks noChangeArrowheads="1"/>
          </p:cNvSpPr>
          <p:nvPr/>
        </p:nvSpPr>
        <p:spPr bwMode="auto">
          <a:xfrm>
            <a:off x="6156327" y="4326997"/>
            <a:ext cx="720725" cy="176213"/>
          </a:xfrm>
          <a:prstGeom prst="rightArrow">
            <a:avLst>
              <a:gd name="adj1" fmla="val 50000"/>
              <a:gd name="adj2" fmla="val 12611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17418" name="AutoShape 12"/>
          <p:cNvSpPr>
            <a:spLocks noChangeArrowheads="1"/>
          </p:cNvSpPr>
          <p:nvPr/>
        </p:nvSpPr>
        <p:spPr bwMode="auto">
          <a:xfrm rot="-2235566">
            <a:off x="3933827" y="4373986"/>
            <a:ext cx="792163" cy="534512"/>
          </a:xfrm>
          <a:prstGeom prst="leftRightArrow">
            <a:avLst>
              <a:gd name="adj1" fmla="val 50000"/>
              <a:gd name="adj2" fmla="val 3655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17419" name="AutoShape 13"/>
          <p:cNvSpPr>
            <a:spLocks noChangeArrowheads="1"/>
          </p:cNvSpPr>
          <p:nvPr/>
        </p:nvSpPr>
        <p:spPr bwMode="auto">
          <a:xfrm rot="-2648755">
            <a:off x="2987677" y="5836550"/>
            <a:ext cx="360363" cy="444446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17420" name="AutoShape 14"/>
          <p:cNvSpPr>
            <a:spLocks noChangeArrowheads="1"/>
          </p:cNvSpPr>
          <p:nvPr/>
        </p:nvSpPr>
        <p:spPr bwMode="auto">
          <a:xfrm rot="-2648755">
            <a:off x="1619252" y="7167934"/>
            <a:ext cx="360363" cy="444446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17421" name="AutoShape 15"/>
          <p:cNvSpPr>
            <a:spLocks noChangeArrowheads="1"/>
          </p:cNvSpPr>
          <p:nvPr/>
        </p:nvSpPr>
        <p:spPr bwMode="auto">
          <a:xfrm rot="-2648755">
            <a:off x="5580063" y="3349996"/>
            <a:ext cx="360362" cy="444446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17422" name="AutoShape 16"/>
          <p:cNvSpPr>
            <a:spLocks noChangeArrowheads="1"/>
          </p:cNvSpPr>
          <p:nvPr/>
        </p:nvSpPr>
        <p:spPr bwMode="auto">
          <a:xfrm>
            <a:off x="6659564" y="1217825"/>
            <a:ext cx="2266950" cy="1685767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Arial" pitchFamily="34" charset="0"/>
              </a:rPr>
              <a:t>Публікац</a:t>
            </a:r>
            <a:r>
              <a:rPr lang="uk-UA">
                <a:latin typeface="Arial" pitchFamily="34" charset="0"/>
              </a:rPr>
              <a:t>ія</a:t>
            </a:r>
          </a:p>
        </p:txBody>
      </p:sp>
      <p:sp>
        <p:nvSpPr>
          <p:cNvPr id="17423" name="AutoShape 17"/>
          <p:cNvSpPr>
            <a:spLocks noChangeArrowheads="1"/>
          </p:cNvSpPr>
          <p:nvPr/>
        </p:nvSpPr>
        <p:spPr bwMode="auto">
          <a:xfrm rot="-2648755">
            <a:off x="6659564" y="2461102"/>
            <a:ext cx="360362" cy="444446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17424" name="Text Box 18"/>
          <p:cNvSpPr txBox="1">
            <a:spLocks noChangeArrowheads="1"/>
          </p:cNvSpPr>
          <p:nvPr/>
        </p:nvSpPr>
        <p:spPr bwMode="auto">
          <a:xfrm>
            <a:off x="755650" y="1654440"/>
            <a:ext cx="356393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uk-UA" sz="3200">
                <a:latin typeface="Arial" pitchFamily="34" charset="0"/>
              </a:rPr>
              <a:t>Процес подання наукової статті до друку</a:t>
            </a:r>
          </a:p>
        </p:txBody>
      </p:sp>
    </p:spTree>
    <p:extLst>
      <p:ext uri="{BB962C8B-B14F-4D97-AF65-F5344CB8AC3E}">
        <p14:creationId xmlns:p14="http://schemas.microsoft.com/office/powerpoint/2010/main" val="38401411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254253"/>
            <a:ext cx="8228075" cy="677108"/>
          </a:xfrm>
        </p:spPr>
        <p:txBody>
          <a:bodyPr/>
          <a:lstStyle/>
          <a:p>
            <a:r>
              <a:rPr lang="uk-UA" dirty="0"/>
              <a:t>Рекомендована література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80400" cy="5693866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ru-RU" sz="2000" dirty="0" err="1"/>
              <a:t>Неворотин</a:t>
            </a:r>
            <a:r>
              <a:rPr lang="ru-RU" sz="2000" dirty="0"/>
              <a:t>, А.И., 2001. Матричный фразеологический сборник. Пособие по написанию научной статьи на английском языке. </a:t>
            </a:r>
            <a:r>
              <a:rPr lang="ru-RU" sz="2000" dirty="0" err="1"/>
              <a:t>СпецЛит</a:t>
            </a:r>
            <a:r>
              <a:rPr lang="ru-RU" sz="2000" dirty="0"/>
              <a:t>, СПб.</a:t>
            </a:r>
          </a:p>
          <a:p>
            <a:pPr>
              <a:spcBef>
                <a:spcPts val="600"/>
              </a:spcBef>
            </a:pPr>
            <a:r>
              <a:rPr lang="ru-RU" sz="2000" dirty="0" err="1"/>
              <a:t>Andrade</a:t>
            </a:r>
            <a:r>
              <a:rPr lang="ru-RU" sz="2000" dirty="0"/>
              <a:t>, C., 2011. </a:t>
            </a:r>
            <a:r>
              <a:rPr lang="ru-RU" sz="2000" dirty="0" err="1"/>
              <a:t>How</a:t>
            </a:r>
            <a:r>
              <a:rPr lang="ru-RU" sz="2000" dirty="0"/>
              <a:t> </a:t>
            </a:r>
            <a:r>
              <a:rPr lang="ru-RU" sz="2000" dirty="0" err="1"/>
              <a:t>to</a:t>
            </a:r>
            <a:r>
              <a:rPr lang="ru-RU" sz="2000" dirty="0"/>
              <a:t> </a:t>
            </a:r>
            <a:r>
              <a:rPr lang="ru-RU" sz="2000" dirty="0" err="1"/>
              <a:t>write</a:t>
            </a:r>
            <a:r>
              <a:rPr lang="ru-RU" sz="2000" dirty="0"/>
              <a:t> a </a:t>
            </a:r>
            <a:r>
              <a:rPr lang="ru-RU" sz="2000" dirty="0" err="1"/>
              <a:t>good</a:t>
            </a:r>
            <a:r>
              <a:rPr lang="ru-RU" sz="2000" dirty="0"/>
              <a:t> </a:t>
            </a:r>
            <a:r>
              <a:rPr lang="ru-RU" sz="2000" dirty="0" err="1"/>
              <a:t>abstract</a:t>
            </a:r>
            <a:r>
              <a:rPr lang="ru-RU" sz="2000" dirty="0"/>
              <a:t> </a:t>
            </a:r>
            <a:r>
              <a:rPr lang="ru-RU" sz="2000" dirty="0" err="1"/>
              <a:t>for</a:t>
            </a:r>
            <a:r>
              <a:rPr lang="ru-RU" sz="2000" dirty="0"/>
              <a:t> a </a:t>
            </a:r>
            <a:r>
              <a:rPr lang="ru-RU" sz="2000" dirty="0" err="1"/>
              <a:t>scientific</a:t>
            </a:r>
            <a:r>
              <a:rPr lang="ru-RU" sz="2000" dirty="0"/>
              <a:t> </a:t>
            </a:r>
            <a:r>
              <a:rPr lang="ru-RU" sz="2000" dirty="0" err="1"/>
              <a:t>paper</a:t>
            </a:r>
            <a:r>
              <a:rPr lang="ru-RU" sz="2000" dirty="0"/>
              <a:t> </a:t>
            </a:r>
            <a:r>
              <a:rPr lang="ru-RU" sz="2000" dirty="0" err="1"/>
              <a:t>or</a:t>
            </a:r>
            <a:r>
              <a:rPr lang="ru-RU" sz="2000" dirty="0"/>
              <a:t> </a:t>
            </a:r>
            <a:r>
              <a:rPr lang="ru-RU" sz="2000" dirty="0" err="1"/>
              <a:t>conference</a:t>
            </a:r>
            <a:r>
              <a:rPr lang="ru-RU" sz="2000" dirty="0"/>
              <a:t> </a:t>
            </a:r>
            <a:r>
              <a:rPr lang="ru-RU" sz="2000" dirty="0" err="1"/>
              <a:t>presentation</a:t>
            </a:r>
            <a:r>
              <a:rPr lang="ru-RU" sz="2000" dirty="0"/>
              <a:t>. </a:t>
            </a:r>
            <a:r>
              <a:rPr lang="ru-RU" sz="2000" dirty="0" err="1"/>
              <a:t>Indian</a:t>
            </a:r>
            <a:r>
              <a:rPr lang="ru-RU" sz="2000" dirty="0"/>
              <a:t> J. </a:t>
            </a:r>
            <a:r>
              <a:rPr lang="ru-RU" sz="2000" dirty="0" err="1"/>
              <a:t>Psychiatry</a:t>
            </a:r>
            <a:r>
              <a:rPr lang="ru-RU" sz="2000" dirty="0"/>
              <a:t> 53, 172. doi:10.4103/0019-5545.82558</a:t>
            </a:r>
          </a:p>
          <a:p>
            <a:pPr>
              <a:spcBef>
                <a:spcPts val="600"/>
              </a:spcBef>
            </a:pPr>
            <a:r>
              <a:rPr lang="ru-RU" sz="2000" dirty="0" err="1"/>
              <a:t>Bornmann</a:t>
            </a:r>
            <a:r>
              <a:rPr lang="ru-RU" sz="2000" dirty="0"/>
              <a:t>, L., </a:t>
            </a:r>
            <a:r>
              <a:rPr lang="ru-RU" sz="2000" dirty="0" err="1"/>
              <a:t>Adams</a:t>
            </a:r>
            <a:r>
              <a:rPr lang="ru-RU" sz="2000" dirty="0"/>
              <a:t>, J., </a:t>
            </a:r>
            <a:r>
              <a:rPr lang="ru-RU" sz="2000" dirty="0" err="1"/>
              <a:t>Leydesdorff</a:t>
            </a:r>
            <a:r>
              <a:rPr lang="ru-RU" sz="2000" dirty="0"/>
              <a:t>, L., 2018. </a:t>
            </a:r>
            <a:r>
              <a:rPr lang="ru-RU" sz="2000" dirty="0" err="1"/>
              <a:t>The</a:t>
            </a:r>
            <a:r>
              <a:rPr lang="ru-RU" sz="2000" dirty="0"/>
              <a:t> </a:t>
            </a:r>
            <a:r>
              <a:rPr lang="ru-RU" sz="2000" dirty="0" err="1"/>
              <a:t>negative</a:t>
            </a:r>
            <a:r>
              <a:rPr lang="ru-RU" sz="2000" dirty="0"/>
              <a:t> </a:t>
            </a:r>
            <a:r>
              <a:rPr lang="ru-RU" sz="2000" dirty="0" err="1"/>
              <a:t>effects</a:t>
            </a:r>
            <a:r>
              <a:rPr lang="ru-RU" sz="2000" dirty="0"/>
              <a:t> of </a:t>
            </a:r>
            <a:r>
              <a:rPr lang="ru-RU" sz="2000" dirty="0" err="1"/>
              <a:t>citing</a:t>
            </a:r>
            <a:r>
              <a:rPr lang="ru-RU" sz="2000" dirty="0"/>
              <a:t> </a:t>
            </a:r>
            <a:r>
              <a:rPr lang="ru-RU" sz="2000" dirty="0" err="1"/>
              <a:t>with</a:t>
            </a:r>
            <a:r>
              <a:rPr lang="ru-RU" sz="2000" dirty="0"/>
              <a:t> a </a:t>
            </a:r>
            <a:r>
              <a:rPr lang="ru-RU" sz="2000" dirty="0" err="1"/>
              <a:t>national</a:t>
            </a:r>
            <a:r>
              <a:rPr lang="ru-RU" sz="2000" dirty="0"/>
              <a:t> </a:t>
            </a:r>
            <a:r>
              <a:rPr lang="ru-RU" sz="2000" dirty="0" err="1"/>
              <a:t>orientation</a:t>
            </a:r>
            <a:r>
              <a:rPr lang="ru-RU" sz="2000" dirty="0"/>
              <a:t> </a:t>
            </a:r>
            <a:r>
              <a:rPr lang="ru-RU" sz="2000" dirty="0" err="1"/>
              <a:t>in</a:t>
            </a:r>
            <a:r>
              <a:rPr lang="ru-RU" sz="2000" dirty="0"/>
              <a:t> </a:t>
            </a:r>
            <a:r>
              <a:rPr lang="ru-RU" sz="2000" dirty="0" err="1"/>
              <a:t>terms</a:t>
            </a:r>
            <a:r>
              <a:rPr lang="ru-RU" sz="2000" dirty="0"/>
              <a:t> of </a:t>
            </a:r>
            <a:r>
              <a:rPr lang="ru-RU" sz="2000" dirty="0" err="1"/>
              <a:t>recognition</a:t>
            </a:r>
            <a:r>
              <a:rPr lang="ru-RU" sz="2000" dirty="0"/>
              <a:t>: </a:t>
            </a:r>
            <a:r>
              <a:rPr lang="ru-RU" sz="2000" dirty="0" err="1"/>
              <a:t>national</a:t>
            </a:r>
            <a:r>
              <a:rPr lang="ru-RU" sz="2000" dirty="0"/>
              <a:t> and </a:t>
            </a:r>
            <a:r>
              <a:rPr lang="ru-RU" sz="2000" dirty="0" err="1"/>
              <a:t>international</a:t>
            </a:r>
            <a:r>
              <a:rPr lang="ru-RU" sz="2000" dirty="0"/>
              <a:t> </a:t>
            </a:r>
            <a:r>
              <a:rPr lang="ru-RU" sz="2000" dirty="0" err="1"/>
              <a:t>citations</a:t>
            </a:r>
            <a:r>
              <a:rPr lang="ru-RU" sz="2000" dirty="0"/>
              <a:t> </a:t>
            </a:r>
            <a:r>
              <a:rPr lang="ru-RU" sz="2000" dirty="0" err="1"/>
              <a:t>in</a:t>
            </a:r>
            <a:r>
              <a:rPr lang="ru-RU" sz="2000" dirty="0"/>
              <a:t> </a:t>
            </a:r>
            <a:r>
              <a:rPr lang="ru-RU" sz="2000" dirty="0" err="1"/>
              <a:t>papers</a:t>
            </a:r>
            <a:r>
              <a:rPr lang="ru-RU" sz="2000" dirty="0"/>
              <a:t> </a:t>
            </a:r>
            <a:r>
              <a:rPr lang="ru-RU" sz="2000" dirty="0" err="1"/>
              <a:t>from</a:t>
            </a:r>
            <a:r>
              <a:rPr lang="ru-RU" sz="2000" dirty="0"/>
              <a:t> </a:t>
            </a:r>
            <a:r>
              <a:rPr lang="ru-RU" sz="2000" dirty="0" err="1"/>
              <a:t>Germany</a:t>
            </a:r>
            <a:r>
              <a:rPr lang="ru-RU" sz="2000" dirty="0"/>
              <a:t>, </a:t>
            </a:r>
            <a:r>
              <a:rPr lang="ru-RU" sz="2000" dirty="0" err="1"/>
              <a:t>the</a:t>
            </a:r>
            <a:r>
              <a:rPr lang="ru-RU" sz="2000" dirty="0"/>
              <a:t> </a:t>
            </a:r>
            <a:r>
              <a:rPr lang="ru-RU" sz="2000" dirty="0" err="1"/>
              <a:t>Netherlands</a:t>
            </a:r>
            <a:r>
              <a:rPr lang="ru-RU" sz="2000" dirty="0"/>
              <a:t>, and UK.</a:t>
            </a:r>
          </a:p>
          <a:p>
            <a:pPr>
              <a:spcBef>
                <a:spcPts val="600"/>
              </a:spcBef>
            </a:pPr>
            <a:r>
              <a:rPr lang="ru-RU" sz="2000" dirty="0" err="1"/>
              <a:t>Deng</a:t>
            </a:r>
            <a:r>
              <a:rPr lang="ru-RU" sz="2000" dirty="0"/>
              <a:t>, B., 2015. </a:t>
            </a:r>
            <a:r>
              <a:rPr lang="ru-RU" sz="2000" dirty="0" err="1"/>
              <a:t>Papers</a:t>
            </a:r>
            <a:r>
              <a:rPr lang="ru-RU" sz="2000" dirty="0"/>
              <a:t> </a:t>
            </a:r>
            <a:r>
              <a:rPr lang="ru-RU" sz="2000" dirty="0" err="1"/>
              <a:t>with</a:t>
            </a:r>
            <a:r>
              <a:rPr lang="ru-RU" sz="2000" dirty="0"/>
              <a:t> </a:t>
            </a:r>
            <a:r>
              <a:rPr lang="ru-RU" sz="2000" dirty="0" err="1"/>
              <a:t>shorter</a:t>
            </a:r>
            <a:r>
              <a:rPr lang="ru-RU" sz="2000" dirty="0"/>
              <a:t> </a:t>
            </a:r>
            <a:r>
              <a:rPr lang="ru-RU" sz="2000" dirty="0" err="1"/>
              <a:t>titles</a:t>
            </a:r>
            <a:r>
              <a:rPr lang="ru-RU" sz="2000" dirty="0"/>
              <a:t> </a:t>
            </a:r>
            <a:r>
              <a:rPr lang="ru-RU" sz="2000" dirty="0" err="1"/>
              <a:t>get</a:t>
            </a:r>
            <a:r>
              <a:rPr lang="ru-RU" sz="2000" dirty="0"/>
              <a:t> </a:t>
            </a:r>
            <a:r>
              <a:rPr lang="ru-RU" sz="2000" dirty="0" err="1"/>
              <a:t>more</a:t>
            </a:r>
            <a:r>
              <a:rPr lang="ru-RU" sz="2000" dirty="0"/>
              <a:t> </a:t>
            </a:r>
            <a:r>
              <a:rPr lang="ru-RU" sz="2000" dirty="0" err="1"/>
              <a:t>citations</a:t>
            </a:r>
            <a:r>
              <a:rPr lang="ru-RU" sz="2000" dirty="0"/>
              <a:t>. </a:t>
            </a:r>
            <a:r>
              <a:rPr lang="ru-RU" sz="2000" dirty="0" err="1"/>
              <a:t>Nature</a:t>
            </a:r>
            <a:r>
              <a:rPr lang="ru-RU" sz="2000" dirty="0"/>
              <a:t>. doi:10.1038/nature.2015.18246</a:t>
            </a:r>
          </a:p>
          <a:p>
            <a:pPr>
              <a:spcBef>
                <a:spcPts val="600"/>
              </a:spcBef>
            </a:pPr>
            <a:r>
              <a:rPr lang="ru-RU" sz="2000" dirty="0" err="1"/>
              <a:t>Gewin</a:t>
            </a:r>
            <a:r>
              <a:rPr lang="ru-RU" sz="2000" dirty="0"/>
              <a:t>, V., 2018. </a:t>
            </a:r>
            <a:r>
              <a:rPr lang="ru-RU" sz="2000" dirty="0" err="1"/>
              <a:t>How</a:t>
            </a:r>
            <a:r>
              <a:rPr lang="ru-RU" sz="2000" dirty="0"/>
              <a:t> </a:t>
            </a:r>
            <a:r>
              <a:rPr lang="ru-RU" sz="2000" dirty="0" err="1"/>
              <a:t>to</a:t>
            </a:r>
            <a:r>
              <a:rPr lang="ru-RU" sz="2000" dirty="0"/>
              <a:t> </a:t>
            </a:r>
            <a:r>
              <a:rPr lang="ru-RU" sz="2000" dirty="0" err="1"/>
              <a:t>write</a:t>
            </a:r>
            <a:r>
              <a:rPr lang="ru-RU" sz="2000" dirty="0"/>
              <a:t> a </a:t>
            </a:r>
            <a:r>
              <a:rPr lang="ru-RU" sz="2000" dirty="0" err="1"/>
              <a:t>first-class</a:t>
            </a:r>
            <a:r>
              <a:rPr lang="ru-RU" sz="2000" dirty="0"/>
              <a:t> </a:t>
            </a:r>
            <a:r>
              <a:rPr lang="ru-RU" sz="2000" dirty="0" err="1"/>
              <a:t>paper</a:t>
            </a:r>
            <a:r>
              <a:rPr lang="ru-RU" sz="2000" dirty="0"/>
              <a:t>. </a:t>
            </a:r>
            <a:r>
              <a:rPr lang="ru-RU" sz="2000" dirty="0" err="1"/>
              <a:t>Nature</a:t>
            </a:r>
            <a:r>
              <a:rPr lang="ru-RU" sz="2000" dirty="0"/>
              <a:t> 555, 129–130. doi:10.1038/d41586-018-02404-4</a:t>
            </a:r>
          </a:p>
          <a:p>
            <a:pPr>
              <a:spcBef>
                <a:spcPts val="600"/>
              </a:spcBef>
            </a:pPr>
            <a:r>
              <a:rPr lang="ru-RU" sz="2000" dirty="0" err="1"/>
              <a:t>Morley</a:t>
            </a:r>
            <a:r>
              <a:rPr lang="ru-RU" sz="2000" dirty="0"/>
              <a:t>, J., 2014. </a:t>
            </a:r>
            <a:r>
              <a:rPr lang="ru-RU" sz="2000" dirty="0" err="1"/>
              <a:t>Academic</a:t>
            </a:r>
            <a:r>
              <a:rPr lang="ru-RU" sz="2000" dirty="0"/>
              <a:t> </a:t>
            </a:r>
            <a:r>
              <a:rPr lang="ru-RU" sz="2000" dirty="0" err="1"/>
              <a:t>Phrasebank</a:t>
            </a:r>
            <a:r>
              <a:rPr lang="ru-RU" sz="2000" dirty="0"/>
              <a:t>. </a:t>
            </a:r>
            <a:r>
              <a:rPr lang="ru-RU" sz="2000" dirty="0" err="1"/>
              <a:t>The</a:t>
            </a:r>
            <a:r>
              <a:rPr lang="ru-RU" sz="2000" dirty="0"/>
              <a:t> </a:t>
            </a:r>
            <a:r>
              <a:rPr lang="ru-RU" sz="2000" dirty="0" err="1"/>
              <a:t>University</a:t>
            </a:r>
            <a:r>
              <a:rPr lang="ru-RU" sz="2000" dirty="0"/>
              <a:t> of </a:t>
            </a:r>
            <a:r>
              <a:rPr lang="ru-RU" sz="2000" dirty="0" err="1"/>
              <a:t>Manchester</a:t>
            </a:r>
            <a:r>
              <a:rPr lang="ru-RU" sz="2000" dirty="0"/>
              <a:t>, </a:t>
            </a:r>
            <a:r>
              <a:rPr lang="ru-RU" sz="2000" dirty="0" err="1"/>
              <a:t>Manchester</a:t>
            </a:r>
            <a:r>
              <a:rPr lang="ru-RU" sz="2000" dirty="0"/>
              <a:t>.</a:t>
            </a:r>
          </a:p>
          <a:p>
            <a:pPr>
              <a:spcBef>
                <a:spcPts val="600"/>
              </a:spcBef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0089723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4413" y="1028700"/>
            <a:ext cx="8988552" cy="1838325"/>
          </a:xfrm>
          <a:prstGeom prst="rect">
            <a:avLst/>
          </a:prstGeom>
        </p:spPr>
        <p:txBody>
          <a:bodyPr vert="horz" wrap="square" lIns="0" tIns="239141" rIns="0" bIns="0" rtlCol="0">
            <a:spAutoFit/>
          </a:bodyPr>
          <a:lstStyle/>
          <a:p>
            <a:pPr marL="470534">
              <a:lnSpc>
                <a:spcPct val="100000"/>
              </a:lnSpc>
            </a:pPr>
            <a:r>
              <a:rPr dirty="0"/>
              <a:t>Дякую за</a:t>
            </a:r>
            <a:r>
              <a:rPr spc="-110" dirty="0"/>
              <a:t> </a:t>
            </a:r>
            <a:r>
              <a:rPr dirty="0"/>
              <a:t>увагу!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587896"/>
            <a:ext cx="7772400" cy="677107"/>
          </a:xfrm>
        </p:spPr>
        <p:txBody>
          <a:bodyPr>
            <a:normAutofit/>
          </a:bodyPr>
          <a:lstStyle/>
          <a:p>
            <a:pPr eaLnBrk="1" hangingPunct="1"/>
            <a:r>
              <a:rPr lang="uk-UA" dirty="0"/>
              <a:t>Підготовка до подачі статті	</a:t>
            </a:r>
            <a:endParaRPr lang="ru-RU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7544" y="1475994"/>
            <a:ext cx="8229600" cy="586361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eaLnBrk="1" hangingPunct="1">
              <a:lnSpc>
                <a:spcPct val="8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uk-UA" sz="3200" dirty="0">
                <a:latin typeface="Times New Roman" pitchFamily="18" charset="0"/>
              </a:rPr>
              <a:t>Уважно перечитайте вимоги до статей обраного вами журналу</a:t>
            </a:r>
          </a:p>
          <a:p>
            <a:pPr marL="342900" indent="-342900" eaLnBrk="1" hangingPunct="1">
              <a:lnSpc>
                <a:spcPct val="8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uk-UA" sz="3200" dirty="0">
                <a:latin typeface="Times New Roman" pitchFamily="18" charset="0"/>
              </a:rPr>
              <a:t>Переконайтеся, що ваша стаття їм відповідає</a:t>
            </a:r>
          </a:p>
          <a:p>
            <a:pPr marL="342900" indent="-342900" eaLnBrk="1" hangingPunct="1">
              <a:lnSpc>
                <a:spcPct val="8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uk-UA" sz="3200" dirty="0">
                <a:latin typeface="Times New Roman" pitchFamily="18" charset="0"/>
              </a:rPr>
              <a:t>Підготуйте всі файли, які вимагає журнал в остаточному варіанті, та назвіть їх відповідним чином</a:t>
            </a:r>
          </a:p>
          <a:p>
            <a:pPr marL="342900" indent="-342900" eaLnBrk="1" hangingPunct="1">
              <a:lnSpc>
                <a:spcPct val="8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uk-UA" sz="3200" dirty="0">
                <a:latin typeface="Times New Roman" pitchFamily="18" charset="0"/>
              </a:rPr>
              <a:t>Якщо журнал вимагає підготуйте список можливих і не бажаних рецензентів, знайдіть їх координати</a:t>
            </a:r>
          </a:p>
          <a:p>
            <a:pPr marL="342900" indent="-342900" eaLnBrk="1" hangingPunct="1">
              <a:lnSpc>
                <a:spcPct val="8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uk-UA" sz="3200" dirty="0">
                <a:latin typeface="Times New Roman" pitchFamily="18" charset="0"/>
              </a:rPr>
              <a:t>Підготуйте текст супровідного листа</a:t>
            </a:r>
          </a:p>
          <a:p>
            <a:pPr marL="342900" indent="-342900" eaLnBrk="1" hangingPunct="1">
              <a:lnSpc>
                <a:spcPct val="8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uk-UA" sz="3200" dirty="0">
                <a:latin typeface="Times New Roman" pitchFamily="18" charset="0"/>
              </a:rPr>
              <a:t>Ніколи не поспішайте! Виділіть 1-2 години на процес подачі</a:t>
            </a:r>
          </a:p>
        </p:txBody>
      </p:sp>
    </p:spTree>
    <p:extLst>
      <p:ext uri="{BB962C8B-B14F-4D97-AF65-F5344CB8AC3E}">
        <p14:creationId xmlns:p14="http://schemas.microsoft.com/office/powerpoint/2010/main" val="648888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0500"/>
            <a:ext cx="7772400" cy="1354217"/>
          </a:xfrm>
        </p:spPr>
        <p:txBody>
          <a:bodyPr/>
          <a:lstStyle/>
          <a:p>
            <a:pPr algn="ctr"/>
            <a:r>
              <a:rPr lang="uk-UA" b="1" i="1" cap="small" dirty="0"/>
              <a:t>прикінцеве оформлення рукопису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914400" y="2171700"/>
            <a:ext cx="8229600" cy="558202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uk-UA" sz="3600" dirty="0"/>
              <a:t>Нумерація рядків та сторінок</a:t>
            </a:r>
          </a:p>
          <a:p>
            <a:r>
              <a:rPr lang="uk-UA" sz="3600" dirty="0"/>
              <a:t>Підписи до малюнків надаються у рукописі у спеціальному розділі «</a:t>
            </a:r>
            <a:r>
              <a:rPr lang="en-GB" sz="3600" dirty="0"/>
              <a:t>Figure captions</a:t>
            </a:r>
            <a:r>
              <a:rPr lang="uk-UA" sz="3600" dirty="0"/>
              <a:t>»</a:t>
            </a:r>
          </a:p>
          <a:p>
            <a:r>
              <a:rPr lang="uk-UA" sz="3600" dirty="0"/>
              <a:t>Окремим файлом: </a:t>
            </a:r>
          </a:p>
          <a:p>
            <a:pPr marL="722313" indent="-368300">
              <a:buFont typeface="Wingdings" pitchFamily="2" charset="2"/>
              <a:buChar char="ü"/>
            </a:pPr>
            <a:r>
              <a:rPr lang="uk-UA" sz="3600" dirty="0"/>
              <a:t>лист редактору</a:t>
            </a:r>
          </a:p>
          <a:p>
            <a:pPr marL="722313" indent="-368300">
              <a:buFont typeface="Wingdings" pitchFamily="2" charset="2"/>
              <a:buChar char="ü"/>
            </a:pPr>
            <a:r>
              <a:rPr lang="uk-UA" sz="3600" dirty="0"/>
              <a:t>рукопис</a:t>
            </a:r>
            <a:endParaRPr lang="ru-RU" sz="3600" dirty="0"/>
          </a:p>
          <a:p>
            <a:pPr marL="722313" indent="-368300">
              <a:buFont typeface="Wingdings" pitchFamily="2" charset="2"/>
              <a:buChar char="ü"/>
            </a:pPr>
            <a:r>
              <a:rPr lang="uk-UA" sz="3600" dirty="0"/>
              <a:t>таблиці</a:t>
            </a:r>
          </a:p>
          <a:p>
            <a:pPr marL="722313" indent="-368300">
              <a:buFont typeface="Wingdings" pitchFamily="2" charset="2"/>
              <a:buChar char="ü"/>
            </a:pPr>
            <a:r>
              <a:rPr lang="uk-UA" sz="3600" dirty="0"/>
              <a:t>малюнки</a:t>
            </a:r>
          </a:p>
          <a:p>
            <a:pPr marL="722313" indent="-368300">
              <a:buFont typeface="Wingdings" pitchFamily="2" charset="2"/>
              <a:buChar char="ü"/>
            </a:pPr>
            <a:r>
              <a:rPr lang="uk-UA" sz="3600" dirty="0"/>
              <a:t>додаткові матеріали</a:t>
            </a:r>
          </a:p>
        </p:txBody>
      </p:sp>
    </p:spTree>
    <p:extLst>
      <p:ext uri="{BB962C8B-B14F-4D97-AF65-F5344CB8AC3E}">
        <p14:creationId xmlns:p14="http://schemas.microsoft.com/office/powerpoint/2010/main" val="3992632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587896"/>
            <a:ext cx="7772400" cy="615553"/>
          </a:xfrm>
        </p:spPr>
        <p:txBody>
          <a:bodyPr>
            <a:normAutofit/>
          </a:bodyPr>
          <a:lstStyle/>
          <a:p>
            <a:pPr eaLnBrk="1" hangingPunct="1"/>
            <a:r>
              <a:rPr lang="uk-UA" sz="4000" dirty="0"/>
              <a:t>Супровідний лист </a:t>
            </a:r>
            <a:r>
              <a:rPr lang="de-DE" sz="4000" dirty="0"/>
              <a:t>(</a:t>
            </a:r>
            <a:r>
              <a:rPr lang="en-US" sz="4000" dirty="0"/>
              <a:t>Cover Letter</a:t>
            </a:r>
            <a:r>
              <a:rPr lang="de-DE" sz="4000" dirty="0"/>
              <a:t>)</a:t>
            </a:r>
            <a:endParaRPr lang="ru-RU" sz="40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7544" y="1564804"/>
            <a:ext cx="8382000" cy="6193634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342900" indent="-342900" eaLnBrk="1" hangingPunct="1">
              <a:lnSpc>
                <a:spcPct val="12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ru-RU" sz="3200" dirty="0">
                <a:latin typeface="Times New Roman" pitchFamily="18" charset="0"/>
              </a:rPr>
              <a:t>В</a:t>
            </a:r>
            <a:r>
              <a:rPr lang="uk-UA" sz="3200" dirty="0" err="1">
                <a:latin typeface="Times New Roman" pitchFamily="18" charset="0"/>
              </a:rPr>
              <a:t>ід</a:t>
            </a:r>
            <a:r>
              <a:rPr lang="uk-UA" sz="3200" dirty="0">
                <a:latin typeface="Times New Roman" pitchFamily="18" charset="0"/>
              </a:rPr>
              <a:t> імені контактної особи</a:t>
            </a:r>
          </a:p>
          <a:p>
            <a:pPr marL="342900" indent="-342900" eaLnBrk="1" hangingPunct="1">
              <a:lnSpc>
                <a:spcPct val="12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uk-UA" sz="3200" dirty="0">
                <a:latin typeface="Times New Roman" pitchFamily="18" charset="0"/>
              </a:rPr>
              <a:t>Має містити </a:t>
            </a:r>
            <a:r>
              <a:rPr lang="uk-UA" sz="3200" dirty="0" err="1">
                <a:latin typeface="Times New Roman" pitchFamily="18" charset="0"/>
              </a:rPr>
              <a:t>ім</a:t>
            </a:r>
            <a:r>
              <a:rPr lang="en-US" sz="3200" dirty="0">
                <a:latin typeface="Times New Roman" pitchFamily="18" charset="0"/>
              </a:rPr>
              <a:t>’</a:t>
            </a:r>
            <a:r>
              <a:rPr lang="uk-UA" sz="3200" dirty="0">
                <a:latin typeface="Times New Roman" pitchFamily="18" charset="0"/>
              </a:rPr>
              <a:t>я адресу, </a:t>
            </a:r>
            <a:r>
              <a:rPr lang="uk-UA" sz="3200" dirty="0" err="1">
                <a:latin typeface="Times New Roman" pitchFamily="18" charset="0"/>
              </a:rPr>
              <a:t>тел</a:t>
            </a:r>
            <a:r>
              <a:rPr lang="uk-UA" sz="3200" dirty="0">
                <a:latin typeface="Times New Roman" pitchFamily="18" charset="0"/>
              </a:rPr>
              <a:t>, факс, </a:t>
            </a:r>
            <a:r>
              <a:rPr lang="uk-UA" sz="3200" dirty="0" err="1">
                <a:latin typeface="Times New Roman" pitchFamily="18" charset="0"/>
              </a:rPr>
              <a:t>е-мейл</a:t>
            </a:r>
            <a:endParaRPr lang="uk-UA" sz="3200" dirty="0">
              <a:latin typeface="Times New Roman" pitchFamily="18" charset="0"/>
            </a:endParaRPr>
          </a:p>
          <a:p>
            <a:pPr marL="342900" indent="-342900" eaLnBrk="1" hangingPunct="1">
              <a:lnSpc>
                <a:spcPct val="12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uk-UA" sz="3200" dirty="0">
                <a:latin typeface="Times New Roman" pitchFamily="18" charset="0"/>
              </a:rPr>
              <a:t>Коротке речення про те, чому ви вважаєте, що ваша стаття буде цікава читачам цього видання, чому вона важлива і журнал повинен її опублікувати.</a:t>
            </a:r>
            <a:r>
              <a:rPr lang="ru-RU" sz="3200" dirty="0">
                <a:latin typeface="Times New Roman" pitchFamily="18" charset="0"/>
              </a:rPr>
              <a:t> </a:t>
            </a:r>
          </a:p>
          <a:p>
            <a:pPr marL="342900" indent="-342900" eaLnBrk="1" hangingPunct="1">
              <a:lnSpc>
                <a:spcPct val="12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ru-RU" sz="3200" dirty="0" err="1">
                <a:latin typeface="Times New Roman" pitchFamily="18" charset="0"/>
              </a:rPr>
              <a:t>Якщо</a:t>
            </a:r>
            <a:r>
              <a:rPr lang="ru-RU" sz="3200" dirty="0">
                <a:latin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</a:rPr>
              <a:t>ви</a:t>
            </a:r>
            <a:r>
              <a:rPr lang="ru-RU" sz="3200" dirty="0">
                <a:latin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</a:rPr>
              <a:t>отримали</a:t>
            </a:r>
            <a:r>
              <a:rPr lang="ru-RU" sz="3200" dirty="0">
                <a:latin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</a:rPr>
              <a:t>рекомендації</a:t>
            </a:r>
            <a:r>
              <a:rPr lang="ru-RU" sz="3200" dirty="0">
                <a:latin typeface="Times New Roman" pitchFamily="18" charset="0"/>
              </a:rPr>
              <a:t> для </a:t>
            </a:r>
            <a:r>
              <a:rPr lang="ru-RU" sz="3200" dirty="0" err="1">
                <a:latin typeface="Times New Roman" pitchFamily="18" charset="0"/>
              </a:rPr>
              <a:t>публікації</a:t>
            </a:r>
            <a:r>
              <a:rPr lang="ru-RU" sz="3200" dirty="0">
                <a:latin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</a:rPr>
              <a:t>внаслідок</a:t>
            </a:r>
            <a:r>
              <a:rPr lang="ru-RU" sz="3200" dirty="0">
                <a:latin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</a:rPr>
              <a:t>конференції</a:t>
            </a:r>
            <a:r>
              <a:rPr lang="ru-RU" sz="3200" dirty="0">
                <a:latin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</a:rPr>
              <a:t>чи</a:t>
            </a:r>
            <a:r>
              <a:rPr lang="ru-RU" sz="3200" dirty="0">
                <a:latin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</a:rPr>
              <a:t>обговорення</a:t>
            </a:r>
            <a:r>
              <a:rPr lang="ru-RU" sz="3200" dirty="0">
                <a:latin typeface="Times New Roman" pitchFamily="18" charset="0"/>
              </a:rPr>
              <a:t> з редактором – </a:t>
            </a:r>
            <a:r>
              <a:rPr lang="ru-RU" sz="3200" dirty="0" err="1">
                <a:latin typeface="Times New Roman" pitchFamily="18" charset="0"/>
              </a:rPr>
              <a:t>вкажіть</a:t>
            </a:r>
            <a:r>
              <a:rPr lang="ru-RU" sz="3200" dirty="0">
                <a:latin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</a:rPr>
              <a:t>це</a:t>
            </a:r>
            <a:r>
              <a:rPr lang="ru-RU" sz="3200" dirty="0">
                <a:latin typeface="Times New Roman" pitchFamily="18" charset="0"/>
              </a:rPr>
              <a:t>.</a:t>
            </a:r>
          </a:p>
          <a:p>
            <a:pPr marL="342900" indent="-342900" eaLnBrk="1" hangingPunct="1">
              <a:lnSpc>
                <a:spcPct val="12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uk-UA" sz="3200" dirty="0">
                <a:latin typeface="Times New Roman" pitchFamily="18" charset="0"/>
              </a:rPr>
              <a:t>Краще </a:t>
            </a:r>
            <a:r>
              <a:rPr lang="ru-RU" sz="3200" dirty="0">
                <a:latin typeface="Times New Roman" pitchFamily="18" charset="0"/>
              </a:rPr>
              <a:t>НЕ </a:t>
            </a:r>
            <a:r>
              <a:rPr lang="ru-RU" sz="3200" dirty="0" err="1">
                <a:latin typeface="Times New Roman" pitchFamily="18" charset="0"/>
              </a:rPr>
              <a:t>вказуйте</a:t>
            </a:r>
            <a:r>
              <a:rPr lang="ru-RU" sz="3200" dirty="0">
                <a:latin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</a:rPr>
              <a:t>можливими</a:t>
            </a:r>
            <a:r>
              <a:rPr lang="ru-RU" sz="3200" dirty="0">
                <a:latin typeface="Times New Roman" pitchFamily="18" charset="0"/>
              </a:rPr>
              <a:t> рецензентами </a:t>
            </a:r>
            <a:r>
              <a:rPr lang="ru-RU" sz="3200" dirty="0" err="1">
                <a:latin typeface="Times New Roman" pitchFamily="18" charset="0"/>
              </a:rPr>
              <a:t>своїх</a:t>
            </a:r>
            <a:r>
              <a:rPr lang="ru-RU" sz="3200" dirty="0">
                <a:latin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</a:rPr>
              <a:t>співавторів</a:t>
            </a:r>
            <a:r>
              <a:rPr lang="ru-RU" sz="3200" dirty="0">
                <a:latin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</a:rPr>
              <a:t>останніх</a:t>
            </a:r>
            <a:r>
              <a:rPr lang="ru-RU" sz="3200" dirty="0">
                <a:latin typeface="Times New Roman" pitchFamily="18" charset="0"/>
              </a:rPr>
              <a:t> 5ти </a:t>
            </a:r>
            <a:r>
              <a:rPr lang="ru-RU" sz="3200" dirty="0" err="1">
                <a:latin typeface="Times New Roman" pitchFamily="18" charset="0"/>
              </a:rPr>
              <a:t>років</a:t>
            </a:r>
            <a:endParaRPr lang="ru-RU" sz="3200" dirty="0">
              <a:latin typeface="Times New Roman" pitchFamily="18" charset="0"/>
            </a:endParaRPr>
          </a:p>
          <a:p>
            <a:pPr marL="342900" indent="-342900" eaLnBrk="1" hangingPunct="1">
              <a:lnSpc>
                <a:spcPct val="12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ru-RU" sz="3200" dirty="0" err="1">
                <a:latin typeface="Times New Roman" pitchFamily="18" charset="0"/>
              </a:rPr>
              <a:t>Вкажіть</a:t>
            </a:r>
            <a:r>
              <a:rPr lang="ru-RU" sz="3200" dirty="0">
                <a:latin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</a:rPr>
              <a:t>інші</a:t>
            </a:r>
            <a:r>
              <a:rPr lang="ru-RU" sz="3200" dirty="0">
                <a:latin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</a:rPr>
              <a:t>деталі</a:t>
            </a:r>
            <a:r>
              <a:rPr lang="ru-RU" sz="3200" dirty="0">
                <a:latin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</a:rPr>
              <a:t>які</a:t>
            </a:r>
            <a:r>
              <a:rPr lang="ru-RU" sz="3200" dirty="0">
                <a:latin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</a:rPr>
              <a:t>ви</a:t>
            </a:r>
            <a:r>
              <a:rPr lang="ru-RU" sz="3200" dirty="0">
                <a:latin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</a:rPr>
              <a:t>вважаєте</a:t>
            </a:r>
            <a:r>
              <a:rPr lang="ru-RU" sz="3200" dirty="0">
                <a:latin typeface="Times New Roman" pitchFamily="18" charset="0"/>
              </a:rPr>
              <a:t> за </a:t>
            </a:r>
            <a:r>
              <a:rPr lang="ru-RU" sz="3200" dirty="0" err="1">
                <a:latin typeface="Times New Roman" pitchFamily="18" charset="0"/>
              </a:rPr>
              <a:t>потрібне</a:t>
            </a:r>
            <a:endParaRPr lang="ru-RU" sz="32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083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125980"/>
            <a:ext cx="7772400" cy="677108"/>
          </a:xfrm>
        </p:spPr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13" t="21095" r="42167" b="38728"/>
          <a:stretch/>
        </p:blipFill>
        <p:spPr bwMode="auto">
          <a:xfrm>
            <a:off x="153588" y="1333500"/>
            <a:ext cx="8738892" cy="7046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Овал 3"/>
          <p:cNvSpPr/>
          <p:nvPr/>
        </p:nvSpPr>
        <p:spPr>
          <a:xfrm>
            <a:off x="634602" y="3962670"/>
            <a:ext cx="7776864" cy="1154528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67544" y="232656"/>
            <a:ext cx="8229600" cy="1231106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>
              <a:defRPr sz="4400" b="0" i="0">
                <a:solidFill>
                  <a:schemeClr val="tx1"/>
                </a:solidFill>
                <a:latin typeface="Georgia"/>
                <a:ea typeface="+mj-ea"/>
                <a:cs typeface="Georgia"/>
              </a:defRPr>
            </a:lvl1pPr>
          </a:lstStyle>
          <a:p>
            <a:pPr algn="ctr"/>
            <a:r>
              <a:rPr lang="uk-UA" sz="4000" dirty="0"/>
              <a:t>Подача статті за допомогою Інтернет	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908264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32656"/>
            <a:ext cx="8229600" cy="1231106"/>
          </a:xfrm>
        </p:spPr>
        <p:txBody>
          <a:bodyPr>
            <a:normAutofit/>
          </a:bodyPr>
          <a:lstStyle/>
          <a:p>
            <a:pPr algn="ctr" eaLnBrk="1" hangingPunct="1"/>
            <a:r>
              <a:rPr lang="uk-UA" sz="4000" dirty="0"/>
              <a:t>Подача статті за допомогою Інтернет	</a:t>
            </a:r>
            <a:endParaRPr lang="ru-RU" sz="4000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485900"/>
            <a:ext cx="8534400" cy="6571930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indent="-457200" eaLnBrk="1" hangingPunct="1">
              <a:spcBef>
                <a:spcPts val="1200"/>
              </a:spcBef>
              <a:buFont typeface="Arial" pitchFamily="34" charset="0"/>
              <a:buChar char="•"/>
            </a:pPr>
            <a:r>
              <a:rPr lang="uk-UA" dirty="0">
                <a:latin typeface="Times New Roman" pitchFamily="18" charset="0"/>
              </a:rPr>
              <a:t>Старайтеся, щоб розмір ваших файлів був якомога меншим.</a:t>
            </a:r>
          </a:p>
          <a:p>
            <a:pPr marL="457200" indent="-457200" eaLnBrk="1" hangingPunct="1">
              <a:spcBef>
                <a:spcPts val="1200"/>
              </a:spcBef>
              <a:buFont typeface="Arial" pitchFamily="34" charset="0"/>
              <a:buChar char="•"/>
            </a:pPr>
            <a:r>
              <a:rPr lang="uk-UA" dirty="0">
                <a:latin typeface="Times New Roman" pitchFamily="18" charset="0"/>
              </a:rPr>
              <a:t>Зареєструйтеся та переконайтеся, що ви добре розумієте вимоги та принцип роботи системи </a:t>
            </a:r>
          </a:p>
          <a:p>
            <a:pPr marL="457200" indent="-457200" eaLnBrk="1" hangingPunct="1">
              <a:spcBef>
                <a:spcPts val="1200"/>
              </a:spcBef>
              <a:buFont typeface="Arial" pitchFamily="34" charset="0"/>
              <a:buChar char="•"/>
            </a:pPr>
            <a:r>
              <a:rPr lang="uk-UA" dirty="0">
                <a:latin typeface="Times New Roman" pitchFamily="18" charset="0"/>
              </a:rPr>
              <a:t>Перевірте, чи автоматично генеровані файли відповідають оригіналу</a:t>
            </a:r>
          </a:p>
          <a:p>
            <a:pPr marL="457200" indent="-457200" eaLnBrk="1" hangingPunct="1">
              <a:spcBef>
                <a:spcPts val="1200"/>
              </a:spcBef>
              <a:buFont typeface="Arial" pitchFamily="34" charset="0"/>
              <a:buChar char="•"/>
            </a:pPr>
            <a:r>
              <a:rPr lang="uk-UA" dirty="0">
                <a:latin typeface="Times New Roman" pitchFamily="18" charset="0"/>
              </a:rPr>
              <a:t>Вимагайте (дочекайтеся) підтвердження того, що вашу статтю одержали.</a:t>
            </a:r>
            <a:endParaRPr lang="ru-RU" dirty="0">
              <a:latin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541" t="18903" r="4918" b="39185"/>
          <a:stretch/>
        </p:blipFill>
        <p:spPr bwMode="auto">
          <a:xfrm>
            <a:off x="76200" y="1562100"/>
            <a:ext cx="9020446" cy="586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4369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724" y="254254"/>
            <a:ext cx="8988552" cy="18466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299200" marR="6350" indent="-78105">
              <a:lnSpc>
                <a:spcPct val="100000"/>
              </a:lnSpc>
            </a:pPr>
            <a:r>
              <a:rPr sz="4000" spc="-5" dirty="0"/>
              <a:t>Peer</a:t>
            </a:r>
            <a:r>
              <a:rPr sz="4000" spc="-80" dirty="0"/>
              <a:t> </a:t>
            </a:r>
            <a:r>
              <a:rPr sz="4000" spc="-5" dirty="0"/>
              <a:t>Review  Single</a:t>
            </a:r>
            <a:r>
              <a:rPr sz="4000" spc="-80" dirty="0"/>
              <a:t> </a:t>
            </a:r>
            <a:r>
              <a:rPr sz="4000" spc="-10" dirty="0"/>
              <a:t>blind</a:t>
            </a:r>
            <a:endParaRPr sz="4000" dirty="0"/>
          </a:p>
          <a:p>
            <a:pPr marL="5337175">
              <a:lnSpc>
                <a:spcPct val="100000"/>
              </a:lnSpc>
            </a:pPr>
            <a:r>
              <a:rPr sz="4000" dirty="0"/>
              <a:t>чи </a:t>
            </a:r>
            <a:r>
              <a:rPr sz="4000" spc="-5" dirty="0"/>
              <a:t>Double</a:t>
            </a:r>
            <a:r>
              <a:rPr sz="4000" spc="-80" dirty="0"/>
              <a:t> </a:t>
            </a:r>
            <a:r>
              <a:rPr sz="4000" spc="-10" dirty="0"/>
              <a:t>blind</a:t>
            </a:r>
            <a:endParaRPr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1842642" y="2998470"/>
            <a:ext cx="6191885" cy="31777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Georgia"/>
                <a:cs typeface="Georgia"/>
              </a:rPr>
              <a:t>Автор не </a:t>
            </a:r>
            <a:r>
              <a:rPr sz="3200" spc="-5" dirty="0">
                <a:latin typeface="Georgia"/>
                <a:cs typeface="Georgia"/>
              </a:rPr>
              <a:t>знає </a:t>
            </a:r>
            <a:r>
              <a:rPr sz="3200" dirty="0">
                <a:latin typeface="Georgia"/>
                <a:cs typeface="Georgia"/>
              </a:rPr>
              <a:t>хто рецензує</a:t>
            </a:r>
            <a:r>
              <a:rPr sz="3200" spc="-60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его</a:t>
            </a:r>
            <a:endParaRPr sz="3200">
              <a:latin typeface="Georgia"/>
              <a:cs typeface="Georgia"/>
            </a:endParaRPr>
          </a:p>
          <a:p>
            <a:pPr marL="355600">
              <a:lnSpc>
                <a:spcPct val="100000"/>
              </a:lnSpc>
            </a:pPr>
            <a:r>
              <a:rPr sz="3200" dirty="0">
                <a:latin typeface="Georgia"/>
                <a:cs typeface="Georgia"/>
              </a:rPr>
              <a:t>роботу - </a:t>
            </a:r>
            <a:r>
              <a:rPr sz="3200" spc="-5" dirty="0">
                <a:latin typeface="Georgia"/>
                <a:cs typeface="Georgia"/>
              </a:rPr>
              <a:t>Single</a:t>
            </a:r>
            <a:r>
              <a:rPr sz="3200" spc="-95" dirty="0">
                <a:latin typeface="Georgia"/>
                <a:cs typeface="Georgia"/>
              </a:rPr>
              <a:t> </a:t>
            </a:r>
            <a:r>
              <a:rPr sz="3200" spc="-5" dirty="0">
                <a:latin typeface="Georgia"/>
                <a:cs typeface="Georgia"/>
              </a:rPr>
              <a:t>blind</a:t>
            </a:r>
            <a:endParaRPr sz="3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650">
              <a:latin typeface="Times New Roman"/>
              <a:cs typeface="Times New Roman"/>
            </a:endParaRPr>
          </a:p>
          <a:p>
            <a:pPr marL="355600" marR="336550" indent="-342900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Georgia"/>
                <a:cs typeface="Georgia"/>
              </a:rPr>
              <a:t>Автор не </a:t>
            </a:r>
            <a:r>
              <a:rPr sz="3200" spc="-5" dirty="0">
                <a:latin typeface="Georgia"/>
                <a:cs typeface="Georgia"/>
              </a:rPr>
              <a:t>знає </a:t>
            </a:r>
            <a:r>
              <a:rPr sz="3200" dirty="0">
                <a:latin typeface="Georgia"/>
                <a:cs typeface="Georgia"/>
              </a:rPr>
              <a:t>рецензента і  рецензент не знает хто</a:t>
            </a:r>
            <a:r>
              <a:rPr sz="3200" spc="-75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автор  статті - </a:t>
            </a:r>
            <a:r>
              <a:rPr sz="3200" spc="-5" dirty="0">
                <a:latin typeface="Georgia"/>
                <a:cs typeface="Georgia"/>
              </a:rPr>
              <a:t>double</a:t>
            </a:r>
            <a:r>
              <a:rPr sz="3200" spc="-90" dirty="0">
                <a:latin typeface="Georgia"/>
                <a:cs typeface="Georgia"/>
              </a:rPr>
              <a:t> </a:t>
            </a:r>
            <a:r>
              <a:rPr sz="3200" spc="-5" dirty="0">
                <a:latin typeface="Georgia"/>
                <a:cs typeface="Georgia"/>
              </a:rPr>
              <a:t>blind</a:t>
            </a:r>
            <a:endParaRPr sz="3200">
              <a:latin typeface="Georgia"/>
              <a:cs typeface="Georg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50825" y="4724400"/>
            <a:ext cx="1547876" cy="812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50825" y="3048000"/>
            <a:ext cx="1547876" cy="812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01713" y="3319526"/>
            <a:ext cx="360680" cy="360680"/>
          </a:xfrm>
          <a:custGeom>
            <a:avLst/>
            <a:gdLst/>
            <a:ahLst/>
            <a:cxnLst/>
            <a:rect l="l" t="t" r="r" b="b"/>
            <a:pathLst>
              <a:path w="360680" h="360679">
                <a:moveTo>
                  <a:pt x="180187" y="0"/>
                </a:moveTo>
                <a:lnTo>
                  <a:pt x="132285" y="6434"/>
                </a:lnTo>
                <a:lnTo>
                  <a:pt x="89242" y="24590"/>
                </a:lnTo>
                <a:lnTo>
                  <a:pt x="52774" y="52752"/>
                </a:lnTo>
                <a:lnTo>
                  <a:pt x="24600" y="89201"/>
                </a:lnTo>
                <a:lnTo>
                  <a:pt x="6436" y="132218"/>
                </a:lnTo>
                <a:lnTo>
                  <a:pt x="0" y="180086"/>
                </a:lnTo>
                <a:lnTo>
                  <a:pt x="6436" y="228007"/>
                </a:lnTo>
                <a:lnTo>
                  <a:pt x="24600" y="271060"/>
                </a:lnTo>
                <a:lnTo>
                  <a:pt x="52774" y="307530"/>
                </a:lnTo>
                <a:lnTo>
                  <a:pt x="89242" y="335703"/>
                </a:lnTo>
                <a:lnTo>
                  <a:pt x="132285" y="353864"/>
                </a:lnTo>
                <a:lnTo>
                  <a:pt x="180187" y="360299"/>
                </a:lnTo>
                <a:lnTo>
                  <a:pt x="228092" y="353864"/>
                </a:lnTo>
                <a:lnTo>
                  <a:pt x="271135" y="335703"/>
                </a:lnTo>
                <a:lnTo>
                  <a:pt x="307598" y="307530"/>
                </a:lnTo>
                <a:lnTo>
                  <a:pt x="335768" y="271060"/>
                </a:lnTo>
                <a:lnTo>
                  <a:pt x="353928" y="228007"/>
                </a:lnTo>
                <a:lnTo>
                  <a:pt x="360362" y="180086"/>
                </a:lnTo>
                <a:lnTo>
                  <a:pt x="353928" y="132218"/>
                </a:lnTo>
                <a:lnTo>
                  <a:pt x="335768" y="89201"/>
                </a:lnTo>
                <a:lnTo>
                  <a:pt x="307598" y="52752"/>
                </a:lnTo>
                <a:lnTo>
                  <a:pt x="271135" y="24590"/>
                </a:lnTo>
                <a:lnTo>
                  <a:pt x="228092" y="6434"/>
                </a:lnTo>
                <a:lnTo>
                  <a:pt x="18018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01713" y="3319526"/>
            <a:ext cx="360680" cy="360680"/>
          </a:xfrm>
          <a:custGeom>
            <a:avLst/>
            <a:gdLst/>
            <a:ahLst/>
            <a:cxnLst/>
            <a:rect l="l" t="t" r="r" b="b"/>
            <a:pathLst>
              <a:path w="360680" h="360679">
                <a:moveTo>
                  <a:pt x="0" y="180086"/>
                </a:moveTo>
                <a:lnTo>
                  <a:pt x="6436" y="132218"/>
                </a:lnTo>
                <a:lnTo>
                  <a:pt x="24600" y="89201"/>
                </a:lnTo>
                <a:lnTo>
                  <a:pt x="52774" y="52752"/>
                </a:lnTo>
                <a:lnTo>
                  <a:pt x="89242" y="24590"/>
                </a:lnTo>
                <a:lnTo>
                  <a:pt x="132285" y="6434"/>
                </a:lnTo>
                <a:lnTo>
                  <a:pt x="180187" y="0"/>
                </a:lnTo>
                <a:lnTo>
                  <a:pt x="228092" y="6434"/>
                </a:lnTo>
                <a:lnTo>
                  <a:pt x="271135" y="24590"/>
                </a:lnTo>
                <a:lnTo>
                  <a:pt x="307598" y="52752"/>
                </a:lnTo>
                <a:lnTo>
                  <a:pt x="335768" y="89201"/>
                </a:lnTo>
                <a:lnTo>
                  <a:pt x="353928" y="132218"/>
                </a:lnTo>
                <a:lnTo>
                  <a:pt x="360362" y="180086"/>
                </a:lnTo>
                <a:lnTo>
                  <a:pt x="353928" y="228007"/>
                </a:lnTo>
                <a:lnTo>
                  <a:pt x="335768" y="271060"/>
                </a:lnTo>
                <a:lnTo>
                  <a:pt x="307598" y="307530"/>
                </a:lnTo>
                <a:lnTo>
                  <a:pt x="271135" y="335703"/>
                </a:lnTo>
                <a:lnTo>
                  <a:pt x="228092" y="353864"/>
                </a:lnTo>
                <a:lnTo>
                  <a:pt x="180187" y="360299"/>
                </a:lnTo>
                <a:lnTo>
                  <a:pt x="132285" y="353864"/>
                </a:lnTo>
                <a:lnTo>
                  <a:pt x="89242" y="335703"/>
                </a:lnTo>
                <a:lnTo>
                  <a:pt x="52774" y="307530"/>
                </a:lnTo>
                <a:lnTo>
                  <a:pt x="24600" y="271060"/>
                </a:lnTo>
                <a:lnTo>
                  <a:pt x="6436" y="228007"/>
                </a:lnTo>
                <a:lnTo>
                  <a:pt x="0" y="180086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077" y="2160"/>
            <a:ext cx="4335018" cy="287921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28537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71625" y="62230"/>
            <a:ext cx="6003290" cy="1231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4000" spc="-5" dirty="0"/>
              <a:t>Що </a:t>
            </a:r>
            <a:r>
              <a:rPr sz="4000" dirty="0"/>
              <a:t>оцінюють</a:t>
            </a:r>
            <a:r>
              <a:rPr sz="4000" spc="-25" dirty="0"/>
              <a:t> </a:t>
            </a:r>
            <a:r>
              <a:rPr sz="4000" spc="-5" dirty="0"/>
              <a:t>редколегія</a:t>
            </a:r>
            <a:endParaRPr sz="4000" dirty="0"/>
          </a:p>
          <a:p>
            <a:pPr algn="ctr">
              <a:lnSpc>
                <a:spcPct val="100000"/>
              </a:lnSpc>
            </a:pPr>
            <a:r>
              <a:rPr lang="uk-UA" sz="4000" spc="-5" dirty="0"/>
              <a:t>та </a:t>
            </a:r>
            <a:r>
              <a:rPr sz="4000" spc="-5" dirty="0" err="1"/>
              <a:t>рецензенти</a:t>
            </a:r>
            <a:endParaRPr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1009294" y="1769236"/>
            <a:ext cx="7753706" cy="39241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indent="-342265">
              <a:lnSpc>
                <a:spcPts val="2965"/>
              </a:lnSpc>
              <a:buFont typeface="Wingdings"/>
              <a:buChar char=""/>
              <a:tabLst>
                <a:tab pos="355600" algn="l"/>
              </a:tabLst>
            </a:pPr>
            <a:r>
              <a:rPr sz="2600" dirty="0">
                <a:solidFill>
                  <a:srgbClr val="6F2F9F"/>
                </a:solidFill>
                <a:latin typeface="Georgia"/>
                <a:cs typeface="Georgia"/>
              </a:rPr>
              <a:t>Відповідність профілю</a:t>
            </a:r>
            <a:r>
              <a:rPr sz="2600" spc="-125" dirty="0">
                <a:solidFill>
                  <a:srgbClr val="6F2F9F"/>
                </a:solidFill>
                <a:latin typeface="Georgia"/>
                <a:cs typeface="Georgia"/>
              </a:rPr>
              <a:t> </a:t>
            </a:r>
            <a:r>
              <a:rPr sz="2600" dirty="0">
                <a:solidFill>
                  <a:srgbClr val="6F2F9F"/>
                </a:solidFill>
                <a:latin typeface="Georgia"/>
                <a:cs typeface="Georgia"/>
              </a:rPr>
              <a:t>видання</a:t>
            </a:r>
            <a:endParaRPr sz="2600" dirty="0">
              <a:latin typeface="Georgia"/>
              <a:cs typeface="Georgia"/>
            </a:endParaRPr>
          </a:p>
          <a:p>
            <a:pPr marL="354965" indent="-342265">
              <a:lnSpc>
                <a:spcPts val="2810"/>
              </a:lnSpc>
              <a:buFont typeface="Wingdings"/>
              <a:buChar char=""/>
              <a:tabLst>
                <a:tab pos="355600" algn="l"/>
              </a:tabLst>
            </a:pPr>
            <a:r>
              <a:rPr sz="2600" dirty="0">
                <a:solidFill>
                  <a:srgbClr val="6F2F9F"/>
                </a:solidFill>
                <a:latin typeface="Georgia"/>
                <a:cs typeface="Georgia"/>
              </a:rPr>
              <a:t>Чи </a:t>
            </a:r>
            <a:r>
              <a:rPr sz="2600" dirty="0" err="1">
                <a:solidFill>
                  <a:srgbClr val="6F2F9F"/>
                </a:solidFill>
                <a:latin typeface="Georgia"/>
                <a:cs typeface="Georgia"/>
              </a:rPr>
              <a:t>збільшить</a:t>
            </a:r>
            <a:r>
              <a:rPr sz="2600" dirty="0">
                <a:solidFill>
                  <a:srgbClr val="6F2F9F"/>
                </a:solidFill>
                <a:latin typeface="Georgia"/>
                <a:cs typeface="Georgia"/>
              </a:rPr>
              <a:t> </a:t>
            </a:r>
            <a:r>
              <a:rPr sz="2600" dirty="0" err="1">
                <a:solidFill>
                  <a:srgbClr val="6F2F9F"/>
                </a:solidFill>
                <a:latin typeface="Georgia"/>
                <a:cs typeface="Georgia"/>
              </a:rPr>
              <a:t>зацікав</a:t>
            </a:r>
            <a:r>
              <a:rPr lang="uk-UA" sz="2600" dirty="0" err="1">
                <a:solidFill>
                  <a:srgbClr val="6F2F9F"/>
                </a:solidFill>
                <a:latin typeface="Georgia"/>
                <a:cs typeface="Georgia"/>
              </a:rPr>
              <a:t>леність</a:t>
            </a:r>
            <a:r>
              <a:rPr sz="2600" dirty="0">
                <a:solidFill>
                  <a:srgbClr val="6F2F9F"/>
                </a:solidFill>
                <a:latin typeface="Georgia"/>
                <a:cs typeface="Georgia"/>
              </a:rPr>
              <a:t> аудиторії</a:t>
            </a:r>
            <a:r>
              <a:rPr sz="2600" spc="-150" dirty="0">
                <a:solidFill>
                  <a:srgbClr val="6F2F9F"/>
                </a:solidFill>
                <a:latin typeface="Georgia"/>
                <a:cs typeface="Georgia"/>
              </a:rPr>
              <a:t> </a:t>
            </a:r>
            <a:r>
              <a:rPr sz="2600" dirty="0">
                <a:solidFill>
                  <a:srgbClr val="6F2F9F"/>
                </a:solidFill>
                <a:latin typeface="Georgia"/>
                <a:cs typeface="Georgia"/>
              </a:rPr>
              <a:t>журналу</a:t>
            </a:r>
            <a:endParaRPr sz="2600" dirty="0">
              <a:latin typeface="Georgia"/>
              <a:cs typeface="Georgia"/>
            </a:endParaRPr>
          </a:p>
          <a:p>
            <a:pPr marL="354965" indent="-342265">
              <a:lnSpc>
                <a:spcPts val="2810"/>
              </a:lnSpc>
              <a:buFont typeface="Wingdings"/>
              <a:buChar char=""/>
              <a:tabLst>
                <a:tab pos="355600" algn="l"/>
              </a:tabLst>
            </a:pPr>
            <a:r>
              <a:rPr sz="2600" dirty="0">
                <a:solidFill>
                  <a:srgbClr val="FF0000"/>
                </a:solidFill>
                <a:latin typeface="Georgia"/>
                <a:cs typeface="Georgia"/>
              </a:rPr>
              <a:t>Новизну,</a:t>
            </a:r>
            <a:r>
              <a:rPr sz="2600" spc="-8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600" dirty="0">
                <a:solidFill>
                  <a:srgbClr val="FF0000"/>
                </a:solidFill>
                <a:latin typeface="Georgia"/>
                <a:cs typeface="Georgia"/>
              </a:rPr>
              <a:t>актуальність</a:t>
            </a:r>
            <a:endParaRPr sz="2600" dirty="0">
              <a:latin typeface="Georgia"/>
              <a:cs typeface="Georgia"/>
            </a:endParaRPr>
          </a:p>
          <a:p>
            <a:pPr marL="354965" indent="-342265">
              <a:lnSpc>
                <a:spcPts val="2810"/>
              </a:lnSpc>
              <a:buFont typeface="Wingdings"/>
              <a:buChar char=""/>
              <a:tabLst>
                <a:tab pos="355600" algn="l"/>
              </a:tabLst>
            </a:pPr>
            <a:r>
              <a:rPr sz="2600" dirty="0">
                <a:latin typeface="Georgia"/>
                <a:cs typeface="Georgia"/>
              </a:rPr>
              <a:t>Використання адекватних</a:t>
            </a:r>
            <a:r>
              <a:rPr sz="2600" spc="-114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методів,</a:t>
            </a:r>
          </a:p>
          <a:p>
            <a:pPr marL="354965" indent="-342265">
              <a:lnSpc>
                <a:spcPts val="2495"/>
              </a:lnSpc>
              <a:buFont typeface="Wingdings"/>
              <a:buChar char=""/>
              <a:tabLst>
                <a:tab pos="355600" algn="l"/>
              </a:tabLst>
            </a:pPr>
            <a:r>
              <a:rPr sz="2600" dirty="0">
                <a:latin typeface="Georgia"/>
                <a:cs typeface="Georgia"/>
              </a:rPr>
              <a:t>Логічність викладення,</a:t>
            </a:r>
            <a:r>
              <a:rPr sz="2600" spc="-95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обговорення,</a:t>
            </a:r>
          </a:p>
          <a:p>
            <a:pPr marL="354965">
              <a:lnSpc>
                <a:spcPts val="2495"/>
              </a:lnSpc>
            </a:pPr>
            <a:r>
              <a:rPr sz="2600" dirty="0">
                <a:latin typeface="Georgia"/>
                <a:cs typeface="Georgia"/>
              </a:rPr>
              <a:t>висновків</a:t>
            </a:r>
          </a:p>
          <a:p>
            <a:pPr marL="354965" indent="-342265">
              <a:lnSpc>
                <a:spcPts val="2810"/>
              </a:lnSpc>
              <a:buFont typeface="Wingdings"/>
              <a:buChar char=""/>
              <a:tabLst>
                <a:tab pos="355600" algn="l"/>
              </a:tabLst>
            </a:pPr>
            <a:r>
              <a:rPr sz="2600" dirty="0">
                <a:latin typeface="Georgia"/>
                <a:cs typeface="Georgia"/>
              </a:rPr>
              <a:t>Достовірність. Статистична обробка,</a:t>
            </a:r>
            <a:r>
              <a:rPr sz="2600" spc="-130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біоетика</a:t>
            </a:r>
          </a:p>
          <a:p>
            <a:pPr marL="354965" indent="-342265">
              <a:lnSpc>
                <a:spcPts val="2810"/>
              </a:lnSpc>
              <a:buFont typeface="Wingdings"/>
              <a:buChar char=""/>
              <a:tabLst>
                <a:tab pos="355600" algn="l"/>
              </a:tabLst>
            </a:pPr>
            <a:r>
              <a:rPr sz="2600" dirty="0">
                <a:latin typeface="Georgia"/>
                <a:cs typeface="Georgia"/>
              </a:rPr>
              <a:t>Оформлення наочних</a:t>
            </a:r>
            <a:r>
              <a:rPr sz="2600" spc="-75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матеріалів</a:t>
            </a:r>
          </a:p>
          <a:p>
            <a:pPr marL="354965" indent="-342265">
              <a:lnSpc>
                <a:spcPts val="2810"/>
              </a:lnSpc>
              <a:buFont typeface="Wingdings"/>
              <a:buChar char=""/>
              <a:tabLst>
                <a:tab pos="355600" algn="l"/>
              </a:tabLst>
            </a:pPr>
            <a:r>
              <a:rPr sz="2600" dirty="0">
                <a:latin typeface="Georgia"/>
                <a:cs typeface="Georgia"/>
              </a:rPr>
              <a:t>Мова</a:t>
            </a:r>
          </a:p>
          <a:p>
            <a:pPr marL="354965" indent="-342265">
              <a:lnSpc>
                <a:spcPts val="2810"/>
              </a:lnSpc>
              <a:buFont typeface="Wingdings"/>
              <a:buChar char=""/>
              <a:tabLst>
                <a:tab pos="355600" algn="l"/>
              </a:tabLst>
            </a:pPr>
            <a:r>
              <a:rPr sz="2600" dirty="0">
                <a:solidFill>
                  <a:srgbClr val="FF0000"/>
                </a:solidFill>
                <a:latin typeface="Georgia"/>
                <a:cs typeface="Georgia"/>
              </a:rPr>
              <a:t>Оформлення</a:t>
            </a:r>
            <a:endParaRPr sz="2600" dirty="0">
              <a:latin typeface="Georgia"/>
              <a:cs typeface="Georgia"/>
            </a:endParaRPr>
          </a:p>
          <a:p>
            <a:pPr marL="354965" indent="-342265">
              <a:lnSpc>
                <a:spcPts val="2965"/>
              </a:lnSpc>
              <a:buFont typeface="Wingdings"/>
              <a:buChar char=""/>
              <a:tabLst>
                <a:tab pos="355600" algn="l"/>
              </a:tabLst>
            </a:pPr>
            <a:r>
              <a:rPr sz="2600" dirty="0">
                <a:solidFill>
                  <a:srgbClr val="FF0000"/>
                </a:solidFill>
                <a:latin typeface="Georgia"/>
                <a:cs typeface="Georgia"/>
              </a:rPr>
              <a:t>Література</a:t>
            </a:r>
            <a:endParaRPr sz="26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683247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273" y="110442"/>
            <a:ext cx="6817127" cy="8233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5325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21265</TotalTime>
  <Words>810</Words>
  <Application>Microsoft Office PowerPoint</Application>
  <PresentationFormat>Произвольный</PresentationFormat>
  <Paragraphs>114</Paragraphs>
  <Slides>18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Calibri</vt:lpstr>
      <vt:lpstr>Georgia</vt:lpstr>
      <vt:lpstr>Times New Roman</vt:lpstr>
      <vt:lpstr>Wingdings</vt:lpstr>
      <vt:lpstr>Office Theme</vt:lpstr>
      <vt:lpstr>Модуль 4 </vt:lpstr>
      <vt:lpstr>Підготовка до подачі статті </vt:lpstr>
      <vt:lpstr>прикінцеве оформлення рукопису</vt:lpstr>
      <vt:lpstr>Супровідний лист (Cover Letter)</vt:lpstr>
      <vt:lpstr>Презентация PowerPoint</vt:lpstr>
      <vt:lpstr>Подача статті за допомогою Інтернет </vt:lpstr>
      <vt:lpstr>Peer Review  Single blind чи Double blind</vt:lpstr>
      <vt:lpstr>Що оцінюють редколегія та рецензенти</vt:lpstr>
      <vt:lpstr>Презентация PowerPoint</vt:lpstr>
      <vt:lpstr>Які бувають статті?</vt:lpstr>
      <vt:lpstr>Що автору дає рецензія</vt:lpstr>
      <vt:lpstr>Як пережити рецензію</vt:lpstr>
      <vt:lpstr>Відповідь на рецензію</vt:lpstr>
      <vt:lpstr>Responses to reviews (phrase bank)</vt:lpstr>
      <vt:lpstr>Алгоритм</vt:lpstr>
      <vt:lpstr>Презентация PowerPoint</vt:lpstr>
      <vt:lpstr>Рекомендована література</vt:lpstr>
      <vt:lpstr>Дякую за увагу!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Стаття очима автора і видавця. Як написати так щоб тебе надрукували</dc:title>
  <dc:creator>U6038836</dc:creator>
  <cp:lastModifiedBy>x</cp:lastModifiedBy>
  <cp:revision>183</cp:revision>
  <dcterms:created xsi:type="dcterms:W3CDTF">2017-05-10T19:02:18Z</dcterms:created>
  <dcterms:modified xsi:type="dcterms:W3CDTF">2023-12-02T20:05:17Z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2017-04-03T00:00:00Z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2017-05-10T00:00:00Z</vt:filetime>
  </property>
</Properties>
</file>